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3" r:id="rId2"/>
    <p:sldId id="282" r:id="rId3"/>
    <p:sldId id="284" r:id="rId4"/>
    <p:sldId id="285" r:id="rId5"/>
    <p:sldId id="286" r:id="rId6"/>
    <p:sldId id="287" r:id="rId7"/>
    <p:sldId id="288" r:id="rId8"/>
    <p:sldId id="289" r:id="rId9"/>
    <p:sldId id="290" r:id="rId10"/>
    <p:sldId id="291" r:id="rId11"/>
    <p:sldId id="292" r:id="rId12"/>
    <p:sldId id="293" r:id="rId13"/>
    <p:sldId id="29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7" autoAdjust="0"/>
    <p:restoredTop sz="72113" autoAdjust="0"/>
  </p:normalViewPr>
  <p:slideViewPr>
    <p:cSldViewPr snapToGrid="0" showGuides="1">
      <p:cViewPr varScale="1">
        <p:scale>
          <a:sx n="63" d="100"/>
          <a:sy n="63" d="100"/>
        </p:scale>
        <p:origin x="1555" y="58"/>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19/04/2021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3</a:t>
            </a:fld>
            <a:endParaRPr lang="en-ID"/>
          </a:p>
        </p:txBody>
      </p:sp>
    </p:spTree>
    <p:extLst>
      <p:ext uri="{BB962C8B-B14F-4D97-AF65-F5344CB8AC3E}">
        <p14:creationId xmlns:p14="http://schemas.microsoft.com/office/powerpoint/2010/main" val="164107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12</a:t>
            </a:fld>
            <a:endParaRPr lang="en-ID"/>
          </a:p>
        </p:txBody>
      </p:sp>
    </p:spTree>
    <p:extLst>
      <p:ext uri="{BB962C8B-B14F-4D97-AF65-F5344CB8AC3E}">
        <p14:creationId xmlns:p14="http://schemas.microsoft.com/office/powerpoint/2010/main" val="277348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13</a:t>
            </a:fld>
            <a:endParaRPr lang="en-ID"/>
          </a:p>
        </p:txBody>
      </p:sp>
    </p:spTree>
    <p:extLst>
      <p:ext uri="{BB962C8B-B14F-4D97-AF65-F5344CB8AC3E}">
        <p14:creationId xmlns:p14="http://schemas.microsoft.com/office/powerpoint/2010/main" val="270816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14</a:t>
            </a:fld>
            <a:endParaRPr lang="en-ID"/>
          </a:p>
        </p:txBody>
      </p:sp>
    </p:spTree>
    <p:extLst>
      <p:ext uri="{BB962C8B-B14F-4D97-AF65-F5344CB8AC3E}">
        <p14:creationId xmlns:p14="http://schemas.microsoft.com/office/powerpoint/2010/main" val="221844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600" dirty="0" err="1" smtClean="0"/>
              <a:t>Ưu</a:t>
            </a:r>
            <a:r>
              <a:rPr lang="en-US" sz="1600" dirty="0" smtClean="0"/>
              <a:t> </a:t>
            </a:r>
            <a:r>
              <a:rPr lang="en-US" sz="1600" dirty="0" err="1" smtClean="0"/>
              <a:t>điểm</a:t>
            </a:r>
            <a:endParaRPr lang="en-US" sz="1600" dirty="0" smtClean="0"/>
          </a:p>
          <a:p>
            <a:pPr lvl="1" algn="just"/>
            <a:r>
              <a:rPr lang="vi-VN" sz="1600" dirty="0" smtClean="0"/>
              <a:t>Thực hiện đơn giản và bảo trì: mức độ kiến thức cần thiết để triển khai và sau đó duy trì một mạng với các giao thức vector khoảng cách là không cao </a:t>
            </a:r>
            <a:endParaRPr lang="en-US" sz="1600" dirty="0" smtClean="0"/>
          </a:p>
          <a:p>
            <a:pPr lvl="1" algn="just"/>
            <a:r>
              <a:rPr lang="vi-VN" sz="1600" dirty="0" smtClean="0"/>
              <a:t>Yêu cầu tài nguyên thấp: giao thức vector khoảng cách điển hình không cần số lượng lớn bộ nhớ để lưu trữ thông tin. Họ cũng không yêu cầu một CPU mạnh mẽ. Tùy thuộc vào kích thước mạng và địa chỉ IP thực hiện họ cũng thường không đòi hỏi một mức độ cao về băng thông liên kết để gửi thông tin cập nhật định tuyến. Tuy nhiên, điều này có thể trở thành một vấn đề nếu bạn triển khai một giao thức vector khoảng cách trong một mạng lưới rộng lớn.</a:t>
            </a:r>
            <a:endParaRPr lang="en-US" sz="1600" dirty="0" smtClean="0"/>
          </a:p>
          <a:p>
            <a:pPr algn="just"/>
            <a:r>
              <a:rPr lang="en-US" sz="1600" dirty="0" smtClean="0"/>
              <a:t>N</a:t>
            </a:r>
            <a:r>
              <a:rPr lang="vi-VN" sz="1600" dirty="0" smtClean="0"/>
              <a:t>hược điểm </a:t>
            </a:r>
            <a:endParaRPr lang="en-US" sz="1600" dirty="0" smtClean="0"/>
          </a:p>
          <a:p>
            <a:pPr lvl="1" algn="just"/>
            <a:r>
              <a:rPr lang="vi-VN" sz="1600" dirty="0" smtClean="0"/>
              <a:t>Chậm hội tụ: việc sử dụng các bản cập nhật định kỳ có thể gây ra hội tụ chậm hơn. Ngay cả khi một số kỹ thuật tiên tiến được sử dụng, như cập nhật được kích hoạt đó là thảo luận sau đó, sự hội tụ chung vẫn còn chậm hơn so với giao thức định tuyến trạng thái liên kết. </a:t>
            </a:r>
            <a:endParaRPr lang="en-US" sz="1600" dirty="0" smtClean="0"/>
          </a:p>
          <a:p>
            <a:pPr lvl="1" algn="just"/>
            <a:r>
              <a:rPr lang="vi-VN" sz="1600" dirty="0" smtClean="0"/>
              <a:t>Khả năng mở rộng hạn chế: hội tụ chậm có thể giới hạn kích thước của mạng vì các mạng lớn hơn đòi hỏi nhiều thời gian hơn để truyền bá thông tin định tuyến </a:t>
            </a:r>
            <a:endParaRPr lang="en-US" sz="1600" dirty="0" smtClean="0"/>
          </a:p>
          <a:p>
            <a:pPr lvl="1" algn="just"/>
            <a:r>
              <a:rPr lang="vi-VN" sz="1600" dirty="0" smtClean="0"/>
              <a:t>Định tuyến vòng: vòng lặp định tuyến có thể xảy ra khi bảng định tuyến không phù hợp không được cập nhật do chậm hội tụ trong một mạng thay đổi</a:t>
            </a:r>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4</a:t>
            </a:fld>
            <a:endParaRPr lang="en-ID"/>
          </a:p>
        </p:txBody>
      </p:sp>
    </p:spTree>
    <p:extLst>
      <p:ext uri="{BB962C8B-B14F-4D97-AF65-F5344CB8AC3E}">
        <p14:creationId xmlns:p14="http://schemas.microsoft.com/office/powerpoint/2010/main" val="263884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5</a:t>
            </a:fld>
            <a:endParaRPr lang="en-ID"/>
          </a:p>
        </p:txBody>
      </p:sp>
    </p:spTree>
    <p:extLst>
      <p:ext uri="{BB962C8B-B14F-4D97-AF65-F5344CB8AC3E}">
        <p14:creationId xmlns:p14="http://schemas.microsoft.com/office/powerpoint/2010/main" val="127619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6</a:t>
            </a:fld>
            <a:endParaRPr lang="en-ID"/>
          </a:p>
        </p:txBody>
      </p:sp>
    </p:spTree>
    <p:extLst>
      <p:ext uri="{BB962C8B-B14F-4D97-AF65-F5344CB8AC3E}">
        <p14:creationId xmlns:p14="http://schemas.microsoft.com/office/powerpoint/2010/main" val="426952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7</a:t>
            </a:fld>
            <a:endParaRPr lang="en-ID"/>
          </a:p>
        </p:txBody>
      </p:sp>
    </p:spTree>
    <p:extLst>
      <p:ext uri="{BB962C8B-B14F-4D97-AF65-F5344CB8AC3E}">
        <p14:creationId xmlns:p14="http://schemas.microsoft.com/office/powerpoint/2010/main" val="354086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8</a:t>
            </a:fld>
            <a:endParaRPr lang="en-ID"/>
          </a:p>
        </p:txBody>
      </p:sp>
    </p:spTree>
    <p:extLst>
      <p:ext uri="{BB962C8B-B14F-4D97-AF65-F5344CB8AC3E}">
        <p14:creationId xmlns:p14="http://schemas.microsoft.com/office/powerpoint/2010/main" val="69815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9</a:t>
            </a:fld>
            <a:endParaRPr lang="en-ID"/>
          </a:p>
        </p:txBody>
      </p:sp>
    </p:spTree>
    <p:extLst>
      <p:ext uri="{BB962C8B-B14F-4D97-AF65-F5344CB8AC3E}">
        <p14:creationId xmlns:p14="http://schemas.microsoft.com/office/powerpoint/2010/main" val="362663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10</a:t>
            </a:fld>
            <a:endParaRPr lang="en-ID"/>
          </a:p>
        </p:txBody>
      </p:sp>
    </p:spTree>
    <p:extLst>
      <p:ext uri="{BB962C8B-B14F-4D97-AF65-F5344CB8AC3E}">
        <p14:creationId xmlns:p14="http://schemas.microsoft.com/office/powerpoint/2010/main" val="2332264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6AA71B4-60CD-4D49-B779-926567448A58}" type="slidenum">
              <a:rPr lang="en-ID" smtClean="0"/>
              <a:t>11</a:t>
            </a:fld>
            <a:endParaRPr lang="en-ID"/>
          </a:p>
        </p:txBody>
      </p:sp>
    </p:spTree>
    <p:extLst>
      <p:ext uri="{BB962C8B-B14F-4D97-AF65-F5344CB8AC3E}">
        <p14:creationId xmlns:p14="http://schemas.microsoft.com/office/powerpoint/2010/main" val="17244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4/19/2021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4/19/2021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3169920"/>
            <a:ext cx="12192000" cy="1694688"/>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10604" y="529683"/>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19427" y="3756398"/>
            <a:ext cx="7776681" cy="646331"/>
          </a:xfrm>
          <a:prstGeom prst="rect">
            <a:avLst/>
          </a:prstGeom>
        </p:spPr>
        <p:txBody>
          <a:bodyPr wrap="none">
            <a:spAutoFit/>
          </a:bodyPr>
          <a:lstStyle/>
          <a:p>
            <a:r>
              <a:rPr lang="en-US" altLang="en-US" sz="3600" b="1" dirty="0">
                <a:ln w="6600">
                  <a:solidFill>
                    <a:schemeClr val="accent2"/>
                  </a:solidFill>
                  <a:prstDash val="solid"/>
                </a:ln>
                <a:solidFill>
                  <a:srgbClr val="FFFFFF"/>
                </a:solidFill>
                <a:effectLst>
                  <a:outerShdw dist="38100" dir="2700000" algn="tl" rotWithShape="0">
                    <a:schemeClr val="accent2"/>
                  </a:outerShdw>
                </a:effectLst>
              </a:rPr>
              <a:t>Distance Vector Routing Protocols</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2353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10</a:t>
            </a:fld>
            <a:endParaRPr lang="en-US"/>
          </a:p>
        </p:txBody>
      </p:sp>
      <p:sp>
        <p:nvSpPr>
          <p:cNvPr id="4" name="Text Placeholder 3"/>
          <p:cNvSpPr>
            <a:spLocks noGrp="1"/>
          </p:cNvSpPr>
          <p:nvPr>
            <p:ph type="body" sz="quarter" idx="13"/>
          </p:nvPr>
        </p:nvSpPr>
        <p:spPr/>
        <p:txBody>
          <a:bodyPr/>
          <a:lstStyle/>
          <a:p>
            <a:pPr algn="just"/>
            <a:r>
              <a:rPr lang="en-US" altLang="en-US" dirty="0"/>
              <a:t>Routing Loops</a:t>
            </a:r>
            <a:endParaRPr lang="en-US" dirty="0"/>
          </a:p>
        </p:txBody>
      </p:sp>
      <p:sp>
        <p:nvSpPr>
          <p:cNvPr id="7" name="Rectangle 3"/>
          <p:cNvSpPr txBox="1">
            <a:spLocks noChangeArrowheads="1"/>
          </p:cNvSpPr>
          <p:nvPr/>
        </p:nvSpPr>
        <p:spPr>
          <a:xfrm>
            <a:off x="316992" y="1628800"/>
            <a:ext cx="11533632" cy="48237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ü"/>
            </a:pPr>
            <a:r>
              <a:rPr lang="en-US" altLang="en-US" sz="2000" dirty="0"/>
              <a:t>Routing </a:t>
            </a:r>
            <a:r>
              <a:rPr lang="en-US" altLang="en-US" sz="2000" dirty="0" smtClean="0"/>
              <a:t>Loops: </a:t>
            </a:r>
            <a:r>
              <a:rPr lang="vi-VN" sz="2000" dirty="0" smtClean="0"/>
              <a:t>Một điều kiện mà trong đó một gói tin được truyền đi liên tục trong một loạt các thiết bị định tuyến mà không bao giờ đạt được mục đích của mình.</a:t>
            </a:r>
            <a:endParaRPr lang="en-US" sz="2000" dirty="0" smtClean="0"/>
          </a:p>
          <a:p>
            <a:pPr algn="just">
              <a:lnSpc>
                <a:spcPct val="100000"/>
              </a:lnSpc>
              <a:buFont typeface="Wingdings" panose="05000000000000000000" pitchFamily="2" charset="2"/>
              <a:buChar char="ü"/>
            </a:pPr>
            <a:r>
              <a:rPr lang="vi-VN" sz="2000" dirty="0"/>
              <a:t>Vòng lặp định tuyến có thể được gây ra bởi: </a:t>
            </a:r>
            <a:endParaRPr lang="en-US" sz="2000" dirty="0"/>
          </a:p>
          <a:p>
            <a:pPr lvl="1" algn="just">
              <a:lnSpc>
                <a:spcPct val="100000"/>
              </a:lnSpc>
              <a:buFont typeface="Wingdings" panose="05000000000000000000" pitchFamily="2" charset="2"/>
              <a:buChar char="ü"/>
            </a:pPr>
            <a:r>
              <a:rPr lang="vi-VN" sz="2000" dirty="0"/>
              <a:t>Cấu hình </a:t>
            </a:r>
            <a:r>
              <a:rPr lang="en-US" sz="2000" dirty="0" err="1"/>
              <a:t>định</a:t>
            </a:r>
            <a:r>
              <a:rPr lang="en-US" sz="2000" dirty="0"/>
              <a:t> </a:t>
            </a:r>
            <a:r>
              <a:rPr lang="en-US" sz="2000" dirty="0" err="1"/>
              <a:t>tuyến</a:t>
            </a:r>
            <a:r>
              <a:rPr lang="en-US" sz="2000" dirty="0"/>
              <a:t> </a:t>
            </a:r>
            <a:r>
              <a:rPr lang="en-US" sz="2000" dirty="0" err="1"/>
              <a:t>tĩnh</a:t>
            </a:r>
            <a:r>
              <a:rPr lang="en-US" sz="2000" dirty="0"/>
              <a:t> </a:t>
            </a:r>
            <a:r>
              <a:rPr lang="vi-VN" sz="2000" dirty="0"/>
              <a:t>không </a:t>
            </a:r>
            <a:r>
              <a:rPr lang="vi-VN" sz="2000" dirty="0" smtClean="0"/>
              <a:t>đúng</a:t>
            </a:r>
            <a:r>
              <a:rPr lang="en-US" sz="2000" dirty="0" smtClean="0"/>
              <a:t>.</a:t>
            </a:r>
            <a:endParaRPr lang="en-US" sz="2000" dirty="0"/>
          </a:p>
          <a:p>
            <a:pPr lvl="1" algn="just">
              <a:lnSpc>
                <a:spcPct val="100000"/>
              </a:lnSpc>
              <a:buFont typeface="Wingdings" panose="05000000000000000000" pitchFamily="2" charset="2"/>
              <a:buChar char="ü"/>
            </a:pPr>
            <a:r>
              <a:rPr lang="vi-VN" sz="2000" dirty="0"/>
              <a:t>Cấu hình </a:t>
            </a:r>
            <a:r>
              <a:rPr lang="en-US" sz="2000" dirty="0" err="1"/>
              <a:t>định</a:t>
            </a:r>
            <a:r>
              <a:rPr lang="en-US" sz="2000" dirty="0"/>
              <a:t> </a:t>
            </a:r>
            <a:r>
              <a:rPr lang="vi-VN" sz="2000" dirty="0"/>
              <a:t>tuyến phân phối không đúng </a:t>
            </a:r>
            <a:endParaRPr lang="en-US" sz="2000" dirty="0"/>
          </a:p>
          <a:p>
            <a:pPr lvl="1" algn="just">
              <a:lnSpc>
                <a:spcPct val="100000"/>
              </a:lnSpc>
              <a:buFont typeface="Wingdings" panose="05000000000000000000" pitchFamily="2" charset="2"/>
              <a:buChar char="ü"/>
            </a:pPr>
            <a:r>
              <a:rPr lang="en-US" sz="2000" dirty="0"/>
              <a:t>C</a:t>
            </a:r>
            <a:r>
              <a:rPr lang="vi-VN" sz="2000" dirty="0" smtClean="0"/>
              <a:t>hậm </a:t>
            </a:r>
            <a:r>
              <a:rPr lang="vi-VN" sz="2000" dirty="0"/>
              <a:t>hội tụ </a:t>
            </a:r>
            <a:endParaRPr lang="en-US" sz="2000" dirty="0"/>
          </a:p>
          <a:p>
            <a:pPr lvl="1" algn="just">
              <a:lnSpc>
                <a:spcPct val="100000"/>
              </a:lnSpc>
              <a:buFont typeface="Wingdings" panose="05000000000000000000" pitchFamily="2" charset="2"/>
              <a:buChar char="ü"/>
            </a:pPr>
            <a:r>
              <a:rPr lang="vi-VN" sz="2000" dirty="0"/>
              <a:t>Cấu hình không đúng tuyến đường loại bỏ </a:t>
            </a:r>
            <a:endParaRPr lang="en-US" sz="2000" dirty="0"/>
          </a:p>
          <a:p>
            <a:pPr algn="just">
              <a:lnSpc>
                <a:spcPct val="100000"/>
              </a:lnSpc>
              <a:buFont typeface="Wingdings" panose="05000000000000000000" pitchFamily="2" charset="2"/>
              <a:buChar char="ü"/>
            </a:pPr>
            <a:r>
              <a:rPr lang="vi-VN" sz="2000" dirty="0"/>
              <a:t>Vòng lặp định tuyến có thể tạo ra các vấn đề sau:</a:t>
            </a:r>
            <a:endParaRPr lang="en-US" sz="2000" dirty="0"/>
          </a:p>
          <a:p>
            <a:pPr lvl="1" algn="just">
              <a:lnSpc>
                <a:spcPct val="100000"/>
              </a:lnSpc>
              <a:buFont typeface="Wingdings" panose="05000000000000000000" pitchFamily="2" charset="2"/>
              <a:buChar char="ü"/>
            </a:pPr>
            <a:r>
              <a:rPr lang="vi-VN" sz="2000" dirty="0"/>
              <a:t>Sử dụng vượt quá băng thông </a:t>
            </a:r>
            <a:endParaRPr lang="en-US" sz="2000" dirty="0"/>
          </a:p>
          <a:p>
            <a:pPr lvl="1" algn="just">
              <a:lnSpc>
                <a:spcPct val="100000"/>
              </a:lnSpc>
              <a:buFont typeface="Wingdings" panose="05000000000000000000" pitchFamily="2" charset="2"/>
              <a:buChar char="ü"/>
            </a:pPr>
            <a:r>
              <a:rPr lang="vi-VN" sz="2000" dirty="0"/>
              <a:t>Tài nguyên CPU có thể bị </a:t>
            </a:r>
            <a:r>
              <a:rPr lang="en-US" sz="2000" dirty="0" err="1" smtClean="0"/>
              <a:t>quá</a:t>
            </a:r>
            <a:r>
              <a:rPr lang="en-US" sz="2000" dirty="0" smtClean="0"/>
              <a:t> </a:t>
            </a:r>
            <a:r>
              <a:rPr lang="en-US" sz="2000" dirty="0" err="1" smtClean="0"/>
              <a:t>tải</a:t>
            </a:r>
            <a:endParaRPr lang="en-US" sz="2000" dirty="0" smtClean="0"/>
          </a:p>
          <a:p>
            <a:pPr lvl="1" algn="just">
              <a:lnSpc>
                <a:spcPct val="100000"/>
              </a:lnSpc>
              <a:buFont typeface="Wingdings" panose="05000000000000000000" pitchFamily="2" charset="2"/>
              <a:buChar char="ü"/>
            </a:pPr>
            <a:r>
              <a:rPr lang="vi-VN" sz="2000" dirty="0" smtClean="0"/>
              <a:t>Cập </a:t>
            </a:r>
            <a:r>
              <a:rPr lang="vi-VN" sz="2000" dirty="0"/>
              <a:t>nhật định tuyến có thể bị mất hoặc </a:t>
            </a:r>
            <a:endParaRPr lang="en-US" sz="2000" dirty="0" smtClean="0"/>
          </a:p>
          <a:p>
            <a:pPr marL="457200" lvl="1" indent="0" algn="just">
              <a:lnSpc>
                <a:spcPct val="100000"/>
              </a:lnSpc>
              <a:buNone/>
            </a:pPr>
            <a:r>
              <a:rPr lang="vi-VN" sz="2000" dirty="0" smtClean="0"/>
              <a:t>không </a:t>
            </a:r>
            <a:r>
              <a:rPr lang="vi-VN" sz="2000" dirty="0"/>
              <a:t>được xử lý một cách kịp </a:t>
            </a:r>
            <a:r>
              <a:rPr lang="vi-VN" sz="2000" dirty="0" smtClean="0"/>
              <a:t>thời</a:t>
            </a:r>
            <a:r>
              <a:rPr lang="en-US" sz="2000" dirty="0" smtClean="0"/>
              <a:t>.</a:t>
            </a:r>
            <a:endParaRPr lang="vi-VN" sz="2000" dirty="0"/>
          </a:p>
          <a:p>
            <a:pPr algn="just">
              <a:lnSpc>
                <a:spcPct val="100000"/>
              </a:lnSpc>
              <a:buFont typeface="Wingdings" panose="05000000000000000000" pitchFamily="2" charset="2"/>
              <a:buChar char="ü"/>
            </a:pPr>
            <a:endParaRPr lang="en-US" altLang="en-US" sz="2000"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902" y="2389633"/>
            <a:ext cx="5683186" cy="406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87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11</a:t>
            </a:fld>
            <a:endParaRPr lang="en-US"/>
          </a:p>
        </p:txBody>
      </p:sp>
      <p:sp>
        <p:nvSpPr>
          <p:cNvPr id="4" name="Text Placeholder 3"/>
          <p:cNvSpPr>
            <a:spLocks noGrp="1"/>
          </p:cNvSpPr>
          <p:nvPr>
            <p:ph type="body" sz="quarter" idx="13"/>
          </p:nvPr>
        </p:nvSpPr>
        <p:spPr/>
        <p:txBody>
          <a:bodyPr/>
          <a:lstStyle/>
          <a:p>
            <a:pPr algn="just"/>
            <a:r>
              <a:rPr lang="en-US" altLang="en-US" dirty="0"/>
              <a:t>Routing Loops</a:t>
            </a:r>
            <a:endParaRPr lang="en-US" dirty="0"/>
          </a:p>
        </p:txBody>
      </p:sp>
      <p:sp>
        <p:nvSpPr>
          <p:cNvPr id="9" name="Rectangle 3"/>
          <p:cNvSpPr txBox="1">
            <a:spLocks noChangeArrowheads="1"/>
          </p:cNvSpPr>
          <p:nvPr/>
        </p:nvSpPr>
        <p:spPr>
          <a:xfrm>
            <a:off x="970820" y="1782891"/>
            <a:ext cx="11035759" cy="3571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smtClean="0"/>
              <a:t>Count to Infinity (</a:t>
            </a:r>
            <a:r>
              <a:rPr lang="vi-VN" sz="2400" dirty="0" smtClean="0"/>
              <a:t>Đếm đến vô c</a:t>
            </a:r>
            <a:r>
              <a:rPr lang="en-US" sz="2400" dirty="0" err="1" smtClean="0"/>
              <a:t>ùng</a:t>
            </a:r>
            <a:r>
              <a:rPr lang="en-US" sz="2400" dirty="0" smtClean="0"/>
              <a:t>): </a:t>
            </a:r>
            <a:r>
              <a:rPr lang="vi-VN" sz="2400" dirty="0" smtClean="0"/>
              <a:t>Đây là một vòng lặp định tuyến, theo đó các gói tin trả lại vô </a:t>
            </a:r>
            <a:r>
              <a:rPr lang="en-US" sz="2400" dirty="0" err="1" smtClean="0"/>
              <a:t>cùng</a:t>
            </a:r>
            <a:r>
              <a:rPr lang="vi-VN" sz="2400" dirty="0" smtClean="0"/>
              <a:t> xung quanh một mạng lưới</a:t>
            </a:r>
            <a:r>
              <a:rPr lang="en-US" sz="2400" dirty="0" smtClean="0"/>
              <a:t>.</a:t>
            </a:r>
          </a:p>
          <a:p>
            <a:r>
              <a:rPr lang="vi-VN" sz="2400" dirty="0"/>
              <a:t>Thiết lập tối đa</a:t>
            </a:r>
            <a:r>
              <a:rPr lang="en-US" sz="2400" dirty="0"/>
              <a:t>: </a:t>
            </a:r>
            <a:r>
              <a:rPr lang="vi-VN" sz="2400" dirty="0" smtClean="0"/>
              <a:t>một </a:t>
            </a:r>
            <a:r>
              <a:rPr lang="vi-VN" sz="2400" dirty="0"/>
              <a:t>giá trị số liệu cụ thể để chỉ ra vô </a:t>
            </a:r>
            <a:r>
              <a:rPr lang="en-US" sz="2400" dirty="0" err="1"/>
              <a:t>cùng</a:t>
            </a:r>
            <a:r>
              <a:rPr lang="en-US" sz="2400" dirty="0"/>
              <a:t>.</a:t>
            </a:r>
            <a:r>
              <a:rPr lang="vi-VN" sz="2400" dirty="0"/>
              <a:t> </a:t>
            </a:r>
            <a:endParaRPr lang="en-US" sz="2400" dirty="0" smtClean="0"/>
          </a:p>
          <a:p>
            <a:r>
              <a:rPr lang="vi-VN" sz="2400" dirty="0" smtClean="0"/>
              <a:t>Khi </a:t>
            </a:r>
            <a:r>
              <a:rPr lang="vi-VN" sz="2400" dirty="0"/>
              <a:t>một bộ định tuyến "đếm đến vô cùng" nó đánh dấu các tuyến đường như không thể truy cập</a:t>
            </a:r>
            <a:endParaRPr lang="en-US" altLang="en-US" sz="2400" dirty="0"/>
          </a:p>
          <a:p>
            <a:endParaRPr lang="en-US" altLang="en-US" sz="2400" dirty="0">
              <a:solidFill>
                <a:srgbClr val="0000FF"/>
              </a:solidFill>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3742944"/>
            <a:ext cx="8424936" cy="278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64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12</a:t>
            </a:fld>
            <a:endParaRPr lang="en-US"/>
          </a:p>
        </p:txBody>
      </p:sp>
      <p:sp>
        <p:nvSpPr>
          <p:cNvPr id="4" name="Text Placeholder 3"/>
          <p:cNvSpPr>
            <a:spLocks noGrp="1"/>
          </p:cNvSpPr>
          <p:nvPr>
            <p:ph type="body" sz="quarter" idx="13"/>
          </p:nvPr>
        </p:nvSpPr>
        <p:spPr/>
        <p:txBody>
          <a:bodyPr/>
          <a:lstStyle/>
          <a:p>
            <a:pPr algn="just"/>
            <a:r>
              <a:rPr lang="en-US" altLang="en-US" dirty="0"/>
              <a:t>Routing Loops</a:t>
            </a:r>
            <a:endParaRPr lang="en-US" dirty="0"/>
          </a:p>
        </p:txBody>
      </p:sp>
      <p:sp>
        <p:nvSpPr>
          <p:cNvPr id="7" name="Rectangle 3"/>
          <p:cNvSpPr txBox="1">
            <a:spLocks noChangeArrowheads="1"/>
          </p:cNvSpPr>
          <p:nvPr/>
        </p:nvSpPr>
        <p:spPr>
          <a:xfrm>
            <a:off x="853440" y="1628800"/>
            <a:ext cx="10997183" cy="19442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5000"/>
              </a:lnSpc>
              <a:buFont typeface="Wingdings" panose="05000000000000000000" pitchFamily="2" charset="2"/>
              <a:buChar char="ü"/>
            </a:pPr>
            <a:r>
              <a:rPr lang="vi-VN" sz="2000" smtClean="0"/>
              <a:t>Ngăn ngừa các vòng với </a:t>
            </a:r>
            <a:r>
              <a:rPr lang="en-US" sz="2000" smtClean="0"/>
              <a:t>hẹn giờ</a:t>
            </a:r>
          </a:p>
          <a:p>
            <a:pPr lvl="1" algn="just">
              <a:lnSpc>
                <a:spcPct val="85000"/>
              </a:lnSpc>
              <a:buFont typeface="Wingdings" panose="05000000000000000000" pitchFamily="2" charset="2"/>
              <a:buChar char="ü"/>
            </a:pPr>
            <a:r>
              <a:rPr lang="en-US" sz="2000" smtClean="0"/>
              <a:t>Hẹn g</a:t>
            </a:r>
            <a:r>
              <a:rPr lang="vi-VN" sz="2000" smtClean="0"/>
              <a:t>iờ cho phép một router để không chấp nhận bất kỳ thay đổi một con đường trong một thời gian nhất định của thời gian </a:t>
            </a:r>
            <a:endParaRPr lang="en-US" sz="2000" smtClean="0"/>
          </a:p>
          <a:p>
            <a:pPr lvl="1" algn="just">
              <a:lnSpc>
                <a:spcPct val="85000"/>
              </a:lnSpc>
              <a:buFont typeface="Wingdings" panose="05000000000000000000" pitchFamily="2" charset="2"/>
              <a:buChar char="ü"/>
            </a:pPr>
            <a:r>
              <a:rPr lang="en-US" sz="2000" smtClean="0"/>
              <a:t>V</a:t>
            </a:r>
            <a:r>
              <a:rPr lang="vi-VN" sz="2000" smtClean="0"/>
              <a:t>iệc sử dụng tính </a:t>
            </a:r>
            <a:r>
              <a:rPr lang="en-US" sz="2000" smtClean="0"/>
              <a:t>hẹn </a:t>
            </a:r>
            <a:r>
              <a:rPr lang="vi-VN" sz="2000" smtClean="0"/>
              <a:t>giờ</a:t>
            </a:r>
            <a:r>
              <a:rPr lang="en-US" sz="2000" smtClean="0"/>
              <a:t> c</a:t>
            </a:r>
            <a:r>
              <a:rPr lang="vi-VN" sz="2000" smtClean="0"/>
              <a:t>ho phép cập nhật định tuyến để truyền bá thông qua mạng với các thông tin mới nhất</a:t>
            </a:r>
            <a:endParaRPr lang="en-US" altLang="en-US" sz="2000"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56" y="3268217"/>
            <a:ext cx="8848827" cy="304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18442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13</a:t>
            </a:fld>
            <a:endParaRPr lang="en-US"/>
          </a:p>
        </p:txBody>
      </p:sp>
      <p:sp>
        <p:nvSpPr>
          <p:cNvPr id="4" name="Text Placeholder 3"/>
          <p:cNvSpPr>
            <a:spLocks noGrp="1"/>
          </p:cNvSpPr>
          <p:nvPr>
            <p:ph type="body" sz="quarter" idx="13"/>
          </p:nvPr>
        </p:nvSpPr>
        <p:spPr/>
        <p:txBody>
          <a:bodyPr/>
          <a:lstStyle/>
          <a:p>
            <a:pPr algn="just"/>
            <a:r>
              <a:rPr lang="en-US" altLang="en-US" dirty="0"/>
              <a:t>Routing Loops</a:t>
            </a:r>
            <a:endParaRPr lang="en-US" dirty="0"/>
          </a:p>
        </p:txBody>
      </p:sp>
      <p:sp>
        <p:nvSpPr>
          <p:cNvPr id="11" name="Rectangle 3"/>
          <p:cNvSpPr txBox="1">
            <a:spLocks noChangeArrowheads="1"/>
          </p:cNvSpPr>
          <p:nvPr/>
        </p:nvSpPr>
        <p:spPr>
          <a:xfrm>
            <a:off x="365760" y="1772816"/>
            <a:ext cx="6681216" cy="4807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vi-VN" sz="2000" dirty="0" smtClean="0"/>
              <a:t>Split horizon với đ</a:t>
            </a:r>
            <a:r>
              <a:rPr lang="en-US" sz="2000" dirty="0" err="1"/>
              <a:t>ọ</a:t>
            </a:r>
            <a:r>
              <a:rPr lang="en-US" sz="2000" dirty="0" err="1" smtClean="0"/>
              <a:t>c</a:t>
            </a:r>
            <a:r>
              <a:rPr lang="vi-VN" sz="2000" dirty="0" smtClean="0"/>
              <a:t> ngược</a:t>
            </a:r>
            <a:r>
              <a:rPr lang="en-US" sz="2000" dirty="0" smtClean="0"/>
              <a:t>: K</a:t>
            </a:r>
            <a:r>
              <a:rPr lang="vi-VN" sz="2000" dirty="0" smtClean="0"/>
              <a:t>hi một router biết được một con đường không thể truy cập thông qua một giao diện, quảng cáo không thể truy cập trở lại thông qua giao diện tương tự</a:t>
            </a:r>
            <a:r>
              <a:rPr lang="en-US" sz="2000" dirty="0" smtClean="0"/>
              <a:t>.</a:t>
            </a:r>
          </a:p>
          <a:p>
            <a:pPr algn="just"/>
            <a:r>
              <a:rPr lang="vi-VN" sz="2000" dirty="0" smtClean="0"/>
              <a:t>TTL</a:t>
            </a:r>
            <a:r>
              <a:rPr lang="en-US" sz="2000" dirty="0" smtClean="0"/>
              <a:t>: C</a:t>
            </a:r>
            <a:r>
              <a:rPr lang="vi-VN" sz="2000" dirty="0" smtClean="0"/>
              <a:t>ác </a:t>
            </a:r>
            <a:r>
              <a:rPr lang="vi-VN" sz="2000" dirty="0"/>
              <a:t>trường TTL được tìm thấy trong một tiêu đề IP và được sử dụng để ngăn chặn các gói dữ liệu </a:t>
            </a:r>
            <a:r>
              <a:rPr lang="vi-VN" sz="2000" dirty="0" smtClean="0"/>
              <a:t>không </a:t>
            </a:r>
            <a:r>
              <a:rPr lang="vi-VN" sz="2000" dirty="0"/>
              <a:t>ngừng đi trên mạng </a:t>
            </a:r>
            <a:endParaRPr lang="en-US" sz="2000" dirty="0"/>
          </a:p>
          <a:p>
            <a:pPr algn="just"/>
            <a:r>
              <a:rPr lang="vi-VN" sz="2000" dirty="0" smtClean="0"/>
              <a:t>Trường </a:t>
            </a:r>
            <a:r>
              <a:rPr lang="vi-VN" sz="2000" dirty="0"/>
              <a:t>TTL có chứa một giá trị số </a:t>
            </a:r>
            <a:endParaRPr lang="en-US" sz="2000" dirty="0"/>
          </a:p>
          <a:p>
            <a:pPr lvl="1" algn="just"/>
            <a:r>
              <a:rPr lang="vi-VN" sz="2000" dirty="0"/>
              <a:t>Giá trị số được giảm đi một bởi tất cả các router trên các tuyến đường đến đích </a:t>
            </a:r>
            <a:endParaRPr lang="en-US" sz="2000" dirty="0"/>
          </a:p>
          <a:p>
            <a:pPr lvl="1" algn="just"/>
            <a:r>
              <a:rPr lang="vi-VN" sz="2000" dirty="0"/>
              <a:t>Nếu giá trị số đạt đến 0 thì gói tin sẽ bị loại bỏ</a:t>
            </a:r>
            <a:endParaRPr lang="en-US" altLang="en-US" sz="2000" dirty="0"/>
          </a:p>
          <a:p>
            <a:pPr algn="just">
              <a:lnSpc>
                <a:spcPct val="150000"/>
              </a:lnSpc>
              <a:buFont typeface="Wingdings" panose="05000000000000000000" pitchFamily="2" charset="2"/>
              <a:buChar char="ü"/>
            </a:pPr>
            <a:endParaRPr lang="en-US" altLang="en-US" sz="2000"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264" y="1341437"/>
            <a:ext cx="4378325" cy="538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30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14</a:t>
            </a:fld>
            <a:endParaRPr lang="en-US"/>
          </a:p>
        </p:txBody>
      </p:sp>
      <p:sp>
        <p:nvSpPr>
          <p:cNvPr id="7" name="Rectangle 3"/>
          <p:cNvSpPr txBox="1">
            <a:spLocks noChangeArrowheads="1"/>
          </p:cNvSpPr>
          <p:nvPr/>
        </p:nvSpPr>
        <p:spPr>
          <a:xfrm>
            <a:off x="256033" y="1381760"/>
            <a:ext cx="6448714" cy="51653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ü"/>
            </a:pPr>
            <a:r>
              <a:rPr lang="vi-VN" sz="1800" dirty="0" smtClean="0"/>
              <a:t>Đặc điểm của RIP: </a:t>
            </a:r>
            <a:endParaRPr lang="en-US" sz="1800" dirty="0" smtClean="0"/>
          </a:p>
          <a:p>
            <a:pPr lvl="1" algn="just">
              <a:lnSpc>
                <a:spcPct val="100000"/>
              </a:lnSpc>
              <a:buFont typeface="Wingdings" panose="05000000000000000000" pitchFamily="2" charset="2"/>
              <a:buChar char="ü"/>
            </a:pPr>
            <a:r>
              <a:rPr lang="vi-VN" sz="1800" dirty="0" smtClean="0"/>
              <a:t>Hỗ trợ </a:t>
            </a:r>
            <a:r>
              <a:rPr lang="en-US" altLang="en-US" sz="1800" dirty="0" smtClean="0">
                <a:solidFill>
                  <a:srgbClr val="0000FF"/>
                </a:solidFill>
              </a:rPr>
              <a:t>split horizon </a:t>
            </a:r>
            <a:r>
              <a:rPr lang="vi-VN" sz="1800" dirty="0" smtClean="0"/>
              <a:t>và </a:t>
            </a:r>
            <a:r>
              <a:rPr lang="en-US" altLang="en-US" sz="1800" dirty="0" smtClean="0">
                <a:solidFill>
                  <a:srgbClr val="0000FF"/>
                </a:solidFill>
              </a:rPr>
              <a:t>split horizon </a:t>
            </a:r>
            <a:r>
              <a:rPr lang="vi-VN" sz="1800" dirty="0" smtClean="0"/>
              <a:t>với chất đ</a:t>
            </a:r>
            <a:r>
              <a:rPr lang="en-US" sz="1800" dirty="0"/>
              <a:t>ọ</a:t>
            </a:r>
            <a:r>
              <a:rPr lang="vi-VN" sz="1800" dirty="0" smtClean="0"/>
              <a:t>c ngược </a:t>
            </a:r>
            <a:endParaRPr lang="en-US" sz="1800" dirty="0" smtClean="0"/>
          </a:p>
          <a:p>
            <a:pPr lvl="1" algn="just">
              <a:lnSpc>
                <a:spcPct val="100000"/>
              </a:lnSpc>
              <a:buFont typeface="Wingdings" panose="05000000000000000000" pitchFamily="2" charset="2"/>
              <a:buChar char="ü"/>
            </a:pPr>
            <a:r>
              <a:rPr lang="vi-VN" sz="1800" dirty="0" smtClean="0"/>
              <a:t>Có khả năng cân bằng tải </a:t>
            </a:r>
            <a:endParaRPr lang="en-US" sz="1800" dirty="0" smtClean="0"/>
          </a:p>
          <a:p>
            <a:pPr lvl="1" algn="just">
              <a:lnSpc>
                <a:spcPct val="100000"/>
              </a:lnSpc>
              <a:buFont typeface="Wingdings" panose="05000000000000000000" pitchFamily="2" charset="2"/>
              <a:buChar char="ü"/>
            </a:pPr>
            <a:r>
              <a:rPr lang="vi-VN" sz="1800" dirty="0" smtClean="0"/>
              <a:t>Dễ dàng cấu hình </a:t>
            </a:r>
            <a:endParaRPr lang="en-US" sz="1800" dirty="0" smtClean="0"/>
          </a:p>
          <a:p>
            <a:pPr lvl="1" algn="just">
              <a:lnSpc>
                <a:spcPct val="100000"/>
              </a:lnSpc>
              <a:buFont typeface="Wingdings" panose="05000000000000000000" pitchFamily="2" charset="2"/>
              <a:buChar char="ü"/>
            </a:pPr>
            <a:r>
              <a:rPr lang="vi-VN" sz="1800" dirty="0" smtClean="0"/>
              <a:t>Làm việc trong một môi trường đa nhà cung cấp bộ định tuyến</a:t>
            </a:r>
            <a:endParaRPr lang="en-US" sz="1800" dirty="0" smtClean="0"/>
          </a:p>
          <a:p>
            <a:pPr algn="just">
              <a:lnSpc>
                <a:spcPct val="100000"/>
              </a:lnSpc>
              <a:buFont typeface="Wingdings" panose="05000000000000000000" pitchFamily="2" charset="2"/>
              <a:buChar char="ü"/>
            </a:pPr>
            <a:r>
              <a:rPr lang="vi-VN" sz="1800" dirty="0" smtClean="0"/>
              <a:t>Đặc điểm của EIGRP: </a:t>
            </a:r>
            <a:endParaRPr lang="en-US" sz="1800" dirty="0" smtClean="0"/>
          </a:p>
          <a:p>
            <a:pPr lvl="1" algn="just">
              <a:lnSpc>
                <a:spcPct val="100000"/>
              </a:lnSpc>
              <a:buFont typeface="Wingdings" panose="05000000000000000000" pitchFamily="2" charset="2"/>
              <a:buChar char="ü"/>
            </a:pPr>
            <a:r>
              <a:rPr lang="en-US" sz="1800" dirty="0" smtClean="0"/>
              <a:t>C</a:t>
            </a:r>
            <a:r>
              <a:rPr lang="vi-VN" sz="1800" dirty="0" smtClean="0"/>
              <a:t>ập nhật được kích hoạt </a:t>
            </a:r>
            <a:endParaRPr lang="en-US" sz="1800" dirty="0" smtClean="0"/>
          </a:p>
          <a:p>
            <a:pPr lvl="1" algn="just">
              <a:lnSpc>
                <a:spcPct val="100000"/>
              </a:lnSpc>
              <a:buFont typeface="Wingdings" panose="05000000000000000000" pitchFamily="2" charset="2"/>
              <a:buChar char="ü"/>
            </a:pPr>
            <a:r>
              <a:rPr lang="en-US" sz="1800" dirty="0" smtClean="0"/>
              <a:t>G</a:t>
            </a:r>
            <a:r>
              <a:rPr lang="vi-VN" sz="1800" dirty="0" smtClean="0"/>
              <a:t>iao thức chào EIGRPsử dụng để thiết lập hàng xóm kế cận </a:t>
            </a:r>
            <a:endParaRPr lang="en-US" sz="1800" dirty="0" smtClean="0"/>
          </a:p>
          <a:p>
            <a:pPr lvl="1" algn="just">
              <a:lnSpc>
                <a:spcPct val="100000"/>
              </a:lnSpc>
              <a:buFont typeface="Wingdings" panose="05000000000000000000" pitchFamily="2" charset="2"/>
              <a:buChar char="ü"/>
            </a:pPr>
            <a:r>
              <a:rPr lang="vi-VN" sz="1800" dirty="0" smtClean="0"/>
              <a:t>Hỗ trợ VLSM và tổng kết tuyến đường </a:t>
            </a:r>
            <a:endParaRPr lang="en-US" sz="1800" dirty="0" smtClean="0"/>
          </a:p>
          <a:p>
            <a:pPr lvl="1" algn="just">
              <a:lnSpc>
                <a:spcPct val="100000"/>
              </a:lnSpc>
              <a:buFont typeface="Wingdings" panose="05000000000000000000" pitchFamily="2" charset="2"/>
              <a:buChar char="ü"/>
            </a:pPr>
            <a:r>
              <a:rPr lang="vi-VN" sz="1800" dirty="0" smtClean="0"/>
              <a:t>Sử dụng bảng cấu trúc liên kết để duy trì tất cả các tuyến </a:t>
            </a:r>
            <a:endParaRPr lang="en-US" sz="1800" dirty="0" smtClean="0"/>
          </a:p>
          <a:p>
            <a:pPr lvl="1" algn="just">
              <a:lnSpc>
                <a:spcPct val="100000"/>
              </a:lnSpc>
              <a:buFont typeface="Wingdings" panose="05000000000000000000" pitchFamily="2" charset="2"/>
              <a:buChar char="ü"/>
            </a:pPr>
            <a:r>
              <a:rPr lang="vi-VN" sz="1800" dirty="0" smtClean="0"/>
              <a:t>Khoảng cách giai cấp giao thức định tuyến vector </a:t>
            </a:r>
            <a:endParaRPr lang="en-US" sz="1800" dirty="0" smtClean="0"/>
          </a:p>
          <a:p>
            <a:pPr lvl="1" algn="just">
              <a:lnSpc>
                <a:spcPct val="100000"/>
              </a:lnSpc>
              <a:buFont typeface="Wingdings" panose="05000000000000000000" pitchFamily="2" charset="2"/>
              <a:buChar char="ü"/>
            </a:pPr>
            <a:r>
              <a:rPr lang="en-US" sz="1800" dirty="0" smtClean="0"/>
              <a:t>G</a:t>
            </a:r>
            <a:r>
              <a:rPr lang="vi-VN" sz="1800" dirty="0" smtClean="0"/>
              <a:t>iao thức Cisco</a:t>
            </a:r>
            <a:r>
              <a:rPr lang="en-US" sz="1800" dirty="0" smtClean="0"/>
              <a:t> </a:t>
            </a:r>
            <a:r>
              <a:rPr lang="vi-VN" sz="1800" dirty="0" smtClean="0"/>
              <a:t>độc quyền</a:t>
            </a:r>
            <a:endParaRPr lang="en-US" altLang="en-US" sz="1800" dirty="0">
              <a:solidFill>
                <a:srgbClr val="0000FF"/>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747" y="2367796"/>
            <a:ext cx="5301832" cy="408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51375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2</a:t>
            </a:fld>
            <a:endParaRPr lang="en-US"/>
          </a:p>
        </p:txBody>
      </p:sp>
      <p:sp>
        <p:nvSpPr>
          <p:cNvPr id="5" name="Rectangle 3"/>
          <p:cNvSpPr>
            <a:spLocks noGrp="1" noChangeArrowheads="1"/>
          </p:cNvSpPr>
          <p:nvPr>
            <p:ph type="body" idx="4294967295"/>
          </p:nvPr>
        </p:nvSpPr>
        <p:spPr>
          <a:xfrm>
            <a:off x="304800" y="1628801"/>
            <a:ext cx="11497055" cy="4840263"/>
          </a:xfrm>
          <a:prstGeom prst="rect">
            <a:avLst/>
          </a:prstGeom>
        </p:spPr>
        <p:txBody>
          <a:bodyPr>
            <a:normAutofit fontScale="77500" lnSpcReduction="20000"/>
          </a:bodyPr>
          <a:lstStyle/>
          <a:p>
            <a:pPr algn="just">
              <a:lnSpc>
                <a:spcPct val="150000"/>
              </a:lnSpc>
              <a:buFont typeface="Wingdings" panose="05000000000000000000" pitchFamily="2" charset="2"/>
              <a:buChar char="ü"/>
            </a:pPr>
            <a:r>
              <a:rPr lang="vi-VN" dirty="0" smtClean="0"/>
              <a:t>Xác </a:t>
            </a:r>
            <a:r>
              <a:rPr lang="vi-VN" dirty="0"/>
              <a:t>định các đặc điểm của giao thức định tuyến </a:t>
            </a:r>
            <a:r>
              <a:rPr lang="en-US" dirty="0" smtClean="0"/>
              <a:t>Distance Vector</a:t>
            </a:r>
            <a:r>
              <a:rPr lang="vi-VN" dirty="0" smtClean="0"/>
              <a:t>. </a:t>
            </a:r>
            <a:endParaRPr lang="en-US" dirty="0"/>
          </a:p>
          <a:p>
            <a:pPr algn="just">
              <a:lnSpc>
                <a:spcPct val="150000"/>
              </a:lnSpc>
              <a:buFont typeface="Wingdings" panose="05000000000000000000" pitchFamily="2" charset="2"/>
              <a:buChar char="ü"/>
            </a:pPr>
            <a:r>
              <a:rPr lang="vi-VN" dirty="0" smtClean="0"/>
              <a:t>Mô </a:t>
            </a:r>
            <a:r>
              <a:rPr lang="vi-VN" dirty="0"/>
              <a:t>tả các </a:t>
            </a:r>
            <a:r>
              <a:rPr lang="vi-VN" dirty="0" smtClean="0"/>
              <a:t>quá </a:t>
            </a:r>
            <a:r>
              <a:rPr lang="vi-VN" dirty="0"/>
              <a:t>trình khám phá </a:t>
            </a:r>
            <a:r>
              <a:rPr lang="vi-VN" dirty="0" smtClean="0"/>
              <a:t>mạng</a:t>
            </a:r>
            <a:r>
              <a:rPr lang="en-US" dirty="0" smtClean="0"/>
              <a:t> </a:t>
            </a:r>
            <a:r>
              <a:rPr lang="vi-VN" dirty="0" smtClean="0"/>
              <a:t>của </a:t>
            </a:r>
            <a:r>
              <a:rPr lang="vi-VN" dirty="0"/>
              <a:t>giao thức định tuyến vector khoảng cách sử dụng Routing Information Protocol (RIP). </a:t>
            </a:r>
            <a:endParaRPr lang="en-US" dirty="0" smtClean="0"/>
          </a:p>
          <a:p>
            <a:pPr algn="just">
              <a:lnSpc>
                <a:spcPct val="150000"/>
              </a:lnSpc>
              <a:buFont typeface="Wingdings" panose="05000000000000000000" pitchFamily="2" charset="2"/>
              <a:buChar char="ü"/>
            </a:pPr>
            <a:r>
              <a:rPr lang="vi-VN" dirty="0" smtClean="0"/>
              <a:t>Mô </a:t>
            </a:r>
            <a:r>
              <a:rPr lang="vi-VN" dirty="0"/>
              <a:t>tả các quá trình để duy trì bảng định tuyến chính xác được sử dụng bởi các giao thức định tuyến vector khoảng cách. </a:t>
            </a:r>
            <a:endParaRPr lang="en-US" dirty="0" smtClean="0"/>
          </a:p>
          <a:p>
            <a:pPr algn="just">
              <a:lnSpc>
                <a:spcPct val="150000"/>
              </a:lnSpc>
              <a:buFont typeface="Wingdings" panose="05000000000000000000" pitchFamily="2" charset="2"/>
              <a:buChar char="ü"/>
            </a:pPr>
            <a:r>
              <a:rPr lang="vi-VN" dirty="0" smtClean="0"/>
              <a:t>Xác </a:t>
            </a:r>
            <a:r>
              <a:rPr lang="vi-VN" dirty="0"/>
              <a:t>định các điều kiện dẫn đến một vòng lặp định tuyến và giải thích ý nghĩa đối với hiệu suất router. </a:t>
            </a:r>
            <a:endParaRPr lang="en-US" dirty="0" smtClean="0"/>
          </a:p>
          <a:p>
            <a:pPr algn="just">
              <a:lnSpc>
                <a:spcPct val="150000"/>
              </a:lnSpc>
              <a:buFont typeface="Wingdings" panose="05000000000000000000" pitchFamily="2" charset="2"/>
              <a:buChar char="ü"/>
            </a:pPr>
            <a:r>
              <a:rPr lang="vi-VN" dirty="0" smtClean="0"/>
              <a:t>Nhận </a:t>
            </a:r>
            <a:r>
              <a:rPr lang="vi-VN" dirty="0"/>
              <a:t>thức được rằng khoảng cách vector giao thức định tuyến đang được sử dụng ngày hôm nay.</a:t>
            </a:r>
          </a:p>
          <a:p>
            <a:pPr algn="just">
              <a:lnSpc>
                <a:spcPct val="150000"/>
              </a:lnSpc>
              <a:buFont typeface="Wingdings" panose="05000000000000000000" pitchFamily="2" charset="2"/>
              <a:buChar char="ü"/>
            </a:pPr>
            <a:endParaRPr lang="en-US" altLang="en-US" dirty="0"/>
          </a:p>
        </p:txBody>
      </p:sp>
    </p:spTree>
    <p:extLst>
      <p:ext uri="{BB962C8B-B14F-4D97-AF65-F5344CB8AC3E}">
        <p14:creationId xmlns:p14="http://schemas.microsoft.com/office/powerpoint/2010/main" val="108427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3"/>
          <p:cNvSpPr>
            <a:spLocks noGrp="1" noChangeArrowheads="1"/>
          </p:cNvSpPr>
          <p:nvPr>
            <p:ph type="body" idx="4294967295"/>
          </p:nvPr>
        </p:nvSpPr>
        <p:spPr>
          <a:xfrm>
            <a:off x="438912" y="1556792"/>
            <a:ext cx="11375136" cy="5040560"/>
          </a:xfrm>
          <a:prstGeom prst="rect">
            <a:avLst/>
          </a:prstGeom>
        </p:spPr>
        <p:txBody>
          <a:bodyPr>
            <a:noAutofit/>
          </a:bodyPr>
          <a:lstStyle/>
          <a:p>
            <a:pPr algn="just">
              <a:buFont typeface="Wingdings" panose="05000000000000000000" pitchFamily="2" charset="2"/>
              <a:buChar char="ü"/>
            </a:pPr>
            <a:r>
              <a:rPr lang="en-US" altLang="en-US" sz="2000" b="1" dirty="0" err="1"/>
              <a:t>Các</a:t>
            </a:r>
            <a:r>
              <a:rPr lang="en-US" altLang="en-US" sz="2000" b="1" dirty="0"/>
              <a:t> </a:t>
            </a:r>
            <a:r>
              <a:rPr lang="en-US" altLang="en-US" sz="2000" b="1" dirty="0" err="1"/>
              <a:t>giao</a:t>
            </a:r>
            <a:r>
              <a:rPr lang="en-US" altLang="en-US" sz="2000" b="1" dirty="0"/>
              <a:t> </a:t>
            </a:r>
            <a:r>
              <a:rPr lang="en-US" altLang="en-US" sz="2000" b="1" dirty="0" err="1"/>
              <a:t>thức</a:t>
            </a:r>
            <a:r>
              <a:rPr lang="en-US" altLang="en-US" sz="2000" b="1" dirty="0"/>
              <a:t> </a:t>
            </a:r>
            <a:r>
              <a:rPr lang="en-US" altLang="en-US" sz="2000" b="1" dirty="0" err="1"/>
              <a:t>định</a:t>
            </a:r>
            <a:r>
              <a:rPr lang="en-US" altLang="en-US" sz="2000" b="1" dirty="0"/>
              <a:t> </a:t>
            </a:r>
            <a:r>
              <a:rPr lang="en-US" altLang="en-US" sz="2000" b="1" dirty="0" err="1"/>
              <a:t>tuyến</a:t>
            </a:r>
            <a:r>
              <a:rPr lang="en-US" altLang="en-US" sz="2000" b="1" dirty="0"/>
              <a:t> Distance Vector</a:t>
            </a:r>
            <a:r>
              <a:rPr lang="en-US" altLang="en-US" sz="2000" dirty="0"/>
              <a:t>:</a:t>
            </a:r>
            <a:endParaRPr lang="en-US" altLang="en-US" sz="2000" dirty="0"/>
          </a:p>
          <a:p>
            <a:pPr marL="806450" lvl="1" indent="-342900" algn="just">
              <a:spcBef>
                <a:spcPct val="50000"/>
              </a:spcBef>
              <a:buFont typeface="Wingdings" panose="05000000000000000000" pitchFamily="2" charset="2"/>
              <a:buChar char="ü"/>
            </a:pPr>
            <a:r>
              <a:rPr lang="en-US" altLang="en-US" sz="2000" dirty="0">
                <a:solidFill>
                  <a:srgbClr val="0000FF"/>
                </a:solidFill>
              </a:rPr>
              <a:t>Routing Information Protocol</a:t>
            </a:r>
            <a:r>
              <a:rPr lang="en-US" altLang="en-US" sz="2000" dirty="0"/>
              <a:t> (RIP) </a:t>
            </a:r>
          </a:p>
          <a:p>
            <a:pPr marL="806450" lvl="1" indent="-342900" algn="just">
              <a:spcBef>
                <a:spcPct val="50000"/>
              </a:spcBef>
              <a:buFont typeface="Wingdings" panose="05000000000000000000" pitchFamily="2" charset="2"/>
              <a:buChar char="ü"/>
            </a:pPr>
            <a:r>
              <a:rPr lang="en-US" altLang="en-US" sz="2000" dirty="0">
                <a:solidFill>
                  <a:srgbClr val="0000FF"/>
                </a:solidFill>
              </a:rPr>
              <a:t>Interior Gateway Routing Protocol</a:t>
            </a:r>
            <a:r>
              <a:rPr lang="en-US" altLang="en-US" sz="2000" dirty="0"/>
              <a:t> (IGRP) </a:t>
            </a:r>
          </a:p>
          <a:p>
            <a:pPr marL="806450" lvl="1" indent="-342900" algn="just">
              <a:spcBef>
                <a:spcPct val="50000"/>
              </a:spcBef>
              <a:buFont typeface="Wingdings" panose="05000000000000000000" pitchFamily="2" charset="2"/>
              <a:buChar char="ü"/>
            </a:pPr>
            <a:r>
              <a:rPr lang="en-US" altLang="en-US" sz="2000" dirty="0">
                <a:solidFill>
                  <a:srgbClr val="0000FF"/>
                </a:solidFill>
              </a:rPr>
              <a:t>Enhanced Interior Gateway Routing Protocol</a:t>
            </a:r>
            <a:r>
              <a:rPr lang="en-US" altLang="en-US" sz="2000" dirty="0"/>
              <a:t> (EIGRP) </a:t>
            </a:r>
            <a:endParaRPr lang="en-US" altLang="en-US" sz="2000" dirty="0"/>
          </a:p>
          <a:p>
            <a:pPr marL="600710" indent="-457200" algn="just">
              <a:spcBef>
                <a:spcPct val="50000"/>
              </a:spcBef>
              <a:buFont typeface="Wingdings" panose="05000000000000000000" pitchFamily="2" charset="2"/>
              <a:buChar char="ü"/>
            </a:pPr>
            <a:r>
              <a:rPr lang="vi-VN" sz="2000" dirty="0" smtClean="0"/>
              <a:t>Một </a:t>
            </a:r>
            <a:r>
              <a:rPr lang="vi-VN" sz="2000" dirty="0"/>
              <a:t>bộ định tuyến sử dụng vector khoảng cách giao thức định tuyến biết 2 điều: </a:t>
            </a:r>
            <a:endParaRPr lang="en-US" sz="2000" dirty="0"/>
          </a:p>
          <a:p>
            <a:pPr marL="920750" lvl="1" indent="-457200" algn="just">
              <a:spcBef>
                <a:spcPct val="50000"/>
              </a:spcBef>
              <a:buFont typeface="Wingdings" panose="05000000000000000000" pitchFamily="2" charset="2"/>
              <a:buChar char="ü"/>
            </a:pPr>
            <a:r>
              <a:rPr lang="vi-VN" sz="2000" dirty="0">
                <a:solidFill>
                  <a:srgbClr val="002060"/>
                </a:solidFill>
              </a:rPr>
              <a:t>Khoảng </a:t>
            </a:r>
            <a:r>
              <a:rPr lang="vi-VN" sz="2000" dirty="0">
                <a:solidFill>
                  <a:srgbClr val="002060"/>
                </a:solidFill>
              </a:rPr>
              <a:t>cách đến điểm đến cuối </a:t>
            </a:r>
            <a:r>
              <a:rPr lang="vi-VN" sz="2000" dirty="0" smtClean="0">
                <a:solidFill>
                  <a:srgbClr val="002060"/>
                </a:solidFill>
              </a:rPr>
              <a:t>cùng</a:t>
            </a:r>
            <a:r>
              <a:rPr lang="en-US" sz="2000" dirty="0" smtClean="0">
                <a:solidFill>
                  <a:srgbClr val="002060"/>
                </a:solidFill>
              </a:rPr>
              <a:t>.</a:t>
            </a:r>
            <a:endParaRPr lang="en-US" sz="2000" dirty="0">
              <a:solidFill>
                <a:srgbClr val="002060"/>
              </a:solidFill>
            </a:endParaRPr>
          </a:p>
          <a:p>
            <a:pPr marL="920750" lvl="1" indent="-457200" algn="just">
              <a:spcBef>
                <a:spcPct val="50000"/>
              </a:spcBef>
              <a:buFont typeface="Wingdings" panose="05000000000000000000" pitchFamily="2" charset="2"/>
              <a:buChar char="ü"/>
            </a:pPr>
            <a:r>
              <a:rPr lang="vi-VN" sz="2000" dirty="0">
                <a:solidFill>
                  <a:srgbClr val="002060"/>
                </a:solidFill>
              </a:rPr>
              <a:t>Vector</a:t>
            </a:r>
            <a:r>
              <a:rPr lang="vi-VN" sz="2000" dirty="0">
                <a:solidFill>
                  <a:srgbClr val="002060"/>
                </a:solidFill>
              </a:rPr>
              <a:t>, hoặc hướng, giao thông </a:t>
            </a:r>
            <a:r>
              <a:rPr lang="vi-VN" sz="2000" dirty="0" smtClean="0">
                <a:solidFill>
                  <a:srgbClr val="002060"/>
                </a:solidFill>
              </a:rPr>
              <a:t>cần</a:t>
            </a:r>
            <a:r>
              <a:rPr lang="en-US" sz="2000" dirty="0" smtClean="0"/>
              <a:t>.</a:t>
            </a:r>
            <a:endParaRPr lang="vi-VN" sz="2000" dirty="0">
              <a:solidFill>
                <a:srgbClr val="002060"/>
              </a:solidFill>
            </a:endParaRPr>
          </a:p>
        </p:txBody>
      </p:sp>
      <p:sp>
        <p:nvSpPr>
          <p:cNvPr id="6" name="Rectangle 3"/>
          <p:cNvSpPr>
            <a:spLocks noGrp="1" noChangeArrowheads="1"/>
          </p:cNvSpPr>
          <p:nvPr>
            <p:ph type="body" idx="4294967295"/>
          </p:nvPr>
        </p:nvSpPr>
        <p:spPr>
          <a:xfrm>
            <a:off x="567435" y="4587975"/>
            <a:ext cx="10311615" cy="2074455"/>
          </a:xfrm>
          <a:prstGeom prst="rect">
            <a:avLst/>
          </a:prstGeom>
        </p:spPr>
        <p:txBody>
          <a:bodyPr>
            <a:normAutofit/>
          </a:bodyPr>
          <a:lstStyle/>
          <a:p>
            <a:pPr algn="just">
              <a:buFont typeface="Wingdings" panose="05000000000000000000" pitchFamily="2" charset="2"/>
              <a:buChar char="ü"/>
            </a:pPr>
            <a:r>
              <a:rPr lang="vi-VN" sz="2400" dirty="0"/>
              <a:t>Đặc </a:t>
            </a:r>
            <a:r>
              <a:rPr lang="vi-VN" sz="2400" dirty="0" smtClean="0"/>
              <a:t>điểm:</a:t>
            </a:r>
            <a:endParaRPr lang="en-US" sz="2400" dirty="0"/>
          </a:p>
          <a:p>
            <a:pPr lvl="1" algn="just">
              <a:buFont typeface="Wingdings" panose="05000000000000000000" pitchFamily="2" charset="2"/>
              <a:buChar char="ü"/>
            </a:pPr>
            <a:r>
              <a:rPr lang="en-US" dirty="0"/>
              <a:t>C</a:t>
            </a:r>
            <a:r>
              <a:rPr lang="vi-VN" dirty="0"/>
              <a:t>ập </a:t>
            </a:r>
            <a:r>
              <a:rPr lang="vi-VN" dirty="0"/>
              <a:t>nhật định kỳ </a:t>
            </a:r>
            <a:endParaRPr lang="en-US" dirty="0"/>
          </a:p>
          <a:p>
            <a:pPr lvl="1" algn="just">
              <a:buFont typeface="Wingdings" panose="05000000000000000000" pitchFamily="2" charset="2"/>
              <a:buChar char="ü"/>
            </a:pPr>
            <a:r>
              <a:rPr lang="en-US" dirty="0"/>
              <a:t>H</a:t>
            </a:r>
            <a:r>
              <a:rPr lang="vi-VN" dirty="0"/>
              <a:t>àng </a:t>
            </a:r>
            <a:r>
              <a:rPr lang="vi-VN" dirty="0"/>
              <a:t>xóm </a:t>
            </a:r>
            <a:endParaRPr lang="en-US" dirty="0"/>
          </a:p>
          <a:p>
            <a:pPr lvl="1" algn="just">
              <a:buFont typeface="Wingdings" panose="05000000000000000000" pitchFamily="2" charset="2"/>
              <a:buChar char="ü"/>
            </a:pPr>
            <a:r>
              <a:rPr lang="en-US" dirty="0"/>
              <a:t>C</a:t>
            </a:r>
            <a:r>
              <a:rPr lang="vi-VN" dirty="0"/>
              <a:t>ập </a:t>
            </a:r>
            <a:r>
              <a:rPr lang="vi-VN" dirty="0"/>
              <a:t>nhật phát </a:t>
            </a:r>
            <a:r>
              <a:rPr lang="en-US" dirty="0" err="1"/>
              <a:t>quảng</a:t>
            </a:r>
            <a:r>
              <a:rPr lang="en-US" dirty="0"/>
              <a:t> </a:t>
            </a:r>
            <a:r>
              <a:rPr lang="en-US" dirty="0" err="1" smtClean="0"/>
              <a:t>bá</a:t>
            </a:r>
            <a:endParaRPr lang="en-US" dirty="0"/>
          </a:p>
          <a:p>
            <a:pPr lvl="1" algn="just">
              <a:buFont typeface="Wingdings" panose="05000000000000000000" pitchFamily="2" charset="2"/>
              <a:buChar char="ü"/>
            </a:pPr>
            <a:r>
              <a:rPr lang="en-US" dirty="0"/>
              <a:t>C</a:t>
            </a:r>
            <a:r>
              <a:rPr lang="vi-VN" dirty="0" smtClean="0"/>
              <a:t>ập</a:t>
            </a:r>
            <a:r>
              <a:rPr lang="en-US" dirty="0" smtClean="0"/>
              <a:t> </a:t>
            </a:r>
            <a:r>
              <a:rPr lang="vi-VN" dirty="0" smtClean="0"/>
              <a:t>nhật </a:t>
            </a:r>
            <a:r>
              <a:rPr lang="vi-VN" dirty="0"/>
              <a:t>toàn bộ </a:t>
            </a:r>
            <a:r>
              <a:rPr lang="en-US" dirty="0"/>
              <a:t>b</a:t>
            </a:r>
            <a:r>
              <a:rPr lang="vi-VN" dirty="0"/>
              <a:t>ảng</a:t>
            </a:r>
            <a:r>
              <a:rPr lang="en-US" dirty="0"/>
              <a:t> </a:t>
            </a:r>
            <a:r>
              <a:rPr lang="vi-VN" dirty="0"/>
              <a:t>định tuyến</a:t>
            </a:r>
            <a:endParaRPr lang="en-US"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999" y="3666490"/>
            <a:ext cx="4992688"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83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4</a:t>
            </a:fld>
            <a:endParaRPr lang="en-US"/>
          </a:p>
        </p:txBody>
      </p:sp>
      <p:sp>
        <p:nvSpPr>
          <p:cNvPr id="4" name="Text Placeholder 3"/>
          <p:cNvSpPr>
            <a:spLocks noGrp="1"/>
          </p:cNvSpPr>
          <p:nvPr>
            <p:ph type="body" sz="quarter" idx="13"/>
          </p:nvPr>
        </p:nvSpPr>
        <p:spPr/>
        <p:txBody>
          <a:bodyPr/>
          <a:lstStyle/>
          <a:p>
            <a:r>
              <a:rPr lang="en-US" dirty="0" err="1" smtClean="0"/>
              <a:t>Ưu</a:t>
            </a:r>
            <a:r>
              <a:rPr lang="en-US" dirty="0" smtClean="0"/>
              <a:t> </a:t>
            </a:r>
            <a:r>
              <a:rPr lang="en-US" dirty="0" err="1" smtClean="0"/>
              <a:t>và</a:t>
            </a:r>
            <a:r>
              <a:rPr lang="en-US" dirty="0" smtClean="0"/>
              <a:t> </a:t>
            </a:r>
            <a:r>
              <a:rPr lang="en-US" dirty="0" err="1" smtClean="0"/>
              <a:t>nhược</a:t>
            </a:r>
            <a:r>
              <a:rPr lang="en-US" dirty="0" smtClean="0"/>
              <a:t> </a:t>
            </a:r>
            <a:r>
              <a:rPr lang="en-US" dirty="0" err="1" smtClean="0"/>
              <a:t>điểm</a:t>
            </a:r>
            <a:endParaRPr lang="en-US" dirty="0"/>
          </a:p>
        </p:txBody>
      </p:sp>
      <p:sp>
        <p:nvSpPr>
          <p:cNvPr id="5" name="Content Placeholder 3"/>
          <p:cNvSpPr txBox="1">
            <a:spLocks/>
          </p:cNvSpPr>
          <p:nvPr/>
        </p:nvSpPr>
        <p:spPr>
          <a:xfrm>
            <a:off x="1058163" y="1779124"/>
            <a:ext cx="7744461" cy="28538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en-US" sz="2400" dirty="0" err="1" smtClean="0"/>
              <a:t>Ưu</a:t>
            </a:r>
            <a:r>
              <a:rPr lang="en-US" sz="2400" dirty="0" smtClean="0"/>
              <a:t> </a:t>
            </a:r>
            <a:r>
              <a:rPr lang="en-US" sz="2400" dirty="0" err="1" smtClean="0"/>
              <a:t>điểm</a:t>
            </a:r>
            <a:endParaRPr lang="en-US" sz="2400" dirty="0" smtClean="0"/>
          </a:p>
          <a:p>
            <a:pPr lvl="1" algn="just">
              <a:lnSpc>
                <a:spcPct val="150000"/>
              </a:lnSpc>
              <a:buFont typeface="Wingdings" panose="05000000000000000000" pitchFamily="2" charset="2"/>
              <a:buChar char="ü"/>
            </a:pPr>
            <a:r>
              <a:rPr lang="vi-VN" dirty="0" smtClean="0"/>
              <a:t>Thực hiện đơn giản và bảo trì</a:t>
            </a:r>
            <a:endParaRPr lang="en-US" dirty="0" smtClean="0"/>
          </a:p>
          <a:p>
            <a:pPr lvl="1" algn="just">
              <a:lnSpc>
                <a:spcPct val="150000"/>
              </a:lnSpc>
              <a:buFont typeface="Wingdings" panose="05000000000000000000" pitchFamily="2" charset="2"/>
              <a:buChar char="ü"/>
            </a:pPr>
            <a:r>
              <a:rPr lang="vi-VN" dirty="0" smtClean="0"/>
              <a:t>Yêu cầu tài nguyên thấp</a:t>
            </a:r>
            <a:endParaRPr lang="en-US" dirty="0" smtClean="0"/>
          </a:p>
          <a:p>
            <a:pPr algn="just">
              <a:lnSpc>
                <a:spcPct val="150000"/>
              </a:lnSpc>
              <a:buFont typeface="Wingdings" panose="05000000000000000000" pitchFamily="2" charset="2"/>
              <a:buChar char="ü"/>
            </a:pPr>
            <a:r>
              <a:rPr lang="en-US" sz="2400" dirty="0" smtClean="0"/>
              <a:t>N</a:t>
            </a:r>
            <a:r>
              <a:rPr lang="vi-VN" sz="2400" dirty="0" smtClean="0"/>
              <a:t>hược điểm </a:t>
            </a:r>
            <a:endParaRPr lang="en-US" sz="2400" dirty="0" smtClean="0"/>
          </a:p>
          <a:p>
            <a:pPr lvl="1" algn="just">
              <a:lnSpc>
                <a:spcPct val="150000"/>
              </a:lnSpc>
              <a:buFont typeface="Wingdings" panose="05000000000000000000" pitchFamily="2" charset="2"/>
              <a:buChar char="ü"/>
            </a:pPr>
            <a:r>
              <a:rPr lang="vi-VN" dirty="0" smtClean="0"/>
              <a:t>Chậm hội tụ. </a:t>
            </a:r>
            <a:endParaRPr lang="en-US" dirty="0" smtClean="0"/>
          </a:p>
          <a:p>
            <a:pPr lvl="1" algn="just">
              <a:lnSpc>
                <a:spcPct val="150000"/>
              </a:lnSpc>
              <a:buFont typeface="Wingdings" panose="05000000000000000000" pitchFamily="2" charset="2"/>
              <a:buChar char="ü"/>
            </a:pPr>
            <a:r>
              <a:rPr lang="vi-VN" dirty="0" smtClean="0"/>
              <a:t>Khả năng mở rộng hạn chế</a:t>
            </a:r>
            <a:endParaRPr lang="en-US" dirty="0" smtClean="0"/>
          </a:p>
          <a:p>
            <a:pPr lvl="1" algn="just">
              <a:lnSpc>
                <a:spcPct val="150000"/>
              </a:lnSpc>
              <a:buFont typeface="Wingdings" panose="05000000000000000000" pitchFamily="2" charset="2"/>
              <a:buChar char="ü"/>
            </a:pPr>
            <a:r>
              <a:rPr lang="vi-VN" dirty="0" smtClean="0"/>
              <a:t>Định tuyến vòng</a:t>
            </a:r>
          </a:p>
          <a:p>
            <a:pPr algn="just">
              <a:lnSpc>
                <a:spcPct val="150000"/>
              </a:lnSpc>
              <a:buFont typeface="Wingdings" panose="05000000000000000000" pitchFamily="2" charset="2"/>
              <a:buChar char="ü"/>
            </a:pPr>
            <a:endParaRPr lang="en-US" sz="2400" dirty="0"/>
          </a:p>
        </p:txBody>
      </p:sp>
    </p:spTree>
    <p:extLst>
      <p:ext uri="{BB962C8B-B14F-4D97-AF65-F5344CB8AC3E}">
        <p14:creationId xmlns:p14="http://schemas.microsoft.com/office/powerpoint/2010/main" val="254283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5</a:t>
            </a:fld>
            <a:endParaRPr lang="en-US"/>
          </a:p>
        </p:txBody>
      </p:sp>
      <p:sp>
        <p:nvSpPr>
          <p:cNvPr id="4" name="Text Placeholder 3"/>
          <p:cNvSpPr>
            <a:spLocks noGrp="1"/>
          </p:cNvSpPr>
          <p:nvPr>
            <p:ph type="body" sz="quarter" idx="13"/>
          </p:nvPr>
        </p:nvSpPr>
        <p:spPr/>
        <p:txBody>
          <a:bodyPr/>
          <a:lstStyle/>
          <a:p>
            <a:r>
              <a:rPr lang="en-US" altLang="en-US" dirty="0"/>
              <a:t>Network Discovery</a:t>
            </a:r>
            <a:endParaRPr lang="en-US" dirty="0"/>
          </a:p>
        </p:txBody>
      </p:sp>
      <p:sp>
        <p:nvSpPr>
          <p:cNvPr id="6" name="Rectangle 3"/>
          <p:cNvSpPr txBox="1">
            <a:spLocks noChangeArrowheads="1"/>
          </p:cNvSpPr>
          <p:nvPr/>
        </p:nvSpPr>
        <p:spPr>
          <a:xfrm>
            <a:off x="921748" y="1524000"/>
            <a:ext cx="10804841" cy="28311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altLang="en-US" sz="2000" b="1" dirty="0" smtClean="0"/>
              <a:t>Router initial start up</a:t>
            </a:r>
            <a:r>
              <a:rPr lang="en-US" altLang="en-US" sz="2000" dirty="0" smtClean="0"/>
              <a:t> (Cold Starts): </a:t>
            </a:r>
            <a:r>
              <a:rPr lang="vi-VN" sz="2000" dirty="0" smtClean="0"/>
              <a:t>Mạng kết nối trực tiếp ban đầu được đặt trong bảng định tuyến</a:t>
            </a:r>
            <a:r>
              <a:rPr lang="en-US" sz="2000" dirty="0" smtClean="0"/>
              <a:t>.</a:t>
            </a:r>
          </a:p>
          <a:p>
            <a:pPr algn="just">
              <a:spcBef>
                <a:spcPct val="10000"/>
              </a:spcBef>
              <a:buFont typeface="Wingdings" panose="05000000000000000000" pitchFamily="2" charset="2"/>
              <a:buChar char="ü"/>
            </a:pPr>
            <a:r>
              <a:rPr lang="vi-VN" sz="2000" dirty="0"/>
              <a:t>Trao đổi ban đầu của thông tin định tuyến</a:t>
            </a:r>
            <a:r>
              <a:rPr lang="en-US" sz="2000" dirty="0" smtClean="0"/>
              <a:t>:</a:t>
            </a:r>
            <a:r>
              <a:rPr lang="vi-VN" sz="2000" dirty="0" smtClean="0"/>
              <a:t> </a:t>
            </a:r>
            <a:endParaRPr lang="en-US" sz="2000" dirty="0"/>
          </a:p>
          <a:p>
            <a:pPr lvl="1" algn="just">
              <a:spcBef>
                <a:spcPct val="10000"/>
              </a:spcBef>
              <a:buFont typeface="Wingdings" panose="05000000000000000000" pitchFamily="2" charset="2"/>
              <a:buChar char="ü"/>
            </a:pPr>
            <a:r>
              <a:rPr lang="vi-VN" sz="2000" dirty="0"/>
              <a:t>Router sẽ trao đổi thông tin định tuyến </a:t>
            </a:r>
            <a:endParaRPr lang="en-US" sz="2000" dirty="0"/>
          </a:p>
          <a:p>
            <a:pPr lvl="1" algn="just">
              <a:spcBef>
                <a:spcPct val="10000"/>
              </a:spcBef>
              <a:buFont typeface="Wingdings" panose="05000000000000000000" pitchFamily="2" charset="2"/>
              <a:buChar char="ü"/>
            </a:pPr>
            <a:r>
              <a:rPr lang="vi-VN" sz="2000" dirty="0"/>
              <a:t>Cập nhật định tuyến nhận được từ các router khác </a:t>
            </a:r>
            <a:endParaRPr lang="en-US" sz="2000" dirty="0"/>
          </a:p>
          <a:p>
            <a:pPr algn="just">
              <a:spcBef>
                <a:spcPct val="10000"/>
              </a:spcBef>
              <a:buFont typeface="Wingdings" panose="05000000000000000000" pitchFamily="2" charset="2"/>
              <a:buChar char="ü"/>
            </a:pPr>
            <a:r>
              <a:rPr lang="vi-VN" sz="2000" dirty="0"/>
              <a:t>Router kiểm tra cập nhật những thông tin mới</a:t>
            </a:r>
            <a:r>
              <a:rPr lang="en-US" sz="2000" dirty="0"/>
              <a:t>: </a:t>
            </a:r>
            <a:r>
              <a:rPr lang="en-US" sz="2000" dirty="0" smtClean="0"/>
              <a:t>(</a:t>
            </a:r>
            <a:r>
              <a:rPr lang="vi-VN" sz="2000" dirty="0" smtClean="0"/>
              <a:t>Nếu </a:t>
            </a:r>
            <a:r>
              <a:rPr lang="vi-VN" sz="2000" dirty="0"/>
              <a:t>có thông tin </a:t>
            </a:r>
            <a:r>
              <a:rPr lang="vi-VN" sz="2000" dirty="0" smtClean="0"/>
              <a:t>mới</a:t>
            </a:r>
            <a:r>
              <a:rPr lang="en-US" sz="2000" dirty="0"/>
              <a:t>)</a:t>
            </a:r>
          </a:p>
          <a:p>
            <a:pPr lvl="1" algn="just">
              <a:spcBef>
                <a:spcPct val="10000"/>
              </a:spcBef>
              <a:buFont typeface="Wingdings" panose="05000000000000000000" pitchFamily="2" charset="2"/>
              <a:buChar char="ü"/>
            </a:pPr>
            <a:r>
              <a:rPr lang="vi-VN" sz="2000" dirty="0"/>
              <a:t>Số liệu được cập nhật </a:t>
            </a:r>
            <a:endParaRPr lang="en-US" sz="2000" dirty="0"/>
          </a:p>
          <a:p>
            <a:pPr lvl="1" algn="just">
              <a:spcBef>
                <a:spcPct val="10000"/>
              </a:spcBef>
              <a:buFont typeface="Wingdings" panose="05000000000000000000" pitchFamily="2" charset="2"/>
              <a:buChar char="ü"/>
            </a:pPr>
            <a:r>
              <a:rPr lang="vi-VN" sz="2000" dirty="0"/>
              <a:t>Thông tin mới được lưu trữ trong bảng định tuyến</a:t>
            </a:r>
            <a:endParaRPr lang="en-US" altLang="en-US" sz="2000" dirty="0"/>
          </a:p>
          <a:p>
            <a:pPr>
              <a:buFont typeface="Wingdings" panose="05000000000000000000" pitchFamily="2" charset="2"/>
              <a:buChar char="ü"/>
            </a:pPr>
            <a:endParaRPr lang="en-US" altLang="en-US" sz="2000"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955" y="4102862"/>
            <a:ext cx="6124575" cy="2487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87988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6</a:t>
            </a:fld>
            <a:endParaRPr lang="en-US"/>
          </a:p>
        </p:txBody>
      </p:sp>
      <p:sp>
        <p:nvSpPr>
          <p:cNvPr id="4" name="Text Placeholder 3"/>
          <p:cNvSpPr>
            <a:spLocks noGrp="1"/>
          </p:cNvSpPr>
          <p:nvPr>
            <p:ph type="body" sz="quarter" idx="13"/>
          </p:nvPr>
        </p:nvSpPr>
        <p:spPr/>
        <p:txBody>
          <a:bodyPr/>
          <a:lstStyle/>
          <a:p>
            <a:r>
              <a:rPr lang="en-US" altLang="en-US" dirty="0"/>
              <a:t>Network Discovery</a:t>
            </a:r>
            <a:endParaRPr lang="en-US" dirty="0"/>
          </a:p>
        </p:txBody>
      </p:sp>
      <p:sp>
        <p:nvSpPr>
          <p:cNvPr id="8" name="Rectangle 3"/>
          <p:cNvSpPr txBox="1">
            <a:spLocks noChangeArrowheads="1"/>
          </p:cNvSpPr>
          <p:nvPr/>
        </p:nvSpPr>
        <p:spPr>
          <a:xfrm>
            <a:off x="695960" y="1556792"/>
            <a:ext cx="11069320" cy="47265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15000"/>
              </a:spcBef>
              <a:buFont typeface="Wingdings" panose="05000000000000000000" pitchFamily="2" charset="2"/>
              <a:buChar char="ü"/>
            </a:pPr>
            <a:r>
              <a:rPr lang="vi-VN" sz="2000" dirty="0" smtClean="0"/>
              <a:t>Trao đổi thông tin định tuyến</a:t>
            </a:r>
            <a:r>
              <a:rPr lang="en-US" sz="2000" dirty="0" smtClean="0"/>
              <a:t>: </a:t>
            </a:r>
          </a:p>
          <a:p>
            <a:pPr lvl="1" algn="just">
              <a:spcBef>
                <a:spcPct val="15000"/>
              </a:spcBef>
              <a:buFont typeface="Wingdings" panose="05000000000000000000" pitchFamily="2" charset="2"/>
              <a:buChar char="ü"/>
            </a:pPr>
            <a:r>
              <a:rPr lang="vi-VN" sz="2000" dirty="0" smtClean="0"/>
              <a:t>Router đạt được hội tụ khi</a:t>
            </a:r>
            <a:r>
              <a:rPr lang="en-US" sz="2000" dirty="0" smtClean="0"/>
              <a:t>: </a:t>
            </a:r>
            <a:r>
              <a:rPr lang="vi-VN" sz="2000" dirty="0" smtClean="0"/>
              <a:t>Tất cả các bảng định tuyến trong mạng chứa các thông tin cùng một mạng </a:t>
            </a:r>
            <a:endParaRPr lang="en-US" sz="2000" dirty="0" smtClean="0"/>
          </a:p>
          <a:p>
            <a:pPr lvl="1" algn="just">
              <a:spcBef>
                <a:spcPct val="15000"/>
              </a:spcBef>
              <a:buFont typeface="Wingdings" panose="05000000000000000000" pitchFamily="2" charset="2"/>
              <a:buChar char="ü"/>
            </a:pPr>
            <a:r>
              <a:rPr lang="vi-VN" sz="2000" dirty="0" smtClean="0"/>
              <a:t>Router tiếp tục trao đổi thông tin định tuyến</a:t>
            </a:r>
            <a:r>
              <a:rPr lang="en-US" sz="2000" dirty="0" smtClean="0"/>
              <a:t>: </a:t>
            </a:r>
            <a:r>
              <a:rPr lang="vi-VN" sz="2000" dirty="0" smtClean="0"/>
              <a:t>Nếu không có thông tin mới được tìm thấy </a:t>
            </a:r>
            <a:r>
              <a:rPr lang="en-US" sz="2000" dirty="0" err="1" smtClean="0"/>
              <a:t>thì</a:t>
            </a:r>
            <a:r>
              <a:rPr lang="en-US" sz="2000" dirty="0" smtClean="0"/>
              <a:t> </a:t>
            </a:r>
            <a:r>
              <a:rPr lang="en-US" sz="2000" dirty="0" err="1" smtClean="0"/>
              <a:t>sẽ</a:t>
            </a:r>
            <a:r>
              <a:rPr lang="en-US" sz="2000" dirty="0" smtClean="0"/>
              <a:t> </a:t>
            </a:r>
            <a:r>
              <a:rPr lang="vi-VN" sz="2000" dirty="0" smtClean="0"/>
              <a:t>đạt</a:t>
            </a:r>
            <a:r>
              <a:rPr lang="en-US" sz="2000" dirty="0" smtClean="0">
                <a:solidFill>
                  <a:srgbClr val="0000FF"/>
                </a:solidFill>
              </a:rPr>
              <a:t> </a:t>
            </a:r>
            <a:r>
              <a:rPr lang="vi-VN" sz="2000" dirty="0" smtClean="0"/>
              <a:t>hội tụ</a:t>
            </a:r>
            <a:r>
              <a:rPr lang="en-US" sz="2000" dirty="0" smtClean="0"/>
              <a:t>.</a:t>
            </a:r>
          </a:p>
          <a:p>
            <a:pPr algn="just">
              <a:buFont typeface="Wingdings" panose="05000000000000000000" pitchFamily="2" charset="2"/>
              <a:buChar char="ü"/>
            </a:pPr>
            <a:r>
              <a:rPr lang="vi-VN" sz="2000" dirty="0"/>
              <a:t>Hội tụ phải đạt được trước khi mạng được coi là hoàn toàn có thể hoạt động </a:t>
            </a:r>
            <a:endParaRPr lang="en-US" sz="2000" dirty="0"/>
          </a:p>
          <a:p>
            <a:pPr algn="just">
              <a:buFont typeface="Wingdings" panose="05000000000000000000" pitchFamily="2" charset="2"/>
              <a:buChar char="ü"/>
            </a:pPr>
            <a:r>
              <a:rPr lang="vi-VN" sz="2000" dirty="0"/>
              <a:t>Tốc độ đạt được hội tụ gồm 2 loại phụ thuộc lẫn nhau </a:t>
            </a:r>
            <a:endParaRPr lang="en-US" sz="2000" dirty="0"/>
          </a:p>
          <a:p>
            <a:pPr lvl="1" algn="just">
              <a:buFont typeface="Wingdings" panose="05000000000000000000" pitchFamily="2" charset="2"/>
              <a:buChar char="ü"/>
            </a:pPr>
            <a:r>
              <a:rPr lang="vi-VN" sz="2000" dirty="0"/>
              <a:t>Tốc độ truyền thông tin định tuyến </a:t>
            </a:r>
            <a:r>
              <a:rPr lang="en-US" sz="2000" dirty="0"/>
              <a:t>	</a:t>
            </a:r>
          </a:p>
          <a:p>
            <a:pPr lvl="1" algn="just">
              <a:buFont typeface="Wingdings" panose="05000000000000000000" pitchFamily="2" charset="2"/>
              <a:buChar char="ü"/>
            </a:pPr>
            <a:r>
              <a:rPr lang="vi-VN" sz="2000" dirty="0"/>
              <a:t>Tốc độ của các tính</a:t>
            </a:r>
            <a:r>
              <a:rPr lang="en-US" sz="2000" dirty="0"/>
              <a:t> </a:t>
            </a:r>
            <a:r>
              <a:rPr lang="en-US" sz="2000" dirty="0" err="1"/>
              <a:t>toán</a:t>
            </a:r>
            <a:r>
              <a:rPr lang="en-US" sz="2000" dirty="0"/>
              <a:t> </a:t>
            </a:r>
            <a:r>
              <a:rPr lang="en-US" sz="2000" dirty="0" err="1"/>
              <a:t>tìm</a:t>
            </a:r>
            <a:r>
              <a:rPr lang="en-US" sz="2000" dirty="0"/>
              <a:t> </a:t>
            </a:r>
            <a:r>
              <a:rPr lang="en-US" sz="2000" dirty="0" err="1"/>
              <a:t>đường</a:t>
            </a:r>
            <a:endParaRPr lang="en-US" altLang="en-US" sz="2000" dirty="0"/>
          </a:p>
          <a:p>
            <a:pPr lvl="1" algn="just">
              <a:spcBef>
                <a:spcPct val="15000"/>
              </a:spcBef>
              <a:buFont typeface="Wingdings" panose="05000000000000000000" pitchFamily="2" charset="2"/>
              <a:buChar char="ü"/>
            </a:pPr>
            <a:endParaRPr lang="en-US" altLang="en-US" sz="2000" dirty="0">
              <a:solidFill>
                <a:srgbClr val="0000FF"/>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759" y="4645152"/>
            <a:ext cx="7887080" cy="216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02344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287" y="2486184"/>
            <a:ext cx="6654291"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7</a:t>
            </a:fld>
            <a:endParaRPr lang="en-US"/>
          </a:p>
        </p:txBody>
      </p:sp>
      <p:sp>
        <p:nvSpPr>
          <p:cNvPr id="4" name="Text Placeholder 3"/>
          <p:cNvSpPr>
            <a:spLocks noGrp="1"/>
          </p:cNvSpPr>
          <p:nvPr>
            <p:ph type="body" sz="quarter" idx="13"/>
          </p:nvPr>
        </p:nvSpPr>
        <p:spPr/>
        <p:txBody>
          <a:bodyPr/>
          <a:lstStyle/>
          <a:p>
            <a:r>
              <a:rPr lang="en-US" altLang="en-US" dirty="0" err="1" smtClean="0"/>
              <a:t>Cập</a:t>
            </a:r>
            <a:r>
              <a:rPr lang="en-US" altLang="en-US" dirty="0" smtClean="0"/>
              <a:t> </a:t>
            </a:r>
            <a:r>
              <a:rPr lang="en-US" altLang="en-US" dirty="0" err="1" smtClean="0"/>
              <a:t>nhật</a:t>
            </a:r>
            <a:r>
              <a:rPr lang="en-US" altLang="en-US" dirty="0" smtClean="0"/>
              <a:t> </a:t>
            </a:r>
            <a:r>
              <a:rPr lang="en-US" altLang="en-US" dirty="0" err="1" smtClean="0"/>
              <a:t>định</a:t>
            </a:r>
            <a:r>
              <a:rPr lang="en-US" altLang="en-US" dirty="0" smtClean="0"/>
              <a:t> </a:t>
            </a:r>
            <a:r>
              <a:rPr lang="en-US" altLang="en-US" dirty="0" err="1" smtClean="0"/>
              <a:t>kỳ</a:t>
            </a:r>
            <a:endParaRPr lang="en-US" dirty="0"/>
          </a:p>
        </p:txBody>
      </p:sp>
      <p:sp>
        <p:nvSpPr>
          <p:cNvPr id="7" name="Rectangle 3"/>
          <p:cNvSpPr txBox="1">
            <a:spLocks noChangeArrowheads="1"/>
          </p:cNvSpPr>
          <p:nvPr/>
        </p:nvSpPr>
        <p:spPr>
          <a:xfrm>
            <a:off x="438912" y="1820169"/>
            <a:ext cx="11436095" cy="44949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Font typeface="Wingdings" panose="05000000000000000000" pitchFamily="2" charset="2"/>
              <a:buChar char="ü"/>
            </a:pPr>
            <a:r>
              <a:rPr lang="vi-VN" sz="2000" dirty="0"/>
              <a:t>Cập nhật định kỳ: </a:t>
            </a:r>
            <a:r>
              <a:rPr lang="vi-VN" sz="2000" dirty="0" smtClean="0"/>
              <a:t>Đây </a:t>
            </a:r>
            <a:r>
              <a:rPr lang="vi-VN" sz="2000" dirty="0"/>
              <a:t>là khoảng thời gian mà một router gửi đi toàn bộ bảng định tuyến của </a:t>
            </a:r>
            <a:r>
              <a:rPr lang="vi-VN" sz="2000" dirty="0" smtClean="0"/>
              <a:t>nó</a:t>
            </a:r>
            <a:r>
              <a:rPr lang="en-US" sz="2000" dirty="0" smtClean="0"/>
              <a:t>.</a:t>
            </a:r>
          </a:p>
          <a:p>
            <a:pPr>
              <a:lnSpc>
                <a:spcPct val="170000"/>
              </a:lnSpc>
              <a:buFont typeface="Wingdings" panose="05000000000000000000" pitchFamily="2" charset="2"/>
              <a:buChar char="ü"/>
            </a:pPr>
            <a:r>
              <a:rPr lang="vi-VN" sz="2000" dirty="0" smtClean="0"/>
              <a:t>RIP sử dụng 4 giờ </a:t>
            </a:r>
            <a:endParaRPr lang="en-US" sz="2000" dirty="0" smtClean="0"/>
          </a:p>
          <a:p>
            <a:pPr lvl="1">
              <a:lnSpc>
                <a:spcPct val="170000"/>
              </a:lnSpc>
              <a:buFont typeface="Wingdings" panose="05000000000000000000" pitchFamily="2" charset="2"/>
              <a:buChar char="ü"/>
            </a:pPr>
            <a:r>
              <a:rPr lang="vi-VN" sz="2000" dirty="0" smtClean="0"/>
              <a:t>Cập nhật giờ </a:t>
            </a:r>
            <a:endParaRPr lang="en-US" sz="2000" dirty="0" smtClean="0"/>
          </a:p>
          <a:p>
            <a:pPr lvl="1">
              <a:lnSpc>
                <a:spcPct val="170000"/>
              </a:lnSpc>
              <a:buFont typeface="Wingdings" panose="05000000000000000000" pitchFamily="2" charset="2"/>
              <a:buChar char="ü"/>
            </a:pPr>
            <a:r>
              <a:rPr lang="en-US" sz="2000" dirty="0" smtClean="0"/>
              <a:t>B</a:t>
            </a:r>
            <a:r>
              <a:rPr lang="vi-VN" sz="2000" dirty="0" smtClean="0"/>
              <a:t>ộ đếm thời gian không hợp lệ </a:t>
            </a:r>
            <a:endParaRPr lang="en-US" sz="2000" dirty="0" smtClean="0"/>
          </a:p>
          <a:p>
            <a:pPr lvl="1">
              <a:lnSpc>
                <a:spcPct val="170000"/>
              </a:lnSpc>
              <a:buFont typeface="Wingdings" panose="05000000000000000000" pitchFamily="2" charset="2"/>
              <a:buChar char="ü"/>
            </a:pPr>
            <a:r>
              <a:rPr lang="en-US" sz="2000" dirty="0" smtClean="0"/>
              <a:t>B</a:t>
            </a:r>
            <a:r>
              <a:rPr lang="vi-VN" sz="2000" dirty="0" smtClean="0"/>
              <a:t>ộ đếm </a:t>
            </a:r>
            <a:r>
              <a:rPr lang="en-US" sz="2000" dirty="0" err="1" smtClean="0"/>
              <a:t>hẹn</a:t>
            </a:r>
            <a:r>
              <a:rPr lang="en-US" sz="2000" dirty="0" smtClean="0"/>
              <a:t> </a:t>
            </a:r>
            <a:r>
              <a:rPr lang="vi-VN" sz="2000" dirty="0" smtClean="0"/>
              <a:t>thời gian</a:t>
            </a:r>
            <a:endParaRPr lang="en-US" sz="2000" dirty="0" smtClean="0"/>
          </a:p>
          <a:p>
            <a:pPr lvl="1">
              <a:lnSpc>
                <a:spcPct val="170000"/>
              </a:lnSpc>
              <a:buFont typeface="Wingdings" panose="05000000000000000000" pitchFamily="2" charset="2"/>
              <a:buChar char="ü"/>
            </a:pPr>
            <a:r>
              <a:rPr lang="en-US" sz="2000" dirty="0" smtClean="0"/>
              <a:t>B</a:t>
            </a:r>
            <a:r>
              <a:rPr lang="vi-VN" sz="2000" dirty="0" smtClean="0"/>
              <a:t>ộ đếm thời gian xả</a:t>
            </a:r>
            <a:endParaRPr lang="en-US" altLang="en-US" sz="2000" dirty="0"/>
          </a:p>
        </p:txBody>
      </p:sp>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592" y="4135755"/>
            <a:ext cx="650798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412981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8</a:t>
            </a:fld>
            <a:endParaRPr lang="en-US"/>
          </a:p>
        </p:txBody>
      </p:sp>
      <p:sp>
        <p:nvSpPr>
          <p:cNvPr id="4" name="Text Placeholder 3"/>
          <p:cNvSpPr>
            <a:spLocks noGrp="1"/>
          </p:cNvSpPr>
          <p:nvPr>
            <p:ph type="body" sz="quarter" idx="13"/>
          </p:nvPr>
        </p:nvSpPr>
        <p:spPr/>
        <p:txBody>
          <a:bodyPr/>
          <a:lstStyle/>
          <a:p>
            <a:r>
              <a:rPr lang="en-US" altLang="en-US" dirty="0" err="1" smtClean="0"/>
              <a:t>Cập</a:t>
            </a:r>
            <a:r>
              <a:rPr lang="en-US" altLang="en-US" dirty="0" smtClean="0"/>
              <a:t> </a:t>
            </a:r>
            <a:r>
              <a:rPr lang="en-US" altLang="en-US" dirty="0" err="1" smtClean="0"/>
              <a:t>nhật</a:t>
            </a:r>
            <a:r>
              <a:rPr lang="en-US" altLang="en-US" dirty="0" smtClean="0"/>
              <a:t> </a:t>
            </a:r>
            <a:r>
              <a:rPr lang="en-US" altLang="en-US" dirty="0" err="1" smtClean="0"/>
              <a:t>định</a:t>
            </a:r>
            <a:r>
              <a:rPr lang="en-US" altLang="en-US" dirty="0" smtClean="0"/>
              <a:t> </a:t>
            </a:r>
            <a:r>
              <a:rPr lang="en-US" altLang="en-US" dirty="0" err="1" smtClean="0"/>
              <a:t>kỳ</a:t>
            </a:r>
            <a:endParaRPr lang="en-US" dirty="0"/>
          </a:p>
        </p:txBody>
      </p:sp>
      <p:sp>
        <p:nvSpPr>
          <p:cNvPr id="7" name="Rectangle 3"/>
          <p:cNvSpPr txBox="1">
            <a:spLocks noChangeArrowheads="1"/>
          </p:cNvSpPr>
          <p:nvPr/>
        </p:nvSpPr>
        <p:spPr>
          <a:xfrm>
            <a:off x="438912" y="1820169"/>
            <a:ext cx="11436095" cy="44949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EIRPG </a:t>
            </a:r>
            <a:r>
              <a:rPr lang="vi-VN" dirty="0"/>
              <a:t>cập nhật định tuyến là: </a:t>
            </a:r>
            <a:endParaRPr lang="en-US" dirty="0"/>
          </a:p>
          <a:p>
            <a:pPr lvl="1"/>
            <a:r>
              <a:rPr lang="en-US" dirty="0"/>
              <a:t>C</a:t>
            </a:r>
            <a:r>
              <a:rPr lang="vi-VN" dirty="0"/>
              <a:t>ập nhật phần </a:t>
            </a:r>
            <a:endParaRPr lang="en-US" dirty="0"/>
          </a:p>
          <a:p>
            <a:pPr lvl="1"/>
            <a:r>
              <a:rPr lang="vi-VN" dirty="0"/>
              <a:t>Gây ra bởi những thay đổi cấu trúc liên kết </a:t>
            </a:r>
            <a:endParaRPr lang="en-US" dirty="0"/>
          </a:p>
          <a:p>
            <a:pPr lvl="1"/>
            <a:r>
              <a:rPr lang="en-US" dirty="0" err="1"/>
              <a:t>Chặn</a:t>
            </a:r>
            <a:r>
              <a:rPr lang="vi-VN" dirty="0"/>
              <a:t> </a:t>
            </a:r>
            <a:endParaRPr lang="en-US" dirty="0"/>
          </a:p>
          <a:p>
            <a:pPr lvl="1"/>
            <a:r>
              <a:rPr lang="en-US" dirty="0"/>
              <a:t>K</a:t>
            </a:r>
            <a:r>
              <a:rPr lang="vi-VN" dirty="0"/>
              <a:t>hông định kỳ</a:t>
            </a:r>
            <a:endParaRPr lang="en-US" altLang="en-US"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423" y="3365501"/>
            <a:ext cx="5376862"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853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Distance Vector Routing Protocols</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9</a:t>
            </a:fld>
            <a:endParaRPr lang="en-US"/>
          </a:p>
        </p:txBody>
      </p:sp>
      <p:sp>
        <p:nvSpPr>
          <p:cNvPr id="4" name="Text Placeholder 3"/>
          <p:cNvSpPr>
            <a:spLocks noGrp="1"/>
          </p:cNvSpPr>
          <p:nvPr>
            <p:ph type="body" sz="quarter" idx="13"/>
          </p:nvPr>
        </p:nvSpPr>
        <p:spPr/>
        <p:txBody>
          <a:bodyPr/>
          <a:lstStyle/>
          <a:p>
            <a:pPr algn="just"/>
            <a:r>
              <a:rPr lang="en-US" altLang="en-US" b="1" dirty="0"/>
              <a:t>Random Jitter</a:t>
            </a:r>
            <a:endParaRPr lang="en-US" dirty="0"/>
          </a:p>
        </p:txBody>
      </p:sp>
      <p:sp>
        <p:nvSpPr>
          <p:cNvPr id="9" name="Rectangle 3"/>
          <p:cNvSpPr txBox="1">
            <a:spLocks noChangeArrowheads="1"/>
          </p:cNvSpPr>
          <p:nvPr/>
        </p:nvSpPr>
        <p:spPr>
          <a:xfrm>
            <a:off x="475488" y="1688616"/>
            <a:ext cx="5620512" cy="45047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en-US" altLang="en-US" sz="2000" b="1" dirty="0" smtClean="0"/>
              <a:t>Random Jitter</a:t>
            </a:r>
            <a:r>
              <a:rPr lang="en-US" altLang="en-US" sz="2000" dirty="0" smtClean="0"/>
              <a:t>: </a:t>
            </a:r>
            <a:r>
              <a:rPr lang="vi-VN" sz="2000" dirty="0" smtClean="0"/>
              <a:t>Cập nhật đồng bộ - một điều kiện mà nhiều router trên đa truy cập phân đoạn mạng LAN truyền cập nhật định tuyến cùng một lúc. </a:t>
            </a:r>
            <a:endParaRPr lang="en-US" sz="2000" dirty="0" smtClean="0"/>
          </a:p>
          <a:p>
            <a:pPr lvl="1" algn="just">
              <a:lnSpc>
                <a:spcPct val="150000"/>
              </a:lnSpc>
              <a:buFont typeface="Wingdings" panose="05000000000000000000" pitchFamily="2" charset="2"/>
              <a:buChar char="ü"/>
            </a:pPr>
            <a:r>
              <a:rPr lang="vi-VN" sz="1800" dirty="0" smtClean="0"/>
              <a:t>Vấn đề với bản cập nhật đồng bộ</a:t>
            </a:r>
            <a:r>
              <a:rPr lang="en-US" sz="1800" dirty="0" smtClean="0"/>
              <a:t> </a:t>
            </a:r>
            <a:r>
              <a:rPr lang="vi-VN" sz="1800" dirty="0" smtClean="0"/>
              <a:t>tiêu thụ băng thông va chạm gói </a:t>
            </a:r>
            <a:endParaRPr lang="en-US" sz="1800" dirty="0" smtClean="0"/>
          </a:p>
          <a:p>
            <a:pPr lvl="1" algn="just">
              <a:lnSpc>
                <a:spcPct val="150000"/>
              </a:lnSpc>
              <a:buFont typeface="Wingdings" panose="05000000000000000000" pitchFamily="2" charset="2"/>
              <a:buChar char="ü"/>
            </a:pPr>
            <a:r>
              <a:rPr lang="vi-VN" sz="1800" dirty="0" smtClean="0"/>
              <a:t>Giải pháp cho các vấn đề với bản cập nhật đồng bộ</a:t>
            </a:r>
            <a:r>
              <a:rPr lang="en-US" sz="1800" dirty="0" smtClean="0"/>
              <a:t>: </a:t>
            </a:r>
            <a:r>
              <a:rPr lang="vi-VN" sz="1800" dirty="0" smtClean="0"/>
              <a:t>Sử dụng các biến ngẫu nhiên</a:t>
            </a:r>
            <a:r>
              <a:rPr lang="en-US" sz="1800" dirty="0" smtClean="0"/>
              <a:t> </a:t>
            </a:r>
            <a:r>
              <a:rPr lang="vi-VN" sz="1800" dirty="0" smtClean="0"/>
              <a:t>được gọi là RIP_JITTER</a:t>
            </a:r>
            <a:endParaRPr lang="en-US" altLang="en-US" sz="1800" dirty="0"/>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87" y="1381760"/>
            <a:ext cx="4532313" cy="447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132844651"/>
      </p:ext>
    </p:extLst>
  </p:cSld>
  <p:clrMapOvr>
    <a:masterClrMapping/>
  </p:clrMapOvr>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2825</TotalTime>
  <Words>1390</Words>
  <Application>Microsoft Office PowerPoint</Application>
  <PresentationFormat>Widescreen</PresentationFormat>
  <Paragraphs>143</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Open Sans</vt:lpstr>
      <vt:lpstr>Wingdings</vt:lpstr>
      <vt:lpstr>Office Theme</vt:lpstr>
      <vt:lpstr>PowerPoint Presentation</vt:lpstr>
      <vt:lpstr>Mục tiêu</vt:lpstr>
      <vt:lpstr>Distance Vector Routing Protocols</vt:lpstr>
      <vt:lpstr>Distance Vector Routing Protocols</vt:lpstr>
      <vt:lpstr>Distance Vector Routing Protocols</vt:lpstr>
      <vt:lpstr>Distance Vector Routing Protocols</vt:lpstr>
      <vt:lpstr>Distance Vector Routing Protocols</vt:lpstr>
      <vt:lpstr>Distance Vector Routing Protocols</vt:lpstr>
      <vt:lpstr>Distance Vector Routing Protocols</vt:lpstr>
      <vt:lpstr>Distance Vector Routing Protocols</vt:lpstr>
      <vt:lpstr>Distance Vector Routing Protocols</vt:lpstr>
      <vt:lpstr>Distance Vector Routing Protocols</vt:lpstr>
      <vt:lpstr>Distance Vector Routing Protocols</vt:lpstr>
      <vt:lpstr>Distance Vector Routing Protocols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Windows User</cp:lastModifiedBy>
  <cp:revision>147</cp:revision>
  <dcterms:created xsi:type="dcterms:W3CDTF">2017-01-10T11:09:36Z</dcterms:created>
  <dcterms:modified xsi:type="dcterms:W3CDTF">2021-04-19T01:28:31Z</dcterms:modified>
</cp:coreProperties>
</file>