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51" r:id="rId51"/>
    <p:sldId id="352" r:id="rId52"/>
    <p:sldId id="328" r:id="rId53"/>
    <p:sldId id="329" r:id="rId54"/>
    <p:sldId id="330" r:id="rId55"/>
    <p:sldId id="331" r:id="rId56"/>
    <p:sldId id="332" r:id="rId57"/>
  </p:sldIdLst>
  <p:sldSz cx="9144000" cy="6858000" type="screen4x3"/>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autoAdjust="0"/>
    <p:restoredTop sz="89213" autoAdjust="0"/>
  </p:normalViewPr>
  <p:slideViewPr>
    <p:cSldViewPr>
      <p:cViewPr varScale="1">
        <p:scale>
          <a:sx n="78" d="100"/>
          <a:sy n="78" d="100"/>
        </p:scale>
        <p:origin x="1037" y="77"/>
      </p:cViewPr>
      <p:guideLst>
        <p:guide orient="horz" pos="2160"/>
        <p:guide pos="2880"/>
      </p:guideLst>
    </p:cSldViewPr>
  </p:slideViewPr>
  <p:outlineViewPr>
    <p:cViewPr>
      <p:scale>
        <a:sx n="33" d="100"/>
        <a:sy n="33" d="100"/>
      </p:scale>
      <p:origin x="42" y="1620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14/05/2021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1279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1</a:t>
            </a:fld>
            <a:endParaRPr lang="en-GB"/>
          </a:p>
        </p:txBody>
      </p:sp>
    </p:spTree>
    <p:extLst>
      <p:ext uri="{BB962C8B-B14F-4D97-AF65-F5344CB8AC3E}">
        <p14:creationId xmlns:p14="http://schemas.microsoft.com/office/powerpoint/2010/main" val="29251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Security: </a:t>
            </a:r>
            <a:r>
              <a:rPr lang="en-US"/>
              <a:t>Groups with specific security needs are isolated from the rest of the network.</a:t>
            </a:r>
          </a:p>
          <a:p>
            <a:pPr eaLnBrk="1" hangingPunct="1">
              <a:defRPr/>
            </a:pPr>
            <a:r>
              <a:rPr lang="en-US">
                <a:solidFill>
                  <a:srgbClr val="FF0000"/>
                </a:solidFill>
              </a:rPr>
              <a:t>Cost Reduction:</a:t>
            </a:r>
          </a:p>
          <a:p>
            <a:pPr lvl="1" eaLnBrk="1" hangingPunct="1">
              <a:defRPr/>
            </a:pPr>
            <a:r>
              <a:rPr lang="en-US"/>
              <a:t>Need for expensive hardware upgrades is reduced.</a:t>
            </a:r>
          </a:p>
          <a:p>
            <a:pPr lvl="1" eaLnBrk="1" hangingPunct="1">
              <a:defRPr/>
            </a:pPr>
            <a:r>
              <a:rPr lang="en-US"/>
              <a:t>Better use of existing bandwidth and links.</a:t>
            </a:r>
          </a:p>
          <a:p>
            <a:pPr eaLnBrk="1" hangingPunct="1">
              <a:defRPr/>
            </a:pPr>
            <a:r>
              <a:rPr lang="en-US">
                <a:solidFill>
                  <a:srgbClr val="FF0000"/>
                </a:solidFill>
              </a:rPr>
              <a:t>Higher Performance:</a:t>
            </a:r>
          </a:p>
          <a:p>
            <a:pPr lvl="1" eaLnBrk="1" hangingPunct="1">
              <a:defRPr/>
            </a:pPr>
            <a:r>
              <a:rPr lang="en-US"/>
              <a:t>Dividing large, flat Layer 2 networks into separate broadcast domains reduces unnecessary traffic on each new subnet.</a:t>
            </a:r>
          </a:p>
          <a:p>
            <a:pPr eaLnBrk="1" hangingPunct="1">
              <a:defRPr/>
            </a:pPr>
            <a:r>
              <a:rPr lang="vi-VN"/>
              <a:t/>
            </a:r>
            <a:br>
              <a:rPr lang="vi-VN"/>
            </a:br>
            <a:r>
              <a:rPr lang="en-US">
                <a:solidFill>
                  <a:srgbClr val="FFFF00"/>
                </a:solidFill>
              </a:rPr>
              <a:t>Broadcast Storm Mitigation:</a:t>
            </a:r>
          </a:p>
          <a:p>
            <a:pPr lvl="1" eaLnBrk="1" hangingPunct="1">
              <a:defRPr/>
            </a:pPr>
            <a:r>
              <a:rPr lang="en-US"/>
              <a:t>Dividing a network into VLANs prevents a broadcast storm from propagating to the whole network. </a:t>
            </a:r>
          </a:p>
          <a:p>
            <a:pPr eaLnBrk="1" hangingPunct="1">
              <a:defRPr/>
            </a:pPr>
            <a:r>
              <a:rPr lang="en-US">
                <a:solidFill>
                  <a:srgbClr val="FFFF00"/>
                </a:solidFill>
              </a:rPr>
              <a:t>Improved IT Staff Efficiency:</a:t>
            </a:r>
          </a:p>
          <a:p>
            <a:pPr lvl="1" eaLnBrk="1" hangingPunct="1">
              <a:defRPr/>
            </a:pPr>
            <a:r>
              <a:rPr lang="en-US"/>
              <a:t>Easier to manage the network because users with similar network requirements share the same VLAN. </a:t>
            </a:r>
          </a:p>
          <a:p>
            <a:pPr eaLnBrk="1" hangingPunct="1">
              <a:defRPr/>
            </a:pPr>
            <a:r>
              <a:rPr lang="en-US">
                <a:solidFill>
                  <a:srgbClr val="FFFF00"/>
                </a:solidFill>
              </a:rPr>
              <a:t>Simpler Project or Application Management:</a:t>
            </a:r>
          </a:p>
          <a:p>
            <a:pPr lvl="1" eaLnBrk="1" hangingPunct="1">
              <a:defRPr/>
            </a:pPr>
            <a:r>
              <a:rPr lang="en-US"/>
              <a:t>Having separate functions makes working with a specialized application easier.  For example, an</a:t>
            </a:r>
            <a:br>
              <a:rPr lang="en-US"/>
            </a:br>
            <a:r>
              <a:rPr lang="en-US"/>
              <a:t>e-learning development platform for faculty.</a:t>
            </a:r>
          </a:p>
          <a:p>
            <a:r>
              <a:rPr lang="vi-VN"/>
              <a:t/>
            </a:r>
            <a:br>
              <a:rPr lang="vi-VN"/>
            </a:br>
            <a:r>
              <a:rPr lang="vi-VN"/>
              <a:t/>
            </a:r>
            <a:br>
              <a:rPr lang="vi-VN"/>
            </a:br>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10</a:t>
            </a:fld>
            <a:endParaRPr lang="en-US" dirty="0"/>
          </a:p>
        </p:txBody>
      </p:sp>
    </p:spTree>
    <p:extLst>
      <p:ext uri="{BB962C8B-B14F-4D97-AF65-F5344CB8AC3E}">
        <p14:creationId xmlns:p14="http://schemas.microsoft.com/office/powerpoint/2010/main" val="1186521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t>When configured, the number that is assigned to the VLAN becomes the VLAN ID.</a:t>
            </a:r>
          </a:p>
          <a:p>
            <a:pPr eaLnBrk="1" hangingPunct="1">
              <a:defRPr/>
            </a:pPr>
            <a:endParaRPr lang="en-US"/>
          </a:p>
          <a:p>
            <a:pPr eaLnBrk="1" hangingPunct="1">
              <a:defRPr/>
            </a:pPr>
            <a:r>
              <a:rPr lang="en-US"/>
              <a:t>The numbers to be assigned are divided into two different ranges:</a:t>
            </a:r>
          </a:p>
          <a:p>
            <a:pPr lvl="1" eaLnBrk="1" hangingPunct="1">
              <a:defRPr/>
            </a:pPr>
            <a:r>
              <a:rPr lang="en-US">
                <a:solidFill>
                  <a:srgbClr val="FFFF00"/>
                </a:solidFill>
              </a:rPr>
              <a:t>Normal Range:</a:t>
            </a:r>
            <a:r>
              <a:rPr lang="en-US"/>
              <a:t>	1  –  1005</a:t>
            </a:r>
          </a:p>
          <a:p>
            <a:pPr lvl="1" eaLnBrk="1" hangingPunct="1">
              <a:defRPr/>
            </a:pPr>
            <a:r>
              <a:rPr lang="en-US">
                <a:solidFill>
                  <a:srgbClr val="FFFF00"/>
                </a:solidFill>
              </a:rPr>
              <a:t>Extended Range:</a:t>
            </a:r>
            <a:r>
              <a:rPr lang="en-US"/>
              <a:t>	1006  -  4096</a:t>
            </a:r>
          </a:p>
          <a:p>
            <a:pPr eaLnBrk="1" hangingPunct="1">
              <a:defRPr/>
            </a:pPr>
            <a:endParaRPr lang="en-US"/>
          </a:p>
          <a:p>
            <a:pPr eaLnBrk="1" hangingPunct="1">
              <a:defRPr/>
            </a:pPr>
            <a:r>
              <a:rPr lang="en-US"/>
              <a:t>Each range has its own characteristics.</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11</a:t>
            </a:fld>
            <a:endParaRPr lang="en-US" dirty="0"/>
          </a:p>
        </p:txBody>
      </p:sp>
    </p:spTree>
    <p:extLst>
      <p:ext uri="{BB962C8B-B14F-4D97-AF65-F5344CB8AC3E}">
        <p14:creationId xmlns:p14="http://schemas.microsoft.com/office/powerpoint/2010/main" val="194128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t>Normal Range:	1  –  1005</a:t>
            </a:r>
          </a:p>
          <a:p>
            <a:pPr lvl="1" eaLnBrk="1" hangingPunct="1">
              <a:defRPr/>
            </a:pPr>
            <a:r>
              <a:rPr lang="en-US"/>
              <a:t>Used in small- and medium-sized business and enterprise networks.</a:t>
            </a:r>
          </a:p>
          <a:p>
            <a:pPr lvl="1" eaLnBrk="1" hangingPunct="1">
              <a:defRPr/>
            </a:pPr>
            <a:r>
              <a:rPr lang="en-US"/>
              <a:t>IDs 1002 – 1005:  Token Ring and FDDI VLANs.</a:t>
            </a:r>
          </a:p>
          <a:p>
            <a:pPr lvl="1" eaLnBrk="1" hangingPunct="1">
              <a:defRPr/>
            </a:pPr>
            <a:r>
              <a:rPr lang="en-US"/>
              <a:t>IDs 1 and 1002 to 1005 are automatically created and cannot be removed.</a:t>
            </a:r>
          </a:p>
          <a:p>
            <a:pPr lvl="1" eaLnBrk="1" hangingPunct="1">
              <a:defRPr/>
            </a:pPr>
            <a:r>
              <a:rPr lang="en-US"/>
              <a:t>Configurations are stored within a VLAN database file, called vlan.dat, located in the flash memory of the switch. </a:t>
            </a:r>
          </a:p>
          <a:p>
            <a:pPr lvl="1" eaLnBrk="1" hangingPunct="1">
              <a:defRPr/>
            </a:pPr>
            <a:r>
              <a:rPr lang="en-US"/>
              <a:t>The VLAN Trunking Protocol (VTP), which helps manage VLAN configurations between switches, can only learn normal range VLANs and stores them in the VLAN database file. </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12</a:t>
            </a:fld>
            <a:endParaRPr lang="en-US" dirty="0"/>
          </a:p>
        </p:txBody>
      </p:sp>
    </p:spTree>
    <p:extLst>
      <p:ext uri="{BB962C8B-B14F-4D97-AF65-F5344CB8AC3E}">
        <p14:creationId xmlns:p14="http://schemas.microsoft.com/office/powerpoint/2010/main" val="271758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solidFill>
                  <a:srgbClr val="FFFF00"/>
                </a:solidFill>
              </a:rPr>
              <a:t>Extended Range:</a:t>
            </a:r>
            <a:r>
              <a:rPr lang="en-US"/>
              <a:t>	1006  –  4096</a:t>
            </a:r>
          </a:p>
          <a:p>
            <a:pPr lvl="1" eaLnBrk="1" hangingPunct="1">
              <a:defRPr/>
            </a:pPr>
            <a:r>
              <a:rPr lang="en-US"/>
              <a:t>Enable service providers to extend their infrastructure to a greater number of customers.</a:t>
            </a:r>
          </a:p>
          <a:p>
            <a:pPr lvl="1" eaLnBrk="1" hangingPunct="1">
              <a:defRPr/>
            </a:pPr>
            <a:r>
              <a:rPr lang="en-US"/>
              <a:t>Some global enterprises could be large enough to need extended range VLAN IDs.</a:t>
            </a:r>
          </a:p>
          <a:p>
            <a:pPr lvl="1" eaLnBrk="1" hangingPunct="1">
              <a:defRPr/>
            </a:pPr>
            <a:r>
              <a:rPr lang="en-US"/>
              <a:t>Support fewer VLAN features than normal range VLANs.</a:t>
            </a:r>
          </a:p>
          <a:p>
            <a:pPr lvl="1" eaLnBrk="1" hangingPunct="1">
              <a:defRPr/>
            </a:pPr>
            <a:r>
              <a:rPr lang="en-US"/>
              <a:t>Are saved in the running configuration file – not the vlan.dat file. </a:t>
            </a:r>
          </a:p>
          <a:p>
            <a:pPr lvl="1" eaLnBrk="1" hangingPunct="1">
              <a:defRPr/>
            </a:pPr>
            <a:r>
              <a:rPr lang="en-US">
                <a:solidFill>
                  <a:srgbClr val="FFFF00"/>
                </a:solidFill>
              </a:rPr>
              <a:t>VTP does not learn extended range VLANs</a:t>
            </a:r>
            <a:r>
              <a:rPr lang="en-US"/>
              <a:t>.</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13</a:t>
            </a:fld>
            <a:endParaRPr lang="en-US" dirty="0"/>
          </a:p>
        </p:txBody>
      </p:sp>
    </p:spTree>
    <p:extLst>
      <p:ext uri="{BB962C8B-B14F-4D97-AF65-F5344CB8AC3E}">
        <p14:creationId xmlns:p14="http://schemas.microsoft.com/office/powerpoint/2010/main" val="170994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t>Traditionally, two methods of implementing VLANs:</a:t>
            </a:r>
          </a:p>
          <a:p>
            <a:pPr lvl="1" eaLnBrk="1" hangingPunct="1">
              <a:defRPr/>
            </a:pPr>
            <a:r>
              <a:rPr lang="en-US"/>
              <a:t>Static or Port-Based:</a:t>
            </a:r>
          </a:p>
          <a:p>
            <a:pPr lvl="2" eaLnBrk="1" hangingPunct="1">
              <a:defRPr/>
            </a:pPr>
            <a:r>
              <a:rPr lang="en-US"/>
              <a:t>Ports on a switch are assigned to a specific VLAN.</a:t>
            </a:r>
          </a:p>
          <a:p>
            <a:pPr lvl="1" eaLnBrk="1" hangingPunct="1">
              <a:defRPr/>
            </a:pPr>
            <a:r>
              <a:rPr lang="en-US"/>
              <a:t>Dynamic:</a:t>
            </a:r>
          </a:p>
          <a:p>
            <a:pPr lvl="2" eaLnBrk="1" hangingPunct="1">
              <a:defRPr/>
            </a:pPr>
            <a:r>
              <a:rPr lang="en-US"/>
              <a:t>VLANs created by accessing a Network Management server.  The MAC address/VLAN ID mapping is set up by the Network Administrator and the server assigns a VLAN ID when the device contacts it.</a:t>
            </a:r>
            <a:br>
              <a:rPr lang="en-US"/>
            </a:br>
            <a:endParaRPr lang="en-US"/>
          </a:p>
          <a:p>
            <a:pPr eaLnBrk="1" hangingPunct="1">
              <a:defRPr/>
            </a:pPr>
            <a:r>
              <a:rPr lang="en-US" i="1"/>
              <a:t>Today, there is essentially one method of implementing VLANs:  Port-Based.  </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14</a:t>
            </a:fld>
            <a:endParaRPr lang="en-US" dirty="0"/>
          </a:p>
        </p:txBody>
      </p:sp>
    </p:spTree>
    <p:extLst>
      <p:ext uri="{BB962C8B-B14F-4D97-AF65-F5344CB8AC3E}">
        <p14:creationId xmlns:p14="http://schemas.microsoft.com/office/powerpoint/2010/main" val="17063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t>Defined by the type of traffic they support or by the functions they perform.</a:t>
            </a:r>
          </a:p>
          <a:p>
            <a:pPr lvl="1" eaLnBrk="1" hangingPunct="1">
              <a:defRPr/>
            </a:pPr>
            <a:r>
              <a:rPr lang="en-US">
                <a:solidFill>
                  <a:srgbClr val="FFFF00"/>
                </a:solidFill>
              </a:rPr>
              <a:t>Data</a:t>
            </a:r>
            <a:r>
              <a:rPr lang="en-US"/>
              <a:t> VLAN.</a:t>
            </a:r>
          </a:p>
          <a:p>
            <a:pPr lvl="1" eaLnBrk="1" hangingPunct="1">
              <a:defRPr/>
            </a:pPr>
            <a:r>
              <a:rPr lang="en-US">
                <a:solidFill>
                  <a:srgbClr val="FFFF00"/>
                </a:solidFill>
              </a:rPr>
              <a:t>Default </a:t>
            </a:r>
            <a:r>
              <a:rPr lang="en-US"/>
              <a:t>VLAN.</a:t>
            </a:r>
          </a:p>
          <a:p>
            <a:pPr lvl="1" eaLnBrk="1" hangingPunct="1">
              <a:defRPr/>
            </a:pPr>
            <a:r>
              <a:rPr lang="en-US">
                <a:solidFill>
                  <a:srgbClr val="FFFF00"/>
                </a:solidFill>
              </a:rPr>
              <a:t>Native</a:t>
            </a:r>
            <a:r>
              <a:rPr lang="en-US"/>
              <a:t> VLAN.</a:t>
            </a:r>
          </a:p>
          <a:p>
            <a:pPr lvl="1" eaLnBrk="1" hangingPunct="1">
              <a:defRPr/>
            </a:pPr>
            <a:r>
              <a:rPr lang="en-US">
                <a:solidFill>
                  <a:srgbClr val="FFFF00"/>
                </a:solidFill>
              </a:rPr>
              <a:t>Management</a:t>
            </a:r>
            <a:r>
              <a:rPr lang="en-US"/>
              <a:t> VLAN.</a:t>
            </a:r>
          </a:p>
          <a:p>
            <a:pPr lvl="1" eaLnBrk="1" hangingPunct="1">
              <a:defRPr/>
            </a:pPr>
            <a:r>
              <a:rPr lang="en-US">
                <a:solidFill>
                  <a:srgbClr val="FFFF00"/>
                </a:solidFill>
              </a:rPr>
              <a:t>Voice</a:t>
            </a:r>
            <a:r>
              <a:rPr lang="en-US"/>
              <a:t> VLAN.</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15</a:t>
            </a:fld>
            <a:endParaRPr lang="en-US" dirty="0"/>
          </a:p>
        </p:txBody>
      </p:sp>
    </p:spTree>
    <p:extLst>
      <p:ext uri="{BB962C8B-B14F-4D97-AF65-F5344CB8AC3E}">
        <p14:creationId xmlns:p14="http://schemas.microsoft.com/office/powerpoint/2010/main" val="2840572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solidFill>
                  <a:srgbClr val="FFFF00"/>
                </a:solidFill>
              </a:rPr>
              <a:t>Data VLAN:</a:t>
            </a:r>
          </a:p>
          <a:p>
            <a:pPr lvl="1" eaLnBrk="1" hangingPunct="1">
              <a:defRPr/>
            </a:pPr>
            <a:r>
              <a:rPr lang="en-US"/>
              <a:t>Configured to carry only user-generated traffic.</a:t>
            </a:r>
          </a:p>
          <a:p>
            <a:pPr lvl="1" eaLnBrk="1" hangingPunct="1">
              <a:defRPr/>
            </a:pPr>
            <a:r>
              <a:rPr lang="en-US"/>
              <a:t>A switch could carry voice-based traffic or traffic used to manage the switch, but this traffic would not be part of a data VLAN.</a:t>
            </a:r>
          </a:p>
          <a:p>
            <a:pPr lvl="1" eaLnBrk="1" hangingPunct="1">
              <a:defRPr/>
            </a:pPr>
            <a:r>
              <a:rPr lang="en-US"/>
              <a:t>A </a:t>
            </a:r>
            <a:r>
              <a:rPr lang="en-US">
                <a:solidFill>
                  <a:srgbClr val="FFFF00"/>
                </a:solidFill>
              </a:rPr>
              <a:t>Data VLAN</a:t>
            </a:r>
            <a:r>
              <a:rPr lang="en-US"/>
              <a:t> is sometimes referred to as a </a:t>
            </a:r>
            <a:r>
              <a:rPr lang="en-US">
                <a:solidFill>
                  <a:srgbClr val="FFFF00"/>
                </a:solidFill>
              </a:rPr>
              <a:t>User VLAN</a:t>
            </a:r>
            <a:r>
              <a:rPr lang="en-US"/>
              <a:t>.</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16</a:t>
            </a:fld>
            <a:endParaRPr lang="en-US" dirty="0"/>
          </a:p>
        </p:txBody>
      </p:sp>
    </p:spTree>
    <p:extLst>
      <p:ext uri="{BB962C8B-B14F-4D97-AF65-F5344CB8AC3E}">
        <p14:creationId xmlns:p14="http://schemas.microsoft.com/office/powerpoint/2010/main" val="101639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Mặc định VLAN: </a:t>
            </a:r>
            <a:br>
              <a:rPr lang="vi-VN"/>
            </a:br>
            <a:r>
              <a:rPr lang="vi-VN"/>
              <a:t>VLAN mặc định cho</a:t>
            </a:r>
            <a:endParaRPr lang="en-US"/>
          </a:p>
          <a:p>
            <a:r>
              <a:rPr lang="vi-VN"/>
              <a:t> các thiết bị chuyển mạch Cisco là VLAN 1.</a:t>
            </a:r>
            <a:endParaRPr lang="en-US"/>
          </a:p>
          <a:p>
            <a:endParaRPr lang="en-US"/>
          </a:p>
          <a:p>
            <a:pPr eaLnBrk="1" hangingPunct="1">
              <a:defRPr/>
            </a:pPr>
            <a:r>
              <a:rPr lang="en-US">
                <a:solidFill>
                  <a:srgbClr val="FFFF00"/>
                </a:solidFill>
              </a:rPr>
              <a:t>Default VLAN:</a:t>
            </a:r>
          </a:p>
          <a:p>
            <a:pPr lvl="1" eaLnBrk="1" hangingPunct="1">
              <a:defRPr/>
            </a:pPr>
            <a:r>
              <a:rPr lang="en-US"/>
              <a:t>The default VLAN for Cisco switches is VLAN 1.</a:t>
            </a:r>
          </a:p>
          <a:p>
            <a:pPr lvl="1" eaLnBrk="1" hangingPunct="1">
              <a:defRPr/>
            </a:pPr>
            <a:r>
              <a:rPr lang="en-US"/>
              <a:t>VLAN 1 has all the features of any VLAN, except that you </a:t>
            </a:r>
            <a:r>
              <a:rPr lang="en-US">
                <a:solidFill>
                  <a:srgbClr val="FFFF00"/>
                </a:solidFill>
              </a:rPr>
              <a:t>cannot rename it and you can not delete it</a:t>
            </a:r>
            <a:r>
              <a:rPr lang="en-US"/>
              <a:t>.</a:t>
            </a:r>
          </a:p>
          <a:p>
            <a:pPr lvl="1" eaLnBrk="1" hangingPunct="1">
              <a:defRPr/>
            </a:pPr>
            <a:r>
              <a:rPr lang="en-US"/>
              <a:t>By default, Layer 2 </a:t>
            </a:r>
            <a:r>
              <a:rPr lang="en-US">
                <a:solidFill>
                  <a:srgbClr val="FFFF00"/>
                </a:solidFill>
              </a:rPr>
              <a:t>control traffic</a:t>
            </a:r>
            <a:r>
              <a:rPr lang="en-US"/>
              <a:t> (CDP and STP) is associated with VLAN 1.</a:t>
            </a:r>
          </a:p>
          <a:p>
            <a:pPr lvl="1" eaLnBrk="1" hangingPunct="1">
              <a:defRPr/>
            </a:pPr>
            <a:r>
              <a:rPr lang="en-US"/>
              <a:t>It is a </a:t>
            </a:r>
            <a:r>
              <a:rPr lang="en-US">
                <a:solidFill>
                  <a:srgbClr val="FFFF00"/>
                </a:solidFill>
              </a:rPr>
              <a:t>security best practice</a:t>
            </a:r>
            <a:r>
              <a:rPr lang="en-US"/>
              <a:t> to change the default VLAN to a VLAN other than VLAN 1 (e.g. VLAN 99).</a:t>
            </a:r>
          </a:p>
          <a:p>
            <a:pPr lvl="1" eaLnBrk="1" hangingPunct="1">
              <a:defRPr/>
            </a:pPr>
            <a:r>
              <a:rPr lang="en-US">
                <a:solidFill>
                  <a:srgbClr val="FFFF00"/>
                </a:solidFill>
              </a:rPr>
              <a:t>VLAN Trunk:</a:t>
            </a:r>
          </a:p>
          <a:p>
            <a:pPr lvl="2" eaLnBrk="1" hangingPunct="1">
              <a:defRPr/>
            </a:pPr>
            <a:r>
              <a:rPr lang="en-US"/>
              <a:t>Carries data or control information (VLAN 1 data) for all VLANs from switch-to-switch or switch-to-router.</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17</a:t>
            </a:fld>
            <a:endParaRPr lang="en-US" dirty="0"/>
          </a:p>
        </p:txBody>
      </p:sp>
    </p:spTree>
    <p:extLst>
      <p:ext uri="{BB962C8B-B14F-4D97-AF65-F5344CB8AC3E}">
        <p14:creationId xmlns:p14="http://schemas.microsoft.com/office/powerpoint/2010/main" val="62595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solidFill>
                  <a:srgbClr val="FFFF00"/>
                </a:solidFill>
              </a:rPr>
              <a:t>Native VLAN:</a:t>
            </a:r>
          </a:p>
          <a:p>
            <a:pPr lvl="1" eaLnBrk="1" hangingPunct="1">
              <a:defRPr/>
            </a:pPr>
            <a:r>
              <a:rPr lang="en-US"/>
              <a:t>An 802.1Q trunk port supports traffic coming from VLANs </a:t>
            </a:r>
            <a:r>
              <a:rPr lang="en-US">
                <a:solidFill>
                  <a:srgbClr val="FFFF00"/>
                </a:solidFill>
              </a:rPr>
              <a:t>(tagged traffic)</a:t>
            </a:r>
            <a:r>
              <a:rPr lang="en-US"/>
              <a:t> as well as traffic that does not come from a VLAN </a:t>
            </a:r>
            <a:r>
              <a:rPr lang="en-US">
                <a:solidFill>
                  <a:srgbClr val="FFFF00"/>
                </a:solidFill>
              </a:rPr>
              <a:t>(untagged traffic)</a:t>
            </a:r>
            <a:r>
              <a:rPr lang="en-US"/>
              <a:t>. </a:t>
            </a:r>
          </a:p>
          <a:p>
            <a:pPr lvl="1" eaLnBrk="1" hangingPunct="1">
              <a:defRPr/>
            </a:pPr>
            <a:r>
              <a:rPr lang="en-US"/>
              <a:t>The 802.1Q trunk port places </a:t>
            </a:r>
            <a:r>
              <a:rPr lang="en-US">
                <a:solidFill>
                  <a:srgbClr val="FFFF00"/>
                </a:solidFill>
              </a:rPr>
              <a:t>untagged traffic on the native VLAN</a:t>
            </a:r>
            <a:r>
              <a:rPr lang="en-US"/>
              <a:t>. </a:t>
            </a:r>
          </a:p>
          <a:p>
            <a:pPr lvl="2" eaLnBrk="1" hangingPunct="1">
              <a:defRPr/>
            </a:pPr>
            <a:r>
              <a:rPr lang="en-US"/>
              <a:t>Native VLANs are set out in the IEEE 802.1Q specification to </a:t>
            </a:r>
            <a:r>
              <a:rPr lang="en-US">
                <a:solidFill>
                  <a:srgbClr val="FFFF00"/>
                </a:solidFill>
              </a:rPr>
              <a:t>maintain backward compatibility</a:t>
            </a:r>
            <a:r>
              <a:rPr lang="en-US"/>
              <a:t> with untagged traffic common to legacy LAN scenarios. </a:t>
            </a:r>
          </a:p>
          <a:p>
            <a:pPr lvl="1" eaLnBrk="1" hangingPunct="1">
              <a:defRPr/>
            </a:pPr>
            <a:r>
              <a:rPr lang="en-US"/>
              <a:t>It is a best practice to use a </a:t>
            </a:r>
            <a:r>
              <a:rPr lang="en-US">
                <a:solidFill>
                  <a:srgbClr val="FFFF00"/>
                </a:solidFill>
              </a:rPr>
              <a:t>VLAN other than VLAN 1</a:t>
            </a:r>
            <a:r>
              <a:rPr lang="en-US"/>
              <a:t> as the native VLAN.</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18</a:t>
            </a:fld>
            <a:endParaRPr lang="en-US" dirty="0"/>
          </a:p>
        </p:txBody>
      </p:sp>
    </p:spTree>
    <p:extLst>
      <p:ext uri="{BB962C8B-B14F-4D97-AF65-F5344CB8AC3E}">
        <p14:creationId xmlns:p14="http://schemas.microsoft.com/office/powerpoint/2010/main" val="3853235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19</a:t>
            </a:fld>
            <a:endParaRPr lang="en-US" dirty="0"/>
          </a:p>
        </p:txBody>
      </p:sp>
    </p:spTree>
    <p:extLst>
      <p:ext uri="{BB962C8B-B14F-4D97-AF65-F5344CB8AC3E}">
        <p14:creationId xmlns:p14="http://schemas.microsoft.com/office/powerpoint/2010/main" val="95573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lvl="1" indent="0">
              <a:buFontTx/>
              <a:buNone/>
              <a:tabLst>
                <a:tab pos="406400" algn="l"/>
              </a:tabLst>
            </a:pPr>
            <a:r>
              <a:rPr lang="en-US" sz="3200">
                <a:solidFill>
                  <a:srgbClr val="000000"/>
                </a:solidFill>
                <a:latin typeface="Helvetica" charset="0"/>
              </a:rPr>
              <a:t>Upon completion of this chapter, you will be able to perform the following tasks:</a:t>
            </a:r>
          </a:p>
          <a:p>
            <a:pPr marL="114300" lvl="1" indent="0">
              <a:buFontTx/>
              <a:buNone/>
              <a:tabLst>
                <a:tab pos="406400" algn="l"/>
              </a:tabLst>
            </a:pPr>
            <a:r>
              <a:rPr lang="en-US">
                <a:solidFill>
                  <a:schemeClr val="accent2"/>
                </a:solidFill>
                <a:latin typeface="Helvetica" charset="0"/>
                <a:sym typeface="Wingdings 2" charset="0"/>
              </a:rPr>
              <a:t> </a:t>
            </a:r>
            <a:r>
              <a:rPr lang="en-US">
                <a:solidFill>
                  <a:srgbClr val="000000"/>
                </a:solidFill>
                <a:latin typeface="Helvetica" charset="0"/>
              </a:rPr>
              <a:t>Configure a VLAN</a:t>
            </a:r>
          </a:p>
          <a:p>
            <a:pPr marL="114300" lvl="1" indent="0">
              <a:buFontTx/>
              <a:buNone/>
              <a:tabLst>
                <a:tab pos="406400" algn="l"/>
              </a:tabLst>
            </a:pPr>
            <a:r>
              <a:rPr lang="en-US">
                <a:solidFill>
                  <a:schemeClr val="accent2"/>
                </a:solidFill>
                <a:latin typeface="Helvetica" charset="0"/>
                <a:sym typeface="Wingdings 2" charset="0"/>
              </a:rPr>
              <a:t></a:t>
            </a:r>
            <a:r>
              <a:rPr lang="en-US">
                <a:solidFill>
                  <a:srgbClr val="000000"/>
                </a:solidFill>
                <a:latin typeface="Helvetica" charset="0"/>
              </a:rPr>
              <a:t> Configure VLAN Trunking Protocol (VTP)</a:t>
            </a:r>
          </a:p>
          <a:p>
            <a:pPr marL="114300" lvl="1" indent="0">
              <a:buFontTx/>
              <a:buNone/>
              <a:tabLst>
                <a:tab pos="406400" algn="l"/>
              </a:tabLst>
            </a:pPr>
            <a:r>
              <a:rPr lang="en-US">
                <a:solidFill>
                  <a:schemeClr val="accent2"/>
                </a:solidFill>
                <a:latin typeface="Helvetica" charset="0"/>
                <a:sym typeface="Wingdings 2" charset="0"/>
              </a:rPr>
              <a:t></a:t>
            </a:r>
            <a:r>
              <a:rPr lang="en-US">
                <a:solidFill>
                  <a:srgbClr val="000000"/>
                </a:solidFill>
                <a:latin typeface="Helvetica" charset="0"/>
              </a:rPr>
              <a:t> Configure a switch for trunking</a:t>
            </a:r>
            <a:endParaRPr lang="en-US">
              <a:latin typeface="Helvetica" charset="0"/>
            </a:endParaRPr>
          </a:p>
          <a:p>
            <a:pPr marL="114300" lvl="1" indent="0">
              <a:buFontTx/>
              <a:buNone/>
              <a:tabLst>
                <a:tab pos="406400" algn="l"/>
              </a:tabLst>
            </a:pPr>
            <a:r>
              <a:rPr lang="en-US">
                <a:solidFill>
                  <a:schemeClr val="accent2"/>
                </a:solidFill>
                <a:latin typeface="Helvetica" charset="0"/>
                <a:sym typeface="Wingdings 2" charset="0"/>
              </a:rPr>
              <a:t></a:t>
            </a:r>
            <a:r>
              <a:rPr lang="en-US">
                <a:solidFill>
                  <a:srgbClr val="000000"/>
                </a:solidFill>
                <a:latin typeface="Helvetica" charset="0"/>
              </a:rPr>
              <a:t> Verify VLAN connectivity</a:t>
            </a:r>
          </a:p>
          <a:p>
            <a:pPr marL="114300" lvl="1" indent="0">
              <a:buFontTx/>
              <a:buNone/>
              <a:tabLst>
                <a:tab pos="406400" algn="l"/>
              </a:tabLst>
            </a:pPr>
            <a:r>
              <a:rPr lang="en-US">
                <a:solidFill>
                  <a:schemeClr val="accent2"/>
                </a:solidFill>
                <a:latin typeface="Helvetica" charset="0"/>
                <a:sym typeface="Wingdings 2" charset="0"/>
              </a:rPr>
              <a:t></a:t>
            </a:r>
            <a:r>
              <a:rPr lang="en-US">
                <a:solidFill>
                  <a:srgbClr val="000000"/>
                </a:solidFill>
                <a:latin typeface="Helvetica" charset="0"/>
              </a:rPr>
              <a:t> Verify spanning-tree operations</a:t>
            </a:r>
          </a:p>
          <a:p>
            <a:pPr marL="114300" lvl="1" indent="0">
              <a:buFontTx/>
              <a:buNone/>
              <a:tabLst>
                <a:tab pos="406400" algn="l"/>
              </a:tabLst>
            </a:pPr>
            <a:r>
              <a:rPr lang="en-US">
                <a:solidFill>
                  <a:schemeClr val="accent2"/>
                </a:solidFill>
                <a:latin typeface="Helvetica" charset="0"/>
                <a:sym typeface="Wingdings 2" charset="0"/>
              </a:rPr>
              <a:t></a:t>
            </a:r>
            <a:r>
              <a:rPr lang="en-US">
                <a:solidFill>
                  <a:srgbClr val="000000"/>
                </a:solidFill>
                <a:latin typeface="Helvetica" charset="0"/>
              </a:rPr>
              <a:t> Inter-VLAN Routing</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2</a:t>
            </a:fld>
            <a:endParaRPr lang="en-GB"/>
          </a:p>
        </p:txBody>
      </p:sp>
    </p:spTree>
    <p:extLst>
      <p:ext uri="{BB962C8B-B14F-4D97-AF65-F5344CB8AC3E}">
        <p14:creationId xmlns:p14="http://schemas.microsoft.com/office/powerpoint/2010/main" val="898344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solidFill>
                  <a:srgbClr val="FFFF00"/>
                </a:solidFill>
              </a:rPr>
              <a:t>Management VLAN:</a:t>
            </a:r>
          </a:p>
          <a:p>
            <a:pPr lvl="1" eaLnBrk="1" hangingPunct="1">
              <a:defRPr/>
            </a:pPr>
            <a:r>
              <a:rPr lang="en-US"/>
              <a:t>A management VLAN is any VLAN you configure to </a:t>
            </a:r>
            <a:r>
              <a:rPr lang="en-US">
                <a:solidFill>
                  <a:srgbClr val="FFFF00"/>
                </a:solidFill>
              </a:rPr>
              <a:t>access the management capabilities</a:t>
            </a:r>
            <a:r>
              <a:rPr lang="en-US"/>
              <a:t> of a switch. </a:t>
            </a:r>
          </a:p>
          <a:p>
            <a:pPr lvl="1" eaLnBrk="1" hangingPunct="1">
              <a:defRPr/>
            </a:pPr>
            <a:r>
              <a:rPr lang="en-US"/>
              <a:t>You assign the management VLAN an IP address and subnet mask.</a:t>
            </a:r>
          </a:p>
          <a:p>
            <a:pPr lvl="1" eaLnBrk="1" hangingPunct="1">
              <a:defRPr/>
            </a:pPr>
            <a:r>
              <a:rPr lang="en-US"/>
              <a:t>A new switch has all ports assigned to VLAN 1.</a:t>
            </a:r>
          </a:p>
          <a:p>
            <a:pPr lvl="1" eaLnBrk="1" hangingPunct="1">
              <a:defRPr/>
            </a:pPr>
            <a:r>
              <a:rPr lang="en-US"/>
              <a:t>Using VLAN 1 as the management VLAN means that </a:t>
            </a:r>
            <a:r>
              <a:rPr lang="en-US">
                <a:solidFill>
                  <a:srgbClr val="FFFF00"/>
                </a:solidFill>
              </a:rPr>
              <a:t>anyone connecting to the switch</a:t>
            </a:r>
            <a:r>
              <a:rPr lang="en-US"/>
              <a:t> will be in the management VLAN.</a:t>
            </a:r>
          </a:p>
          <a:p>
            <a:pPr lvl="2" eaLnBrk="1" hangingPunct="1">
              <a:defRPr/>
            </a:pPr>
            <a:r>
              <a:rPr lang="en-US"/>
              <a:t>That assumes that all ports have not been assigned to another VLAN.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20</a:t>
            </a:fld>
            <a:endParaRPr lang="en-US" dirty="0"/>
          </a:p>
        </p:txBody>
      </p:sp>
    </p:spTree>
    <p:extLst>
      <p:ext uri="{BB962C8B-B14F-4D97-AF65-F5344CB8AC3E}">
        <p14:creationId xmlns:p14="http://schemas.microsoft.com/office/powerpoint/2010/main" val="3507521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2800">
                <a:solidFill>
                  <a:srgbClr val="FFFF00"/>
                </a:solidFill>
              </a:rPr>
              <a:t>Static VLAN:</a:t>
            </a:r>
          </a:p>
          <a:p>
            <a:pPr lvl="1" eaLnBrk="1" hangingPunct="1">
              <a:defRPr/>
            </a:pPr>
            <a:r>
              <a:rPr lang="en-US" sz="2400"/>
              <a:t>Ports on a switch are manually assigned to a VLAN. </a:t>
            </a:r>
          </a:p>
          <a:p>
            <a:pPr lvl="1" eaLnBrk="1" hangingPunct="1">
              <a:defRPr/>
            </a:pPr>
            <a:r>
              <a:rPr lang="en-US" sz="2400"/>
              <a:t>Static VLANs are configured using the Cisco CLI or a GUI Management application (e.g. Cisco Network Assistant).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21</a:t>
            </a:fld>
            <a:endParaRPr lang="en-US" dirty="0"/>
          </a:p>
        </p:txBody>
      </p:sp>
    </p:spTree>
    <p:extLst>
      <p:ext uri="{BB962C8B-B14F-4D97-AF65-F5344CB8AC3E}">
        <p14:creationId xmlns:p14="http://schemas.microsoft.com/office/powerpoint/2010/main" val="259170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Dynamic VLAN:</a:t>
            </a:r>
          </a:p>
          <a:p>
            <a:r>
              <a:rPr lang="en-US"/>
              <a:t>Configured using a special server called a VLAN Membership Policy Server (VMPS).</a:t>
            </a:r>
          </a:p>
          <a:p>
            <a:r>
              <a:rPr lang="en-US"/>
              <a:t>Assign switch ports to VLANs based on the source MAC address of the device connected to the port.</a:t>
            </a:r>
          </a:p>
          <a:p>
            <a:r>
              <a:rPr lang="en-US"/>
              <a:t>Benefit is that moving</a:t>
            </a:r>
            <a:br>
              <a:rPr lang="en-US"/>
            </a:br>
            <a:r>
              <a:rPr lang="en-US"/>
              <a:t>a user to a different</a:t>
            </a:r>
            <a:br>
              <a:rPr lang="en-US"/>
            </a:br>
            <a:r>
              <a:rPr lang="en-US"/>
              <a:t>port on a switch or to</a:t>
            </a:r>
            <a:br>
              <a:rPr lang="en-US"/>
            </a:br>
            <a:r>
              <a:rPr lang="en-US"/>
              <a:t>a new switch, the</a:t>
            </a:r>
            <a:br>
              <a:rPr lang="en-US"/>
            </a:br>
            <a:r>
              <a:rPr lang="en-US"/>
              <a:t>user is assigned to</a:t>
            </a:r>
            <a:br>
              <a:rPr lang="en-US"/>
            </a:br>
            <a:r>
              <a:rPr lang="en-US"/>
              <a:t>the proper VLAN</a:t>
            </a:r>
            <a:br>
              <a:rPr lang="en-US"/>
            </a:br>
            <a:r>
              <a:rPr lang="en-US"/>
              <a:t>dynamically.</a:t>
            </a:r>
          </a:p>
          <a:p>
            <a:r>
              <a:rPr lang="en-US"/>
              <a:t>Not widely used. </a:t>
            </a:r>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22</a:t>
            </a:fld>
            <a:endParaRPr lang="en-US" dirty="0"/>
          </a:p>
        </p:txBody>
      </p:sp>
    </p:spTree>
    <p:extLst>
      <p:ext uri="{BB962C8B-B14F-4D97-AF65-F5344CB8AC3E}">
        <p14:creationId xmlns:p14="http://schemas.microsoft.com/office/powerpoint/2010/main" val="2328096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a:solidFill>
                  <a:srgbClr val="FFFF00"/>
                </a:solidFill>
              </a:rPr>
              <a:t>Voice VLAN:</a:t>
            </a:r>
          </a:p>
          <a:p>
            <a:pPr lvl="1" eaLnBrk="1" hangingPunct="1">
              <a:defRPr/>
            </a:pPr>
            <a:r>
              <a:rPr lang="en-US"/>
              <a:t>A port is configured to be in voice mode so that it can support an IP phone.</a:t>
            </a:r>
          </a:p>
          <a:p>
            <a:pPr lvl="1" eaLnBrk="1" hangingPunct="1">
              <a:defRPr/>
            </a:pPr>
            <a:r>
              <a:rPr lang="en-US"/>
              <a:t>Before you configure a voice VLAN on the port, you first configure a VLAN for voice and a VLAN for data.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23</a:t>
            </a:fld>
            <a:endParaRPr lang="en-US" dirty="0"/>
          </a:p>
        </p:txBody>
      </p:sp>
    </p:spTree>
    <p:extLst>
      <p:ext uri="{BB962C8B-B14F-4D97-AF65-F5344CB8AC3E}">
        <p14:creationId xmlns:p14="http://schemas.microsoft.com/office/powerpoint/2010/main" val="1289178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24</a:t>
            </a:fld>
            <a:endParaRPr lang="en-US" dirty="0"/>
          </a:p>
        </p:txBody>
      </p:sp>
    </p:spTree>
    <p:extLst>
      <p:ext uri="{BB962C8B-B14F-4D97-AF65-F5344CB8AC3E}">
        <p14:creationId xmlns:p14="http://schemas.microsoft.com/office/powerpoint/2010/main" val="945042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25</a:t>
            </a:fld>
            <a:endParaRPr lang="en-US" dirty="0"/>
          </a:p>
        </p:txBody>
      </p:sp>
    </p:spTree>
    <p:extLst>
      <p:ext uri="{BB962C8B-B14F-4D97-AF65-F5344CB8AC3E}">
        <p14:creationId xmlns:p14="http://schemas.microsoft.com/office/powerpoint/2010/main" val="2051535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26</a:t>
            </a:fld>
            <a:endParaRPr lang="en-US" dirty="0"/>
          </a:p>
        </p:txBody>
      </p:sp>
    </p:spTree>
    <p:extLst>
      <p:ext uri="{BB962C8B-B14F-4D97-AF65-F5344CB8AC3E}">
        <p14:creationId xmlns:p14="http://schemas.microsoft.com/office/powerpoint/2010/main" val="2586600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 typeface="Tahoma" charset="0"/>
              <a:buChar char="•"/>
              <a:defRPr/>
            </a:pPr>
            <a:r>
              <a:rPr lang="en-US">
                <a:cs typeface="Arial" charset="0"/>
              </a:rPr>
              <a:t>It is also important to</a:t>
            </a:r>
            <a:br>
              <a:rPr lang="en-US">
                <a:cs typeface="Arial" charset="0"/>
              </a:rPr>
            </a:br>
            <a:r>
              <a:rPr lang="en-US">
                <a:cs typeface="Arial" charset="0"/>
              </a:rPr>
              <a:t>realize that a trunk link</a:t>
            </a:r>
            <a:br>
              <a:rPr lang="en-US">
                <a:cs typeface="Arial" charset="0"/>
              </a:rPr>
            </a:br>
            <a:r>
              <a:rPr lang="en-US">
                <a:solidFill>
                  <a:srgbClr val="FFFF00"/>
                </a:solidFill>
                <a:cs typeface="Arial" charset="0"/>
              </a:rPr>
              <a:t>does not belong </a:t>
            </a:r>
            <a:r>
              <a:rPr lang="en-US">
                <a:cs typeface="Arial" charset="0"/>
              </a:rPr>
              <a:t>to a</a:t>
            </a:r>
            <a:br>
              <a:rPr lang="en-US">
                <a:cs typeface="Arial" charset="0"/>
              </a:rPr>
            </a:br>
            <a:r>
              <a:rPr lang="en-US">
                <a:cs typeface="Arial" charset="0"/>
              </a:rPr>
              <a:t>specific VLAN.</a:t>
            </a:r>
            <a:br>
              <a:rPr lang="en-US">
                <a:cs typeface="Arial" charset="0"/>
              </a:rPr>
            </a:br>
            <a:r>
              <a:rPr lang="en-US">
                <a:cs typeface="Arial" charset="0"/>
              </a:rPr>
              <a:t> </a:t>
            </a:r>
          </a:p>
          <a:p>
            <a:pPr eaLnBrk="1" hangingPunct="1">
              <a:lnSpc>
                <a:spcPct val="90000"/>
              </a:lnSpc>
              <a:buFont typeface="Tahoma" charset="0"/>
              <a:buChar char="•"/>
              <a:defRPr/>
            </a:pPr>
            <a:r>
              <a:rPr lang="en-US">
                <a:cs typeface="Arial" charset="0"/>
              </a:rPr>
              <a:t>The responsibility of a</a:t>
            </a:r>
            <a:br>
              <a:rPr lang="en-US">
                <a:cs typeface="Arial" charset="0"/>
              </a:rPr>
            </a:br>
            <a:r>
              <a:rPr lang="en-US">
                <a:cs typeface="Arial" charset="0"/>
              </a:rPr>
              <a:t>trunk link is to act as a</a:t>
            </a:r>
            <a:br>
              <a:rPr lang="en-US">
                <a:cs typeface="Arial" charset="0"/>
              </a:rPr>
            </a:br>
            <a:r>
              <a:rPr lang="en-US">
                <a:solidFill>
                  <a:srgbClr val="FFFF00"/>
                </a:solidFill>
                <a:cs typeface="Arial" charset="0"/>
              </a:rPr>
              <a:t>conduit</a:t>
            </a:r>
            <a:r>
              <a:rPr lang="en-US">
                <a:cs typeface="Arial" charset="0"/>
              </a:rPr>
              <a:t> for VLANs.</a:t>
            </a:r>
          </a:p>
          <a:p>
            <a:pPr lvl="1" eaLnBrk="1" hangingPunct="1">
              <a:lnSpc>
                <a:spcPct val="90000"/>
              </a:lnSpc>
              <a:buFont typeface="Tahoma" charset="0"/>
              <a:buChar char="•"/>
              <a:defRPr/>
            </a:pPr>
            <a:r>
              <a:rPr lang="en-US">
                <a:cs typeface="Arial" charset="0"/>
              </a:rPr>
              <a:t>Between </a:t>
            </a:r>
            <a:r>
              <a:rPr lang="en-US">
                <a:solidFill>
                  <a:srgbClr val="FFFF00"/>
                </a:solidFill>
                <a:cs typeface="Arial" charset="0"/>
              </a:rPr>
              <a:t>switches</a:t>
            </a:r>
            <a:r>
              <a:rPr lang="en-US">
                <a:cs typeface="Arial" charset="0"/>
              </a:rPr>
              <a:t> and</a:t>
            </a:r>
            <a:br>
              <a:rPr lang="en-US">
                <a:cs typeface="Arial" charset="0"/>
              </a:rPr>
            </a:br>
            <a:r>
              <a:rPr lang="en-US">
                <a:solidFill>
                  <a:srgbClr val="FFFF00"/>
                </a:solidFill>
                <a:cs typeface="Arial" charset="0"/>
              </a:rPr>
              <a:t>routers</a:t>
            </a:r>
            <a:r>
              <a:rPr lang="en-US">
                <a:cs typeface="Arial" charset="0"/>
              </a:rPr>
              <a:t>.</a:t>
            </a:r>
          </a:p>
          <a:p>
            <a:pPr lvl="1" eaLnBrk="1" hangingPunct="1">
              <a:lnSpc>
                <a:spcPct val="90000"/>
              </a:lnSpc>
              <a:buFont typeface="Tahoma" charset="0"/>
              <a:buChar char="•"/>
              <a:defRPr/>
            </a:pPr>
            <a:r>
              <a:rPr lang="en-US">
                <a:cs typeface="Arial" charset="0"/>
              </a:rPr>
              <a:t>Between </a:t>
            </a:r>
            <a:r>
              <a:rPr lang="en-US">
                <a:solidFill>
                  <a:srgbClr val="FFFF00"/>
                </a:solidFill>
                <a:cs typeface="Arial" charset="0"/>
              </a:rPr>
              <a:t>switches</a:t>
            </a:r>
            <a:r>
              <a:rPr lang="en-US">
                <a:cs typeface="Arial" charset="0"/>
              </a:rPr>
              <a:t/>
            </a:r>
            <a:br>
              <a:rPr lang="en-US">
                <a:cs typeface="Arial" charset="0"/>
              </a:rPr>
            </a:br>
            <a:r>
              <a:rPr lang="en-US">
                <a:cs typeface="Arial" charset="0"/>
              </a:rPr>
              <a:t>and </a:t>
            </a:r>
            <a:r>
              <a:rPr lang="en-US">
                <a:solidFill>
                  <a:srgbClr val="FFFF00"/>
                </a:solidFill>
                <a:cs typeface="Arial" charset="0"/>
              </a:rPr>
              <a:t>switches</a:t>
            </a:r>
            <a:r>
              <a:rPr lang="en-US">
                <a:cs typeface="Arial" charset="0"/>
              </a:rPr>
              <a:t>. </a:t>
            </a:r>
          </a:p>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27</a:t>
            </a:fld>
            <a:endParaRPr lang="en-US" dirty="0"/>
          </a:p>
        </p:txBody>
      </p:sp>
    </p:spTree>
    <p:extLst>
      <p:ext uri="{BB962C8B-B14F-4D97-AF65-F5344CB8AC3E}">
        <p14:creationId xmlns:p14="http://schemas.microsoft.com/office/powerpoint/2010/main" val="3140787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Tahoma" charset="0"/>
              <a:buChar char="•"/>
              <a:defRPr/>
            </a:pPr>
            <a:r>
              <a:rPr lang="en-US">
                <a:cs typeface="Arial" charset="0"/>
              </a:rPr>
              <a:t>The concept of </a:t>
            </a:r>
            <a:r>
              <a:rPr lang="en-US">
                <a:solidFill>
                  <a:srgbClr val="FFFF00"/>
                </a:solidFill>
                <a:cs typeface="Arial" charset="0"/>
              </a:rPr>
              <a:t>trunking</a:t>
            </a:r>
            <a:r>
              <a:rPr lang="en-US">
                <a:cs typeface="Arial" charset="0"/>
              </a:rPr>
              <a:t> began with the telephone industry.</a:t>
            </a:r>
          </a:p>
          <a:p>
            <a:pPr eaLnBrk="1" hangingPunct="1">
              <a:buFont typeface="Tahoma" charset="0"/>
              <a:buChar char="•"/>
              <a:defRPr/>
            </a:pPr>
            <a:r>
              <a:rPr lang="en-US">
                <a:cs typeface="Arial" charset="0"/>
              </a:rPr>
              <a:t>Multiple calls were moved between customers and central offices or between the offices themselves over a single physical connection.</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28</a:t>
            </a:fld>
            <a:endParaRPr lang="en-US" dirty="0"/>
          </a:p>
        </p:txBody>
      </p:sp>
    </p:spTree>
    <p:extLst>
      <p:ext uri="{BB962C8B-B14F-4D97-AF65-F5344CB8AC3E}">
        <p14:creationId xmlns:p14="http://schemas.microsoft.com/office/powerpoint/2010/main" val="3767641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Tahoma" charset="0"/>
              <a:buChar char="•"/>
              <a:defRPr/>
            </a:pPr>
            <a:r>
              <a:rPr lang="en-US"/>
              <a:t>The same principle of trunking is applied to network switching technologies.</a:t>
            </a:r>
          </a:p>
          <a:p>
            <a:pPr eaLnBrk="1" hangingPunct="1">
              <a:buFont typeface="Tahoma" charset="0"/>
              <a:buChar char="•"/>
              <a:defRPr/>
            </a:pPr>
            <a:r>
              <a:rPr lang="en-US">
                <a:solidFill>
                  <a:srgbClr val="FFFF00"/>
                </a:solidFill>
              </a:rPr>
              <a:t>A trunk</a:t>
            </a:r>
            <a:r>
              <a:rPr lang="en-US"/>
              <a:t> is a </a:t>
            </a:r>
            <a:r>
              <a:rPr lang="en-US">
                <a:solidFill>
                  <a:srgbClr val="FFFF00"/>
                </a:solidFill>
              </a:rPr>
              <a:t>physical and logical</a:t>
            </a:r>
            <a:r>
              <a:rPr lang="en-US"/>
              <a:t> connection between two switches across which network traffic travels. </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29</a:t>
            </a:fld>
            <a:endParaRPr lang="en-US" dirty="0"/>
          </a:p>
        </p:txBody>
      </p:sp>
    </p:spTree>
    <p:extLst>
      <p:ext uri="{BB962C8B-B14F-4D97-AF65-F5344CB8AC3E}">
        <p14:creationId xmlns:p14="http://schemas.microsoft.com/office/powerpoint/2010/main" val="394773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250" indent="-349250" defTabSz="914400">
              <a:lnSpc>
                <a:spcPct val="85000"/>
              </a:lnSpc>
              <a:buFont typeface="Helvetica" charset="0"/>
              <a:buNone/>
            </a:pPr>
            <a:r>
              <a:rPr lang="en-US">
                <a:solidFill>
                  <a:schemeClr val="accent1"/>
                </a:solidFill>
                <a:latin typeface="Helvetica" charset="0"/>
                <a:sym typeface="Wingdings" charset="0"/>
              </a:rPr>
              <a:t></a:t>
            </a:r>
            <a:r>
              <a:rPr lang="en-US">
                <a:latin typeface="Helvetica" charset="0"/>
              </a:rPr>
              <a:t>A VLAN is a logical grouping of network devices or users that are not restricted to a physical switch segment.</a:t>
            </a:r>
          </a:p>
          <a:p>
            <a:pPr marL="349250" indent="-349250" defTabSz="914400">
              <a:lnSpc>
                <a:spcPct val="85000"/>
              </a:lnSpc>
              <a:buFont typeface="Helvetica" charset="0"/>
              <a:buNone/>
            </a:pPr>
            <a:r>
              <a:rPr lang="en-US">
                <a:solidFill>
                  <a:schemeClr val="accent1"/>
                </a:solidFill>
                <a:latin typeface="Helvetica" charset="0"/>
                <a:sym typeface="Wingdings" charset="0"/>
              </a:rPr>
              <a:t></a:t>
            </a:r>
            <a:r>
              <a:rPr lang="en-US">
                <a:latin typeface="Helvetica" charset="0"/>
              </a:rPr>
              <a:t> A VLAN creates a single broadcast domain that is not restricted to a physical segment and is treated like a subnet.</a:t>
            </a:r>
          </a:p>
          <a:p>
            <a:pPr marL="349250" indent="-349250" defTabSz="914400">
              <a:lnSpc>
                <a:spcPct val="85000"/>
              </a:lnSpc>
              <a:buFont typeface="Helvetica" charset="0"/>
              <a:buNone/>
            </a:pPr>
            <a:r>
              <a:rPr lang="en-US">
                <a:solidFill>
                  <a:schemeClr val="accent1"/>
                </a:solidFill>
                <a:latin typeface="Helvetica" charset="0"/>
                <a:sym typeface="Wingdings" charset="0"/>
              </a:rPr>
              <a:t></a:t>
            </a:r>
            <a:r>
              <a:rPr lang="en-US">
                <a:latin typeface="Helvetica" charset="0"/>
              </a:rPr>
              <a:t> VLAN setup is done in the switch by software.</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3</a:t>
            </a:fld>
            <a:endParaRPr lang="en-GB"/>
          </a:p>
        </p:txBody>
      </p:sp>
    </p:spTree>
    <p:extLst>
      <p:ext uri="{BB962C8B-B14F-4D97-AF65-F5344CB8AC3E}">
        <p14:creationId xmlns:p14="http://schemas.microsoft.com/office/powerpoint/2010/main" val="2414926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eaLnBrk="1" hangingPunct="1">
              <a:lnSpc>
                <a:spcPct val="90000"/>
              </a:lnSpc>
              <a:buFont typeface="Tahoma" charset="0"/>
              <a:buChar char="•"/>
              <a:defRPr/>
            </a:pPr>
            <a:r>
              <a:rPr lang="en-US">
                <a:solidFill>
                  <a:srgbClr val="FFFF00"/>
                </a:solidFill>
                <a:cs typeface="Arial" charset="0"/>
              </a:rPr>
              <a:t>Remember that switches are Layer 2 devices.</a:t>
            </a:r>
          </a:p>
          <a:p>
            <a:pPr lvl="1" eaLnBrk="1" hangingPunct="1">
              <a:lnSpc>
                <a:spcPct val="90000"/>
              </a:lnSpc>
              <a:buFont typeface="Tahoma" charset="0"/>
              <a:buChar char="•"/>
              <a:defRPr/>
            </a:pPr>
            <a:r>
              <a:rPr lang="en-US">
                <a:cs typeface="Arial" charset="0"/>
              </a:rPr>
              <a:t>Only use the Ethernet frame header information.</a:t>
            </a:r>
          </a:p>
          <a:p>
            <a:pPr lvl="1" eaLnBrk="1" hangingPunct="1">
              <a:lnSpc>
                <a:spcPct val="90000"/>
              </a:lnSpc>
              <a:buFont typeface="Tahoma" charset="0"/>
              <a:buChar char="•"/>
              <a:defRPr/>
            </a:pPr>
            <a:r>
              <a:rPr lang="en-US">
                <a:cs typeface="Arial" charset="0"/>
              </a:rPr>
              <a:t>Frame header does not contain information about VLAN membership.</a:t>
            </a:r>
          </a:p>
          <a:p>
            <a:pPr eaLnBrk="1" hangingPunct="1">
              <a:lnSpc>
                <a:spcPct val="90000"/>
              </a:lnSpc>
              <a:buFont typeface="Tahoma" charset="0"/>
              <a:buChar char="•"/>
              <a:defRPr/>
            </a:pPr>
            <a:r>
              <a:rPr lang="en-US"/>
              <a:t>VLAN membership (i.e. VLAN ID or VLAN Number) must be identified for each frame that is transferred over the trunk.</a:t>
            </a:r>
          </a:p>
          <a:p>
            <a:pPr eaLnBrk="1" hangingPunct="1">
              <a:lnSpc>
                <a:spcPct val="90000"/>
              </a:lnSpc>
              <a:buFont typeface="Tahoma" charset="0"/>
              <a:buChar char="•"/>
              <a:defRPr/>
            </a:pPr>
            <a:r>
              <a:rPr lang="en-US"/>
              <a:t>The process is called </a:t>
            </a:r>
            <a:r>
              <a:rPr lang="en-US">
                <a:solidFill>
                  <a:srgbClr val="FFFF00"/>
                </a:solidFill>
              </a:rPr>
              <a:t>802.1Q VLAN Tagging.</a:t>
            </a:r>
          </a:p>
          <a:p>
            <a:endParaRPr lang="en-US" dirty="0"/>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30</a:t>
            </a:fld>
            <a:endParaRPr lang="en-US" dirty="0"/>
          </a:p>
        </p:txBody>
      </p:sp>
    </p:spTree>
    <p:extLst>
      <p:ext uri="{BB962C8B-B14F-4D97-AF65-F5344CB8AC3E}">
        <p14:creationId xmlns:p14="http://schemas.microsoft.com/office/powerpoint/2010/main" val="3989566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31</a:t>
            </a:fld>
            <a:endParaRPr lang="en-US" dirty="0"/>
          </a:p>
        </p:txBody>
      </p:sp>
    </p:spTree>
    <p:extLst>
      <p:ext uri="{BB962C8B-B14F-4D97-AF65-F5344CB8AC3E}">
        <p14:creationId xmlns:p14="http://schemas.microsoft.com/office/powerpoint/2010/main" val="2253315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32</a:t>
            </a:fld>
            <a:endParaRPr lang="en-US" dirty="0"/>
          </a:p>
        </p:txBody>
      </p:sp>
    </p:spTree>
    <p:extLst>
      <p:ext uri="{BB962C8B-B14F-4D97-AF65-F5344CB8AC3E}">
        <p14:creationId xmlns:p14="http://schemas.microsoft.com/office/powerpoint/2010/main" val="151441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33</a:t>
            </a:fld>
            <a:endParaRPr lang="en-US" dirty="0"/>
          </a:p>
        </p:txBody>
      </p:sp>
    </p:spTree>
    <p:extLst>
      <p:ext uri="{BB962C8B-B14F-4D97-AF65-F5344CB8AC3E}">
        <p14:creationId xmlns:p14="http://schemas.microsoft.com/office/powerpoint/2010/main" val="69932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34</a:t>
            </a:fld>
            <a:endParaRPr lang="en-US" dirty="0"/>
          </a:p>
        </p:txBody>
      </p:sp>
    </p:spTree>
    <p:extLst>
      <p:ext uri="{BB962C8B-B14F-4D97-AF65-F5344CB8AC3E}">
        <p14:creationId xmlns:p14="http://schemas.microsoft.com/office/powerpoint/2010/main" val="3834589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35</a:t>
            </a:fld>
            <a:endParaRPr lang="en-US" dirty="0"/>
          </a:p>
        </p:txBody>
      </p:sp>
    </p:spTree>
    <p:extLst>
      <p:ext uri="{BB962C8B-B14F-4D97-AF65-F5344CB8AC3E}">
        <p14:creationId xmlns:p14="http://schemas.microsoft.com/office/powerpoint/2010/main" val="195935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36</a:t>
            </a:fld>
            <a:endParaRPr lang="en-US" dirty="0"/>
          </a:p>
        </p:txBody>
      </p:sp>
    </p:spTree>
    <p:extLst>
      <p:ext uri="{BB962C8B-B14F-4D97-AF65-F5344CB8AC3E}">
        <p14:creationId xmlns:p14="http://schemas.microsoft.com/office/powerpoint/2010/main" val="3638188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37</a:t>
            </a:fld>
            <a:endParaRPr lang="en-US" dirty="0"/>
          </a:p>
        </p:txBody>
      </p:sp>
    </p:spTree>
    <p:extLst>
      <p:ext uri="{BB962C8B-B14F-4D97-AF65-F5344CB8AC3E}">
        <p14:creationId xmlns:p14="http://schemas.microsoft.com/office/powerpoint/2010/main" val="3873090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38</a:t>
            </a:fld>
            <a:endParaRPr lang="en-US" dirty="0"/>
          </a:p>
        </p:txBody>
      </p:sp>
    </p:spTree>
    <p:extLst>
      <p:ext uri="{BB962C8B-B14F-4D97-AF65-F5344CB8AC3E}">
        <p14:creationId xmlns:p14="http://schemas.microsoft.com/office/powerpoint/2010/main" val="2547760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39</a:t>
            </a:fld>
            <a:endParaRPr lang="en-US" dirty="0"/>
          </a:p>
        </p:txBody>
      </p:sp>
    </p:spTree>
    <p:extLst>
      <p:ext uri="{BB962C8B-B14F-4D97-AF65-F5344CB8AC3E}">
        <p14:creationId xmlns:p14="http://schemas.microsoft.com/office/powerpoint/2010/main" val="2033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1 of 1 </a:t>
            </a:r>
          </a:p>
          <a:p>
            <a:r>
              <a:rPr lang="en-US" b="1" dirty="0"/>
              <a:t>Purpose:  </a:t>
            </a:r>
          </a:p>
          <a:p>
            <a:r>
              <a:rPr lang="en-US" b="1" dirty="0"/>
              <a:t>Emphasize: </a:t>
            </a:r>
            <a:r>
              <a:rPr lang="en-US" dirty="0"/>
              <a:t>A VLAN is a broadcast domain.</a:t>
            </a:r>
            <a:r>
              <a:rPr lang="en-US" b="1" dirty="0"/>
              <a:t> </a:t>
            </a:r>
          </a:p>
          <a:p>
            <a:r>
              <a:rPr lang="en-US" b="1" dirty="0"/>
              <a:t>Note: </a:t>
            </a:r>
            <a:r>
              <a:rPr lang="en-US" dirty="0"/>
              <a:t>In order to have inter-</a:t>
            </a:r>
            <a:r>
              <a:rPr lang="en-US" dirty="0" err="1"/>
              <a:t>vlan</a:t>
            </a:r>
            <a:r>
              <a:rPr lang="en-US" dirty="0"/>
              <a:t> communications, a router is required.</a:t>
            </a:r>
          </a:p>
          <a:p>
            <a:endParaRPr lang="en-US" dirty="0"/>
          </a:p>
          <a:p>
            <a:pPr marL="342900" lvl="1" indent="-228600" algn="l" defTabSz="915988">
              <a:lnSpc>
                <a:spcPct val="95000"/>
              </a:lnSpc>
              <a:buClr>
                <a:schemeClr val="accent1"/>
              </a:buClr>
              <a:buFontTx/>
              <a:buChar char="•"/>
            </a:pPr>
            <a:r>
              <a:rPr lang="en-US" sz="3200">
                <a:latin typeface="Helvetica" charset="0"/>
              </a:rPr>
              <a:t>Segmentation</a:t>
            </a:r>
          </a:p>
          <a:p>
            <a:pPr marL="342900" lvl="1" indent="-228600" algn="l" defTabSz="915988">
              <a:lnSpc>
                <a:spcPct val="95000"/>
              </a:lnSpc>
              <a:buClr>
                <a:schemeClr val="accent1"/>
              </a:buClr>
              <a:buFontTx/>
              <a:buChar char="•"/>
            </a:pPr>
            <a:endParaRPr lang="en-US" sz="3200">
              <a:latin typeface="Helvetica" charset="0"/>
            </a:endParaRPr>
          </a:p>
          <a:p>
            <a:pPr marL="342900" lvl="1" indent="-228600" algn="l" defTabSz="915988">
              <a:lnSpc>
                <a:spcPct val="95000"/>
              </a:lnSpc>
              <a:buClr>
                <a:schemeClr val="accent1"/>
              </a:buClr>
              <a:buFontTx/>
              <a:buChar char="•"/>
            </a:pPr>
            <a:r>
              <a:rPr lang="en-US" sz="3200">
                <a:latin typeface="Helvetica" charset="0"/>
              </a:rPr>
              <a:t>Flexibility</a:t>
            </a:r>
            <a:br>
              <a:rPr lang="en-US" sz="3200">
                <a:latin typeface="Helvetica" charset="0"/>
              </a:rPr>
            </a:br>
            <a:endParaRPr lang="en-US" sz="3200">
              <a:latin typeface="Helvetica" charset="0"/>
            </a:endParaRPr>
          </a:p>
          <a:p>
            <a:pPr marL="342900" lvl="1" indent="-228600" algn="l" defTabSz="915988">
              <a:lnSpc>
                <a:spcPct val="95000"/>
              </a:lnSpc>
              <a:buClr>
                <a:schemeClr val="accent1"/>
              </a:buClr>
              <a:buFontTx/>
              <a:buChar char="•"/>
            </a:pPr>
            <a:r>
              <a:rPr lang="en-US" sz="3200">
                <a:latin typeface="Helvetica" charset="0"/>
              </a:rPr>
              <a:t>Security</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4</a:t>
            </a:fld>
            <a:endParaRPr lang="en-GB"/>
          </a:p>
        </p:txBody>
      </p:sp>
    </p:spTree>
    <p:extLst>
      <p:ext uri="{BB962C8B-B14F-4D97-AF65-F5344CB8AC3E}">
        <p14:creationId xmlns:p14="http://schemas.microsoft.com/office/powerpoint/2010/main" val="14062306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effectLst/>
            </a:endParaRPr>
          </a:p>
          <a:p>
            <a:r>
              <a:rPr lang="vi-VN">
                <a:effectLst/>
              </a:rPr>
              <a:t>Nếu bạn loại bỏ các VLAN trước khi gỡ bỏ các bài tập thành viên cảng, các cảng trở nên không sử dụng được cho đến khi bạn thực hiện lệnh không switchport truy cập vlan.</a:t>
            </a:r>
            <a:endParaRPr lang="vi-VN" dirty="0">
              <a:effectLst/>
            </a:endParaRPr>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40</a:t>
            </a:fld>
            <a:endParaRPr lang="en-US" dirty="0"/>
          </a:p>
        </p:txBody>
      </p:sp>
    </p:spTree>
    <p:extLst>
      <p:ext uri="{BB962C8B-B14F-4D97-AF65-F5344CB8AC3E}">
        <p14:creationId xmlns:p14="http://schemas.microsoft.com/office/powerpoint/2010/main" val="3911672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41</a:t>
            </a:fld>
            <a:endParaRPr lang="en-US" dirty="0"/>
          </a:p>
        </p:txBody>
      </p:sp>
    </p:spTree>
    <p:extLst>
      <p:ext uri="{BB962C8B-B14F-4D97-AF65-F5344CB8AC3E}">
        <p14:creationId xmlns:p14="http://schemas.microsoft.com/office/powerpoint/2010/main" val="816108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42</a:t>
            </a:fld>
            <a:endParaRPr lang="en-US" dirty="0"/>
          </a:p>
        </p:txBody>
      </p:sp>
    </p:spTree>
    <p:extLst>
      <p:ext uri="{BB962C8B-B14F-4D97-AF65-F5344CB8AC3E}">
        <p14:creationId xmlns:p14="http://schemas.microsoft.com/office/powerpoint/2010/main" val="753753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43</a:t>
            </a:fld>
            <a:endParaRPr lang="en-US" dirty="0"/>
          </a:p>
        </p:txBody>
      </p:sp>
    </p:spTree>
    <p:extLst>
      <p:ext uri="{BB962C8B-B14F-4D97-AF65-F5344CB8AC3E}">
        <p14:creationId xmlns:p14="http://schemas.microsoft.com/office/powerpoint/2010/main" val="39371833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C101C-0EB5-40C2-BFFA-254B87592037}" type="slidenum">
              <a:rPr lang="en-US" smtClean="0"/>
              <a:pPr>
                <a:defRPr/>
              </a:pPr>
              <a:t>44</a:t>
            </a:fld>
            <a:endParaRPr lang="en-US" dirty="0"/>
          </a:p>
        </p:txBody>
      </p:sp>
    </p:spTree>
    <p:extLst>
      <p:ext uri="{BB962C8B-B14F-4D97-AF65-F5344CB8AC3E}">
        <p14:creationId xmlns:p14="http://schemas.microsoft.com/office/powerpoint/2010/main" val="1939657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40000"/>
              </a:spcBef>
              <a:buClr>
                <a:schemeClr val="folHlink"/>
              </a:buClr>
              <a:buFontTx/>
              <a:buChar char="•"/>
            </a:pPr>
            <a:r>
              <a:rPr lang="en-US">
                <a:latin typeface="Arial" charset="0"/>
                <a:cs typeface="Times New Roman" charset="0"/>
              </a:rPr>
              <a:t>Make sure the native VLAN for an 802.1Q trunk is the same on both ends of the trunk link.</a:t>
            </a:r>
          </a:p>
          <a:p>
            <a:pPr>
              <a:spcBef>
                <a:spcPct val="40000"/>
              </a:spcBef>
              <a:buClr>
                <a:schemeClr val="folHlink"/>
              </a:buClr>
              <a:buFontTx/>
              <a:buChar char="•"/>
            </a:pPr>
            <a:r>
              <a:rPr lang="en-US">
                <a:latin typeface="Arial" charset="0"/>
                <a:cs typeface="Times New Roman" charset="0"/>
              </a:rPr>
              <a:t>Make sure your network is loop-free before disabling STP. </a:t>
            </a:r>
            <a:r>
              <a:rPr lang="en-US">
                <a:latin typeface="Arial" charset="0"/>
              </a:rPr>
              <a:t> </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45</a:t>
            </a:fld>
            <a:endParaRPr lang="en-GB"/>
          </a:p>
        </p:txBody>
      </p:sp>
    </p:spTree>
    <p:extLst>
      <p:ext uri="{BB962C8B-B14F-4D97-AF65-F5344CB8AC3E}">
        <p14:creationId xmlns:p14="http://schemas.microsoft.com/office/powerpoint/2010/main" val="1200185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46</a:t>
            </a:fld>
            <a:endParaRPr lang="en-GB"/>
          </a:p>
        </p:txBody>
      </p:sp>
    </p:spTree>
    <p:extLst>
      <p:ext uri="{BB962C8B-B14F-4D97-AF65-F5344CB8AC3E}">
        <p14:creationId xmlns:p14="http://schemas.microsoft.com/office/powerpoint/2010/main" val="57096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47</a:t>
            </a:fld>
            <a:endParaRPr lang="en-GB"/>
          </a:p>
        </p:txBody>
      </p:sp>
    </p:spTree>
    <p:extLst>
      <p:ext uri="{BB962C8B-B14F-4D97-AF65-F5344CB8AC3E}">
        <p14:creationId xmlns:p14="http://schemas.microsoft.com/office/powerpoint/2010/main" val="6103952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48</a:t>
            </a:fld>
            <a:endParaRPr lang="en-GB"/>
          </a:p>
        </p:txBody>
      </p:sp>
    </p:spTree>
    <p:extLst>
      <p:ext uri="{BB962C8B-B14F-4D97-AF65-F5344CB8AC3E}">
        <p14:creationId xmlns:p14="http://schemas.microsoft.com/office/powerpoint/2010/main" val="29154218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49</a:t>
            </a:fld>
            <a:endParaRPr lang="en-GB"/>
          </a:p>
        </p:txBody>
      </p:sp>
    </p:spTree>
    <p:extLst>
      <p:ext uri="{BB962C8B-B14F-4D97-AF65-F5344CB8AC3E}">
        <p14:creationId xmlns:p14="http://schemas.microsoft.com/office/powerpoint/2010/main" val="351955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a:t>
            </a:fld>
            <a:endParaRPr lang="en-GB"/>
          </a:p>
        </p:txBody>
      </p:sp>
    </p:spTree>
    <p:extLst>
      <p:ext uri="{BB962C8B-B14F-4D97-AF65-F5344CB8AC3E}">
        <p14:creationId xmlns:p14="http://schemas.microsoft.com/office/powerpoint/2010/main" val="13576104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50</a:t>
            </a:fld>
            <a:endParaRPr lang="en-GB"/>
          </a:p>
        </p:txBody>
      </p:sp>
    </p:spTree>
    <p:extLst>
      <p:ext uri="{BB962C8B-B14F-4D97-AF65-F5344CB8AC3E}">
        <p14:creationId xmlns:p14="http://schemas.microsoft.com/office/powerpoint/2010/main" val="4184071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51</a:t>
            </a:fld>
            <a:endParaRPr lang="en-GB"/>
          </a:p>
        </p:txBody>
      </p:sp>
    </p:spTree>
    <p:extLst>
      <p:ext uri="{BB962C8B-B14F-4D97-AF65-F5344CB8AC3E}">
        <p14:creationId xmlns:p14="http://schemas.microsoft.com/office/powerpoint/2010/main" val="1152338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5351">
              <a:defRPr b="1">
                <a:solidFill>
                  <a:schemeClr val="tx1"/>
                </a:solidFill>
                <a:latin typeface="Courier" charset="0"/>
                <a:ea typeface="ＭＳ Ｐゴシック" charset="0"/>
              </a:defRPr>
            </a:lvl1pPr>
            <a:lvl2pPr marL="730766" indent="-281064" defTabSz="885351">
              <a:defRPr b="1">
                <a:solidFill>
                  <a:schemeClr val="tx1"/>
                </a:solidFill>
                <a:latin typeface="Courier" charset="0"/>
                <a:ea typeface="ＭＳ Ｐゴシック" charset="0"/>
              </a:defRPr>
            </a:lvl2pPr>
            <a:lvl3pPr marL="1124255" indent="-224851" defTabSz="885351">
              <a:defRPr b="1">
                <a:solidFill>
                  <a:schemeClr val="tx1"/>
                </a:solidFill>
                <a:latin typeface="Courier" charset="0"/>
                <a:ea typeface="ＭＳ Ｐゴシック" charset="0"/>
              </a:defRPr>
            </a:lvl3pPr>
            <a:lvl4pPr marL="1573957" indent="-224851" defTabSz="885351">
              <a:defRPr b="1">
                <a:solidFill>
                  <a:schemeClr val="tx1"/>
                </a:solidFill>
                <a:latin typeface="Courier" charset="0"/>
                <a:ea typeface="ＭＳ Ｐゴシック" charset="0"/>
              </a:defRPr>
            </a:lvl4pPr>
            <a:lvl5pPr marL="2023659" indent="-224851" defTabSz="885351">
              <a:defRPr b="1">
                <a:solidFill>
                  <a:schemeClr val="tx1"/>
                </a:solidFill>
                <a:latin typeface="Courier" charset="0"/>
                <a:ea typeface="ＭＳ Ｐゴシック" charset="0"/>
              </a:defRPr>
            </a:lvl5pPr>
            <a:lvl6pPr marL="2473361" indent="-224851" algn="ctr" defTabSz="885351" eaLnBrk="0" fontAlgn="base" hangingPunct="0">
              <a:spcBef>
                <a:spcPct val="0"/>
              </a:spcBef>
              <a:spcAft>
                <a:spcPct val="0"/>
              </a:spcAft>
              <a:defRPr b="1">
                <a:solidFill>
                  <a:schemeClr val="tx1"/>
                </a:solidFill>
                <a:latin typeface="Courier" charset="0"/>
                <a:ea typeface="ＭＳ Ｐゴシック" charset="0"/>
              </a:defRPr>
            </a:lvl6pPr>
            <a:lvl7pPr marL="2923062" indent="-224851" algn="ctr" defTabSz="885351" eaLnBrk="0" fontAlgn="base" hangingPunct="0">
              <a:spcBef>
                <a:spcPct val="0"/>
              </a:spcBef>
              <a:spcAft>
                <a:spcPct val="0"/>
              </a:spcAft>
              <a:defRPr b="1">
                <a:solidFill>
                  <a:schemeClr val="tx1"/>
                </a:solidFill>
                <a:latin typeface="Courier" charset="0"/>
                <a:ea typeface="ＭＳ Ｐゴシック" charset="0"/>
              </a:defRPr>
            </a:lvl7pPr>
            <a:lvl8pPr marL="3372764" indent="-224851" algn="ctr" defTabSz="885351" eaLnBrk="0" fontAlgn="base" hangingPunct="0">
              <a:spcBef>
                <a:spcPct val="0"/>
              </a:spcBef>
              <a:spcAft>
                <a:spcPct val="0"/>
              </a:spcAft>
              <a:defRPr b="1">
                <a:solidFill>
                  <a:schemeClr val="tx1"/>
                </a:solidFill>
                <a:latin typeface="Courier" charset="0"/>
                <a:ea typeface="ＭＳ Ｐゴシック" charset="0"/>
              </a:defRPr>
            </a:lvl8pPr>
            <a:lvl9pPr marL="3822466" indent="-224851" algn="ctr" defTabSz="885351" eaLnBrk="0" fontAlgn="base" hangingPunct="0">
              <a:spcBef>
                <a:spcPct val="0"/>
              </a:spcBef>
              <a:spcAft>
                <a:spcPct val="0"/>
              </a:spcAft>
              <a:defRPr b="1">
                <a:solidFill>
                  <a:schemeClr val="tx1"/>
                </a:solidFill>
                <a:latin typeface="Courier" charset="0"/>
                <a:ea typeface="ＭＳ Ｐゴシック" charset="0"/>
              </a:defRPr>
            </a:lvl9pPr>
          </a:lstStyle>
          <a:p>
            <a:fld id="{7456B1B6-761B-6043-BD9B-63E53E9E7B2D}" type="slidenum">
              <a:rPr lang="en-US" b="0">
                <a:latin typeface="Arial" charset="0"/>
              </a:rPr>
              <a:pPr/>
              <a:t>52</a:t>
            </a:fld>
            <a:endParaRPr lang="en-US" b="0">
              <a:latin typeface="Arial" charset="0"/>
            </a:endParaRPr>
          </a:p>
        </p:txBody>
      </p:sp>
      <p:sp>
        <p:nvSpPr>
          <p:cNvPr id="111619" name="Rectangle 2"/>
          <p:cNvSpPr>
            <a:spLocks noGrp="1" noRot="1" noChangeAspect="1" noChangeArrowheads="1" noTextEdit="1"/>
          </p:cNvSpPr>
          <p:nvPr>
            <p:ph type="sldImg"/>
          </p:nvPr>
        </p:nvSpPr>
        <p:spPr>
          <a:xfrm>
            <a:off x="1092200" y="300038"/>
            <a:ext cx="4700588" cy="3527425"/>
          </a:xfrm>
          <a:ln/>
        </p:spPr>
      </p:sp>
      <p:sp>
        <p:nvSpPr>
          <p:cNvPr id="111620" name="Rectangle 3"/>
          <p:cNvSpPr>
            <a:spLocks noGrp="1" noChangeArrowheads="1"/>
          </p:cNvSpPr>
          <p:nvPr>
            <p:ph type="body" idx="1"/>
          </p:nvPr>
        </p:nvSpPr>
        <p:spPr>
          <a:xfrm>
            <a:off x="523702" y="4052881"/>
            <a:ext cx="5835535" cy="45798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Purpose: </a:t>
            </a:r>
            <a:r>
              <a:rPr lang="en-US"/>
              <a:t> This slide discuss the initial configurations on the routers and switches. </a:t>
            </a:r>
          </a:p>
          <a:p>
            <a:r>
              <a:rPr lang="en-US" b="1"/>
              <a:t>Note: </a:t>
            </a:r>
            <a:r>
              <a:rPr lang="en-US"/>
              <a:t>There is no setup mode on the Catalyst 1900 switch. </a:t>
            </a:r>
          </a:p>
        </p:txBody>
      </p:sp>
    </p:spTree>
    <p:extLst>
      <p:ext uri="{BB962C8B-B14F-4D97-AF65-F5344CB8AC3E}">
        <p14:creationId xmlns:p14="http://schemas.microsoft.com/office/powerpoint/2010/main" val="1963503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53</a:t>
            </a:fld>
            <a:endParaRPr lang="en-GB"/>
          </a:p>
        </p:txBody>
      </p:sp>
    </p:spTree>
    <p:extLst>
      <p:ext uri="{BB962C8B-B14F-4D97-AF65-F5344CB8AC3E}">
        <p14:creationId xmlns:p14="http://schemas.microsoft.com/office/powerpoint/2010/main" val="13101439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1"/>
            <a:r>
              <a:rPr lang="en-US" sz="2600">
                <a:latin typeface="Helvetica" charset="0"/>
              </a:rPr>
              <a:t>Make sure the IP address, subnet mask, and VLAN membership of the switch interface is correct.</a:t>
            </a:r>
          </a:p>
          <a:p>
            <a:pPr lvl="1"/>
            <a:r>
              <a:rPr lang="en-US" sz="2600">
                <a:latin typeface="Helvetica" charset="0"/>
              </a:rPr>
              <a:t>If the host is in the same subnet as the switch interface, make sure the switch interface and the switch port to which the host is connected are assigned to the same VLAN. </a:t>
            </a:r>
          </a:p>
          <a:p>
            <a:pPr lvl="1"/>
            <a:r>
              <a:rPr lang="en-US" sz="2600">
                <a:latin typeface="Helvetica" charset="0"/>
              </a:rPr>
              <a:t>If the host is in a different subnet, make sure the default gateway on the switch is configured with the address of a router in the same subnet as the switch interface. </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54</a:t>
            </a:fld>
            <a:endParaRPr lang="en-GB"/>
          </a:p>
        </p:txBody>
      </p:sp>
    </p:spTree>
    <p:extLst>
      <p:ext uri="{BB962C8B-B14F-4D97-AF65-F5344CB8AC3E}">
        <p14:creationId xmlns:p14="http://schemas.microsoft.com/office/powerpoint/2010/main" val="108103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1"/>
            <a:r>
              <a:rPr lang="en-US" sz="2600">
                <a:latin typeface="Helvetica" charset="0"/>
              </a:rPr>
              <a:t>If the port is in listening or learning mode, wait until the port is in forwarding mode and try to connect to the host again.</a:t>
            </a:r>
          </a:p>
          <a:p>
            <a:pPr lvl="1"/>
            <a:r>
              <a:rPr lang="en-US" sz="2600">
                <a:latin typeface="Helvetica" charset="0"/>
              </a:rPr>
              <a:t>Make sure the speed and duplex settings on the host and the appropriate switch ports are correct.</a:t>
            </a:r>
          </a:p>
          <a:p>
            <a:pPr lvl="1"/>
            <a:r>
              <a:rPr lang="en-US" sz="2600">
                <a:latin typeface="Helvetica" charset="0"/>
              </a:rPr>
              <a:t>If the connected device is an end station, enable spanning-tree PortFast, disable trunking, and disable chaneling on the port. </a:t>
            </a:r>
          </a:p>
          <a:p>
            <a:pPr lvl="1"/>
            <a:r>
              <a:rPr lang="en-US" sz="2600">
                <a:latin typeface="Helvetica" charset="0"/>
              </a:rPr>
              <a:t>Make sure the switch is learning the MAC address of </a:t>
            </a:r>
            <a:br>
              <a:rPr lang="en-US" sz="2600">
                <a:latin typeface="Helvetica" charset="0"/>
              </a:rPr>
            </a:br>
            <a:r>
              <a:rPr lang="en-US" sz="2600">
                <a:latin typeface="Helvetica" charset="0"/>
              </a:rPr>
              <a:t>the host.</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55</a:t>
            </a:fld>
            <a:endParaRPr lang="en-GB"/>
          </a:p>
        </p:txBody>
      </p:sp>
    </p:spTree>
    <p:extLst>
      <p:ext uri="{BB962C8B-B14F-4D97-AF65-F5344CB8AC3E}">
        <p14:creationId xmlns:p14="http://schemas.microsoft.com/office/powerpoint/2010/main" val="3759200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spcAft>
                <a:spcPts val="1200"/>
              </a:spcAft>
            </a:pPr>
            <a:r>
              <a:rPr lang="en-US">
                <a:latin typeface="Helvetica" charset="0"/>
              </a:rPr>
              <a:t>Make sure the trunking mode configured on both ends of the link is valid. The trunking mode should be on or desirable on one end and on, desirable, or auto on the other end.</a:t>
            </a:r>
          </a:p>
          <a:p>
            <a:pPr lvl="1">
              <a:spcBef>
                <a:spcPts val="1200"/>
              </a:spcBef>
              <a:spcAft>
                <a:spcPts val="1200"/>
              </a:spcAft>
            </a:pPr>
            <a:r>
              <a:rPr lang="en-US">
                <a:latin typeface="Helvetica" charset="0"/>
              </a:rPr>
              <a:t>Make sure the trunk encapsulation type configured on both ends of the link is valid.</a:t>
            </a:r>
          </a:p>
          <a:p>
            <a:pPr lvl="1">
              <a:spcBef>
                <a:spcPts val="1200"/>
              </a:spcBef>
              <a:spcAft>
                <a:spcPts val="1200"/>
              </a:spcAft>
            </a:pPr>
            <a:r>
              <a:rPr lang="en-US">
                <a:latin typeface="Helvetica" charset="0"/>
              </a:rPr>
              <a:t>On IEEE 802.1Q trunks, make sure the native VLAN is the same on both ends of the trunk.</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56</a:t>
            </a:fld>
            <a:endParaRPr lang="en-GB"/>
          </a:p>
        </p:txBody>
      </p:sp>
    </p:spTree>
    <p:extLst>
      <p:ext uri="{BB962C8B-B14F-4D97-AF65-F5344CB8AC3E}">
        <p14:creationId xmlns:p14="http://schemas.microsoft.com/office/powerpoint/2010/main" val="258009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6</a:t>
            </a:fld>
            <a:endParaRPr lang="en-GB"/>
          </a:p>
        </p:txBody>
      </p:sp>
    </p:spTree>
    <p:extLst>
      <p:ext uri="{BB962C8B-B14F-4D97-AF65-F5344CB8AC3E}">
        <p14:creationId xmlns:p14="http://schemas.microsoft.com/office/powerpoint/2010/main" val="303658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latin typeface="Helvetica" charset="0"/>
              </a:rPr>
              <a:t>Each logical VLAN is like a separate bridge</a:t>
            </a:r>
          </a:p>
          <a:p>
            <a:r>
              <a:rPr lang="en-US" sz="1200"/>
              <a:t>Each port on the switch can be assigned to a VLAN. </a:t>
            </a:r>
          </a:p>
          <a:p>
            <a:r>
              <a:rPr lang="en-US" sz="1200"/>
              <a:t>By default, all ports are in VLAN 1, a factory default VLAN. </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7</a:t>
            </a:fld>
            <a:endParaRPr lang="en-GB"/>
          </a:p>
        </p:txBody>
      </p:sp>
    </p:spTree>
    <p:extLst>
      <p:ext uri="{BB962C8B-B14F-4D97-AF65-F5344CB8AC3E}">
        <p14:creationId xmlns:p14="http://schemas.microsoft.com/office/powerpoint/2010/main" val="1683110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buClr>
              <a:buFontTx/>
              <a:buChar char="•"/>
            </a:pPr>
            <a:r>
              <a:rPr lang="en-US" sz="1200">
                <a:latin typeface="Helvetica" charset="0"/>
              </a:rPr>
              <a:t>Each logical VLAN is like a separate bridge</a:t>
            </a:r>
          </a:p>
          <a:p>
            <a:pPr>
              <a:buClr>
                <a:schemeClr val="accent1"/>
              </a:buClr>
              <a:buFontTx/>
              <a:buChar char="•"/>
            </a:pPr>
            <a:r>
              <a:rPr lang="en-US" sz="1200">
                <a:latin typeface="Helvetica" charset="0"/>
              </a:rPr>
              <a:t>VLANs can span across multiple switches</a:t>
            </a:r>
          </a:p>
          <a:p>
            <a:pPr>
              <a:buClr>
                <a:schemeClr val="accent1"/>
              </a:buClr>
              <a:buFontTx/>
              <a:buChar char="•"/>
            </a:pPr>
            <a:r>
              <a:rPr lang="en-US"/>
              <a:t>To allow VLANs to span across multiple switches, the connection between the switches must belong to mulitple VLANs.</a:t>
            </a:r>
          </a:p>
          <a:p>
            <a:endParaRPr lang="en-US"/>
          </a:p>
        </p:txBody>
      </p:sp>
      <p:sp>
        <p:nvSpPr>
          <p:cNvPr id="4" name="Slide Number Placeholder 3"/>
          <p:cNvSpPr>
            <a:spLocks noGrp="1"/>
          </p:cNvSpPr>
          <p:nvPr>
            <p:ph type="sldNum" sz="quarter" idx="10"/>
          </p:nvPr>
        </p:nvSpPr>
        <p:spPr/>
        <p:txBody>
          <a:bodyPr/>
          <a:lstStyle/>
          <a:p>
            <a:fld id="{EF6F9A57-430C-42ED-B8B9-D13D26B98519}" type="slidenum">
              <a:rPr lang="en-GB" smtClean="0"/>
              <a:pPr/>
              <a:t>8</a:t>
            </a:fld>
            <a:endParaRPr lang="en-GB"/>
          </a:p>
        </p:txBody>
      </p:sp>
    </p:spTree>
    <p:extLst>
      <p:ext uri="{BB962C8B-B14F-4D97-AF65-F5344CB8AC3E}">
        <p14:creationId xmlns:p14="http://schemas.microsoft.com/office/powerpoint/2010/main" val="1431299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3 of 3 </a:t>
            </a:r>
          </a:p>
          <a:p>
            <a:r>
              <a:rPr lang="en-US" b="1" dirty="0"/>
              <a:t>Purpose:  </a:t>
            </a:r>
          </a:p>
          <a:p>
            <a:r>
              <a:rPr lang="en-US" b="1" dirty="0"/>
              <a:t>Emphasize: </a:t>
            </a:r>
          </a:p>
          <a:p>
            <a:r>
              <a:rPr lang="en-US" dirty="0"/>
              <a:t>A trunk is used to connect two switches together. </a:t>
            </a:r>
          </a:p>
          <a:p>
            <a:r>
              <a:rPr lang="en-US" dirty="0"/>
              <a:t>A trunk carries traffic for multiple VLANs.</a:t>
            </a:r>
          </a:p>
          <a:p>
            <a:r>
              <a:rPr lang="en-US" dirty="0"/>
              <a:t>Only the </a:t>
            </a:r>
            <a:r>
              <a:rPr lang="en-US" dirty="0" err="1"/>
              <a:t>fastethernet</a:t>
            </a:r>
            <a:r>
              <a:rPr lang="en-US" dirty="0"/>
              <a:t> ports on the 1900 can be configured as trunk port.</a:t>
            </a:r>
          </a:p>
          <a:p>
            <a:r>
              <a:rPr lang="en-US" dirty="0" err="1"/>
              <a:t>Trunking</a:t>
            </a:r>
            <a:r>
              <a:rPr lang="en-US" dirty="0"/>
              <a:t> is off by default on the 1900 </a:t>
            </a:r>
            <a:r>
              <a:rPr lang="en-US" dirty="0" err="1"/>
              <a:t>fastethernet</a:t>
            </a:r>
            <a:r>
              <a:rPr lang="en-US" dirty="0"/>
              <a:t> ports (</a:t>
            </a:r>
            <a:r>
              <a:rPr lang="en-US" dirty="0" err="1"/>
              <a:t>fa</a:t>
            </a:r>
            <a:r>
              <a:rPr lang="en-US" dirty="0"/>
              <a:t> 0/26 and </a:t>
            </a:r>
            <a:r>
              <a:rPr lang="en-US" dirty="0" err="1"/>
              <a:t>fa</a:t>
            </a:r>
            <a:r>
              <a:rPr lang="en-US" dirty="0"/>
              <a:t> 0/27).</a:t>
            </a:r>
          </a:p>
          <a:p>
            <a:r>
              <a:rPr lang="en-US" b="1" dirty="0"/>
              <a:t>Note:</a:t>
            </a:r>
            <a:endParaRPr lang="en-US" dirty="0"/>
          </a:p>
          <a:p>
            <a:r>
              <a:rPr lang="en-US" dirty="0"/>
              <a:t>The 1900 supports DISL.</a:t>
            </a:r>
          </a:p>
          <a:p>
            <a:r>
              <a:rPr lang="en-US" dirty="0"/>
              <a:t>At the time of the beta, the core switch (2900xl) </a:t>
            </a:r>
            <a:r>
              <a:rPr lang="en-US" dirty="0" err="1"/>
              <a:t>doesn</a:t>
            </a:r>
            <a:r>
              <a:rPr lang="ja-JP" altLang="en-US" dirty="0"/>
              <a:t>’</a:t>
            </a:r>
            <a:r>
              <a:rPr lang="en-US" dirty="0"/>
              <a:t>t support DISL.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9</a:t>
            </a:fld>
            <a:endParaRPr lang="en-GB"/>
          </a:p>
        </p:txBody>
      </p:sp>
    </p:spTree>
    <p:extLst>
      <p:ext uri="{BB962C8B-B14F-4D97-AF65-F5344CB8AC3E}">
        <p14:creationId xmlns:p14="http://schemas.microsoft.com/office/powerpoint/2010/main" val="3913962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5" name="Rectangle 14"/>
          <p:cNvSpPr>
            <a:spLocks noChangeArrowheads="1"/>
          </p:cNvSpPr>
          <p:nvPr userDrawn="1"/>
        </p:nvSpPr>
        <p:spPr bwMode="gray">
          <a:xfrm>
            <a:off x="0" y="2996952"/>
            <a:ext cx="9144000" cy="2324100"/>
          </a:xfrm>
          <a:prstGeom prst="rect">
            <a:avLst/>
          </a:prstGeom>
          <a:solidFill>
            <a:srgbClr val="00206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cs typeface="+mn-cs"/>
            </a:endParaRPr>
          </a:p>
        </p:txBody>
      </p:sp>
      <p:pic>
        <p:nvPicPr>
          <p:cNvPr id="5" name="Picture 4">
            <a:extLst>
              <a:ext uri="{FF2B5EF4-FFF2-40B4-BE49-F238E27FC236}">
                <a16:creationId xmlns:a16="http://schemas.microsoft.com/office/drawing/2014/main" id="{128D8D56-9593-2647-8786-62A1E69709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760" y="548680"/>
            <a:ext cx="4517351" cy="2235954"/>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8" name="Rectangle 7"/>
          <p:cNvSpPr/>
          <p:nvPr/>
        </p:nvSpPr>
        <p:spPr>
          <a:xfrm>
            <a:off x="7848600" y="1556792"/>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1600200"/>
            <a:ext cx="781236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07504" y="1600200"/>
            <a:ext cx="7704856" cy="990600"/>
          </a:xfrm>
        </p:spPr>
        <p:txBody>
          <a:bodyPr/>
          <a:lstStyle>
            <a:lvl1pPr algn="l">
              <a:buNone/>
              <a:defRPr sz="4400" b="0" cap="none">
                <a:solidFill>
                  <a:srgbClr val="FFFFFF"/>
                </a:solidFill>
              </a:defRPr>
            </a:lvl1pPr>
          </a:lstStyle>
          <a:p>
            <a:r>
              <a:rPr kumimoji="0" lang="en-US" dirty="0"/>
              <a:t>Click to edit Master title style</a:t>
            </a:r>
          </a:p>
        </p:txBody>
      </p:sp>
      <p:sp>
        <p:nvSpPr>
          <p:cNvPr id="13" name="Slide Number Placeholder 12"/>
          <p:cNvSpPr>
            <a:spLocks noGrp="1"/>
          </p:cNvSpPr>
          <p:nvPr>
            <p:ph type="sldNum" sz="quarter" idx="11"/>
          </p:nvPr>
        </p:nvSpPr>
        <p:spPr>
          <a:xfrm>
            <a:off x="7818521" y="1772816"/>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
        <p:nvSpPr>
          <p:cNvPr id="6"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a:solidFill>
                  <a:schemeClr val="bg1"/>
                </a:solidFill>
                <a:effectLst/>
                <a:latin typeface="Corbel" pitchFamily="34" charset="0"/>
                <a:cs typeface="Arial" pitchFamily="34" charset="0"/>
              </a:rPr>
              <a:t>NE</a:t>
            </a:r>
          </a:p>
        </p:txBody>
      </p:sp>
      <p:sp>
        <p:nvSpPr>
          <p:cNvPr id="7"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a:solidFill>
                  <a:schemeClr val="bg1"/>
                </a:solidFill>
                <a:latin typeface="Corbel" pitchFamily="34" charset="0"/>
                <a:cs typeface="+mn-cs"/>
              </a:rPr>
              <a:t>SS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a:t>Click to edit Master title style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val 3"/>
          <p:cNvSpPr/>
          <p:nvPr userDrawn="1"/>
        </p:nvSpPr>
        <p:spPr>
          <a:xfrm>
            <a:off x="8676456" y="1124744"/>
            <a:ext cx="504056" cy="50405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 name="Title Placeholder 21"/>
          <p:cNvSpPr>
            <a:spLocks noGrp="1"/>
          </p:cNvSpPr>
          <p:nvPr>
            <p:ph type="title"/>
          </p:nvPr>
        </p:nvSpPr>
        <p:spPr>
          <a:xfrm>
            <a:off x="323528" y="228600"/>
            <a:ext cx="8568952"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323528" y="1600200"/>
            <a:ext cx="864096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1234440"/>
            <a:ext cx="8604448"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1268760"/>
            <a:ext cx="8676456" cy="216024"/>
          </a:xfrm>
          <a:prstGeom prst="rect">
            <a:avLst/>
          </a:prstGeom>
          <a:solidFill>
            <a:srgbClr val="00206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591041" y="1268760"/>
            <a:ext cx="533400" cy="244476"/>
          </a:xfrm>
          <a:prstGeom prst="rect">
            <a:avLst/>
          </a:prstGeom>
          <a:noFill/>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a:solidFill>
                  <a:schemeClr val="bg1"/>
                </a:solidFill>
                <a:latin typeface="Corbel" pitchFamily="34" charset="0"/>
                <a:cs typeface="+mn-cs"/>
              </a:rPr>
              <a:t>LT</a:t>
            </a: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a:solidFill>
                  <a:schemeClr val="bg1"/>
                </a:solidFill>
                <a:latin typeface="Corbel" pitchFamily="34" charset="0"/>
                <a:cs typeface="+mn-cs"/>
              </a:rPr>
              <a:t>VB</a:t>
            </a:r>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56556" y="23041"/>
            <a:ext cx="880364" cy="43575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ftr="0" dt="0"/>
  <p:txStyles>
    <p:titleStyle>
      <a:lvl1pPr algn="l" rtl="0" eaLnBrk="1" latinLnBrk="0" hangingPunct="1">
        <a:spcBef>
          <a:spcPct val="0"/>
        </a:spcBef>
        <a:buNone/>
        <a:defRPr kumimoji="0" sz="28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charset="2"/>
        <a:buChar char="§"/>
        <a:defRPr kumimoji="0" sz="2800" kern="1200">
          <a:solidFill>
            <a:srgbClr val="000090"/>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Arial"/>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0.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22.jpeg"/><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34.jpeg"/><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36.jpeg"/><Relationship Id="rId4" Type="http://schemas.openxmlformats.org/officeDocument/2006/relationships/image" Target="../media/image35.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42.jpeg"/><Relationship Id="rId4" Type="http://schemas.openxmlformats.org/officeDocument/2006/relationships/image" Target="../media/image4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45.jpeg"/><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44.jpeg"/><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48.jpeg"/><Relationship Id="rId4" Type="http://schemas.openxmlformats.org/officeDocument/2006/relationships/image" Target="../media/image47.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51.jpeg"/><Relationship Id="rId4" Type="http://schemas.openxmlformats.org/officeDocument/2006/relationships/image" Target="../media/image50.jpe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4294967295"/>
          </p:nvPr>
        </p:nvSpPr>
        <p:spPr bwMode="white">
          <a:xfrm>
            <a:off x="683568" y="3717032"/>
            <a:ext cx="7991475" cy="990600"/>
          </a:xfrm>
        </p:spPr>
        <p:txBody>
          <a:bodyPr>
            <a:noAutofit/>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pPr algn="ctr">
              <a:spcBef>
                <a:spcPct val="0"/>
              </a:spcBef>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Virtual LAN (VLAN)</a:t>
            </a:r>
            <a:endParaRPr lang="en-US" alt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Benefits of VLANs</a:t>
            </a:r>
          </a:p>
        </p:txBody>
      </p:sp>
      <p:sp>
        <p:nvSpPr>
          <p:cNvPr id="214019" name="Rectangle 3"/>
          <p:cNvSpPr>
            <a:spLocks noGrp="1" noChangeArrowheads="1"/>
          </p:cNvSpPr>
          <p:nvPr>
            <p:ph type="body" idx="1"/>
          </p:nvPr>
        </p:nvSpPr>
        <p:spPr>
          <a:xfrm>
            <a:off x="395536" y="1666407"/>
            <a:ext cx="8370512" cy="3778817"/>
          </a:xfrm>
        </p:spPr>
        <p:txBody>
          <a:bodyPr>
            <a:normAutofit/>
          </a:bodyPr>
          <a:lstStyle/>
          <a:p>
            <a:pPr algn="just">
              <a:lnSpc>
                <a:spcPct val="120000"/>
              </a:lnSpc>
              <a:defRPr/>
            </a:pPr>
            <a:r>
              <a:rPr lang="vi-VN" dirty="0"/>
              <a:t>Bảo mậ</a:t>
            </a:r>
            <a:r>
              <a:rPr lang="en-US" dirty="0" smtClean="0"/>
              <a:t>t</a:t>
            </a:r>
            <a:endParaRPr lang="en-US" dirty="0"/>
          </a:p>
          <a:p>
            <a:pPr algn="just">
              <a:lnSpc>
                <a:spcPct val="120000"/>
              </a:lnSpc>
              <a:defRPr/>
            </a:pPr>
            <a:r>
              <a:rPr lang="vi-VN" dirty="0"/>
              <a:t>Giảm chi </a:t>
            </a:r>
            <a:r>
              <a:rPr lang="vi-VN" dirty="0" smtClean="0"/>
              <a:t>phí</a:t>
            </a:r>
            <a:endParaRPr lang="en-US" dirty="0"/>
          </a:p>
          <a:p>
            <a:pPr algn="just">
              <a:lnSpc>
                <a:spcPct val="120000"/>
              </a:lnSpc>
              <a:defRPr/>
            </a:pPr>
            <a:r>
              <a:rPr lang="vi-VN" dirty="0"/>
              <a:t>Hiệu suất cao </a:t>
            </a:r>
            <a:r>
              <a:rPr lang="vi-VN" dirty="0" smtClean="0"/>
              <a:t>hơn</a:t>
            </a:r>
            <a:endParaRPr lang="en-US" dirty="0" smtClean="0"/>
          </a:p>
          <a:p>
            <a:pPr algn="just">
              <a:lnSpc>
                <a:spcPct val="120000"/>
              </a:lnSpc>
              <a:defRPr/>
            </a:pPr>
            <a:r>
              <a:rPr lang="en-US" dirty="0" smtClean="0"/>
              <a:t>G</a:t>
            </a:r>
            <a:r>
              <a:rPr lang="vi-VN" dirty="0"/>
              <a:t>iảm</a:t>
            </a:r>
            <a:r>
              <a:rPr lang="en-US" dirty="0"/>
              <a:t> </a:t>
            </a:r>
            <a:r>
              <a:rPr lang="vi-VN" dirty="0"/>
              <a:t>Broadcast </a:t>
            </a:r>
            <a:r>
              <a:rPr lang="vi-VN" dirty="0" smtClean="0"/>
              <a:t>Storm</a:t>
            </a:r>
            <a:endParaRPr lang="en-US" dirty="0" smtClean="0"/>
          </a:p>
          <a:p>
            <a:pPr algn="just">
              <a:lnSpc>
                <a:spcPct val="120000"/>
              </a:lnSpc>
              <a:defRPr/>
            </a:pPr>
            <a:r>
              <a:rPr lang="vi-VN" dirty="0" smtClean="0"/>
              <a:t>Nâng </a:t>
            </a:r>
            <a:r>
              <a:rPr lang="vi-VN" dirty="0"/>
              <a:t>cao chất lượng hiệu quả</a:t>
            </a:r>
            <a:r>
              <a:rPr lang="en-US" dirty="0"/>
              <a:t> </a:t>
            </a:r>
            <a:r>
              <a:rPr lang="vi-VN" dirty="0"/>
              <a:t>nhân viên </a:t>
            </a:r>
            <a:r>
              <a:rPr lang="vi-VN" dirty="0" smtClean="0"/>
              <a:t>CNTT </a:t>
            </a:r>
            <a:endParaRPr lang="en-US" dirty="0" smtClean="0"/>
          </a:p>
          <a:p>
            <a:pPr algn="just">
              <a:lnSpc>
                <a:spcPct val="120000"/>
              </a:lnSpc>
              <a:defRPr/>
            </a:pPr>
            <a:r>
              <a:rPr lang="vi-VN" dirty="0" smtClean="0"/>
              <a:t>Đơn </a:t>
            </a:r>
            <a:r>
              <a:rPr lang="vi-VN" dirty="0"/>
              <a:t>giản hoặc ứng dụng quản lý dự </a:t>
            </a:r>
            <a:r>
              <a:rPr lang="vi-VN" dirty="0" smtClean="0"/>
              <a:t>án</a:t>
            </a:r>
            <a:endParaRPr lang="en-US" dirty="0"/>
          </a:p>
          <a:p>
            <a:pPr algn="just">
              <a:lnSpc>
                <a:spcPct val="120000"/>
              </a:lnSpc>
              <a:defRPr/>
            </a:pPr>
            <a:endParaRPr lang="en-US" dirty="0">
              <a:solidFill>
                <a:srgbClr val="FF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10</a:t>
            </a:fld>
            <a:endParaRPr lang="en-GB"/>
          </a:p>
        </p:txBody>
      </p:sp>
    </p:spTree>
    <p:custDataLst>
      <p:tags r:id="rId1"/>
    </p:custDataLst>
    <p:extLst>
      <p:ext uri="{BB962C8B-B14F-4D97-AF65-F5344CB8AC3E}">
        <p14:creationId xmlns:p14="http://schemas.microsoft.com/office/powerpoint/2010/main" val="793216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VLAN ID Ranges</a:t>
            </a:r>
          </a:p>
        </p:txBody>
      </p:sp>
      <p:sp>
        <p:nvSpPr>
          <p:cNvPr id="214019" name="Rectangle 3"/>
          <p:cNvSpPr>
            <a:spLocks noGrp="1" noChangeArrowheads="1"/>
          </p:cNvSpPr>
          <p:nvPr>
            <p:ph type="body" idx="1"/>
          </p:nvPr>
        </p:nvSpPr>
        <p:spPr>
          <a:xfrm>
            <a:off x="152400" y="1628800"/>
            <a:ext cx="8839200" cy="4848200"/>
          </a:xfrm>
        </p:spPr>
        <p:txBody>
          <a:bodyPr/>
          <a:lstStyle/>
          <a:p>
            <a:pPr>
              <a:defRPr/>
            </a:pPr>
            <a:r>
              <a:rPr lang="vi-VN"/>
              <a:t>Khi cấu hình, số được gán cho các VLAN trở thành VLAN ID. </a:t>
            </a:r>
            <a:endParaRPr lang="en-US"/>
          </a:p>
          <a:p>
            <a:pPr>
              <a:defRPr/>
            </a:pPr>
            <a:r>
              <a:rPr lang="vi-VN"/>
              <a:t>Các con số được gán được chia thành hai phạm vi khác nhau: </a:t>
            </a:r>
            <a:endParaRPr lang="en-US"/>
          </a:p>
          <a:p>
            <a:pPr lvl="1">
              <a:defRPr/>
            </a:pPr>
            <a:r>
              <a:rPr lang="vi-VN"/>
              <a:t>Phạm vi bình thường: 1-1005 </a:t>
            </a:r>
            <a:endParaRPr lang="en-US"/>
          </a:p>
          <a:p>
            <a:pPr lvl="1">
              <a:defRPr/>
            </a:pPr>
            <a:r>
              <a:rPr lang="vi-VN"/>
              <a:t>Extended Range: 1006 - 4096 </a:t>
            </a:r>
            <a:endParaRPr lang="en-US"/>
          </a:p>
          <a:p>
            <a:pPr>
              <a:defRPr/>
            </a:pPr>
            <a:r>
              <a:rPr lang="vi-VN"/>
              <a:t>Mỗi dãy có đặc trưng riêng.</a:t>
            </a:r>
            <a:r>
              <a:rPr lang="en-US"/>
              <a:t> </a:t>
            </a:r>
          </a:p>
          <a:p>
            <a:pPr eaLnBrk="1" hangingPunct="1">
              <a:defRPr/>
            </a:pP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11</a:t>
            </a:fld>
            <a:endParaRPr lang="en-GB"/>
          </a:p>
        </p:txBody>
      </p:sp>
    </p:spTree>
    <p:custDataLst>
      <p:tags r:id="rId1"/>
    </p:custDataLst>
    <p:extLst>
      <p:ext uri="{BB962C8B-B14F-4D97-AF65-F5344CB8AC3E}">
        <p14:creationId xmlns:p14="http://schemas.microsoft.com/office/powerpoint/2010/main" val="3291563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VLAN ID Ranges</a:t>
            </a:r>
          </a:p>
        </p:txBody>
      </p:sp>
      <p:sp>
        <p:nvSpPr>
          <p:cNvPr id="214019" name="Rectangle 3"/>
          <p:cNvSpPr>
            <a:spLocks noGrp="1" noChangeArrowheads="1"/>
          </p:cNvSpPr>
          <p:nvPr>
            <p:ph type="body" idx="1"/>
          </p:nvPr>
        </p:nvSpPr>
        <p:spPr>
          <a:xfrm>
            <a:off x="179512" y="1576466"/>
            <a:ext cx="8839200" cy="5181600"/>
          </a:xfrm>
        </p:spPr>
        <p:txBody>
          <a:bodyPr>
            <a:normAutofit/>
          </a:bodyPr>
          <a:lstStyle/>
          <a:p>
            <a:pPr algn="just">
              <a:defRPr/>
            </a:pPr>
            <a:r>
              <a:rPr lang="vi-VN" dirty="0"/>
              <a:t>Phạm vi bình thường: 1-1005 </a:t>
            </a:r>
            <a:endParaRPr lang="en-US" dirty="0"/>
          </a:p>
          <a:p>
            <a:pPr lvl="1" algn="just">
              <a:defRPr/>
            </a:pPr>
            <a:r>
              <a:rPr lang="vi-VN" dirty="0"/>
              <a:t>Được sử dụng trong mạng </a:t>
            </a:r>
            <a:r>
              <a:rPr lang="vi-VN" dirty="0" smtClean="0"/>
              <a:t>doanh </a:t>
            </a:r>
            <a:r>
              <a:rPr lang="vi-VN" dirty="0"/>
              <a:t>nghiệp nhỏ và vừa. </a:t>
            </a:r>
            <a:endParaRPr lang="en-US" dirty="0"/>
          </a:p>
          <a:p>
            <a:pPr lvl="1" algn="just">
              <a:defRPr/>
            </a:pPr>
            <a:r>
              <a:rPr lang="vi-VN" dirty="0"/>
              <a:t>ID 1002 - 1005: Token Ring và FDDI VLAN. </a:t>
            </a:r>
            <a:endParaRPr lang="en-US" dirty="0"/>
          </a:p>
          <a:p>
            <a:pPr lvl="1" algn="just">
              <a:defRPr/>
            </a:pPr>
            <a:r>
              <a:rPr lang="vi-VN" dirty="0"/>
              <a:t>ID 1 và 1002-1005 sẽ được tự động tạo ra và không thể được gỡ bỏ. </a:t>
            </a:r>
            <a:endParaRPr lang="en-US" dirty="0"/>
          </a:p>
          <a:p>
            <a:pPr lvl="1" algn="just">
              <a:defRPr/>
            </a:pPr>
            <a:r>
              <a:rPr lang="vi-VN" dirty="0"/>
              <a:t>Cấu hình được lưu trữ trong một tập tin cơ sở dữ liệu VLAN, được gọi là vlan.dat, nằm ​​trong bộ nhớ flash của switch. </a:t>
            </a:r>
            <a:endParaRPr lang="en-US" dirty="0"/>
          </a:p>
          <a:p>
            <a:pPr lvl="1" algn="just">
              <a:defRPr/>
            </a:pPr>
            <a:r>
              <a:rPr lang="vi-VN" dirty="0"/>
              <a:t>VLAN Trunking Protocol (VTP), giúp quản lý cấu hình VLAN giữa các </a:t>
            </a:r>
            <a:r>
              <a:rPr lang="vi-VN" dirty="0" smtClean="0"/>
              <a:t>switch</a:t>
            </a:r>
            <a:r>
              <a:rPr lang="en-US" dirty="0"/>
              <a: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12</a:t>
            </a:fld>
            <a:endParaRPr lang="en-GB"/>
          </a:p>
        </p:txBody>
      </p:sp>
    </p:spTree>
    <p:custDataLst>
      <p:tags r:id="rId1"/>
    </p:custDataLst>
    <p:extLst>
      <p:ext uri="{BB962C8B-B14F-4D97-AF65-F5344CB8AC3E}">
        <p14:creationId xmlns:p14="http://schemas.microsoft.com/office/powerpoint/2010/main" val="2977295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dirty="0"/>
              <a:t>VLAN ID Ranges</a:t>
            </a:r>
          </a:p>
        </p:txBody>
      </p:sp>
      <p:sp>
        <p:nvSpPr>
          <p:cNvPr id="214019" name="Rectangle 3"/>
          <p:cNvSpPr>
            <a:spLocks noGrp="1" noChangeArrowheads="1"/>
          </p:cNvSpPr>
          <p:nvPr>
            <p:ph type="body" idx="1"/>
          </p:nvPr>
        </p:nvSpPr>
        <p:spPr>
          <a:xfrm>
            <a:off x="152400" y="1484784"/>
            <a:ext cx="8839200" cy="4992216"/>
          </a:xfrm>
        </p:spPr>
        <p:txBody>
          <a:bodyPr>
            <a:normAutofit/>
          </a:bodyPr>
          <a:lstStyle/>
          <a:p>
            <a:pPr algn="just">
              <a:defRPr/>
            </a:pPr>
            <a:r>
              <a:rPr lang="vi-VN" dirty="0"/>
              <a:t>Extended Range: 1006 - 4096 </a:t>
            </a:r>
            <a:endParaRPr lang="en-US" dirty="0"/>
          </a:p>
          <a:p>
            <a:pPr lvl="1" algn="just">
              <a:defRPr/>
            </a:pPr>
            <a:r>
              <a:rPr lang="vi-VN" dirty="0"/>
              <a:t>Cho </a:t>
            </a:r>
            <a:r>
              <a:rPr lang="en-US" dirty="0" smtClean="0"/>
              <a:t>s</a:t>
            </a:r>
            <a:r>
              <a:rPr lang="vi-VN" dirty="0" smtClean="0"/>
              <a:t>ố </a:t>
            </a:r>
            <a:r>
              <a:rPr lang="vi-VN" dirty="0"/>
              <a:t>lượng lớn khách hàng. </a:t>
            </a:r>
            <a:endParaRPr lang="en-US" dirty="0"/>
          </a:p>
          <a:p>
            <a:pPr lvl="1" algn="just">
              <a:defRPr/>
            </a:pPr>
            <a:r>
              <a:rPr lang="vi-VN" dirty="0" smtClean="0"/>
              <a:t>Hỗ </a:t>
            </a:r>
            <a:r>
              <a:rPr lang="vi-VN" dirty="0"/>
              <a:t>trợ tính năng VLAN ít </a:t>
            </a:r>
            <a:r>
              <a:rPr lang="vi-VN" dirty="0" smtClean="0"/>
              <a:t>hơn</a:t>
            </a:r>
            <a:r>
              <a:rPr lang="en-US" dirty="0" smtClean="0"/>
              <a:t> </a:t>
            </a:r>
            <a:r>
              <a:rPr lang="en-US" dirty="0" err="1" smtClean="0"/>
              <a:t>dãy</a:t>
            </a:r>
            <a:r>
              <a:rPr lang="en-US" dirty="0" smtClean="0"/>
              <a:t> </a:t>
            </a:r>
            <a:r>
              <a:rPr lang="en-US" dirty="0" err="1" smtClean="0"/>
              <a:t>tiêu</a:t>
            </a:r>
            <a:r>
              <a:rPr lang="en-US" dirty="0" smtClean="0"/>
              <a:t> </a:t>
            </a:r>
            <a:r>
              <a:rPr lang="en-US" dirty="0" err="1" smtClean="0"/>
              <a:t>chuẩn</a:t>
            </a:r>
            <a:r>
              <a:rPr lang="vi-VN" dirty="0" smtClean="0"/>
              <a:t>. </a:t>
            </a:r>
            <a:endParaRPr lang="en-US" dirty="0"/>
          </a:p>
          <a:p>
            <a:pPr lvl="1" algn="just">
              <a:defRPr/>
            </a:pPr>
            <a:r>
              <a:rPr lang="vi-VN" dirty="0"/>
              <a:t>Được lưu trong tập tin cấu hình hoạt </a:t>
            </a:r>
            <a:r>
              <a:rPr lang="vi-VN" dirty="0" smtClean="0"/>
              <a:t>động</a:t>
            </a:r>
            <a:endParaRPr lang="en-US" dirty="0"/>
          </a:p>
          <a:p>
            <a:pPr lvl="1" algn="just">
              <a:defRPr/>
            </a:pPr>
            <a:r>
              <a:rPr lang="vi-VN" dirty="0"/>
              <a:t>VTP không </a:t>
            </a:r>
            <a:r>
              <a:rPr lang="en-US" dirty="0" err="1" smtClean="0"/>
              <a:t>hỗ</a:t>
            </a:r>
            <a:r>
              <a:rPr lang="en-US" dirty="0" smtClean="0"/>
              <a:t> </a:t>
            </a:r>
            <a:r>
              <a:rPr lang="en-US" dirty="0" err="1" smtClean="0"/>
              <a:t>trợ</a:t>
            </a:r>
            <a:r>
              <a:rPr lang="en-US" dirty="0"/>
              <a:t>.</a:t>
            </a:r>
            <a:endParaRPr lang="vi-VN" dirty="0"/>
          </a:p>
          <a:p>
            <a:pPr algn="just" eaLnBrk="1" hangingPunct="1">
              <a:defRPr/>
            </a:pP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13</a:t>
            </a:fld>
            <a:endParaRPr lang="en-GB"/>
          </a:p>
        </p:txBody>
      </p:sp>
    </p:spTree>
    <p:custDataLst>
      <p:tags r:id="rId1"/>
    </p:custDataLst>
    <p:extLst>
      <p:ext uri="{BB962C8B-B14F-4D97-AF65-F5344CB8AC3E}">
        <p14:creationId xmlns:p14="http://schemas.microsoft.com/office/powerpoint/2010/main" val="275494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Types of VLANs</a:t>
            </a:r>
          </a:p>
        </p:txBody>
      </p:sp>
      <p:sp>
        <p:nvSpPr>
          <p:cNvPr id="214019" name="Rectangle 3"/>
          <p:cNvSpPr>
            <a:spLocks noGrp="1" noChangeArrowheads="1"/>
          </p:cNvSpPr>
          <p:nvPr>
            <p:ph type="body" idx="1"/>
          </p:nvPr>
        </p:nvSpPr>
        <p:spPr>
          <a:xfrm>
            <a:off x="152400" y="1700808"/>
            <a:ext cx="8839200" cy="4776192"/>
          </a:xfrm>
        </p:spPr>
        <p:txBody>
          <a:bodyPr>
            <a:normAutofit/>
          </a:bodyPr>
          <a:lstStyle/>
          <a:p>
            <a:pPr algn="just">
              <a:defRPr/>
            </a:pPr>
            <a:r>
              <a:rPr lang="en-US" dirty="0" smtClean="0"/>
              <a:t>H</a:t>
            </a:r>
            <a:r>
              <a:rPr lang="vi-VN" dirty="0" smtClean="0"/>
              <a:t>ai </a:t>
            </a:r>
            <a:r>
              <a:rPr lang="vi-VN" dirty="0"/>
              <a:t>phương pháp thực hiện VLAN: </a:t>
            </a:r>
            <a:endParaRPr lang="en-US" dirty="0"/>
          </a:p>
          <a:p>
            <a:pPr lvl="1" algn="just">
              <a:defRPr/>
            </a:pPr>
            <a:r>
              <a:rPr lang="vi-VN" dirty="0"/>
              <a:t>Tĩnh hoặc Port-Based: Cổng trên switch được gán cho một VLAN cụ thể. </a:t>
            </a:r>
            <a:endParaRPr lang="en-US" dirty="0"/>
          </a:p>
          <a:p>
            <a:pPr lvl="1" algn="just">
              <a:defRPr/>
            </a:pPr>
            <a:r>
              <a:rPr lang="en-US" dirty="0"/>
              <a:t>Đ</a:t>
            </a:r>
            <a:r>
              <a:rPr lang="vi-VN" dirty="0"/>
              <a:t>ộng: VLAN được tạo ra bằng cách truy cập một máy chủ quản lý mạng. Việc lập bản đồ địa chỉ MAC / VLAN ID được thiết lập bởi các quản trị </a:t>
            </a:r>
            <a:r>
              <a:rPr lang="vi-VN" dirty="0" smtClean="0"/>
              <a:t>mạng</a:t>
            </a:r>
            <a:r>
              <a:rPr lang="en-US" dirty="0" smtClean="0"/>
              <a:t> </a:t>
            </a:r>
            <a:r>
              <a:rPr lang="en-US" dirty="0" err="1" smtClean="0"/>
              <a:t>viên</a:t>
            </a:r>
            <a:r>
              <a:rPr lang="vi-VN" dirty="0" smtClean="0"/>
              <a:t> </a:t>
            </a:r>
            <a:r>
              <a:rPr lang="vi-VN" dirty="0"/>
              <a:t>và máy chủ giao cho một VLAN ID khi các thiết bị liên lạc nó</a:t>
            </a:r>
            <a:r>
              <a:rPr lang="en-US" dirty="0"/>
              <a:t>.</a:t>
            </a:r>
            <a:endParaRPr lang="en-US" i="1"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14</a:t>
            </a:fld>
            <a:endParaRPr lang="en-GB"/>
          </a:p>
        </p:txBody>
      </p:sp>
    </p:spTree>
    <p:custDataLst>
      <p:tags r:id="rId1"/>
    </p:custDataLst>
    <p:extLst>
      <p:ext uri="{BB962C8B-B14F-4D97-AF65-F5344CB8AC3E}">
        <p14:creationId xmlns:p14="http://schemas.microsoft.com/office/powerpoint/2010/main" val="318941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Types of Port-Based VLANs</a:t>
            </a:r>
          </a:p>
        </p:txBody>
      </p:sp>
      <p:sp>
        <p:nvSpPr>
          <p:cNvPr id="214019" name="Rectangle 3"/>
          <p:cNvSpPr>
            <a:spLocks noGrp="1" noChangeArrowheads="1"/>
          </p:cNvSpPr>
          <p:nvPr>
            <p:ph type="body" idx="1"/>
          </p:nvPr>
        </p:nvSpPr>
        <p:spPr>
          <a:xfrm>
            <a:off x="152400" y="1556792"/>
            <a:ext cx="8839200" cy="4920208"/>
          </a:xfrm>
        </p:spPr>
        <p:txBody>
          <a:bodyPr/>
          <a:lstStyle/>
          <a:p>
            <a:pPr>
              <a:defRPr/>
            </a:pPr>
            <a:r>
              <a:rPr lang="vi-VN" dirty="0"/>
              <a:t>Xác định bởi </a:t>
            </a:r>
            <a:r>
              <a:rPr lang="vi-VN" dirty="0" smtClean="0"/>
              <a:t>các </a:t>
            </a:r>
            <a:r>
              <a:rPr lang="vi-VN" dirty="0"/>
              <a:t>chức </a:t>
            </a:r>
            <a:r>
              <a:rPr lang="vi-VN" dirty="0" smtClean="0"/>
              <a:t>năng</a:t>
            </a:r>
            <a:r>
              <a:rPr lang="en-US" dirty="0" smtClean="0"/>
              <a:t>:</a:t>
            </a:r>
            <a:r>
              <a:rPr lang="vi-VN" dirty="0" smtClean="0"/>
              <a:t> </a:t>
            </a:r>
            <a:endParaRPr lang="en-US" dirty="0"/>
          </a:p>
          <a:p>
            <a:pPr lvl="1">
              <a:defRPr/>
            </a:pPr>
            <a:r>
              <a:rPr lang="en-US" dirty="0" smtClean="0"/>
              <a:t>Data </a:t>
            </a:r>
            <a:r>
              <a:rPr lang="vi-VN" dirty="0" smtClean="0"/>
              <a:t>VLAN</a:t>
            </a:r>
            <a:r>
              <a:rPr lang="vi-VN" dirty="0"/>
              <a:t>. </a:t>
            </a:r>
            <a:endParaRPr lang="en-US" dirty="0"/>
          </a:p>
          <a:p>
            <a:pPr lvl="1">
              <a:defRPr/>
            </a:pPr>
            <a:r>
              <a:rPr lang="en-US" dirty="0" smtClean="0"/>
              <a:t>Default </a:t>
            </a:r>
            <a:r>
              <a:rPr lang="vi-VN" dirty="0" smtClean="0"/>
              <a:t>VLAN</a:t>
            </a:r>
            <a:r>
              <a:rPr lang="vi-VN" dirty="0"/>
              <a:t>. </a:t>
            </a:r>
            <a:endParaRPr lang="en-US" dirty="0"/>
          </a:p>
          <a:p>
            <a:pPr lvl="1">
              <a:defRPr/>
            </a:pPr>
            <a:r>
              <a:rPr lang="vi-VN" dirty="0"/>
              <a:t>Native VLAN. </a:t>
            </a:r>
            <a:endParaRPr lang="en-US" dirty="0"/>
          </a:p>
          <a:p>
            <a:pPr lvl="1">
              <a:defRPr/>
            </a:pPr>
            <a:r>
              <a:rPr lang="en-US" dirty="0" smtClean="0"/>
              <a:t>Manager </a:t>
            </a:r>
            <a:r>
              <a:rPr lang="vi-VN" dirty="0" smtClean="0"/>
              <a:t>VLAN</a:t>
            </a:r>
            <a:r>
              <a:rPr lang="vi-VN" dirty="0"/>
              <a:t>. </a:t>
            </a:r>
            <a:endParaRPr lang="en-US" dirty="0"/>
          </a:p>
          <a:p>
            <a:pPr lvl="1">
              <a:defRPr/>
            </a:pPr>
            <a:r>
              <a:rPr lang="en-US" dirty="0" smtClean="0"/>
              <a:t>Voice </a:t>
            </a:r>
            <a:r>
              <a:rPr lang="vi-VN" dirty="0" smtClean="0"/>
              <a:t>VLAN</a:t>
            </a:r>
            <a:r>
              <a:rPr lang="vi-VN" dirty="0"/>
              <a:t>.</a:t>
            </a:r>
            <a:r>
              <a:rPr lang="en-US" dirty="0"/>
              <a:t> </a:t>
            </a:r>
          </a:p>
          <a:p>
            <a:pPr eaLnBrk="1" hangingPunct="1">
              <a:defRPr/>
            </a:pPr>
            <a:endParaRPr lang="en-US" dirty="0"/>
          </a:p>
        </p:txBody>
      </p:sp>
      <p:pic>
        <p:nvPicPr>
          <p:cNvPr id="20484" name="Picture 3" descr="vl09.jpg"/>
          <p:cNvPicPr>
            <a:picLocks noChangeAspect="1"/>
          </p:cNvPicPr>
          <p:nvPr/>
        </p:nvPicPr>
        <p:blipFill>
          <a:blip r:embed="rId4"/>
          <a:srcRect/>
          <a:stretch>
            <a:fillRect/>
          </a:stretch>
        </p:blipFill>
        <p:spPr bwMode="auto">
          <a:xfrm>
            <a:off x="3886200" y="2743200"/>
            <a:ext cx="5016500" cy="3124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15</a:t>
            </a:fld>
            <a:endParaRPr lang="en-GB"/>
          </a:p>
        </p:txBody>
      </p:sp>
    </p:spTree>
    <p:custDataLst>
      <p:tags r:id="rId1"/>
    </p:custDataLst>
    <p:extLst>
      <p:ext uri="{BB962C8B-B14F-4D97-AF65-F5344CB8AC3E}">
        <p14:creationId xmlns:p14="http://schemas.microsoft.com/office/powerpoint/2010/main" val="8069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Types of Port-Based VLANs</a:t>
            </a:r>
          </a:p>
        </p:txBody>
      </p:sp>
      <p:sp>
        <p:nvSpPr>
          <p:cNvPr id="214019" name="Rectangle 3"/>
          <p:cNvSpPr>
            <a:spLocks noGrp="1" noChangeArrowheads="1"/>
          </p:cNvSpPr>
          <p:nvPr>
            <p:ph type="body" idx="1"/>
          </p:nvPr>
        </p:nvSpPr>
        <p:spPr>
          <a:xfrm>
            <a:off x="152400" y="1556792"/>
            <a:ext cx="8839200" cy="4920208"/>
          </a:xfrm>
        </p:spPr>
        <p:txBody>
          <a:bodyPr/>
          <a:lstStyle/>
          <a:p>
            <a:pPr algn="just">
              <a:defRPr/>
            </a:pPr>
            <a:r>
              <a:rPr lang="en-US" dirty="0" smtClean="0"/>
              <a:t>Data </a:t>
            </a:r>
            <a:r>
              <a:rPr lang="vi-VN" dirty="0" smtClean="0"/>
              <a:t>VLAN</a:t>
            </a:r>
            <a:r>
              <a:rPr lang="vi-VN" dirty="0"/>
              <a:t>: Cấu hình để thực hiện chỉ có lưu lượng truy cập người dùng tạo ra.</a:t>
            </a:r>
            <a:r>
              <a:rPr lang="en-US" dirty="0">
                <a:solidFill>
                  <a:srgbClr val="FFFF00"/>
                </a:solidFill>
              </a:rPr>
              <a:t> </a:t>
            </a:r>
          </a:p>
          <a:p>
            <a:pPr algn="just">
              <a:defRPr/>
            </a:pPr>
            <a:r>
              <a:rPr lang="vi-VN" dirty="0"/>
              <a:t>Một </a:t>
            </a:r>
            <a:r>
              <a:rPr lang="en-US" dirty="0"/>
              <a:t>Data </a:t>
            </a:r>
            <a:r>
              <a:rPr lang="vi-VN" dirty="0" smtClean="0"/>
              <a:t>VLAN </a:t>
            </a:r>
            <a:r>
              <a:rPr lang="vi-VN" dirty="0"/>
              <a:t>đôi khi được gọi là một </a:t>
            </a:r>
            <a:r>
              <a:rPr lang="en-US" dirty="0"/>
              <a:t>user </a:t>
            </a:r>
            <a:r>
              <a:rPr lang="vi-VN" dirty="0"/>
              <a:t>VLAN.</a:t>
            </a:r>
            <a:endParaRPr lang="en-US" dirty="0">
              <a:solidFill>
                <a:srgbClr val="FFFF00"/>
              </a:solidFill>
            </a:endParaRPr>
          </a:p>
          <a:p>
            <a:pPr algn="just" eaLnBrk="1" hangingPunct="1">
              <a:defRPr/>
            </a:pPr>
            <a:endParaRPr lang="en-US" dirty="0"/>
          </a:p>
        </p:txBody>
      </p:sp>
      <p:pic>
        <p:nvPicPr>
          <p:cNvPr id="4" name="Picture 3" descr="vl09.jpg"/>
          <p:cNvPicPr>
            <a:picLocks noChangeAspect="1"/>
          </p:cNvPicPr>
          <p:nvPr/>
        </p:nvPicPr>
        <p:blipFill>
          <a:blip r:embed="rId4"/>
          <a:srcRect/>
          <a:stretch>
            <a:fillRect/>
          </a:stretch>
        </p:blipFill>
        <p:spPr bwMode="auto">
          <a:xfrm>
            <a:off x="231648" y="3521538"/>
            <a:ext cx="8534400" cy="32654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16</a:t>
            </a:fld>
            <a:endParaRPr lang="en-GB"/>
          </a:p>
        </p:txBody>
      </p:sp>
    </p:spTree>
    <p:custDataLst>
      <p:tags r:id="rId1"/>
    </p:custDataLst>
    <p:extLst>
      <p:ext uri="{BB962C8B-B14F-4D97-AF65-F5344CB8AC3E}">
        <p14:creationId xmlns:p14="http://schemas.microsoft.com/office/powerpoint/2010/main" val="37104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Types of Port-Based VLANs</a:t>
            </a:r>
          </a:p>
        </p:txBody>
      </p:sp>
      <p:sp>
        <p:nvSpPr>
          <p:cNvPr id="214019" name="Rectangle 3"/>
          <p:cNvSpPr>
            <a:spLocks noGrp="1" noChangeArrowheads="1"/>
          </p:cNvSpPr>
          <p:nvPr>
            <p:ph type="body" idx="1"/>
          </p:nvPr>
        </p:nvSpPr>
        <p:spPr>
          <a:xfrm>
            <a:off x="152400" y="1556792"/>
            <a:ext cx="8839200" cy="4920208"/>
          </a:xfrm>
        </p:spPr>
        <p:txBody>
          <a:bodyPr>
            <a:normAutofit/>
          </a:bodyPr>
          <a:lstStyle/>
          <a:p>
            <a:pPr algn="just">
              <a:defRPr/>
            </a:pPr>
            <a:r>
              <a:rPr lang="vi-VN" sz="2000" dirty="0"/>
              <a:t>VLAN </a:t>
            </a:r>
            <a:r>
              <a:rPr lang="en-US" sz="2000" dirty="0" smtClean="0"/>
              <a:t>default</a:t>
            </a:r>
            <a:r>
              <a:rPr lang="vi-VN" sz="2000" dirty="0" smtClean="0"/>
              <a:t>: </a:t>
            </a:r>
            <a:r>
              <a:rPr lang="vi-VN" sz="2000" dirty="0"/>
              <a:t>VLAN 1 có tất cả các tính năng của bất kỳ VLAN, ngoại trừ việc bạn không thể đổi tên nó và bạn không thể xóa nó. </a:t>
            </a:r>
            <a:endParaRPr lang="en-US" sz="2000" dirty="0"/>
          </a:p>
          <a:p>
            <a:pPr algn="just">
              <a:defRPr/>
            </a:pPr>
            <a:r>
              <a:rPr lang="en-US" sz="2000" dirty="0" smtClean="0"/>
              <a:t>L</a:t>
            </a:r>
            <a:r>
              <a:rPr lang="vi-VN" sz="2000" dirty="0" smtClean="0"/>
              <a:t>ớp </a:t>
            </a:r>
            <a:r>
              <a:rPr lang="vi-VN" sz="2000" dirty="0"/>
              <a:t>2 điều </a:t>
            </a:r>
            <a:r>
              <a:rPr lang="vi-VN" sz="2000" dirty="0" smtClean="0"/>
              <a:t>khiển </a:t>
            </a:r>
            <a:r>
              <a:rPr lang="vi-VN" sz="2000" dirty="0"/>
              <a:t>(CDP và STP) được kết hợp với VLAN 1. </a:t>
            </a:r>
            <a:endParaRPr lang="en-US" sz="2000" dirty="0"/>
          </a:p>
          <a:p>
            <a:pPr algn="just">
              <a:defRPr/>
            </a:pPr>
            <a:r>
              <a:rPr lang="vi-VN" sz="2000" dirty="0"/>
              <a:t>VLAN Trunk: Mang dữ liệu hoặc thông tin điều khiển (VLAN </a:t>
            </a:r>
            <a:r>
              <a:rPr lang="vi-VN" sz="2000" dirty="0" smtClean="0"/>
              <a:t>1) </a:t>
            </a:r>
            <a:r>
              <a:rPr lang="vi-VN" sz="2000" dirty="0"/>
              <a:t>cho tất cả các VLAN từ switch-to-switch hoặc switch-to-router.</a:t>
            </a:r>
            <a:endParaRPr lang="en-US" sz="2000" dirty="0"/>
          </a:p>
        </p:txBody>
      </p:sp>
      <p:pic>
        <p:nvPicPr>
          <p:cNvPr id="5" name="Picture 4" descr="vl10.jpg"/>
          <p:cNvPicPr>
            <a:picLocks noChangeAspect="1"/>
          </p:cNvPicPr>
          <p:nvPr/>
        </p:nvPicPr>
        <p:blipFill>
          <a:blip r:embed="rId4"/>
          <a:srcRect/>
          <a:stretch>
            <a:fillRect/>
          </a:stretch>
        </p:blipFill>
        <p:spPr bwMode="auto">
          <a:xfrm>
            <a:off x="482600" y="3595612"/>
            <a:ext cx="8178800" cy="2924944"/>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17</a:t>
            </a:fld>
            <a:endParaRPr lang="en-GB"/>
          </a:p>
        </p:txBody>
      </p:sp>
    </p:spTree>
    <p:custDataLst>
      <p:tags r:id="rId1"/>
    </p:custDataLst>
    <p:extLst>
      <p:ext uri="{BB962C8B-B14F-4D97-AF65-F5344CB8AC3E}">
        <p14:creationId xmlns:p14="http://schemas.microsoft.com/office/powerpoint/2010/main" val="23571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Types of Port-Based VLANs</a:t>
            </a:r>
          </a:p>
        </p:txBody>
      </p:sp>
      <p:sp>
        <p:nvSpPr>
          <p:cNvPr id="214019" name="Rectangle 3"/>
          <p:cNvSpPr>
            <a:spLocks noGrp="1" noChangeArrowheads="1"/>
          </p:cNvSpPr>
          <p:nvPr>
            <p:ph type="body" idx="1"/>
          </p:nvPr>
        </p:nvSpPr>
        <p:spPr>
          <a:xfrm>
            <a:off x="152400" y="1700808"/>
            <a:ext cx="8839200" cy="4776192"/>
          </a:xfrm>
        </p:spPr>
        <p:txBody>
          <a:bodyPr>
            <a:normAutofit/>
          </a:bodyPr>
          <a:lstStyle/>
          <a:p>
            <a:pPr algn="just">
              <a:defRPr/>
            </a:pPr>
            <a:r>
              <a:rPr lang="vi-VN" sz="2000" dirty="0"/>
              <a:t>Native VLAN: Một cổng 802.1Q trunk hỗ trợ lưu lượng truy cập đến từ </a:t>
            </a:r>
            <a:r>
              <a:rPr lang="vi-VN" sz="2000" dirty="0" smtClean="0"/>
              <a:t>VLAN </a:t>
            </a:r>
            <a:r>
              <a:rPr lang="vi-VN" sz="2000" dirty="0"/>
              <a:t>cũng như lưu lượng truy cập </a:t>
            </a:r>
            <a:r>
              <a:rPr lang="en-US" sz="2000" dirty="0" err="1" smtClean="0"/>
              <a:t>cho</a:t>
            </a:r>
            <a:r>
              <a:rPr lang="en-US" sz="2000" dirty="0" smtClean="0"/>
              <a:t> </a:t>
            </a:r>
            <a:r>
              <a:rPr lang="en-US" sz="2000" dirty="0" err="1" smtClean="0"/>
              <a:t>nhiều</a:t>
            </a:r>
            <a:r>
              <a:rPr lang="en-US" sz="2000" dirty="0" smtClean="0"/>
              <a:t> </a:t>
            </a:r>
            <a:r>
              <a:rPr lang="vi-VN" sz="2000" dirty="0" smtClean="0"/>
              <a:t>VLAN. </a:t>
            </a:r>
            <a:endParaRPr lang="en-US" sz="2000" dirty="0"/>
          </a:p>
          <a:p>
            <a:pPr algn="just">
              <a:defRPr/>
            </a:pPr>
            <a:r>
              <a:rPr lang="vi-VN" sz="2000" dirty="0"/>
              <a:t>Các cổng 802.1Q trunk </a:t>
            </a:r>
            <a:r>
              <a:rPr lang="en-US" sz="2000" dirty="0" err="1" smtClean="0"/>
              <a:t>đặt</a:t>
            </a:r>
            <a:r>
              <a:rPr lang="en-US" sz="2000" dirty="0" smtClean="0"/>
              <a:t> </a:t>
            </a:r>
            <a:r>
              <a:rPr lang="vi-VN" sz="2000" dirty="0" smtClean="0"/>
              <a:t>trên </a:t>
            </a:r>
            <a:r>
              <a:rPr lang="en-US" sz="2000" dirty="0"/>
              <a:t>Native </a:t>
            </a:r>
            <a:r>
              <a:rPr lang="vi-VN" sz="2000" dirty="0"/>
              <a:t>VLAN. Native VLAN được quy định trong </a:t>
            </a:r>
            <a:r>
              <a:rPr lang="vi-VN" sz="2000" dirty="0" smtClean="0"/>
              <a:t>kỹ </a:t>
            </a:r>
            <a:r>
              <a:rPr lang="vi-VN" sz="2000" dirty="0"/>
              <a:t>thuật IEEE </a:t>
            </a:r>
            <a:r>
              <a:rPr lang="vi-VN" sz="2000" dirty="0" smtClean="0"/>
              <a:t>802.1Q. </a:t>
            </a:r>
            <a:endParaRPr lang="en-US" sz="2000" dirty="0"/>
          </a:p>
          <a:p>
            <a:pPr algn="just">
              <a:defRPr/>
            </a:pPr>
            <a:r>
              <a:rPr lang="vi-VN" sz="2000" dirty="0"/>
              <a:t>Đó là cách tốt nhất để sử dụng một VLAN khác </a:t>
            </a:r>
            <a:r>
              <a:rPr lang="vi-VN" sz="2000" dirty="0" smtClean="0"/>
              <a:t>VLAN 1 là </a:t>
            </a:r>
            <a:r>
              <a:rPr lang="en-US" sz="2000" dirty="0" err="1"/>
              <a:t>Navite</a:t>
            </a:r>
            <a:r>
              <a:rPr lang="en-US" sz="2000" dirty="0"/>
              <a:t> </a:t>
            </a:r>
            <a:r>
              <a:rPr lang="vi-VN" sz="2000" dirty="0"/>
              <a:t>VLAN</a:t>
            </a:r>
            <a:r>
              <a:rPr lang="en-US" sz="2000" dirty="0"/>
              <a:t> (VLAN 99)</a:t>
            </a:r>
            <a:r>
              <a:rPr lang="vi-VN" sz="2000" dirty="0"/>
              <a:t>.</a:t>
            </a:r>
            <a:endParaRPr lang="en-US" sz="2000" dirty="0"/>
          </a:p>
        </p:txBody>
      </p:sp>
      <p:pic>
        <p:nvPicPr>
          <p:cNvPr id="6" name="Picture 5" descr="vl12.jpg"/>
          <p:cNvPicPr>
            <a:picLocks noChangeAspect="1"/>
          </p:cNvPicPr>
          <p:nvPr/>
        </p:nvPicPr>
        <p:blipFill>
          <a:blip r:embed="rId4"/>
          <a:srcRect/>
          <a:stretch>
            <a:fillRect/>
          </a:stretch>
        </p:blipFill>
        <p:spPr bwMode="auto">
          <a:xfrm>
            <a:off x="148785" y="3933056"/>
            <a:ext cx="8617264" cy="288032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18</a:t>
            </a:fld>
            <a:endParaRPr lang="en-GB"/>
          </a:p>
        </p:txBody>
      </p:sp>
    </p:spTree>
    <p:custDataLst>
      <p:tags r:id="rId1"/>
    </p:custDataLst>
    <p:extLst>
      <p:ext uri="{BB962C8B-B14F-4D97-AF65-F5344CB8AC3E}">
        <p14:creationId xmlns:p14="http://schemas.microsoft.com/office/powerpoint/2010/main" val="266607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Native VLANs</a:t>
            </a:r>
          </a:p>
        </p:txBody>
      </p:sp>
      <p:sp>
        <p:nvSpPr>
          <p:cNvPr id="214019" name="Rectangle 3"/>
          <p:cNvSpPr>
            <a:spLocks noGrp="1" noChangeArrowheads="1"/>
          </p:cNvSpPr>
          <p:nvPr>
            <p:ph type="body" idx="1"/>
          </p:nvPr>
        </p:nvSpPr>
        <p:spPr>
          <a:xfrm>
            <a:off x="152400" y="1556792"/>
            <a:ext cx="8839200" cy="4920208"/>
          </a:xfrm>
        </p:spPr>
        <p:txBody>
          <a:bodyPr/>
          <a:lstStyle/>
          <a:p>
            <a:pPr eaLnBrk="1" hangingPunct="1">
              <a:lnSpc>
                <a:spcPct val="90000"/>
              </a:lnSpc>
              <a:buFont typeface="Tahoma" charset="0"/>
              <a:buChar char="•"/>
              <a:defRPr/>
            </a:pPr>
            <a:r>
              <a:rPr lang="en-US" dirty="0">
                <a:cs typeface="Arial" charset="0"/>
              </a:rPr>
              <a:t>Configure the trunk to default to native VLAN 1.</a:t>
            </a:r>
          </a:p>
          <a:p>
            <a:pPr eaLnBrk="1" hangingPunct="1">
              <a:lnSpc>
                <a:spcPct val="90000"/>
              </a:lnSpc>
              <a:buFont typeface="Tahoma" charset="0"/>
              <a:buChar char="•"/>
              <a:defRPr/>
            </a:pPr>
            <a:endParaRPr lang="en-US" dirty="0">
              <a:cs typeface="Arial" charset="0"/>
            </a:endParaRPr>
          </a:p>
          <a:p>
            <a:pPr eaLnBrk="1" hangingPunct="1">
              <a:lnSpc>
                <a:spcPct val="90000"/>
              </a:lnSpc>
              <a:buFont typeface="Tahoma" charset="0"/>
              <a:buChar char="•"/>
              <a:defRPr/>
            </a:pPr>
            <a:endParaRPr lang="en-US" dirty="0">
              <a:cs typeface="Arial" charset="0"/>
            </a:endParaRPr>
          </a:p>
          <a:p>
            <a:pPr eaLnBrk="1" hangingPunct="1">
              <a:lnSpc>
                <a:spcPct val="90000"/>
              </a:lnSpc>
              <a:buFont typeface="Tahoma" charset="0"/>
              <a:buChar char="•"/>
              <a:defRPr/>
            </a:pPr>
            <a:endParaRPr lang="en-US" dirty="0">
              <a:cs typeface="Arial" charset="0"/>
            </a:endParaRPr>
          </a:p>
          <a:p>
            <a:pPr marL="0" indent="0" eaLnBrk="1" hangingPunct="1">
              <a:lnSpc>
                <a:spcPct val="90000"/>
              </a:lnSpc>
              <a:buNone/>
              <a:defRPr/>
            </a:pPr>
            <a:endParaRPr lang="en-US" dirty="0">
              <a:cs typeface="Arial" charset="0"/>
            </a:endParaRPr>
          </a:p>
          <a:p>
            <a:pPr eaLnBrk="1" hangingPunct="1">
              <a:lnSpc>
                <a:spcPct val="90000"/>
              </a:lnSpc>
              <a:buFont typeface="Tahoma" charset="0"/>
              <a:buChar char="•"/>
              <a:defRPr/>
            </a:pPr>
            <a:r>
              <a:rPr lang="en-US" dirty="0">
                <a:cs typeface="Arial" charset="0"/>
              </a:rPr>
              <a:t>Configure the trunk for native VLAN 99.</a:t>
            </a:r>
          </a:p>
        </p:txBody>
      </p:sp>
      <p:pic>
        <p:nvPicPr>
          <p:cNvPr id="15364" name="Picture 3" descr="vl49.jpg"/>
          <p:cNvPicPr>
            <a:picLocks noChangeAspect="1"/>
          </p:cNvPicPr>
          <p:nvPr/>
        </p:nvPicPr>
        <p:blipFill>
          <a:blip r:embed="rId4"/>
          <a:srcRect/>
          <a:stretch>
            <a:fillRect/>
          </a:stretch>
        </p:blipFill>
        <p:spPr bwMode="auto">
          <a:xfrm>
            <a:off x="1447800" y="2133600"/>
            <a:ext cx="6261100" cy="1397000"/>
          </a:xfrm>
          <a:prstGeom prst="rect">
            <a:avLst/>
          </a:prstGeom>
          <a:noFill/>
          <a:ln w="9525">
            <a:noFill/>
            <a:miter lim="800000"/>
            <a:headEnd/>
            <a:tailEnd/>
          </a:ln>
        </p:spPr>
      </p:pic>
      <p:pic>
        <p:nvPicPr>
          <p:cNvPr id="15365" name="Picture 4" descr="vl50.jpg"/>
          <p:cNvPicPr>
            <a:picLocks noChangeAspect="1"/>
          </p:cNvPicPr>
          <p:nvPr/>
        </p:nvPicPr>
        <p:blipFill>
          <a:blip r:embed="rId5"/>
          <a:srcRect/>
          <a:stretch>
            <a:fillRect/>
          </a:stretch>
        </p:blipFill>
        <p:spPr bwMode="auto">
          <a:xfrm>
            <a:off x="539750" y="4990059"/>
            <a:ext cx="8077200" cy="16256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19</a:t>
            </a:fld>
            <a:endParaRPr lang="en-GB"/>
          </a:p>
        </p:txBody>
      </p:sp>
    </p:spTree>
    <p:custDataLst>
      <p:tags r:id="rId1"/>
    </p:custDataLst>
    <p:extLst>
      <p:ext uri="{BB962C8B-B14F-4D97-AF65-F5344CB8AC3E}">
        <p14:creationId xmlns:p14="http://schemas.microsoft.com/office/powerpoint/2010/main" val="2667608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a:t>
            </a:fld>
            <a:endParaRPr lang="en-GB"/>
          </a:p>
        </p:txBody>
      </p:sp>
      <p:sp>
        <p:nvSpPr>
          <p:cNvPr id="4" name="Content Placeholder 3"/>
          <p:cNvSpPr>
            <a:spLocks noGrp="1"/>
          </p:cNvSpPr>
          <p:nvPr>
            <p:ph sz="quarter" idx="1"/>
          </p:nvPr>
        </p:nvSpPr>
        <p:spPr/>
        <p:txBody>
          <a:bodyPr>
            <a:normAutofit/>
          </a:bodyPr>
          <a:lstStyle/>
          <a:p>
            <a:pPr marL="114300" lvl="1" indent="0">
              <a:buNone/>
              <a:tabLst>
                <a:tab pos="406400" algn="l"/>
              </a:tabLst>
            </a:pPr>
            <a:r>
              <a:rPr lang="vi-VN" sz="3200" dirty="0"/>
              <a:t>Sau khi hoàn thành </a:t>
            </a:r>
            <a:r>
              <a:rPr lang="en-US" sz="3200" dirty="0" err="1"/>
              <a:t>nội</a:t>
            </a:r>
            <a:r>
              <a:rPr lang="en-US" sz="3200" dirty="0"/>
              <a:t> dung</a:t>
            </a:r>
            <a:r>
              <a:rPr lang="vi-VN" sz="3200" dirty="0"/>
              <a:t>, bạn sẽ có thể thực hiện các nhiệm vụ sau đây:</a:t>
            </a:r>
            <a:endParaRPr lang="en-US" sz="3200" dirty="0"/>
          </a:p>
          <a:p>
            <a:pPr marL="571500" lvl="1" indent="-457200">
              <a:tabLst>
                <a:tab pos="406400" algn="l"/>
              </a:tabLst>
            </a:pPr>
            <a:r>
              <a:rPr lang="vi-VN" sz="3200" dirty="0"/>
              <a:t>Cấu hình một VLAN </a:t>
            </a:r>
            <a:endParaRPr lang="en-US" sz="3200" dirty="0"/>
          </a:p>
          <a:p>
            <a:pPr marL="571500" lvl="1" indent="-457200">
              <a:tabLst>
                <a:tab pos="406400" algn="l"/>
              </a:tabLst>
            </a:pPr>
            <a:r>
              <a:rPr lang="vi-VN" sz="3200" dirty="0"/>
              <a:t>Cấu hình VLAN Trunking Protocol (VTP)</a:t>
            </a:r>
            <a:endParaRPr lang="en-US" sz="3200" dirty="0"/>
          </a:p>
          <a:p>
            <a:pPr marL="571500" lvl="1" indent="-457200">
              <a:tabLst>
                <a:tab pos="406400" algn="l"/>
              </a:tabLst>
            </a:pPr>
            <a:r>
              <a:rPr lang="vi-VN" sz="3200" dirty="0"/>
              <a:t>Cấu hình một chuyển đổi cho trunking</a:t>
            </a:r>
            <a:endParaRPr lang="en-US" sz="3200" dirty="0"/>
          </a:p>
          <a:p>
            <a:pPr marL="571500" lvl="1" indent="-457200">
              <a:tabLst>
                <a:tab pos="406400" algn="l"/>
              </a:tabLst>
            </a:pPr>
            <a:r>
              <a:rPr lang="vi-VN" sz="3200" dirty="0"/>
              <a:t>Xác minh kết nối </a:t>
            </a:r>
            <a:r>
              <a:rPr lang="vi-VN" sz="3200" dirty="0" smtClean="0"/>
              <a:t>VLAN</a:t>
            </a:r>
            <a:endParaRPr lang="en-US" sz="3200" dirty="0"/>
          </a:p>
        </p:txBody>
      </p:sp>
    </p:spTree>
    <p:extLst>
      <p:ext uri="{BB962C8B-B14F-4D97-AF65-F5344CB8AC3E}">
        <p14:creationId xmlns:p14="http://schemas.microsoft.com/office/powerpoint/2010/main" val="215664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Types of Port-Based VLANs</a:t>
            </a:r>
          </a:p>
        </p:txBody>
      </p:sp>
      <p:sp>
        <p:nvSpPr>
          <p:cNvPr id="214019" name="Rectangle 3"/>
          <p:cNvSpPr>
            <a:spLocks noGrp="1" noChangeArrowheads="1"/>
          </p:cNvSpPr>
          <p:nvPr>
            <p:ph type="body" idx="1"/>
          </p:nvPr>
        </p:nvSpPr>
        <p:spPr>
          <a:xfrm>
            <a:off x="152400" y="1556792"/>
            <a:ext cx="8839200" cy="4920208"/>
          </a:xfrm>
        </p:spPr>
        <p:txBody>
          <a:bodyPr>
            <a:normAutofit/>
          </a:bodyPr>
          <a:lstStyle/>
          <a:p>
            <a:pPr lvl="1" algn="just">
              <a:defRPr/>
            </a:pPr>
            <a:r>
              <a:rPr lang="en-US" sz="2000" dirty="0" smtClean="0"/>
              <a:t>Manager </a:t>
            </a:r>
            <a:r>
              <a:rPr lang="vi-VN" sz="2000" dirty="0" smtClean="0"/>
              <a:t>VLAN</a:t>
            </a:r>
            <a:r>
              <a:rPr lang="vi-VN" sz="2000" dirty="0"/>
              <a:t>: là bất kỳ VLAN bạn cấu hình để truy cập </a:t>
            </a:r>
            <a:r>
              <a:rPr lang="vi-VN" sz="2000" dirty="0" smtClean="0"/>
              <a:t>vào </a:t>
            </a:r>
            <a:r>
              <a:rPr lang="vi-VN" sz="2000" dirty="0"/>
              <a:t>quản </a:t>
            </a:r>
            <a:r>
              <a:rPr lang="en-US" sz="2000" dirty="0" err="1" smtClean="0"/>
              <a:t>trị</a:t>
            </a:r>
            <a:r>
              <a:rPr lang="vi-VN" sz="2000" dirty="0" smtClean="0"/>
              <a:t> </a:t>
            </a:r>
            <a:r>
              <a:rPr lang="vi-VN" sz="2000" dirty="0"/>
              <a:t>của một </a:t>
            </a:r>
            <a:r>
              <a:rPr lang="en-US" sz="2000" dirty="0"/>
              <a:t>Switch</a:t>
            </a:r>
            <a:r>
              <a:rPr lang="vi-VN" sz="2000" dirty="0"/>
              <a:t>. </a:t>
            </a:r>
            <a:endParaRPr lang="en-US" sz="2000" dirty="0"/>
          </a:p>
          <a:p>
            <a:pPr lvl="1" algn="just">
              <a:defRPr/>
            </a:pPr>
            <a:r>
              <a:rPr lang="vi-VN" sz="2000" dirty="0"/>
              <a:t>Sử dụng VLAN 1 là VLAN quản lý có nghĩa là bất cứ ai kết nối với </a:t>
            </a:r>
            <a:r>
              <a:rPr lang="en-US" sz="2000" dirty="0"/>
              <a:t>switch </a:t>
            </a:r>
            <a:r>
              <a:rPr lang="vi-VN" sz="2000" dirty="0"/>
              <a:t>sẽ được VLAN </a:t>
            </a:r>
            <a:r>
              <a:rPr lang="en-US" sz="2000" dirty="0" smtClean="0"/>
              <a:t>manager</a:t>
            </a:r>
            <a:r>
              <a:rPr lang="vi-VN" sz="2000" dirty="0" smtClean="0"/>
              <a:t>.</a:t>
            </a:r>
            <a:endParaRPr lang="en-US" sz="2000" dirty="0"/>
          </a:p>
          <a:p>
            <a:pPr marL="365760" lvl="1" indent="0">
              <a:buNone/>
              <a:defRPr/>
            </a:pPr>
            <a:r>
              <a:rPr lang="vi-VN" sz="2000" dirty="0"/>
              <a:t> </a:t>
            </a:r>
            <a:br>
              <a:rPr lang="vi-VN" sz="2000" dirty="0"/>
            </a:br>
            <a:endParaRPr lang="en-US" sz="2000" dirty="0">
              <a:solidFill>
                <a:srgbClr val="FFFF00"/>
              </a:solidFill>
            </a:endParaRPr>
          </a:p>
        </p:txBody>
      </p:sp>
      <p:pic>
        <p:nvPicPr>
          <p:cNvPr id="5" name="Picture 4" descr="vl13.jpg"/>
          <p:cNvPicPr>
            <a:picLocks noChangeAspect="1"/>
          </p:cNvPicPr>
          <p:nvPr/>
        </p:nvPicPr>
        <p:blipFill>
          <a:blip r:embed="rId4"/>
          <a:srcRect/>
          <a:stretch>
            <a:fillRect/>
          </a:stretch>
        </p:blipFill>
        <p:spPr bwMode="auto">
          <a:xfrm>
            <a:off x="333516" y="3068960"/>
            <a:ext cx="8293100" cy="313942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20</a:t>
            </a:fld>
            <a:endParaRPr lang="en-GB"/>
          </a:p>
        </p:txBody>
      </p:sp>
    </p:spTree>
    <p:custDataLst>
      <p:tags r:id="rId1"/>
    </p:custDataLst>
    <p:extLst>
      <p:ext uri="{BB962C8B-B14F-4D97-AF65-F5344CB8AC3E}">
        <p14:creationId xmlns:p14="http://schemas.microsoft.com/office/powerpoint/2010/main" val="16170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Switch Port Membership Modes</a:t>
            </a:r>
          </a:p>
        </p:txBody>
      </p:sp>
      <p:sp>
        <p:nvSpPr>
          <p:cNvPr id="214019" name="Rectangle 3"/>
          <p:cNvSpPr>
            <a:spLocks noGrp="1" noChangeArrowheads="1"/>
          </p:cNvSpPr>
          <p:nvPr>
            <p:ph type="body" idx="1"/>
          </p:nvPr>
        </p:nvSpPr>
        <p:spPr>
          <a:xfrm>
            <a:off x="152400" y="1628800"/>
            <a:ext cx="8839200" cy="4848200"/>
          </a:xfrm>
        </p:spPr>
        <p:txBody>
          <a:bodyPr>
            <a:normAutofit/>
          </a:bodyPr>
          <a:lstStyle/>
          <a:p>
            <a:pPr algn="just">
              <a:defRPr/>
            </a:pPr>
            <a:r>
              <a:rPr lang="en-US" sz="2400"/>
              <a:t>Static Vlan: </a:t>
            </a:r>
          </a:p>
          <a:p>
            <a:pPr lvl="1" algn="just">
              <a:defRPr/>
            </a:pPr>
            <a:r>
              <a:rPr lang="vi-VN" sz="2100"/>
              <a:t>Cổng trên switch được tự gán cho một VLAN. </a:t>
            </a:r>
            <a:endParaRPr lang="en-US" sz="2100"/>
          </a:p>
          <a:p>
            <a:pPr lvl="1" algn="just">
              <a:defRPr/>
            </a:pPr>
            <a:r>
              <a:rPr lang="vi-VN" sz="2100"/>
              <a:t>VLAN tĩnh được cấu hình bằng cách sử dụng CLI Cisco hoặc một ứng dụng quản lý giao diện (ví dụ như Cisco Network Assistant).</a:t>
            </a:r>
            <a:endParaRPr lang="en-US" sz="2100" dirty="0"/>
          </a:p>
        </p:txBody>
      </p:sp>
      <p:pic>
        <p:nvPicPr>
          <p:cNvPr id="37892" name="Picture 3" descr="vl21.jpg"/>
          <p:cNvPicPr>
            <a:picLocks noChangeAspect="1"/>
          </p:cNvPicPr>
          <p:nvPr/>
        </p:nvPicPr>
        <p:blipFill>
          <a:blip r:embed="rId4"/>
          <a:srcRect/>
          <a:stretch>
            <a:fillRect/>
          </a:stretch>
        </p:blipFill>
        <p:spPr bwMode="auto">
          <a:xfrm>
            <a:off x="827584" y="3232944"/>
            <a:ext cx="2590800" cy="3524250"/>
          </a:xfrm>
          <a:prstGeom prst="rect">
            <a:avLst/>
          </a:prstGeom>
          <a:noFill/>
          <a:ln w="9525">
            <a:noFill/>
            <a:miter lim="800000"/>
            <a:headEnd/>
            <a:tailEnd/>
          </a:ln>
        </p:spPr>
      </p:pic>
      <p:pic>
        <p:nvPicPr>
          <p:cNvPr id="37893" name="Picture 4" descr="vl24.jpg"/>
          <p:cNvPicPr>
            <a:picLocks noChangeAspect="1"/>
          </p:cNvPicPr>
          <p:nvPr/>
        </p:nvPicPr>
        <p:blipFill>
          <a:blip r:embed="rId5"/>
          <a:srcRect/>
          <a:stretch>
            <a:fillRect/>
          </a:stretch>
        </p:blipFill>
        <p:spPr bwMode="auto">
          <a:xfrm>
            <a:off x="2895600" y="4267200"/>
            <a:ext cx="5880100" cy="145573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21</a:t>
            </a:fld>
            <a:endParaRPr lang="en-GB"/>
          </a:p>
        </p:txBody>
      </p:sp>
    </p:spTree>
    <p:custDataLst>
      <p:tags r:id="rId1"/>
    </p:custDataLst>
    <p:extLst>
      <p:ext uri="{BB962C8B-B14F-4D97-AF65-F5344CB8AC3E}">
        <p14:creationId xmlns:p14="http://schemas.microsoft.com/office/powerpoint/2010/main" val="3870265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Switch Port Membership Modes</a:t>
            </a:r>
          </a:p>
        </p:txBody>
      </p:sp>
      <p:sp>
        <p:nvSpPr>
          <p:cNvPr id="214019" name="Rectangle 3"/>
          <p:cNvSpPr>
            <a:spLocks noGrp="1" noChangeArrowheads="1"/>
          </p:cNvSpPr>
          <p:nvPr>
            <p:ph type="body" idx="1"/>
          </p:nvPr>
        </p:nvSpPr>
        <p:spPr>
          <a:xfrm>
            <a:off x="152400" y="1556792"/>
            <a:ext cx="8839200" cy="4920208"/>
          </a:xfrm>
        </p:spPr>
        <p:txBody>
          <a:bodyPr>
            <a:normAutofit/>
          </a:bodyPr>
          <a:lstStyle/>
          <a:p>
            <a:pPr algn="just">
              <a:defRPr/>
            </a:pPr>
            <a:r>
              <a:rPr lang="en-US" sz="2000"/>
              <a:t>Dynamic </a:t>
            </a:r>
            <a:r>
              <a:rPr lang="vi-VN" sz="2000"/>
              <a:t>VLAN: Cấu hình bằng cách sử dụng một máy chủ đặc biệt gọi là VLAN thành viên Policy Server (VMPS). </a:t>
            </a:r>
            <a:endParaRPr lang="en-US" sz="2000"/>
          </a:p>
          <a:p>
            <a:pPr algn="just">
              <a:defRPr/>
            </a:pPr>
            <a:r>
              <a:rPr lang="vi-VN" sz="2000"/>
              <a:t>Gán cổng </a:t>
            </a:r>
            <a:r>
              <a:rPr lang="en-US" sz="2000"/>
              <a:t>Switch </a:t>
            </a:r>
            <a:r>
              <a:rPr lang="vi-VN" sz="2000"/>
              <a:t>để VLAN dựa trên địa chỉ MAC nguồn của thiết bị kết nối với cổng. </a:t>
            </a:r>
            <a:endParaRPr lang="en-US" sz="2000"/>
          </a:p>
          <a:p>
            <a:pPr algn="just">
              <a:defRPr/>
            </a:pPr>
            <a:r>
              <a:rPr lang="vi-VN" sz="2000"/>
              <a:t>Lợi ích là di chuyển</a:t>
            </a:r>
            <a:r>
              <a:rPr lang="en-US" sz="2000"/>
              <a:t>.</a:t>
            </a:r>
            <a:r>
              <a:rPr lang="vi-VN" sz="2000"/>
              <a:t> Một người sử dụng một cổng khác nhau</a:t>
            </a:r>
            <a:r>
              <a:rPr lang="en-US" sz="2000"/>
              <a:t>, t</a:t>
            </a:r>
            <a:r>
              <a:rPr lang="vi-VN" sz="2000"/>
              <a:t>rên một switch hoặc </a:t>
            </a:r>
            <a:r>
              <a:rPr lang="en-US" sz="2000"/>
              <a:t>Switch </a:t>
            </a:r>
            <a:r>
              <a:rPr lang="vi-VN" sz="2000"/>
              <a:t>mới, người sử dụng </a:t>
            </a:r>
            <a:r>
              <a:rPr lang="en-US" sz="2000"/>
              <a:t>đ</a:t>
            </a:r>
            <a:r>
              <a:rPr lang="vi-VN" sz="2000"/>
              <a:t>ược gán cho</a:t>
            </a:r>
            <a:r>
              <a:rPr lang="en-US" sz="2000"/>
              <a:t> </a:t>
            </a:r>
            <a:r>
              <a:rPr lang="vi-VN" sz="2000"/>
              <a:t>VLAN </a:t>
            </a:r>
            <a:r>
              <a:rPr lang="en-US" sz="2000"/>
              <a:t>động </a:t>
            </a:r>
            <a:r>
              <a:rPr lang="vi-VN" sz="2000"/>
              <a:t>thích hợp. </a:t>
            </a:r>
            <a:endParaRPr lang="en-US" sz="2000"/>
          </a:p>
          <a:p>
            <a:pPr algn="just">
              <a:defRPr/>
            </a:pPr>
            <a:r>
              <a:rPr lang="vi-VN" sz="2000"/>
              <a:t>Không được sử dụng rộng rãi.</a:t>
            </a:r>
            <a:endParaRPr lang="en-US" sz="2000" dirty="0"/>
          </a:p>
        </p:txBody>
      </p:sp>
      <p:pic>
        <p:nvPicPr>
          <p:cNvPr id="38916" name="Picture 5" descr="vl22.jpg"/>
          <p:cNvPicPr>
            <a:picLocks noChangeAspect="1"/>
          </p:cNvPicPr>
          <p:nvPr/>
        </p:nvPicPr>
        <p:blipFill>
          <a:blip r:embed="rId4"/>
          <a:srcRect/>
          <a:stretch>
            <a:fillRect/>
          </a:stretch>
        </p:blipFill>
        <p:spPr bwMode="auto">
          <a:xfrm>
            <a:off x="4376166" y="3789040"/>
            <a:ext cx="4610100" cy="302401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22</a:t>
            </a:fld>
            <a:endParaRPr lang="en-GB"/>
          </a:p>
        </p:txBody>
      </p:sp>
    </p:spTree>
    <p:custDataLst>
      <p:tags r:id="rId1"/>
    </p:custDataLst>
    <p:extLst>
      <p:ext uri="{BB962C8B-B14F-4D97-AF65-F5344CB8AC3E}">
        <p14:creationId xmlns:p14="http://schemas.microsoft.com/office/powerpoint/2010/main" val="588921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Switch Port Membership Modes</a:t>
            </a:r>
          </a:p>
        </p:txBody>
      </p:sp>
      <p:sp>
        <p:nvSpPr>
          <p:cNvPr id="214019" name="Rectangle 3"/>
          <p:cNvSpPr>
            <a:spLocks noGrp="1" noChangeArrowheads="1"/>
          </p:cNvSpPr>
          <p:nvPr>
            <p:ph type="body" idx="1"/>
          </p:nvPr>
        </p:nvSpPr>
        <p:spPr>
          <a:xfrm>
            <a:off x="179512" y="1540024"/>
            <a:ext cx="8839200" cy="4632176"/>
          </a:xfrm>
        </p:spPr>
        <p:txBody>
          <a:bodyPr>
            <a:normAutofit/>
          </a:bodyPr>
          <a:lstStyle/>
          <a:p>
            <a:pPr>
              <a:defRPr/>
            </a:pPr>
            <a:r>
              <a:rPr lang="en-US" sz="2400"/>
              <a:t>Voice Vlan: M</a:t>
            </a:r>
            <a:r>
              <a:rPr lang="vi-VN" sz="2400"/>
              <a:t>ột cổng được cấu hình để được ở chế độ </a:t>
            </a:r>
            <a:r>
              <a:rPr lang="en-US" sz="2400"/>
              <a:t>voice </a:t>
            </a:r>
            <a:r>
              <a:rPr lang="vi-VN" sz="2400"/>
              <a:t>để nó có thể hỗ trợ một điện thoại IP.</a:t>
            </a:r>
            <a:endParaRPr lang="en-US" sz="2400"/>
          </a:p>
          <a:p>
            <a:pPr>
              <a:defRPr/>
            </a:pPr>
            <a:r>
              <a:rPr lang="vi-VN" sz="2400"/>
              <a:t>Trước khi bạn cấu hình một VLAN thoại trên </a:t>
            </a:r>
            <a:r>
              <a:rPr lang="en-US" sz="2400"/>
              <a:t>cổng</a:t>
            </a:r>
            <a:r>
              <a:rPr lang="vi-VN" sz="2400"/>
              <a:t>, đầu tiên bạn cấu hình một VLAN cho thoại và một VLAN cho dữ liệu.</a:t>
            </a:r>
            <a:endParaRPr lang="en-US" sz="2400" dirty="0"/>
          </a:p>
        </p:txBody>
      </p:sp>
      <p:pic>
        <p:nvPicPr>
          <p:cNvPr id="39940" name="Picture 4" descr="vl23.jpg"/>
          <p:cNvPicPr>
            <a:picLocks noChangeAspect="1"/>
          </p:cNvPicPr>
          <p:nvPr/>
        </p:nvPicPr>
        <p:blipFill>
          <a:blip r:embed="rId4"/>
          <a:srcRect/>
          <a:stretch>
            <a:fillRect/>
          </a:stretch>
        </p:blipFill>
        <p:spPr bwMode="auto">
          <a:xfrm>
            <a:off x="990600" y="3352800"/>
            <a:ext cx="2532063" cy="3308350"/>
          </a:xfrm>
          <a:prstGeom prst="rect">
            <a:avLst/>
          </a:prstGeom>
          <a:noFill/>
          <a:ln w="9525">
            <a:noFill/>
            <a:miter lim="800000"/>
            <a:headEnd/>
            <a:tailEnd/>
          </a:ln>
        </p:spPr>
      </p:pic>
      <p:pic>
        <p:nvPicPr>
          <p:cNvPr id="39941" name="Picture 6" descr="vl25.jpg"/>
          <p:cNvPicPr>
            <a:picLocks noChangeAspect="1"/>
          </p:cNvPicPr>
          <p:nvPr/>
        </p:nvPicPr>
        <p:blipFill>
          <a:blip r:embed="rId5"/>
          <a:srcRect/>
          <a:stretch>
            <a:fillRect/>
          </a:stretch>
        </p:blipFill>
        <p:spPr bwMode="auto">
          <a:xfrm>
            <a:off x="3048000" y="4267200"/>
            <a:ext cx="5715000" cy="1905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23</a:t>
            </a:fld>
            <a:endParaRPr lang="en-GB"/>
          </a:p>
        </p:txBody>
      </p:sp>
    </p:spTree>
    <p:custDataLst>
      <p:tags r:id="rId1"/>
    </p:custDataLst>
    <p:extLst>
      <p:ext uri="{BB962C8B-B14F-4D97-AF65-F5344CB8AC3E}">
        <p14:creationId xmlns:p14="http://schemas.microsoft.com/office/powerpoint/2010/main" val="16562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Switch Port Membership Modes</a:t>
            </a:r>
          </a:p>
        </p:txBody>
      </p:sp>
      <p:sp>
        <p:nvSpPr>
          <p:cNvPr id="214019" name="Rectangle 3"/>
          <p:cNvSpPr>
            <a:spLocks noGrp="1" noChangeArrowheads="1"/>
          </p:cNvSpPr>
          <p:nvPr>
            <p:ph type="body" idx="1"/>
          </p:nvPr>
        </p:nvSpPr>
        <p:spPr>
          <a:xfrm>
            <a:off x="152400" y="1412776"/>
            <a:ext cx="8839200" cy="5064224"/>
          </a:xfrm>
        </p:spPr>
        <p:txBody>
          <a:bodyPr/>
          <a:lstStyle/>
          <a:p>
            <a:pPr eaLnBrk="1" hangingPunct="1">
              <a:defRPr/>
            </a:pPr>
            <a:r>
              <a:rPr lang="en-US" dirty="0"/>
              <a:t>Voice VLAN:</a:t>
            </a:r>
          </a:p>
        </p:txBody>
      </p:sp>
      <p:pic>
        <p:nvPicPr>
          <p:cNvPr id="40964" name="Picture 4" descr="vl23.jpg"/>
          <p:cNvPicPr>
            <a:picLocks noChangeAspect="1"/>
          </p:cNvPicPr>
          <p:nvPr/>
        </p:nvPicPr>
        <p:blipFill>
          <a:blip r:embed="rId4"/>
          <a:srcRect/>
          <a:stretch>
            <a:fillRect/>
          </a:stretch>
        </p:blipFill>
        <p:spPr bwMode="auto">
          <a:xfrm>
            <a:off x="228600" y="1828800"/>
            <a:ext cx="2216150" cy="2895600"/>
          </a:xfrm>
          <a:prstGeom prst="rect">
            <a:avLst/>
          </a:prstGeom>
          <a:noFill/>
          <a:ln w="9525">
            <a:noFill/>
            <a:miter lim="800000"/>
            <a:headEnd/>
            <a:tailEnd/>
          </a:ln>
        </p:spPr>
      </p:pic>
      <p:pic>
        <p:nvPicPr>
          <p:cNvPr id="40965" name="Picture 5" descr="vl26.jpg"/>
          <p:cNvPicPr>
            <a:picLocks noChangeAspect="1"/>
          </p:cNvPicPr>
          <p:nvPr/>
        </p:nvPicPr>
        <p:blipFill>
          <a:blip r:embed="rId5"/>
          <a:srcRect/>
          <a:stretch>
            <a:fillRect/>
          </a:stretch>
        </p:blipFill>
        <p:spPr bwMode="auto">
          <a:xfrm>
            <a:off x="1828800" y="2819400"/>
            <a:ext cx="6997700" cy="2298700"/>
          </a:xfrm>
          <a:prstGeom prst="rect">
            <a:avLst/>
          </a:prstGeom>
          <a:noFill/>
          <a:ln w="9525">
            <a:noFill/>
            <a:miter lim="800000"/>
            <a:headEnd/>
            <a:tailEnd/>
          </a:ln>
        </p:spPr>
      </p:pic>
      <p:grpSp>
        <p:nvGrpSpPr>
          <p:cNvPr id="2" name="Group 10"/>
          <p:cNvGrpSpPr>
            <a:grpSpLocks/>
          </p:cNvGrpSpPr>
          <p:nvPr/>
        </p:nvGrpSpPr>
        <p:grpSpPr bwMode="auto">
          <a:xfrm>
            <a:off x="4343400" y="1676400"/>
            <a:ext cx="3962400" cy="1905000"/>
            <a:chOff x="4343400" y="1752600"/>
            <a:chExt cx="3962400" cy="1905000"/>
          </a:xfrm>
        </p:grpSpPr>
        <p:cxnSp>
          <p:nvCxnSpPr>
            <p:cNvPr id="10" name="Straight Connector 9"/>
            <p:cNvCxnSpPr/>
            <p:nvPr/>
          </p:nvCxnSpPr>
          <p:spPr bwMode="auto">
            <a:xfrm rot="5400000">
              <a:off x="4381500" y="2552700"/>
              <a:ext cx="1676400" cy="533400"/>
            </a:xfrm>
            <a:prstGeom prst="line">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sp>
          <p:nvSpPr>
            <p:cNvPr id="8" name="TextBox 7"/>
            <p:cNvSpPr txBox="1"/>
            <p:nvPr/>
          </p:nvSpPr>
          <p:spPr>
            <a:xfrm>
              <a:off x="4343400" y="1752600"/>
              <a:ext cx="39624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Ensures that voice traffic is identified as priority traffic.</a:t>
              </a:r>
            </a:p>
          </p:txBody>
        </p:sp>
      </p:grpSp>
      <p:grpSp>
        <p:nvGrpSpPr>
          <p:cNvPr id="3" name="Group 15"/>
          <p:cNvGrpSpPr>
            <a:grpSpLocks/>
          </p:cNvGrpSpPr>
          <p:nvPr/>
        </p:nvGrpSpPr>
        <p:grpSpPr bwMode="auto">
          <a:xfrm>
            <a:off x="1219200" y="3733800"/>
            <a:ext cx="4876800" cy="461963"/>
            <a:chOff x="1219200" y="3733800"/>
            <a:chExt cx="4876800" cy="461665"/>
          </a:xfrm>
        </p:grpSpPr>
        <p:cxnSp>
          <p:nvCxnSpPr>
            <p:cNvPr id="14" name="Straight Connector 13"/>
            <p:cNvCxnSpPr/>
            <p:nvPr/>
          </p:nvCxnSpPr>
          <p:spPr bwMode="auto">
            <a:xfrm>
              <a:off x="2971800" y="3962253"/>
              <a:ext cx="3124200" cy="1587"/>
            </a:xfrm>
            <a:prstGeom prst="line">
              <a:avLst/>
            </a:prstGeom>
            <a:noFill/>
            <a:ln w="50800" cap="flat" cmpd="sng" algn="ctr">
              <a:solidFill>
                <a:srgbClr val="66FF66"/>
              </a:solidFill>
              <a:prstDash val="solid"/>
              <a:round/>
              <a:headEnd type="none" w="med" len="med"/>
              <a:tailEnd type="triangle"/>
            </a:ln>
            <a:effectLst>
              <a:outerShdw blurRad="50800" dist="50800" dir="5400000" algn="ctr" rotWithShape="0">
                <a:schemeClr val="tx1"/>
              </a:outerShdw>
            </a:effectLst>
          </p:spPr>
        </p:cxnSp>
        <p:sp>
          <p:nvSpPr>
            <p:cNvPr id="12" name="TextBox 11"/>
            <p:cNvSpPr txBox="1"/>
            <p:nvPr/>
          </p:nvSpPr>
          <p:spPr>
            <a:xfrm>
              <a:off x="1219200" y="3733800"/>
              <a:ext cx="1905000" cy="461665"/>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Voice VLAN</a:t>
              </a:r>
            </a:p>
          </p:txBody>
        </p:sp>
      </p:grpSp>
      <p:grpSp>
        <p:nvGrpSpPr>
          <p:cNvPr id="4" name="Group 16"/>
          <p:cNvGrpSpPr>
            <a:grpSpLocks/>
          </p:cNvGrpSpPr>
          <p:nvPr/>
        </p:nvGrpSpPr>
        <p:grpSpPr bwMode="auto">
          <a:xfrm>
            <a:off x="1219200" y="4343400"/>
            <a:ext cx="4876800" cy="461963"/>
            <a:chOff x="1219200" y="3733800"/>
            <a:chExt cx="4876800" cy="461665"/>
          </a:xfrm>
        </p:grpSpPr>
        <p:cxnSp>
          <p:nvCxnSpPr>
            <p:cNvPr id="18" name="Straight Connector 17"/>
            <p:cNvCxnSpPr/>
            <p:nvPr/>
          </p:nvCxnSpPr>
          <p:spPr bwMode="auto">
            <a:xfrm>
              <a:off x="2971800" y="3962253"/>
              <a:ext cx="3124200" cy="1587"/>
            </a:xfrm>
            <a:prstGeom prst="line">
              <a:avLst/>
            </a:prstGeom>
            <a:noFill/>
            <a:ln w="50800" cap="flat" cmpd="sng" algn="ctr">
              <a:solidFill>
                <a:srgbClr val="0070C0"/>
              </a:solidFill>
              <a:prstDash val="solid"/>
              <a:round/>
              <a:headEnd type="none" w="med" len="med"/>
              <a:tailEnd type="triangle"/>
            </a:ln>
            <a:effectLst>
              <a:outerShdw blurRad="50800" dist="50800" dir="5400000" algn="ctr" rotWithShape="0">
                <a:schemeClr val="tx1"/>
              </a:outerShdw>
            </a:effectLst>
          </p:spPr>
        </p:cxnSp>
        <p:sp>
          <p:nvSpPr>
            <p:cNvPr id="19" name="TextBox 18"/>
            <p:cNvSpPr txBox="1"/>
            <p:nvPr/>
          </p:nvSpPr>
          <p:spPr>
            <a:xfrm>
              <a:off x="1219200" y="3733800"/>
              <a:ext cx="1905000" cy="461665"/>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Data VLAN</a:t>
              </a:r>
            </a:p>
          </p:txBody>
        </p:sp>
      </p:grpSp>
      <p:sp>
        <p:nvSpPr>
          <p:cNvPr id="20" name="TextBox 19"/>
          <p:cNvSpPr txBox="1"/>
          <p:nvPr/>
        </p:nvSpPr>
        <p:spPr>
          <a:xfrm>
            <a:off x="304800" y="5410200"/>
            <a:ext cx="8534400" cy="646331"/>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solidFill>
                  <a:sysClr val="windowText" lastClr="000000"/>
                </a:solidFill>
              </a:rPr>
              <a:t>Remember that the entire network must be set up to prioritize voice traffic. You cannot just configure the switch port.</a:t>
            </a:r>
          </a:p>
        </p:txBody>
      </p:sp>
      <p:sp>
        <p:nvSpPr>
          <p:cNvPr id="6" name="Slide Number Placeholder 5"/>
          <p:cNvSpPr>
            <a:spLocks noGrp="1"/>
          </p:cNvSpPr>
          <p:nvPr>
            <p:ph type="sldNum" sz="quarter" idx="12"/>
          </p:nvPr>
        </p:nvSpPr>
        <p:spPr/>
        <p:txBody>
          <a:bodyPr>
            <a:normAutofit fontScale="85000" lnSpcReduction="20000"/>
          </a:bodyPr>
          <a:lstStyle/>
          <a:p>
            <a:fld id="{D5038CF1-A7C8-40BD-B6B0-0DD8C764D05E}" type="slidenum">
              <a:rPr lang="en-GB" smtClean="0"/>
              <a:pPr/>
              <a:t>24</a:t>
            </a:fld>
            <a:endParaRPr lang="en-GB"/>
          </a:p>
        </p:txBody>
      </p:sp>
    </p:spTree>
    <p:custDataLst>
      <p:tags r:id="rId1"/>
    </p:custDataLst>
    <p:extLst>
      <p:ext uri="{BB962C8B-B14F-4D97-AF65-F5344CB8AC3E}">
        <p14:creationId xmlns:p14="http://schemas.microsoft.com/office/powerpoint/2010/main" val="1340366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54000" y="205581"/>
            <a:ext cx="8153400" cy="990600"/>
          </a:xfrm>
        </p:spPr>
        <p:txBody>
          <a:bodyPr/>
          <a:lstStyle/>
          <a:p>
            <a:pPr eaLnBrk="1" hangingPunct="1">
              <a:defRPr/>
            </a:pPr>
            <a:r>
              <a:rPr lang="en-US" dirty="0"/>
              <a:t>Controlling Broadcast Domains with VLANs</a:t>
            </a:r>
          </a:p>
        </p:txBody>
      </p:sp>
      <p:sp>
        <p:nvSpPr>
          <p:cNvPr id="214019" name="Rectangle 3"/>
          <p:cNvSpPr>
            <a:spLocks noGrp="1" noChangeArrowheads="1"/>
          </p:cNvSpPr>
          <p:nvPr>
            <p:ph type="body" idx="1"/>
          </p:nvPr>
        </p:nvSpPr>
        <p:spPr>
          <a:xfrm>
            <a:off x="152400" y="1412776"/>
            <a:ext cx="8839200" cy="5064224"/>
          </a:xfrm>
        </p:spPr>
        <p:txBody>
          <a:bodyPr/>
          <a:lstStyle/>
          <a:p>
            <a:pPr eaLnBrk="1" hangingPunct="1">
              <a:defRPr/>
            </a:pPr>
            <a:r>
              <a:rPr lang="en-US" dirty="0"/>
              <a:t>Network without VLANs:</a:t>
            </a:r>
          </a:p>
        </p:txBody>
      </p:sp>
      <p:pic>
        <p:nvPicPr>
          <p:cNvPr id="41988" name="Picture 5" descr="vl27.jpg"/>
          <p:cNvPicPr>
            <a:picLocks noChangeAspect="1"/>
          </p:cNvPicPr>
          <p:nvPr/>
        </p:nvPicPr>
        <p:blipFill>
          <a:blip r:embed="rId4"/>
          <a:srcRect/>
          <a:stretch>
            <a:fillRect/>
          </a:stretch>
        </p:blipFill>
        <p:spPr bwMode="auto">
          <a:xfrm>
            <a:off x="152400" y="2626519"/>
            <a:ext cx="8886825" cy="2997200"/>
          </a:xfrm>
          <a:prstGeom prst="rect">
            <a:avLst/>
          </a:prstGeom>
          <a:noFill/>
          <a:ln w="9525">
            <a:noFill/>
            <a:miter lim="800000"/>
            <a:headEnd/>
            <a:tailEnd/>
          </a:ln>
        </p:spPr>
      </p:pic>
      <p:pic>
        <p:nvPicPr>
          <p:cNvPr id="10" name="Picture 9" descr="vl29.jpg"/>
          <p:cNvPicPr>
            <a:picLocks noChangeAspect="1"/>
          </p:cNvPicPr>
          <p:nvPr/>
        </p:nvPicPr>
        <p:blipFill>
          <a:blip r:embed="rId5"/>
          <a:srcRect/>
          <a:stretch>
            <a:fillRect/>
          </a:stretch>
        </p:blipFill>
        <p:spPr bwMode="auto">
          <a:xfrm>
            <a:off x="2438400" y="2895600"/>
            <a:ext cx="977900" cy="342900"/>
          </a:xfrm>
          <a:prstGeom prst="rect">
            <a:avLst/>
          </a:prstGeom>
          <a:noFill/>
          <a:ln w="9525">
            <a:noFill/>
            <a:miter lim="800000"/>
            <a:headEnd/>
            <a:tailEnd/>
          </a:ln>
        </p:spPr>
      </p:pic>
      <p:pic>
        <p:nvPicPr>
          <p:cNvPr id="14" name="Picture 13" descr="vl29.jpg"/>
          <p:cNvPicPr>
            <a:picLocks noChangeAspect="1"/>
          </p:cNvPicPr>
          <p:nvPr/>
        </p:nvPicPr>
        <p:blipFill>
          <a:blip r:embed="rId5"/>
          <a:srcRect/>
          <a:stretch>
            <a:fillRect/>
          </a:stretch>
        </p:blipFill>
        <p:spPr bwMode="auto">
          <a:xfrm>
            <a:off x="3352800" y="3505200"/>
            <a:ext cx="977900" cy="342900"/>
          </a:xfrm>
          <a:prstGeom prst="rect">
            <a:avLst/>
          </a:prstGeom>
          <a:noFill/>
          <a:ln w="9525">
            <a:noFill/>
            <a:miter lim="800000"/>
            <a:headEnd/>
            <a:tailEnd/>
          </a:ln>
        </p:spPr>
      </p:pic>
      <p:pic>
        <p:nvPicPr>
          <p:cNvPr id="15" name="Picture 14" descr="vl29.jpg"/>
          <p:cNvPicPr>
            <a:picLocks noChangeAspect="1"/>
          </p:cNvPicPr>
          <p:nvPr/>
        </p:nvPicPr>
        <p:blipFill>
          <a:blip r:embed="rId5"/>
          <a:srcRect/>
          <a:stretch>
            <a:fillRect/>
          </a:stretch>
        </p:blipFill>
        <p:spPr bwMode="auto">
          <a:xfrm>
            <a:off x="4648200" y="3581400"/>
            <a:ext cx="977900" cy="342900"/>
          </a:xfrm>
          <a:prstGeom prst="rect">
            <a:avLst/>
          </a:prstGeom>
          <a:noFill/>
          <a:ln w="9525">
            <a:noFill/>
            <a:miter lim="800000"/>
            <a:headEnd/>
            <a:tailEnd/>
          </a:ln>
        </p:spPr>
      </p:pic>
      <p:pic>
        <p:nvPicPr>
          <p:cNvPr id="17" name="Picture 16" descr="vl29.jpg"/>
          <p:cNvPicPr>
            <a:picLocks noChangeAspect="1"/>
          </p:cNvPicPr>
          <p:nvPr/>
        </p:nvPicPr>
        <p:blipFill>
          <a:blip r:embed="rId5"/>
          <a:srcRect/>
          <a:stretch>
            <a:fillRect/>
          </a:stretch>
        </p:blipFill>
        <p:spPr bwMode="auto">
          <a:xfrm>
            <a:off x="3352800" y="3505200"/>
            <a:ext cx="977900" cy="342900"/>
          </a:xfrm>
          <a:prstGeom prst="rect">
            <a:avLst/>
          </a:prstGeom>
          <a:noFill/>
          <a:ln w="9525">
            <a:noFill/>
            <a:miter lim="800000"/>
            <a:headEnd/>
            <a:tailEnd/>
          </a:ln>
        </p:spPr>
      </p:pic>
      <p:pic>
        <p:nvPicPr>
          <p:cNvPr id="16" name="Picture 15" descr="vl29.jpg"/>
          <p:cNvPicPr>
            <a:picLocks noChangeAspect="1"/>
          </p:cNvPicPr>
          <p:nvPr/>
        </p:nvPicPr>
        <p:blipFill>
          <a:blip r:embed="rId5"/>
          <a:srcRect/>
          <a:stretch>
            <a:fillRect/>
          </a:stretch>
        </p:blipFill>
        <p:spPr bwMode="auto">
          <a:xfrm>
            <a:off x="3352800" y="3505200"/>
            <a:ext cx="977900" cy="342900"/>
          </a:xfrm>
          <a:prstGeom prst="rect">
            <a:avLst/>
          </a:prstGeom>
          <a:noFill/>
          <a:ln w="9525">
            <a:noFill/>
            <a:miter lim="800000"/>
            <a:headEnd/>
            <a:tailEnd/>
          </a:ln>
        </p:spPr>
      </p:pic>
      <p:pic>
        <p:nvPicPr>
          <p:cNvPr id="19" name="Picture 18" descr="vl29.jpg"/>
          <p:cNvPicPr>
            <a:picLocks noChangeAspect="1"/>
          </p:cNvPicPr>
          <p:nvPr/>
        </p:nvPicPr>
        <p:blipFill>
          <a:blip r:embed="rId5"/>
          <a:srcRect/>
          <a:stretch>
            <a:fillRect/>
          </a:stretch>
        </p:blipFill>
        <p:spPr bwMode="auto">
          <a:xfrm>
            <a:off x="4648200" y="3581400"/>
            <a:ext cx="977900" cy="342900"/>
          </a:xfrm>
          <a:prstGeom prst="rect">
            <a:avLst/>
          </a:prstGeom>
          <a:noFill/>
          <a:ln w="9525">
            <a:noFill/>
            <a:miter lim="800000"/>
            <a:headEnd/>
            <a:tailEnd/>
          </a:ln>
        </p:spPr>
      </p:pic>
      <p:pic>
        <p:nvPicPr>
          <p:cNvPr id="20" name="Picture 19" descr="vl29.jpg"/>
          <p:cNvPicPr>
            <a:picLocks noChangeAspect="1"/>
          </p:cNvPicPr>
          <p:nvPr/>
        </p:nvPicPr>
        <p:blipFill>
          <a:blip r:embed="rId5"/>
          <a:srcRect/>
          <a:stretch>
            <a:fillRect/>
          </a:stretch>
        </p:blipFill>
        <p:spPr bwMode="auto">
          <a:xfrm>
            <a:off x="4648200" y="3581400"/>
            <a:ext cx="977900" cy="342900"/>
          </a:xfrm>
          <a:prstGeom prst="rect">
            <a:avLst/>
          </a:prstGeom>
          <a:noFill/>
          <a:ln w="9525">
            <a:noFill/>
            <a:miter lim="800000"/>
            <a:headEnd/>
            <a:tailEnd/>
          </a:ln>
        </p:spPr>
      </p:pic>
      <p:cxnSp>
        <p:nvCxnSpPr>
          <p:cNvPr id="24" name="Straight Connector 23"/>
          <p:cNvCxnSpPr/>
          <p:nvPr/>
        </p:nvCxnSpPr>
        <p:spPr bwMode="auto">
          <a:xfrm rot="10800000" flipV="1">
            <a:off x="2667000" y="1981200"/>
            <a:ext cx="9144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22" name="TextBox 21"/>
          <p:cNvSpPr txBox="1"/>
          <p:nvPr/>
        </p:nvSpPr>
        <p:spPr>
          <a:xfrm>
            <a:off x="2971071" y="1895475"/>
            <a:ext cx="28956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Sends a Broadcast</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25</a:t>
            </a:fld>
            <a:endParaRPr lang="en-GB"/>
          </a:p>
        </p:txBody>
      </p:sp>
    </p:spTree>
    <p:custDataLst>
      <p:tags r:id="rId1"/>
    </p:custDataLst>
    <p:extLst>
      <p:ext uri="{BB962C8B-B14F-4D97-AF65-F5344CB8AC3E}">
        <p14:creationId xmlns:p14="http://schemas.microsoft.com/office/powerpoint/2010/main" val="35715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112E-17 -4.44444E-6 L 0.10833 0.08889 " pathEditMode="relative" rAng="0" ptsTypes="AA">
                                      <p:cBhvr>
                                        <p:cTn id="6" dur="2000" fill="hold"/>
                                        <p:tgtEl>
                                          <p:spTgt spid="10"/>
                                        </p:tgtEl>
                                        <p:attrNameLst>
                                          <p:attrName>ppt_x</p:attrName>
                                          <p:attrName>ppt_y</p:attrName>
                                        </p:attrNameLst>
                                      </p:cBhvr>
                                      <p:rCtr x="5400" y="440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10"/>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1.11111E-6 -3.33333E-6 L -0.13333 0.12223 " pathEditMode="relative" ptsTypes="AA">
                                      <p:cBhvr>
                                        <p:cTn id="13" dur="2000" fill="hold"/>
                                        <p:tgtEl>
                                          <p:spTgt spid="14"/>
                                        </p:tgtEl>
                                        <p:attrNameLst>
                                          <p:attrName>ppt_x</p:attrName>
                                          <p:attrName>ppt_y</p:attrName>
                                        </p:attrNameLst>
                                      </p:cBhvr>
                                    </p:animMotion>
                                  </p:childTnLst>
                                </p:cTn>
                              </p:par>
                              <p:par>
                                <p:cTn id="14" presetID="1"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2.22222E-6 -1.11111E-6 L -0.14514 -0.00278 " pathEditMode="relative" rAng="0" ptsTypes="AA">
                                      <p:cBhvr>
                                        <p:cTn id="17" dur="2000" fill="hold"/>
                                        <p:tgtEl>
                                          <p:spTgt spid="17"/>
                                        </p:tgtEl>
                                        <p:attrNameLst>
                                          <p:attrName>ppt_x</p:attrName>
                                          <p:attrName>ppt_y</p:attrName>
                                        </p:attrNameLst>
                                      </p:cBhvr>
                                      <p:rCtr x="-7300" y="-100"/>
                                    </p:animMotion>
                                  </p:childTnLst>
                                </p:cTn>
                              </p:par>
                              <p:par>
                                <p:cTn id="18" presetID="1"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0" presetClass="path" presetSubtype="0" accel="50000" decel="50000" fill="hold" nodeType="withEffect">
                                  <p:stCondLst>
                                    <p:cond delay="0"/>
                                  </p:stCondLst>
                                  <p:childTnLst>
                                    <p:animMotion origin="layout" path="M 6.66667E-6 1.48148E-6 L 0.06806 -0.15185 L 0.14167 0.01296 " pathEditMode="relative" ptsTypes="AAA">
                                      <p:cBhvr>
                                        <p:cTn id="21" dur="2000" fill="hold"/>
                                        <p:tgtEl>
                                          <p:spTgt spid="16"/>
                                        </p:tgtEl>
                                        <p:attrNameLst>
                                          <p:attrName>ppt_x</p:attrName>
                                          <p:attrName>ppt_y</p:attrName>
                                        </p:attrNameLst>
                                      </p:cBhvr>
                                    </p:animMotion>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4000"/>
                            </p:stCondLst>
                            <p:childTnLst>
                              <p:par>
                                <p:cTn id="28" presetID="0" presetClass="path" presetSubtype="0" accel="50000" decel="50000" fill="hold" nodeType="afterEffect">
                                  <p:stCondLst>
                                    <p:cond delay="0"/>
                                  </p:stCondLst>
                                  <p:childTnLst>
                                    <p:animMotion origin="layout" path="M -1.11111E-6 -1.11111E-6 L 0.125 -0.12222 " pathEditMode="relative" ptsTypes="AA">
                                      <p:cBhvr>
                                        <p:cTn id="29" dur="2000" fill="hold"/>
                                        <p:tgtEl>
                                          <p:spTgt spid="15"/>
                                        </p:tgtEl>
                                        <p:attrNameLst>
                                          <p:attrName>ppt_x</p:attrName>
                                          <p:attrName>ppt_y</p:attrName>
                                        </p:attrNameLst>
                                      </p:cBhvr>
                                    </p:animMotion>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4.44444E-6 0.00185 L 0.15486 -0.00093 " pathEditMode="relative" rAng="0" ptsTypes="AA">
                                      <p:cBhvr>
                                        <p:cTn id="33" dur="2000" fill="hold"/>
                                        <p:tgtEl>
                                          <p:spTgt spid="19"/>
                                        </p:tgtEl>
                                        <p:attrNameLst>
                                          <p:attrName>ppt_x</p:attrName>
                                          <p:attrName>ppt_y</p:attrName>
                                        </p:attrNameLst>
                                      </p:cBhvr>
                                      <p:rCtr x="7700" y="-100"/>
                                    </p:animMotion>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4.44444E-6 0.00185 L 0.15486 0.13241 " pathEditMode="relative" rAng="0" ptsTypes="AA">
                                      <p:cBhvr>
                                        <p:cTn id="37" dur="2000" fill="hold"/>
                                        <p:tgtEl>
                                          <p:spTgt spid="20"/>
                                        </p:tgtEl>
                                        <p:attrNameLst>
                                          <p:attrName>ppt_x</p:attrName>
                                          <p:attrName>ppt_y</p:attrName>
                                        </p:attrNameLst>
                                      </p:cBhvr>
                                      <p:rCtr x="7700" y="6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7" descr="vl28.jpg"/>
          <p:cNvPicPr>
            <a:picLocks noChangeAspect="1"/>
          </p:cNvPicPr>
          <p:nvPr/>
        </p:nvPicPr>
        <p:blipFill>
          <a:blip r:embed="rId4"/>
          <a:srcRect/>
          <a:stretch>
            <a:fillRect/>
          </a:stretch>
        </p:blipFill>
        <p:spPr bwMode="auto">
          <a:xfrm>
            <a:off x="152400" y="2438400"/>
            <a:ext cx="8839200" cy="2555875"/>
          </a:xfrm>
          <a:prstGeom prst="rect">
            <a:avLst/>
          </a:prstGeom>
          <a:noFill/>
          <a:ln w="9525">
            <a:noFill/>
            <a:miter lim="800000"/>
            <a:headEnd/>
            <a:tailEnd/>
          </a:ln>
        </p:spPr>
      </p:pic>
      <p:sp>
        <p:nvSpPr>
          <p:cNvPr id="214018" name="Rectangle 2"/>
          <p:cNvSpPr>
            <a:spLocks noGrp="1" noChangeArrowheads="1"/>
          </p:cNvSpPr>
          <p:nvPr>
            <p:ph type="title"/>
          </p:nvPr>
        </p:nvSpPr>
        <p:spPr/>
        <p:txBody>
          <a:bodyPr/>
          <a:lstStyle/>
          <a:p>
            <a:pPr algn="ctr" eaLnBrk="1" hangingPunct="1">
              <a:defRPr/>
            </a:pPr>
            <a:r>
              <a:rPr lang="en-US" dirty="0"/>
              <a:t>Controlling Broadcast Domains with VLANs</a:t>
            </a:r>
          </a:p>
        </p:txBody>
      </p:sp>
      <p:sp>
        <p:nvSpPr>
          <p:cNvPr id="214019" name="Rectangle 3"/>
          <p:cNvSpPr>
            <a:spLocks noGrp="1" noChangeArrowheads="1"/>
          </p:cNvSpPr>
          <p:nvPr>
            <p:ph type="body" idx="1"/>
          </p:nvPr>
        </p:nvSpPr>
        <p:spPr>
          <a:xfrm>
            <a:off x="152400" y="1412776"/>
            <a:ext cx="8839200" cy="5064224"/>
          </a:xfrm>
        </p:spPr>
        <p:txBody>
          <a:bodyPr/>
          <a:lstStyle/>
          <a:p>
            <a:pPr eaLnBrk="1" hangingPunct="1">
              <a:defRPr/>
            </a:pPr>
            <a:r>
              <a:rPr lang="en-US" dirty="0">
                <a:solidFill>
                  <a:sysClr val="windowText" lastClr="000000"/>
                </a:solidFill>
              </a:rPr>
              <a:t>Network with VLANs:</a:t>
            </a:r>
          </a:p>
        </p:txBody>
      </p:sp>
      <p:pic>
        <p:nvPicPr>
          <p:cNvPr id="17" name="Picture 16" descr="vl29.jpg"/>
          <p:cNvPicPr>
            <a:picLocks noChangeAspect="1"/>
          </p:cNvPicPr>
          <p:nvPr/>
        </p:nvPicPr>
        <p:blipFill>
          <a:blip r:embed="rId5"/>
          <a:srcRect/>
          <a:stretch>
            <a:fillRect/>
          </a:stretch>
        </p:blipFill>
        <p:spPr bwMode="auto">
          <a:xfrm>
            <a:off x="2438400" y="3048000"/>
            <a:ext cx="977900" cy="342900"/>
          </a:xfrm>
          <a:prstGeom prst="rect">
            <a:avLst/>
          </a:prstGeom>
          <a:noFill/>
          <a:ln w="9525">
            <a:noFill/>
            <a:miter lim="800000"/>
            <a:headEnd/>
            <a:tailEnd/>
          </a:ln>
        </p:spPr>
      </p:pic>
      <p:grpSp>
        <p:nvGrpSpPr>
          <p:cNvPr id="2" name="Group 29"/>
          <p:cNvGrpSpPr>
            <a:grpSpLocks/>
          </p:cNvGrpSpPr>
          <p:nvPr/>
        </p:nvGrpSpPr>
        <p:grpSpPr bwMode="auto">
          <a:xfrm>
            <a:off x="2667000" y="1873532"/>
            <a:ext cx="3200400" cy="990600"/>
            <a:chOff x="2667000" y="1752600"/>
            <a:chExt cx="3200400" cy="990600"/>
          </a:xfrm>
        </p:grpSpPr>
        <p:cxnSp>
          <p:nvCxnSpPr>
            <p:cNvPr id="24" name="Straight Connector 23"/>
            <p:cNvCxnSpPr/>
            <p:nvPr/>
          </p:nvCxnSpPr>
          <p:spPr bwMode="auto">
            <a:xfrm rot="10800000" flipV="1">
              <a:off x="2667000" y="1981200"/>
              <a:ext cx="914400" cy="762000"/>
            </a:xfrm>
            <a:prstGeom prst="line">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sp>
          <p:nvSpPr>
            <p:cNvPr id="22" name="TextBox 21"/>
            <p:cNvSpPr txBox="1"/>
            <p:nvPr/>
          </p:nvSpPr>
          <p:spPr>
            <a:xfrm>
              <a:off x="2971800" y="1752600"/>
              <a:ext cx="28956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Sends a Broadcast</a:t>
              </a:r>
            </a:p>
          </p:txBody>
        </p:sp>
      </p:grpSp>
      <p:sp>
        <p:nvSpPr>
          <p:cNvPr id="21" name="Rectangle 20"/>
          <p:cNvSpPr/>
          <p:nvPr/>
        </p:nvSpPr>
        <p:spPr bwMode="auto">
          <a:xfrm>
            <a:off x="2667000" y="4343400"/>
            <a:ext cx="3810000" cy="533400"/>
          </a:xfrm>
          <a:prstGeom prst="rect">
            <a:avLst/>
          </a:prstGeom>
          <a:noFill/>
          <a:ln w="38100" algn="ctr">
            <a:solidFill>
              <a:srgbClr val="FF0000"/>
            </a:solidFill>
            <a:miter lim="800000"/>
            <a:headEnd/>
            <a:tailEnd/>
          </a:ln>
          <a:effectLst/>
        </p:spPr>
        <p:txBody>
          <a:bodyPr lIns="45720" rIns="45720" anchor="ctr"/>
          <a:lstStyle/>
          <a:p>
            <a:pPr>
              <a:defRPr/>
            </a:pPr>
            <a:endParaRPr lang="en-US" dirty="0"/>
          </a:p>
        </p:txBody>
      </p:sp>
      <p:pic>
        <p:nvPicPr>
          <p:cNvPr id="23" name="Picture 22" descr="vl29.jpg"/>
          <p:cNvPicPr>
            <a:picLocks noChangeAspect="1"/>
          </p:cNvPicPr>
          <p:nvPr/>
        </p:nvPicPr>
        <p:blipFill>
          <a:blip r:embed="rId5"/>
          <a:srcRect/>
          <a:stretch>
            <a:fillRect/>
          </a:stretch>
        </p:blipFill>
        <p:spPr bwMode="auto">
          <a:xfrm>
            <a:off x="2438400" y="3886200"/>
            <a:ext cx="977900" cy="342900"/>
          </a:xfrm>
          <a:prstGeom prst="rect">
            <a:avLst/>
          </a:prstGeom>
          <a:noFill/>
          <a:ln w="9525">
            <a:noFill/>
            <a:miter lim="800000"/>
            <a:headEnd/>
            <a:tailEnd/>
          </a:ln>
        </p:spPr>
      </p:pic>
      <p:grpSp>
        <p:nvGrpSpPr>
          <p:cNvPr id="3" name="Group 30"/>
          <p:cNvGrpSpPr>
            <a:grpSpLocks/>
          </p:cNvGrpSpPr>
          <p:nvPr/>
        </p:nvGrpSpPr>
        <p:grpSpPr bwMode="auto">
          <a:xfrm>
            <a:off x="1600200" y="4343400"/>
            <a:ext cx="2895600" cy="1376363"/>
            <a:chOff x="1600200" y="4343400"/>
            <a:chExt cx="2895600" cy="1376065"/>
          </a:xfrm>
        </p:grpSpPr>
        <p:cxnSp>
          <p:nvCxnSpPr>
            <p:cNvPr id="26" name="Straight Connector 25"/>
            <p:cNvCxnSpPr/>
            <p:nvPr/>
          </p:nvCxnSpPr>
          <p:spPr bwMode="auto">
            <a:xfrm rot="5400000" flipH="1" flipV="1">
              <a:off x="1752724" y="4724276"/>
              <a:ext cx="1142753" cy="381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25" name="TextBox 24"/>
            <p:cNvSpPr txBox="1"/>
            <p:nvPr/>
          </p:nvSpPr>
          <p:spPr>
            <a:xfrm>
              <a:off x="1600200" y="5257602"/>
              <a:ext cx="2895600" cy="4618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Sends a Broadcast</a:t>
              </a:r>
            </a:p>
          </p:txBody>
        </p:sp>
      </p:grpSp>
      <p:sp>
        <p:nvSpPr>
          <p:cNvPr id="5" name="Slide Number Placeholder 4"/>
          <p:cNvSpPr>
            <a:spLocks noGrp="1"/>
          </p:cNvSpPr>
          <p:nvPr>
            <p:ph type="sldNum" sz="quarter" idx="12"/>
          </p:nvPr>
        </p:nvSpPr>
        <p:spPr/>
        <p:txBody>
          <a:bodyPr>
            <a:normAutofit fontScale="85000" lnSpcReduction="20000"/>
          </a:bodyPr>
          <a:lstStyle/>
          <a:p>
            <a:fld id="{D5038CF1-A7C8-40BD-B6B0-0DD8C764D05E}" type="slidenum">
              <a:rPr lang="en-GB" smtClean="0"/>
              <a:pPr/>
              <a:t>26</a:t>
            </a:fld>
            <a:endParaRPr lang="en-GB"/>
          </a:p>
        </p:txBody>
      </p:sp>
    </p:spTree>
    <p:custDataLst>
      <p:tags r:id="rId1"/>
    </p:custDataLst>
    <p:extLst>
      <p:ext uri="{BB962C8B-B14F-4D97-AF65-F5344CB8AC3E}">
        <p14:creationId xmlns:p14="http://schemas.microsoft.com/office/powerpoint/2010/main" val="279890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1319 0.01575 L 0.10069 0.11575 L 0.17986 -0.05833 L 0.25764 0.11575 L 0.38958 -0.01388 " pathEditMode="relative" rAng="0" ptsTypes="AAAAA">
                                      <p:cBhvr>
                                        <p:cTn id="10" dur="3000" fill="hold"/>
                                        <p:tgtEl>
                                          <p:spTgt spid="17"/>
                                        </p:tgtEl>
                                        <p:attrNameLst>
                                          <p:attrName>ppt_x</p:attrName>
                                          <p:attrName>ppt_y</p:attrName>
                                        </p:attrNameLst>
                                      </p:cBhvr>
                                      <p:rCtr x="18800" y="130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02153 0.00648 L 0.09792 0.00463 L 0.17986 -0.16945 L 0.25764 0.00277 L 0.38542 -0.00093 " pathEditMode="relative" rAng="0" ptsTypes="AAAAA">
                                      <p:cBhvr>
                                        <p:cTn id="29" dur="3000" fill="hold"/>
                                        <p:tgtEl>
                                          <p:spTgt spid="23"/>
                                        </p:tgtEl>
                                        <p:attrNameLst>
                                          <p:attrName>ppt_x</p:attrName>
                                          <p:attrName>ppt_y</p:attrName>
                                        </p:attrNameLst>
                                      </p:cBhvr>
                                      <p:rCtr x="18200" y="-8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dirty="0"/>
              <a:t>Virtual Local Area Networks</a:t>
            </a:r>
          </a:p>
        </p:txBody>
      </p:sp>
      <p:sp>
        <p:nvSpPr>
          <p:cNvPr id="3" name="Content Placeholder 2"/>
          <p:cNvSpPr>
            <a:spLocks noGrp="1"/>
          </p:cNvSpPr>
          <p:nvPr>
            <p:ph sz="quarter" idx="1"/>
          </p:nvPr>
        </p:nvSpPr>
        <p:spPr>
          <a:xfrm>
            <a:off x="251520" y="1628800"/>
            <a:ext cx="4646985" cy="4968552"/>
          </a:xfrm>
        </p:spPr>
        <p:txBody>
          <a:bodyPr>
            <a:normAutofit/>
          </a:bodyPr>
          <a:lstStyle/>
          <a:p>
            <a:pPr algn="just"/>
            <a:r>
              <a:rPr lang="en-US" sz="3200" dirty="0"/>
              <a:t>VLAN </a:t>
            </a:r>
            <a:r>
              <a:rPr lang="en-US" sz="3200" dirty="0" err="1"/>
              <a:t>Trunking</a:t>
            </a:r>
            <a:endParaRPr lang="en-US" sz="3200" dirty="0"/>
          </a:p>
          <a:p>
            <a:pPr lvl="1" algn="just"/>
            <a:r>
              <a:rPr lang="en-US" dirty="0" err="1" smtClean="0"/>
              <a:t>Là</a:t>
            </a:r>
            <a:r>
              <a:rPr lang="en-US" dirty="0" smtClean="0"/>
              <a:t> </a:t>
            </a:r>
            <a:r>
              <a:rPr lang="vi-VN" dirty="0" smtClean="0"/>
              <a:t>cầu </a:t>
            </a:r>
            <a:r>
              <a:rPr lang="vi-VN" dirty="0"/>
              <a:t>nối cho </a:t>
            </a:r>
            <a:r>
              <a:rPr lang="en-US" dirty="0" err="1" smtClean="0"/>
              <a:t>nhiều</a:t>
            </a:r>
            <a:r>
              <a:rPr lang="en-US" dirty="0" smtClean="0"/>
              <a:t> </a:t>
            </a:r>
            <a:r>
              <a:rPr lang="vi-VN" dirty="0" smtClean="0"/>
              <a:t>VLAN</a:t>
            </a:r>
            <a:r>
              <a:rPr lang="vi-VN" dirty="0"/>
              <a:t>. Giữa các switch và Router.</a:t>
            </a:r>
            <a:r>
              <a:rPr lang="en-US" dirty="0"/>
              <a:t> </a:t>
            </a:r>
            <a:r>
              <a:rPr lang="vi-VN" dirty="0"/>
              <a:t>Giữa </a:t>
            </a:r>
            <a:r>
              <a:rPr lang="en-US" dirty="0"/>
              <a:t>Switch - Switch</a:t>
            </a:r>
            <a:r>
              <a:rPr lang="vi-VN" dirty="0"/>
              <a:t>.</a:t>
            </a:r>
          </a:p>
          <a:p>
            <a:pPr algn="just"/>
            <a:endParaRPr lang="en-US" dirty="0"/>
          </a:p>
        </p:txBody>
      </p:sp>
      <p:pic>
        <p:nvPicPr>
          <p:cNvPr id="4100" name="Picture 4" descr="vl43.jpg"/>
          <p:cNvPicPr>
            <a:picLocks noChangeAspect="1"/>
          </p:cNvPicPr>
          <p:nvPr/>
        </p:nvPicPr>
        <p:blipFill>
          <a:blip r:embed="rId4"/>
          <a:srcRect/>
          <a:stretch>
            <a:fillRect/>
          </a:stretch>
        </p:blipFill>
        <p:spPr bwMode="auto">
          <a:xfrm>
            <a:off x="5008420" y="1628800"/>
            <a:ext cx="4135580" cy="47525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D5038CF1-A7C8-40BD-B6B0-0DD8C764D05E}" type="slidenum">
              <a:rPr lang="en-GB" smtClean="0"/>
              <a:pPr/>
              <a:t>27</a:t>
            </a:fld>
            <a:endParaRPr lang="en-GB"/>
          </a:p>
        </p:txBody>
      </p:sp>
    </p:spTree>
    <p:custDataLst>
      <p:tags r:id="rId1"/>
    </p:custDataLst>
    <p:extLst>
      <p:ext uri="{BB962C8B-B14F-4D97-AF65-F5344CB8AC3E}">
        <p14:creationId xmlns:p14="http://schemas.microsoft.com/office/powerpoint/2010/main" val="163933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VLAN Trunking</a:t>
            </a:r>
          </a:p>
        </p:txBody>
      </p:sp>
      <p:sp>
        <p:nvSpPr>
          <p:cNvPr id="214019" name="Rectangle 3"/>
          <p:cNvSpPr>
            <a:spLocks noGrp="1" noChangeArrowheads="1"/>
          </p:cNvSpPr>
          <p:nvPr>
            <p:ph type="body" idx="1"/>
          </p:nvPr>
        </p:nvSpPr>
        <p:spPr>
          <a:xfrm>
            <a:off x="179512" y="4941168"/>
            <a:ext cx="8812088" cy="1535832"/>
          </a:xfrm>
        </p:spPr>
        <p:txBody>
          <a:bodyPr>
            <a:noAutofit/>
          </a:bodyPr>
          <a:lstStyle/>
          <a:p>
            <a:pPr algn="just">
              <a:buFont typeface="Tahoma" charset="0"/>
              <a:buChar char="•"/>
              <a:defRPr/>
            </a:pPr>
            <a:r>
              <a:rPr lang="vi-VN" sz="2400"/>
              <a:t>Khái niệm về trunking bắt đầu với ngành công nghiệp điện thoại. </a:t>
            </a:r>
            <a:endParaRPr lang="en-US" sz="2400"/>
          </a:p>
          <a:p>
            <a:pPr algn="just">
              <a:buFont typeface="Tahoma" charset="0"/>
              <a:buChar char="•"/>
              <a:defRPr/>
            </a:pPr>
            <a:r>
              <a:rPr lang="vi-VN" sz="2400"/>
              <a:t>Nhiều cuộc gọi đã được chuyển giữa khách hàng và cơ quan trung ương hoặc giữa cơ quan mình qua một kết nối vật lý</a:t>
            </a:r>
            <a:endParaRPr lang="en-US" sz="2400"/>
          </a:p>
          <a:p>
            <a:pPr algn="just" eaLnBrk="1" hangingPunct="1">
              <a:buFont typeface="Tahoma" charset="0"/>
              <a:buChar char="•"/>
              <a:defRPr/>
            </a:pPr>
            <a:endParaRPr lang="en-US" sz="2400" dirty="0">
              <a:cs typeface="Arial" charset="0"/>
            </a:endParaRPr>
          </a:p>
        </p:txBody>
      </p:sp>
      <p:pic>
        <p:nvPicPr>
          <p:cNvPr id="5124" name="Picture 4" descr="vl40.jpg"/>
          <p:cNvPicPr>
            <a:picLocks noChangeAspect="1"/>
          </p:cNvPicPr>
          <p:nvPr/>
        </p:nvPicPr>
        <p:blipFill>
          <a:blip r:embed="rId4"/>
          <a:srcRect/>
          <a:stretch>
            <a:fillRect/>
          </a:stretch>
        </p:blipFill>
        <p:spPr bwMode="auto">
          <a:xfrm>
            <a:off x="304800" y="1066800"/>
            <a:ext cx="6121400" cy="2705100"/>
          </a:xfrm>
          <a:prstGeom prst="rect">
            <a:avLst/>
          </a:prstGeom>
          <a:noFill/>
          <a:ln w="9525">
            <a:noFill/>
            <a:miter lim="800000"/>
            <a:headEnd/>
            <a:tailEnd/>
          </a:ln>
        </p:spPr>
      </p:pic>
      <p:pic>
        <p:nvPicPr>
          <p:cNvPr id="5125" name="Picture 6" descr="vl41.jpg"/>
          <p:cNvPicPr>
            <a:picLocks noChangeAspect="1"/>
          </p:cNvPicPr>
          <p:nvPr/>
        </p:nvPicPr>
        <p:blipFill>
          <a:blip r:embed="rId5"/>
          <a:srcRect/>
          <a:stretch>
            <a:fillRect/>
          </a:stretch>
        </p:blipFill>
        <p:spPr bwMode="auto">
          <a:xfrm>
            <a:off x="3276600" y="2743200"/>
            <a:ext cx="5416550" cy="20193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28</a:t>
            </a:fld>
            <a:endParaRPr lang="en-GB"/>
          </a:p>
        </p:txBody>
      </p:sp>
    </p:spTree>
    <p:custDataLst>
      <p:tags r:id="rId1"/>
    </p:custDataLst>
    <p:extLst>
      <p:ext uri="{BB962C8B-B14F-4D97-AF65-F5344CB8AC3E}">
        <p14:creationId xmlns:p14="http://schemas.microsoft.com/office/powerpoint/2010/main" val="673117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VLAN Trunking</a:t>
            </a:r>
          </a:p>
        </p:txBody>
      </p:sp>
      <p:sp>
        <p:nvSpPr>
          <p:cNvPr id="214019" name="Rectangle 3"/>
          <p:cNvSpPr>
            <a:spLocks noGrp="1" noChangeArrowheads="1"/>
          </p:cNvSpPr>
          <p:nvPr>
            <p:ph type="body" idx="1"/>
          </p:nvPr>
        </p:nvSpPr>
        <p:spPr>
          <a:xfrm>
            <a:off x="152400" y="4800600"/>
            <a:ext cx="8839200" cy="1676400"/>
          </a:xfrm>
        </p:spPr>
        <p:txBody>
          <a:bodyPr>
            <a:normAutofit/>
          </a:bodyPr>
          <a:lstStyle/>
          <a:p>
            <a:pPr>
              <a:buFont typeface="Tahoma" charset="0"/>
              <a:buChar char="•"/>
              <a:defRPr/>
            </a:pPr>
            <a:r>
              <a:rPr lang="vi-VN" dirty="0" smtClean="0"/>
              <a:t>Một </a:t>
            </a:r>
            <a:r>
              <a:rPr lang="en-US" dirty="0"/>
              <a:t>Trunk </a:t>
            </a:r>
            <a:r>
              <a:rPr lang="vi-VN" dirty="0"/>
              <a:t>là một kết nối vật lý và logic giữa hai thiết bị chuyển mạch qua đó lưu lượng mạng đi.</a:t>
            </a:r>
            <a:r>
              <a:rPr lang="en-US" dirty="0"/>
              <a:t> </a:t>
            </a:r>
          </a:p>
          <a:p>
            <a:pPr eaLnBrk="1" hangingPunct="1">
              <a:buFont typeface="Tahoma" charset="0"/>
              <a:buChar char="•"/>
              <a:defRPr/>
            </a:pPr>
            <a:endParaRPr lang="en-US" dirty="0">
              <a:cs typeface="Arial" charset="0"/>
            </a:endParaRPr>
          </a:p>
        </p:txBody>
      </p:sp>
      <p:pic>
        <p:nvPicPr>
          <p:cNvPr id="7172" name="Picture 6" descr="vl44.jpg"/>
          <p:cNvPicPr>
            <a:picLocks noChangeAspect="1"/>
          </p:cNvPicPr>
          <p:nvPr/>
        </p:nvPicPr>
        <p:blipFill>
          <a:blip r:embed="rId4"/>
          <a:srcRect/>
          <a:stretch>
            <a:fillRect/>
          </a:stretch>
        </p:blipFill>
        <p:spPr bwMode="auto">
          <a:xfrm>
            <a:off x="304800" y="1447800"/>
            <a:ext cx="8610600" cy="3078163"/>
          </a:xfrm>
          <a:prstGeom prst="rect">
            <a:avLst/>
          </a:prstGeom>
          <a:noFill/>
          <a:ln w="9525">
            <a:noFill/>
            <a:miter lim="800000"/>
            <a:headEnd/>
            <a:tailEnd/>
          </a:ln>
        </p:spPr>
      </p:pic>
      <p:cxnSp>
        <p:nvCxnSpPr>
          <p:cNvPr id="11" name="Straight Connector 10"/>
          <p:cNvCxnSpPr/>
          <p:nvPr/>
        </p:nvCxnSpPr>
        <p:spPr bwMode="auto">
          <a:xfrm rot="10800000" flipV="1">
            <a:off x="4800600" y="1371600"/>
            <a:ext cx="1219200" cy="6858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9" name="TextBox 8"/>
          <p:cNvSpPr txBox="1"/>
          <p:nvPr/>
        </p:nvSpPr>
        <p:spPr>
          <a:xfrm>
            <a:off x="5867400" y="1066800"/>
            <a:ext cx="18288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No trunk</a:t>
            </a:r>
          </a:p>
        </p:txBody>
      </p:sp>
      <p:cxnSp>
        <p:nvCxnSpPr>
          <p:cNvPr id="14" name="Straight Connector 13"/>
          <p:cNvCxnSpPr/>
          <p:nvPr/>
        </p:nvCxnSpPr>
        <p:spPr bwMode="auto">
          <a:xfrm rot="16200000" flipH="1">
            <a:off x="3886200" y="3200400"/>
            <a:ext cx="762000" cy="6096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2" name="TextBox 11"/>
          <p:cNvSpPr txBox="1"/>
          <p:nvPr/>
        </p:nvSpPr>
        <p:spPr>
          <a:xfrm>
            <a:off x="3048000" y="2819400"/>
            <a:ext cx="12954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Trunk</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29</a:t>
            </a:fld>
            <a:endParaRPr lang="en-GB"/>
          </a:p>
        </p:txBody>
      </p:sp>
    </p:spTree>
    <p:custDataLst>
      <p:tags r:id="rId1"/>
    </p:custDataLst>
    <p:extLst>
      <p:ext uri="{BB962C8B-B14F-4D97-AF65-F5344CB8AC3E}">
        <p14:creationId xmlns:p14="http://schemas.microsoft.com/office/powerpoint/2010/main" val="1875145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a:t>
            </a:fld>
            <a:endParaRPr lang="en-GB"/>
          </a:p>
        </p:txBody>
      </p:sp>
      <p:sp>
        <p:nvSpPr>
          <p:cNvPr id="4" name="Content Placeholder 3"/>
          <p:cNvSpPr>
            <a:spLocks noGrp="1"/>
          </p:cNvSpPr>
          <p:nvPr>
            <p:ph sz="quarter" idx="1"/>
          </p:nvPr>
        </p:nvSpPr>
        <p:spPr/>
        <p:txBody>
          <a:bodyPr/>
          <a:lstStyle/>
          <a:p>
            <a:pPr algn="just"/>
            <a:r>
              <a:rPr lang="vi-VN"/>
              <a:t>A VLAN là một nhóm logic các thiết bị mạng hoặc người sử dụng mà không bị giới hạn một phân đoạn </a:t>
            </a:r>
            <a:r>
              <a:rPr lang="en-US"/>
              <a:t>switch</a:t>
            </a:r>
            <a:r>
              <a:rPr lang="vi-VN"/>
              <a:t> vật lý. </a:t>
            </a:r>
            <a:endParaRPr lang="en-US"/>
          </a:p>
          <a:p>
            <a:pPr algn="just"/>
            <a:r>
              <a:rPr lang="vi-VN"/>
              <a:t>Một VLAN tạo ra một miền quảng bá duy nhất mà không bị giới hạn một phân đoạn vật lý và được </a:t>
            </a:r>
            <a:r>
              <a:rPr lang="en-US"/>
              <a:t>xem </a:t>
            </a:r>
            <a:r>
              <a:rPr lang="vi-VN"/>
              <a:t>như một subnet.</a:t>
            </a:r>
            <a:endParaRPr lang="en-US"/>
          </a:p>
          <a:p>
            <a:pPr algn="just"/>
            <a:r>
              <a:rPr lang="vi-VN"/>
              <a:t>Thiết lập VLAN được thực hiện trong </a:t>
            </a:r>
            <a:r>
              <a:rPr lang="en-US"/>
              <a:t>Switch </a:t>
            </a:r>
            <a:r>
              <a:rPr lang="vi-VN"/>
              <a:t>bằng phần mềm.</a:t>
            </a:r>
          </a:p>
          <a:p>
            <a:pPr marL="349250" indent="-349250" algn="just" defTabSz="914400">
              <a:lnSpc>
                <a:spcPct val="85000"/>
              </a:lnSpc>
              <a:buFont typeface="Helvetica" charset="0"/>
              <a:buNone/>
            </a:pPr>
            <a:endParaRPr lang="en-US" dirty="0">
              <a:latin typeface="Helvetica" charset="0"/>
            </a:endParaRPr>
          </a:p>
        </p:txBody>
      </p:sp>
    </p:spTree>
    <p:extLst>
      <p:ext uri="{BB962C8B-B14F-4D97-AF65-F5344CB8AC3E}">
        <p14:creationId xmlns:p14="http://schemas.microsoft.com/office/powerpoint/2010/main" val="3625876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IEEE 802.1Q Frame Tagging</a:t>
            </a:r>
          </a:p>
        </p:txBody>
      </p:sp>
      <p:sp>
        <p:nvSpPr>
          <p:cNvPr id="214019" name="Rectangle 3"/>
          <p:cNvSpPr>
            <a:spLocks noGrp="1" noChangeArrowheads="1"/>
          </p:cNvSpPr>
          <p:nvPr>
            <p:ph type="body" idx="1"/>
          </p:nvPr>
        </p:nvSpPr>
        <p:spPr>
          <a:xfrm>
            <a:off x="152400" y="1628800"/>
            <a:ext cx="8839200" cy="4848200"/>
          </a:xfrm>
        </p:spPr>
        <p:txBody>
          <a:bodyPr>
            <a:normAutofit/>
          </a:bodyPr>
          <a:lstStyle/>
          <a:p>
            <a:pPr algn="just">
              <a:lnSpc>
                <a:spcPct val="90000"/>
              </a:lnSpc>
              <a:buFont typeface="Tahoma" charset="0"/>
              <a:buChar char="•"/>
              <a:defRPr/>
            </a:pPr>
            <a:r>
              <a:rPr lang="en-US" sz="2400" dirty="0"/>
              <a:t>T</a:t>
            </a:r>
            <a:r>
              <a:rPr lang="vi-VN" sz="2400" dirty="0"/>
              <a:t>hiết bị </a:t>
            </a:r>
            <a:r>
              <a:rPr lang="en-US" sz="2400" dirty="0"/>
              <a:t>Switch </a:t>
            </a:r>
            <a:r>
              <a:rPr lang="vi-VN" sz="2400" dirty="0"/>
              <a:t>lớp 2 </a:t>
            </a:r>
            <a:r>
              <a:rPr lang="en-US" sz="2400" dirty="0"/>
              <a:t>c</a:t>
            </a:r>
            <a:r>
              <a:rPr lang="vi-VN" sz="2400" dirty="0"/>
              <a:t>hỉ sử dụng các thông tin tiêu đề</a:t>
            </a:r>
            <a:r>
              <a:rPr lang="en-US" sz="2400" dirty="0"/>
              <a:t> </a:t>
            </a:r>
            <a:r>
              <a:rPr lang="en-US" sz="2400" dirty="0" err="1"/>
              <a:t>của</a:t>
            </a:r>
            <a:r>
              <a:rPr lang="en-US" sz="2400" dirty="0"/>
              <a:t> </a:t>
            </a:r>
            <a:r>
              <a:rPr lang="vi-VN" sz="2400" dirty="0"/>
              <a:t>khung</a:t>
            </a:r>
            <a:r>
              <a:rPr lang="en-US" sz="2400" dirty="0"/>
              <a:t> </a:t>
            </a:r>
            <a:r>
              <a:rPr lang="vi-VN" sz="2400" dirty="0"/>
              <a:t>Ethernet. </a:t>
            </a:r>
            <a:endParaRPr lang="en-US" sz="2400" dirty="0"/>
          </a:p>
          <a:p>
            <a:pPr algn="just">
              <a:lnSpc>
                <a:spcPct val="90000"/>
              </a:lnSpc>
              <a:buFont typeface="Tahoma" charset="0"/>
              <a:buChar char="•"/>
              <a:defRPr/>
            </a:pPr>
            <a:r>
              <a:rPr lang="vi-VN" sz="2400" dirty="0"/>
              <a:t>Khung tiêu đề không chứa thông tin về </a:t>
            </a:r>
            <a:r>
              <a:rPr lang="en-US" sz="2400" dirty="0" err="1" smtClean="0"/>
              <a:t>số</a:t>
            </a:r>
            <a:r>
              <a:rPr lang="en-US" sz="2400" dirty="0" smtClean="0"/>
              <a:t> </a:t>
            </a:r>
            <a:r>
              <a:rPr lang="en-US" sz="2400" dirty="0" err="1" smtClean="0"/>
              <a:t>hiệu</a:t>
            </a:r>
            <a:r>
              <a:rPr lang="en-US" sz="2400" dirty="0" smtClean="0"/>
              <a:t> </a:t>
            </a:r>
            <a:r>
              <a:rPr lang="vi-VN" sz="2400" dirty="0" smtClean="0"/>
              <a:t>VLAN</a:t>
            </a:r>
            <a:r>
              <a:rPr lang="vi-VN" sz="2400" dirty="0"/>
              <a:t>.</a:t>
            </a:r>
            <a:endParaRPr lang="en-US" sz="2400" dirty="0"/>
          </a:p>
          <a:p>
            <a:pPr algn="just">
              <a:lnSpc>
                <a:spcPct val="90000"/>
              </a:lnSpc>
              <a:buFont typeface="Tahoma" charset="0"/>
              <a:buChar char="•"/>
              <a:defRPr/>
            </a:pPr>
            <a:r>
              <a:rPr lang="vi-VN" sz="2400" dirty="0" smtClean="0"/>
              <a:t>VLAN ID </a:t>
            </a:r>
            <a:r>
              <a:rPr lang="vi-VN" sz="2400" dirty="0"/>
              <a:t>phải được xác định cho mỗi khung hình được chuyển qua </a:t>
            </a:r>
            <a:r>
              <a:rPr lang="en-US" sz="2400" dirty="0"/>
              <a:t>Trunk</a:t>
            </a:r>
            <a:r>
              <a:rPr lang="vi-VN" sz="2400" dirty="0"/>
              <a:t>.</a:t>
            </a:r>
            <a:r>
              <a:rPr lang="en-US" sz="2400" dirty="0"/>
              <a:t> </a:t>
            </a:r>
            <a:r>
              <a:rPr lang="vi-VN" sz="2400" dirty="0"/>
              <a:t>Quá trình này được gọi là 802.1Q VLAN Tagging.</a:t>
            </a:r>
            <a:endParaRPr lang="en-US" sz="2400" dirty="0"/>
          </a:p>
          <a:p>
            <a:pPr algn="just" eaLnBrk="1" hangingPunct="1">
              <a:lnSpc>
                <a:spcPct val="90000"/>
              </a:lnSpc>
              <a:buFont typeface="Tahoma" charset="0"/>
              <a:buChar char="•"/>
              <a:defRPr/>
            </a:pPr>
            <a:endParaRPr lang="en-US" sz="2400" dirty="0">
              <a:solidFill>
                <a:srgbClr val="FFFF00"/>
              </a:solidFill>
            </a:endParaRPr>
          </a:p>
        </p:txBody>
      </p:sp>
      <p:pic>
        <p:nvPicPr>
          <p:cNvPr id="10244" name="Picture 3" descr="vl47.jpg"/>
          <p:cNvPicPr>
            <a:picLocks noChangeAspect="1"/>
          </p:cNvPicPr>
          <p:nvPr/>
        </p:nvPicPr>
        <p:blipFill>
          <a:blip r:embed="rId4"/>
          <a:srcRect/>
          <a:stretch>
            <a:fillRect/>
          </a:stretch>
        </p:blipFill>
        <p:spPr bwMode="auto">
          <a:xfrm>
            <a:off x="467544" y="3957637"/>
            <a:ext cx="7416824" cy="290036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30</a:t>
            </a:fld>
            <a:endParaRPr lang="en-GB"/>
          </a:p>
        </p:txBody>
      </p:sp>
    </p:spTree>
    <p:custDataLst>
      <p:tags r:id="rId1"/>
    </p:custDataLst>
    <p:extLst>
      <p:ext uri="{BB962C8B-B14F-4D97-AF65-F5344CB8AC3E}">
        <p14:creationId xmlns:p14="http://schemas.microsoft.com/office/powerpoint/2010/main" val="2879375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dirty="0"/>
              <a:t>Trunking Operation</a:t>
            </a:r>
          </a:p>
        </p:txBody>
      </p:sp>
      <p:pic>
        <p:nvPicPr>
          <p:cNvPr id="17411" name="Picture 4" descr="vl52.jpg"/>
          <p:cNvPicPr>
            <a:picLocks noChangeAspect="1"/>
          </p:cNvPicPr>
          <p:nvPr/>
        </p:nvPicPr>
        <p:blipFill>
          <a:blip r:embed="rId4"/>
          <a:srcRect/>
          <a:stretch>
            <a:fillRect/>
          </a:stretch>
        </p:blipFill>
        <p:spPr bwMode="auto">
          <a:xfrm>
            <a:off x="127000" y="1752600"/>
            <a:ext cx="8864600" cy="3962400"/>
          </a:xfrm>
          <a:prstGeom prst="rect">
            <a:avLst/>
          </a:prstGeom>
          <a:noFill/>
          <a:ln w="9525">
            <a:noFill/>
            <a:miter lim="800000"/>
            <a:headEnd/>
            <a:tailEnd/>
          </a:ln>
        </p:spPr>
      </p:pic>
      <p:sp>
        <p:nvSpPr>
          <p:cNvPr id="16" name="TextBox 15"/>
          <p:cNvSpPr txBox="1"/>
          <p:nvPr/>
        </p:nvSpPr>
        <p:spPr>
          <a:xfrm>
            <a:off x="304800" y="2057400"/>
            <a:ext cx="26670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PC1 and PC3</a:t>
            </a:r>
            <a:br>
              <a:rPr lang="en-US" dirty="0"/>
            </a:br>
            <a:r>
              <a:rPr lang="en-US" dirty="0"/>
              <a:t>send a broadcast.</a:t>
            </a:r>
          </a:p>
        </p:txBody>
      </p:sp>
      <p:sp>
        <p:nvSpPr>
          <p:cNvPr id="17" name="TextBox 16"/>
          <p:cNvSpPr txBox="1"/>
          <p:nvPr/>
        </p:nvSpPr>
        <p:spPr>
          <a:xfrm>
            <a:off x="1295400" y="3200400"/>
            <a:ext cx="457200" cy="338138"/>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sz="1600" dirty="0"/>
              <a:t>10</a:t>
            </a:r>
          </a:p>
        </p:txBody>
      </p:sp>
      <p:sp>
        <p:nvSpPr>
          <p:cNvPr id="18" name="TextBox 17"/>
          <p:cNvSpPr txBox="1"/>
          <p:nvPr/>
        </p:nvSpPr>
        <p:spPr>
          <a:xfrm>
            <a:off x="1295400" y="4191000"/>
            <a:ext cx="457200" cy="338138"/>
          </a:xfrm>
          <a:prstGeom prst="rect">
            <a:avLst/>
          </a:prstGeom>
          <a:solidFill>
            <a:srgbClr val="002060"/>
          </a:solidFill>
          <a:ln w="25400">
            <a:solidFill>
              <a:srgbClr val="00B0F0"/>
            </a:solidFill>
          </a:ln>
          <a:effectLst>
            <a:outerShdw blurRad="50800" dist="50800" dir="5400000" algn="ctr" rotWithShape="0">
              <a:schemeClr val="tx1"/>
            </a:outerShdw>
          </a:effectLst>
        </p:spPr>
        <p:txBody>
          <a:bodyPr>
            <a:spAutoFit/>
          </a:bodyPr>
          <a:lstStyle/>
          <a:p>
            <a:pPr>
              <a:defRPr/>
            </a:pPr>
            <a:r>
              <a:rPr lang="en-US" sz="1600" dirty="0"/>
              <a:t>20</a:t>
            </a:r>
          </a:p>
        </p:txBody>
      </p:sp>
      <p:sp>
        <p:nvSpPr>
          <p:cNvPr id="19" name="TextBox 18"/>
          <p:cNvSpPr txBox="1"/>
          <p:nvPr/>
        </p:nvSpPr>
        <p:spPr>
          <a:xfrm>
            <a:off x="1295400" y="5105400"/>
            <a:ext cx="457200" cy="338138"/>
          </a:xfrm>
          <a:prstGeom prst="rect">
            <a:avLst/>
          </a:prstGeom>
          <a:solidFill>
            <a:srgbClr val="660033"/>
          </a:solidFill>
          <a:ln w="25400">
            <a:solidFill>
              <a:srgbClr val="7030A0"/>
            </a:solidFill>
          </a:ln>
          <a:effectLst>
            <a:outerShdw blurRad="50800" dist="50800" dir="5400000" algn="ctr" rotWithShape="0">
              <a:schemeClr val="tx1"/>
            </a:outerShdw>
          </a:effectLst>
        </p:spPr>
        <p:txBody>
          <a:bodyPr>
            <a:spAutoFit/>
          </a:bodyPr>
          <a:lstStyle/>
          <a:p>
            <a:pPr>
              <a:defRPr/>
            </a:pPr>
            <a:r>
              <a:rPr lang="en-US" sz="1600" dirty="0"/>
              <a:t>30</a:t>
            </a:r>
          </a:p>
        </p:txBody>
      </p:sp>
      <p:sp>
        <p:nvSpPr>
          <p:cNvPr id="20" name="TextBox 19"/>
          <p:cNvSpPr txBox="1"/>
          <p:nvPr/>
        </p:nvSpPr>
        <p:spPr>
          <a:xfrm>
            <a:off x="8153400" y="3200400"/>
            <a:ext cx="457200" cy="338138"/>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sz="1600" dirty="0"/>
              <a:t>10</a:t>
            </a:r>
          </a:p>
        </p:txBody>
      </p:sp>
      <p:sp>
        <p:nvSpPr>
          <p:cNvPr id="21" name="TextBox 20"/>
          <p:cNvSpPr txBox="1"/>
          <p:nvPr/>
        </p:nvSpPr>
        <p:spPr>
          <a:xfrm>
            <a:off x="8153400" y="4191000"/>
            <a:ext cx="457200" cy="338138"/>
          </a:xfrm>
          <a:prstGeom prst="rect">
            <a:avLst/>
          </a:prstGeom>
          <a:solidFill>
            <a:srgbClr val="002060"/>
          </a:solidFill>
          <a:ln w="25400">
            <a:solidFill>
              <a:srgbClr val="00B0F0"/>
            </a:solidFill>
          </a:ln>
          <a:effectLst>
            <a:outerShdw blurRad="50800" dist="50800" dir="5400000" algn="ctr" rotWithShape="0">
              <a:schemeClr val="tx1"/>
            </a:outerShdw>
          </a:effectLst>
        </p:spPr>
        <p:txBody>
          <a:bodyPr>
            <a:spAutoFit/>
          </a:bodyPr>
          <a:lstStyle/>
          <a:p>
            <a:pPr>
              <a:defRPr/>
            </a:pPr>
            <a:r>
              <a:rPr lang="en-US" sz="1600" dirty="0"/>
              <a:t>20</a:t>
            </a:r>
          </a:p>
        </p:txBody>
      </p:sp>
      <p:sp>
        <p:nvSpPr>
          <p:cNvPr id="22" name="TextBox 21"/>
          <p:cNvSpPr txBox="1"/>
          <p:nvPr/>
        </p:nvSpPr>
        <p:spPr>
          <a:xfrm>
            <a:off x="8153400" y="5105400"/>
            <a:ext cx="457200" cy="338138"/>
          </a:xfrm>
          <a:prstGeom prst="rect">
            <a:avLst/>
          </a:prstGeom>
          <a:solidFill>
            <a:srgbClr val="660033"/>
          </a:solidFill>
          <a:ln w="25400">
            <a:solidFill>
              <a:srgbClr val="7030A0"/>
            </a:solidFill>
          </a:ln>
          <a:effectLst>
            <a:outerShdw blurRad="50800" dist="50800" dir="5400000" algn="ctr" rotWithShape="0">
              <a:schemeClr val="tx1"/>
            </a:outerShdw>
          </a:effectLst>
        </p:spPr>
        <p:txBody>
          <a:bodyPr>
            <a:spAutoFit/>
          </a:bodyPr>
          <a:lstStyle/>
          <a:p>
            <a:pPr>
              <a:defRPr/>
            </a:pPr>
            <a:r>
              <a:rPr lang="en-US" sz="1600" dirty="0"/>
              <a:t>30</a:t>
            </a:r>
          </a:p>
        </p:txBody>
      </p:sp>
      <p:sp>
        <p:nvSpPr>
          <p:cNvPr id="23" name="TextBox 22"/>
          <p:cNvSpPr txBox="1"/>
          <p:nvPr/>
        </p:nvSpPr>
        <p:spPr>
          <a:xfrm>
            <a:off x="228600" y="5791200"/>
            <a:ext cx="44196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S2 receives the frames and ‘tags’ them with the VLAN ID.</a:t>
            </a:r>
          </a:p>
        </p:txBody>
      </p:sp>
      <p:sp>
        <p:nvSpPr>
          <p:cNvPr id="24" name="TextBox 23"/>
          <p:cNvSpPr txBox="1"/>
          <p:nvPr/>
        </p:nvSpPr>
        <p:spPr>
          <a:xfrm>
            <a:off x="4191000" y="1447800"/>
            <a:ext cx="4343400" cy="12001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The tagged frames are sent across the trunk links between S2 and S1 and S1 and S3.</a:t>
            </a:r>
          </a:p>
        </p:txBody>
      </p:sp>
      <p:sp>
        <p:nvSpPr>
          <p:cNvPr id="31" name="TextBox 30"/>
          <p:cNvSpPr txBox="1"/>
          <p:nvPr/>
        </p:nvSpPr>
        <p:spPr>
          <a:xfrm>
            <a:off x="4724400" y="5562600"/>
            <a:ext cx="4267200" cy="8302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S3 strips the tags and forwards to the destination.</a:t>
            </a:r>
          </a:p>
        </p:txBody>
      </p:sp>
      <p:pic>
        <p:nvPicPr>
          <p:cNvPr id="32" name="Picture 31" descr="vl53.jpg"/>
          <p:cNvPicPr>
            <a:picLocks noChangeAspect="1"/>
          </p:cNvPicPr>
          <p:nvPr/>
        </p:nvPicPr>
        <p:blipFill>
          <a:blip r:embed="rId5"/>
          <a:srcRect/>
          <a:stretch>
            <a:fillRect/>
          </a:stretch>
        </p:blipFill>
        <p:spPr bwMode="auto">
          <a:xfrm>
            <a:off x="1981200" y="3276600"/>
            <a:ext cx="1295400" cy="342900"/>
          </a:xfrm>
          <a:prstGeom prst="rect">
            <a:avLst/>
          </a:prstGeom>
          <a:noFill/>
          <a:ln w="9525">
            <a:noFill/>
            <a:miter lim="800000"/>
            <a:headEnd/>
            <a:tailEnd/>
          </a:ln>
        </p:spPr>
      </p:pic>
      <p:pic>
        <p:nvPicPr>
          <p:cNvPr id="33" name="Picture 32" descr="vl53.jpg"/>
          <p:cNvPicPr>
            <a:picLocks noChangeAspect="1"/>
          </p:cNvPicPr>
          <p:nvPr/>
        </p:nvPicPr>
        <p:blipFill>
          <a:blip r:embed="rId5"/>
          <a:srcRect/>
          <a:stretch>
            <a:fillRect/>
          </a:stretch>
        </p:blipFill>
        <p:spPr bwMode="auto">
          <a:xfrm>
            <a:off x="1981200" y="5029200"/>
            <a:ext cx="1295400" cy="342900"/>
          </a:xfrm>
          <a:prstGeom prst="rect">
            <a:avLst/>
          </a:prstGeom>
          <a:noFill/>
          <a:ln w="9525">
            <a:noFill/>
            <a:miter lim="800000"/>
            <a:headEnd/>
            <a:tailEnd/>
          </a:ln>
        </p:spPr>
      </p:pic>
      <p:pic>
        <p:nvPicPr>
          <p:cNvPr id="37" name="Picture 36" descr="vl53.jpg"/>
          <p:cNvPicPr>
            <a:picLocks noChangeAspect="1"/>
          </p:cNvPicPr>
          <p:nvPr/>
        </p:nvPicPr>
        <p:blipFill>
          <a:blip r:embed="rId5"/>
          <a:srcRect/>
          <a:stretch>
            <a:fillRect/>
          </a:stretch>
        </p:blipFill>
        <p:spPr bwMode="auto">
          <a:xfrm>
            <a:off x="4572000" y="4267200"/>
            <a:ext cx="1295400" cy="342900"/>
          </a:xfrm>
          <a:prstGeom prst="rect">
            <a:avLst/>
          </a:prstGeom>
          <a:noFill/>
          <a:ln w="9525">
            <a:noFill/>
            <a:miter lim="800000"/>
            <a:headEnd/>
            <a:tailEnd/>
          </a:ln>
        </p:spPr>
      </p:pic>
      <p:pic>
        <p:nvPicPr>
          <p:cNvPr id="39" name="Picture 38" descr="vl53.jpg"/>
          <p:cNvPicPr>
            <a:picLocks noChangeAspect="1"/>
          </p:cNvPicPr>
          <p:nvPr/>
        </p:nvPicPr>
        <p:blipFill>
          <a:blip r:embed="rId5"/>
          <a:srcRect/>
          <a:stretch>
            <a:fillRect/>
          </a:stretch>
        </p:blipFill>
        <p:spPr bwMode="auto">
          <a:xfrm>
            <a:off x="4572000" y="4267200"/>
            <a:ext cx="1295400" cy="342900"/>
          </a:xfrm>
          <a:prstGeom prst="rect">
            <a:avLst/>
          </a:prstGeom>
          <a:noFill/>
          <a:ln w="9525">
            <a:noFill/>
            <a:miter lim="800000"/>
            <a:headEnd/>
            <a:tailEnd/>
          </a:ln>
        </p:spPr>
      </p:pic>
      <p:grpSp>
        <p:nvGrpSpPr>
          <p:cNvPr id="2" name="Group 40"/>
          <p:cNvGrpSpPr>
            <a:grpSpLocks/>
          </p:cNvGrpSpPr>
          <p:nvPr/>
        </p:nvGrpSpPr>
        <p:grpSpPr bwMode="auto">
          <a:xfrm>
            <a:off x="2819400" y="3962400"/>
            <a:ext cx="1930400" cy="723900"/>
            <a:chOff x="2895600" y="3886200"/>
            <a:chExt cx="1930400" cy="723900"/>
          </a:xfrm>
        </p:grpSpPr>
        <p:pic>
          <p:nvPicPr>
            <p:cNvPr id="17427" name="Picture 34" descr="vl55.jpg"/>
            <p:cNvPicPr>
              <a:picLocks noChangeAspect="1"/>
            </p:cNvPicPr>
            <p:nvPr/>
          </p:nvPicPr>
          <p:blipFill>
            <a:blip r:embed="rId6"/>
            <a:srcRect/>
            <a:stretch>
              <a:fillRect/>
            </a:stretch>
          </p:blipFill>
          <p:spPr bwMode="auto">
            <a:xfrm>
              <a:off x="2895600" y="4267200"/>
              <a:ext cx="1930400" cy="342900"/>
            </a:xfrm>
            <a:prstGeom prst="rect">
              <a:avLst/>
            </a:prstGeom>
            <a:noFill/>
            <a:ln w="9525">
              <a:noFill/>
              <a:miter lim="800000"/>
              <a:headEnd/>
              <a:tailEnd/>
            </a:ln>
          </p:spPr>
        </p:pic>
        <p:pic>
          <p:nvPicPr>
            <p:cNvPr id="17428" name="Picture 39" descr="vl54.jpg"/>
            <p:cNvPicPr>
              <a:picLocks noChangeAspect="1"/>
            </p:cNvPicPr>
            <p:nvPr/>
          </p:nvPicPr>
          <p:blipFill>
            <a:blip r:embed="rId7"/>
            <a:srcRect/>
            <a:stretch>
              <a:fillRect/>
            </a:stretch>
          </p:blipFill>
          <p:spPr bwMode="auto">
            <a:xfrm>
              <a:off x="2895600" y="3886200"/>
              <a:ext cx="1930400" cy="342900"/>
            </a:xfrm>
            <a:prstGeom prst="rect">
              <a:avLst/>
            </a:prstGeom>
            <a:noFill/>
            <a:ln w="9525">
              <a:noFill/>
              <a:miter lim="800000"/>
              <a:headEnd/>
              <a:tailEnd/>
            </a:ln>
          </p:spPr>
        </p:pic>
      </p:grpSp>
      <p:sp>
        <p:nvSpPr>
          <p:cNvPr id="4" name="Slide Number Placeholder 3"/>
          <p:cNvSpPr>
            <a:spLocks noGrp="1"/>
          </p:cNvSpPr>
          <p:nvPr>
            <p:ph type="sldNum" sz="quarter" idx="12"/>
          </p:nvPr>
        </p:nvSpPr>
        <p:spPr/>
        <p:txBody>
          <a:bodyPr>
            <a:normAutofit fontScale="85000" lnSpcReduction="20000"/>
          </a:bodyPr>
          <a:lstStyle/>
          <a:p>
            <a:fld id="{D5038CF1-A7C8-40BD-B6B0-0DD8C764D05E}" type="slidenum">
              <a:rPr lang="en-GB" smtClean="0"/>
              <a:pPr/>
              <a:t>31</a:t>
            </a:fld>
            <a:endParaRPr lang="en-GB"/>
          </a:p>
        </p:txBody>
      </p:sp>
    </p:spTree>
    <p:custDataLst>
      <p:tags r:id="rId1"/>
    </p:custDataLst>
    <p:extLst>
      <p:ext uri="{BB962C8B-B14F-4D97-AF65-F5344CB8AC3E}">
        <p14:creationId xmlns:p14="http://schemas.microsoft.com/office/powerpoint/2010/main" val="330486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par>
                          <p:cTn id="11" fill="hold">
                            <p:stCondLst>
                              <p:cond delay="0"/>
                            </p:stCondLst>
                            <p:childTnLst>
                              <p:par>
                                <p:cTn id="12" presetID="49" presetClass="path" presetSubtype="0" accel="50000" decel="50000" fill="hold" nodeType="afterEffect">
                                  <p:stCondLst>
                                    <p:cond delay="0"/>
                                  </p:stCondLst>
                                  <p:childTnLst>
                                    <p:animMotion origin="layout" path="M 0 2.22222E-6 L 0.12083 0.13055 " pathEditMode="relative" rAng="0" ptsTypes="AA">
                                      <p:cBhvr>
                                        <p:cTn id="13" dur="2000" fill="hold"/>
                                        <p:tgtEl>
                                          <p:spTgt spid="32"/>
                                        </p:tgtEl>
                                        <p:attrNameLst>
                                          <p:attrName>ppt_x</p:attrName>
                                          <p:attrName>ppt_y</p:attrName>
                                        </p:attrNameLst>
                                      </p:cBhvr>
                                      <p:rCtr x="6000" y="6500"/>
                                    </p:animMotion>
                                  </p:childTnLst>
                                </p:cTn>
                              </p:par>
                              <p:par>
                                <p:cTn id="14" presetID="56" presetClass="path" presetSubtype="0" accel="50000" decel="50000" fill="hold" nodeType="withEffect">
                                  <p:stCondLst>
                                    <p:cond delay="0"/>
                                  </p:stCondLst>
                                  <p:childTnLst>
                                    <p:animMotion origin="layout" path="M 0 -3.33333E-6 L 0.12083 -0.125 " pathEditMode="relative" rAng="0" ptsTypes="AA">
                                      <p:cBhvr>
                                        <p:cTn id="15" dur="2000" fill="hold"/>
                                        <p:tgtEl>
                                          <p:spTgt spid="33"/>
                                        </p:tgtEl>
                                        <p:attrNameLst>
                                          <p:attrName>ppt_x</p:attrName>
                                          <p:attrName>ppt_y</p:attrName>
                                        </p:attrNameLst>
                                      </p:cBhvr>
                                      <p:rCtr x="6000" y="-630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0"/>
                            </p:stCondLst>
                            <p:childTnLst>
                              <p:par>
                                <p:cTn id="21" presetID="10" presetClass="exit" presetSubtype="0" fill="hold" nodeType="afterEffect">
                                  <p:stCondLst>
                                    <p:cond delay="0"/>
                                  </p:stCondLst>
                                  <p:childTnLst>
                                    <p:animEffect transition="out" filter="fade">
                                      <p:cBhvr>
                                        <p:cTn id="22" dur="500"/>
                                        <p:tgtEl>
                                          <p:spTgt spid="32"/>
                                        </p:tgtEl>
                                      </p:cBhvr>
                                    </p:animEffect>
                                    <p:set>
                                      <p:cBhvr>
                                        <p:cTn id="23" dur="1" fill="hold">
                                          <p:stCondLst>
                                            <p:cond delay="499"/>
                                          </p:stCondLst>
                                        </p:cTn>
                                        <p:tgtEl>
                                          <p:spTgt spid="3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par>
                          <p:cTn id="34" fill="hold">
                            <p:stCondLst>
                              <p:cond delay="0"/>
                            </p:stCondLst>
                            <p:childTnLst>
                              <p:par>
                                <p:cTn id="35" presetID="56" presetClass="path" presetSubtype="0" accel="50000" decel="50000" fill="hold" nodeType="afterEffect">
                                  <p:stCondLst>
                                    <p:cond delay="0"/>
                                  </p:stCondLst>
                                  <p:childTnLst>
                                    <p:animMotion origin="layout" path="M -0.00555 0.00278 L 0.08056 -0.16111 " pathEditMode="relative" rAng="0" ptsTypes="AA">
                                      <p:cBhvr>
                                        <p:cTn id="36" dur="2000" fill="hold"/>
                                        <p:tgtEl>
                                          <p:spTgt spid="2"/>
                                        </p:tgtEl>
                                        <p:attrNameLst>
                                          <p:attrName>ppt_x</p:attrName>
                                          <p:attrName>ppt_y</p:attrName>
                                        </p:attrNameLst>
                                      </p:cBhvr>
                                      <p:rCtr x="4300" y="-8200"/>
                                    </p:animMotion>
                                  </p:childTnLst>
                                </p:cTn>
                              </p:par>
                            </p:childTnLst>
                          </p:cTn>
                        </p:par>
                        <p:par>
                          <p:cTn id="37" fill="hold">
                            <p:stCondLst>
                              <p:cond delay="2000"/>
                            </p:stCondLst>
                            <p:childTnLst>
                              <p:par>
                                <p:cTn id="38" presetID="49" presetClass="path" presetSubtype="0" accel="50000" decel="50000" fill="hold" nodeType="afterEffect">
                                  <p:stCondLst>
                                    <p:cond delay="0"/>
                                  </p:stCondLst>
                                  <p:childTnLst>
                                    <p:animMotion origin="layout" path="M 0.08055 -0.16112 L 0.16944 0.025 " pathEditMode="relative" rAng="0" ptsTypes="AA">
                                      <p:cBhvr>
                                        <p:cTn id="39" dur="2000" fill="hold"/>
                                        <p:tgtEl>
                                          <p:spTgt spid="2"/>
                                        </p:tgtEl>
                                        <p:attrNameLst>
                                          <p:attrName>ppt_x</p:attrName>
                                          <p:attrName>ppt_y</p:attrName>
                                        </p:attrNameLst>
                                      </p:cBhvr>
                                      <p:rCtr x="4400" y="9300"/>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par>
                          <p:cTn id="44" fill="hold">
                            <p:stCondLst>
                              <p:cond delay="0"/>
                            </p:stCondLst>
                            <p:childTnLst>
                              <p:par>
                                <p:cTn id="45" presetID="10" presetClass="exit" presetSubtype="0" fill="hold" nodeType="after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500"/>
                            </p:stCondLst>
                            <p:childTnLst>
                              <p:par>
                                <p:cTn id="55" presetID="56" presetClass="path" presetSubtype="0" accel="50000" decel="50000" fill="hold" nodeType="afterEffect">
                                  <p:stCondLst>
                                    <p:cond delay="0"/>
                                  </p:stCondLst>
                                  <p:childTnLst>
                                    <p:animMotion origin="layout" path="M -3.33333E-6 4.44444E-6 L 0.12917 -0.15834 " pathEditMode="relative" rAng="0" ptsTypes="AA">
                                      <p:cBhvr>
                                        <p:cTn id="56" dur="2000" fill="hold"/>
                                        <p:tgtEl>
                                          <p:spTgt spid="37"/>
                                        </p:tgtEl>
                                        <p:attrNameLst>
                                          <p:attrName>ppt_x</p:attrName>
                                          <p:attrName>ppt_y</p:attrName>
                                        </p:attrNameLst>
                                      </p:cBhvr>
                                      <p:rCtr x="6500" y="-7900"/>
                                    </p:animMotion>
                                  </p:childTnLst>
                                </p:cTn>
                              </p:par>
                              <p:par>
                                <p:cTn id="57" presetID="49" presetClass="path" presetSubtype="0" accel="50000" decel="50000" fill="hold" nodeType="withEffect">
                                  <p:stCondLst>
                                    <p:cond delay="0"/>
                                  </p:stCondLst>
                                  <p:childTnLst>
                                    <p:animMotion origin="layout" path="M 0.0125 0.00833 L 0.13334 0.09444 " pathEditMode="relative" rAng="0" ptsTypes="AA">
                                      <p:cBhvr>
                                        <p:cTn id="58" dur="2000" fill="hold"/>
                                        <p:tgtEl>
                                          <p:spTgt spid="39"/>
                                        </p:tgtEl>
                                        <p:attrNameLst>
                                          <p:attrName>ppt_x</p:attrName>
                                          <p:attrName>ppt_y</p:attrName>
                                        </p:attrNameLst>
                                      </p:cBhvr>
                                      <p:rCtr x="60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dirty="0"/>
              <a:t>Virtual Local Area Networks</a:t>
            </a:r>
          </a:p>
        </p:txBody>
      </p:sp>
      <p:sp>
        <p:nvSpPr>
          <p:cNvPr id="215043" name="Rectangle 3"/>
          <p:cNvSpPr>
            <a:spLocks noChangeArrowheads="1"/>
          </p:cNvSpPr>
          <p:nvPr/>
        </p:nvSpPr>
        <p:spPr bwMode="auto">
          <a:xfrm>
            <a:off x="762000" y="1447800"/>
            <a:ext cx="7772400" cy="646113"/>
          </a:xfrm>
          <a:prstGeom prst="rect">
            <a:avLst/>
          </a:prstGeom>
          <a:noFill/>
          <a:ln w="9525">
            <a:noFill/>
            <a:miter lim="800000"/>
            <a:headEnd/>
            <a:tailEnd/>
          </a:ln>
          <a:effectLst/>
        </p:spPr>
        <p:txBody>
          <a:bodyPr anchor="ctr">
            <a:spAutoFit/>
          </a:bodyPr>
          <a:lstStyle/>
          <a:p>
            <a:pPr>
              <a:defRPr/>
            </a:pPr>
            <a:r>
              <a:rPr lang="en-US" sz="3600" dirty="0"/>
              <a:t>Configure VLANs and Trunks</a:t>
            </a:r>
          </a:p>
        </p:txBody>
      </p:sp>
      <p:pic>
        <p:nvPicPr>
          <p:cNvPr id="24580" name="Picture 5" descr="vl28.jpg"/>
          <p:cNvPicPr>
            <a:picLocks noChangeAspect="1"/>
          </p:cNvPicPr>
          <p:nvPr/>
        </p:nvPicPr>
        <p:blipFill>
          <a:blip r:embed="rId4"/>
          <a:srcRect/>
          <a:stretch>
            <a:fillRect/>
          </a:stretch>
        </p:blipFill>
        <p:spPr bwMode="auto">
          <a:xfrm>
            <a:off x="228600" y="2514600"/>
            <a:ext cx="8686800" cy="357869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32</a:t>
            </a:fld>
            <a:endParaRPr lang="en-GB"/>
          </a:p>
        </p:txBody>
      </p:sp>
    </p:spTree>
    <p:custDataLst>
      <p:tags r:id="rId1"/>
    </p:custDataLst>
    <p:extLst>
      <p:ext uri="{BB962C8B-B14F-4D97-AF65-F5344CB8AC3E}">
        <p14:creationId xmlns:p14="http://schemas.microsoft.com/office/powerpoint/2010/main" val="3116712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Configure a VLAN</a:t>
            </a:r>
          </a:p>
        </p:txBody>
      </p:sp>
      <p:sp>
        <p:nvSpPr>
          <p:cNvPr id="214019" name="Rectangle 3"/>
          <p:cNvSpPr>
            <a:spLocks noGrp="1" noChangeArrowheads="1"/>
          </p:cNvSpPr>
          <p:nvPr>
            <p:ph type="body" idx="1"/>
          </p:nvPr>
        </p:nvSpPr>
        <p:spPr>
          <a:xfrm>
            <a:off x="152400" y="1447800"/>
            <a:ext cx="8839200" cy="5029200"/>
          </a:xfrm>
        </p:spPr>
        <p:txBody>
          <a:bodyPr/>
          <a:lstStyle/>
          <a:p>
            <a:pPr eaLnBrk="1" hangingPunct="1">
              <a:lnSpc>
                <a:spcPct val="90000"/>
              </a:lnSpc>
              <a:buFont typeface="Tahoma" charset="0"/>
              <a:buChar char="•"/>
              <a:defRPr/>
            </a:pPr>
            <a:r>
              <a:rPr lang="en-US" dirty="0">
                <a:cs typeface="Arial" charset="0"/>
              </a:rPr>
              <a:t>Command Syntax:</a:t>
            </a:r>
            <a:br>
              <a:rPr lang="en-US" dirty="0">
                <a:cs typeface="Arial" charset="0"/>
              </a:rPr>
            </a:br>
            <a:endParaRPr lang="en-US" dirty="0">
              <a:cs typeface="Arial" charset="0"/>
            </a:endParaRPr>
          </a:p>
          <a:p>
            <a:pPr lvl="1" eaLnBrk="1" hangingPunct="1">
              <a:lnSpc>
                <a:spcPct val="90000"/>
              </a:lnSpc>
              <a:buFontTx/>
              <a:buNone/>
              <a:defRPr/>
            </a:pPr>
            <a:r>
              <a:rPr lang="en-US" b="1" dirty="0">
                <a:latin typeface="Courier New" pitchFamily="49" charset="0"/>
                <a:cs typeface="Courier New" pitchFamily="49" charset="0"/>
              </a:rPr>
              <a:t>S1#configure terminal</a:t>
            </a:r>
            <a:br>
              <a:rPr lang="en-US" b="1" dirty="0">
                <a:latin typeface="Courier New" pitchFamily="49" charset="0"/>
                <a:cs typeface="Courier New" pitchFamily="49" charset="0"/>
              </a:rPr>
            </a:br>
            <a:endParaRPr lang="en-US" b="1" dirty="0">
              <a:latin typeface="Courier New" pitchFamily="49" charset="0"/>
              <a:cs typeface="Courier New" pitchFamily="49" charset="0"/>
            </a:endParaRPr>
          </a:p>
          <a:p>
            <a:pPr lvl="1" eaLnBrk="1" hangingPunct="1">
              <a:lnSpc>
                <a:spcPct val="90000"/>
              </a:lnSpc>
              <a:buFontTx/>
              <a:buNone/>
              <a:defRPr/>
            </a:pPr>
            <a:r>
              <a:rPr lang="en-US" b="1" dirty="0">
                <a:latin typeface="Courier New" pitchFamily="49" charset="0"/>
                <a:cs typeface="Courier New" pitchFamily="49" charset="0"/>
              </a:rPr>
              <a:t>S1(config)#vlan </a:t>
            </a:r>
            <a:r>
              <a:rPr lang="en-US" b="1" i="1" dirty="0">
                <a:latin typeface="Courier New" pitchFamily="49" charset="0"/>
                <a:cs typeface="Courier New" pitchFamily="49" charset="0"/>
              </a:rPr>
              <a:t>vlan id</a:t>
            </a:r>
            <a:r>
              <a:rPr lang="en-US" b="1" dirty="0">
                <a:latin typeface="Courier New" pitchFamily="49" charset="0"/>
                <a:cs typeface="Courier New" pitchFamily="49" charset="0"/>
              </a:rPr>
              <a:t/>
            </a:r>
            <a:br>
              <a:rPr lang="en-US" b="1" dirty="0">
                <a:latin typeface="Courier New" pitchFamily="49" charset="0"/>
                <a:cs typeface="Courier New" pitchFamily="49" charset="0"/>
              </a:rPr>
            </a:br>
            <a:endParaRPr lang="en-US" b="1" dirty="0">
              <a:latin typeface="Courier New" pitchFamily="49" charset="0"/>
              <a:cs typeface="Courier New" pitchFamily="49" charset="0"/>
            </a:endParaRPr>
          </a:p>
          <a:p>
            <a:pPr lvl="1" eaLnBrk="1" hangingPunct="1">
              <a:lnSpc>
                <a:spcPct val="90000"/>
              </a:lnSpc>
              <a:buFontTx/>
              <a:buNone/>
              <a:defRPr/>
            </a:pPr>
            <a:r>
              <a:rPr lang="en-US" b="1" dirty="0">
                <a:latin typeface="Courier New" pitchFamily="49" charset="0"/>
                <a:cs typeface="Courier New" pitchFamily="49" charset="0"/>
              </a:rPr>
              <a:t>S1(config-vlan)#name </a:t>
            </a:r>
            <a:r>
              <a:rPr lang="en-US" b="1" i="1" dirty="0">
                <a:latin typeface="Courier New" pitchFamily="49" charset="0"/>
                <a:cs typeface="Courier New" pitchFamily="49" charset="0"/>
              </a:rPr>
              <a:t>vlan name</a:t>
            </a:r>
            <a:br>
              <a:rPr lang="en-US" b="1" i="1" dirty="0">
                <a:latin typeface="Courier New" pitchFamily="49" charset="0"/>
                <a:cs typeface="Courier New" pitchFamily="49" charset="0"/>
              </a:rPr>
            </a:br>
            <a:endParaRPr lang="en-US" b="1" i="1" dirty="0">
              <a:latin typeface="Courier New" pitchFamily="49" charset="0"/>
              <a:cs typeface="Courier New" pitchFamily="49" charset="0"/>
            </a:endParaRPr>
          </a:p>
          <a:p>
            <a:pPr lvl="1" eaLnBrk="1" hangingPunct="1">
              <a:lnSpc>
                <a:spcPct val="90000"/>
              </a:lnSpc>
              <a:buFontTx/>
              <a:buNone/>
              <a:defRPr/>
            </a:pPr>
            <a:r>
              <a:rPr lang="en-US" b="1" dirty="0">
                <a:latin typeface="Courier New" pitchFamily="49" charset="0"/>
                <a:cs typeface="Courier New" pitchFamily="49" charset="0"/>
              </a:rPr>
              <a:t>S1(config-vlan)#end</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33</a:t>
            </a:fld>
            <a:endParaRPr lang="en-GB"/>
          </a:p>
        </p:txBody>
      </p:sp>
    </p:spTree>
    <p:custDataLst>
      <p:tags r:id="rId1"/>
    </p:custDataLst>
    <p:extLst>
      <p:ext uri="{BB962C8B-B14F-4D97-AF65-F5344CB8AC3E}">
        <p14:creationId xmlns:p14="http://schemas.microsoft.com/office/powerpoint/2010/main" val="1533875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Configure a VLAN</a:t>
            </a:r>
          </a:p>
        </p:txBody>
      </p:sp>
      <p:sp>
        <p:nvSpPr>
          <p:cNvPr id="9" name="TextBox 8"/>
          <p:cNvSpPr txBox="1"/>
          <p:nvPr/>
        </p:nvSpPr>
        <p:spPr>
          <a:xfrm>
            <a:off x="2667000" y="1219200"/>
            <a:ext cx="35052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Configure a VLAN</a:t>
            </a:r>
          </a:p>
        </p:txBody>
      </p:sp>
      <p:pic>
        <p:nvPicPr>
          <p:cNvPr id="27652" name="Content Placeholder 12" descr="vl57.jpg"/>
          <p:cNvPicPr>
            <a:picLocks noGrp="1" noChangeAspect="1"/>
          </p:cNvPicPr>
          <p:nvPr>
            <p:ph idx="1"/>
          </p:nvPr>
        </p:nvPicPr>
        <p:blipFill>
          <a:blip r:embed="rId4"/>
          <a:srcRect/>
          <a:stretch>
            <a:fillRect/>
          </a:stretch>
        </p:blipFill>
        <p:spPr>
          <a:xfrm>
            <a:off x="1524000" y="1828800"/>
            <a:ext cx="5981700" cy="3416300"/>
          </a:xfrm>
        </p:spPr>
      </p:pic>
      <p:pic>
        <p:nvPicPr>
          <p:cNvPr id="8" name="Picture 7" descr="vl58.jpg"/>
          <p:cNvPicPr>
            <a:picLocks noChangeAspect="1"/>
          </p:cNvPicPr>
          <p:nvPr/>
        </p:nvPicPr>
        <p:blipFill>
          <a:blip r:embed="rId5"/>
          <a:srcRect/>
          <a:stretch>
            <a:fillRect/>
          </a:stretch>
        </p:blipFill>
        <p:spPr bwMode="auto">
          <a:xfrm>
            <a:off x="304800" y="1905000"/>
            <a:ext cx="5092700" cy="16383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34</a:t>
            </a:fld>
            <a:endParaRPr lang="en-GB"/>
          </a:p>
        </p:txBody>
      </p:sp>
    </p:spTree>
    <p:custDataLst>
      <p:tags r:id="rId1"/>
    </p:custDataLst>
    <p:extLst>
      <p:ext uri="{BB962C8B-B14F-4D97-AF65-F5344CB8AC3E}">
        <p14:creationId xmlns:p14="http://schemas.microsoft.com/office/powerpoint/2010/main" val="240327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vl59.jpg"/>
          <p:cNvPicPr>
            <a:picLocks noChangeAspect="1"/>
          </p:cNvPicPr>
          <p:nvPr/>
        </p:nvPicPr>
        <p:blipFill>
          <a:blip r:embed="rId4"/>
          <a:srcRect/>
          <a:stretch>
            <a:fillRect/>
          </a:stretch>
        </p:blipFill>
        <p:spPr bwMode="auto">
          <a:xfrm>
            <a:off x="1524000" y="1828800"/>
            <a:ext cx="6184900" cy="3352800"/>
          </a:xfrm>
          <a:prstGeom prst="rect">
            <a:avLst/>
          </a:prstGeom>
          <a:noFill/>
          <a:ln w="9525">
            <a:noFill/>
            <a:miter lim="800000"/>
            <a:headEnd/>
            <a:tailEnd/>
          </a:ln>
        </p:spPr>
      </p:pic>
      <p:sp>
        <p:nvSpPr>
          <p:cNvPr id="214018" name="Rectangle 2"/>
          <p:cNvSpPr>
            <a:spLocks noGrp="1" noChangeArrowheads="1"/>
          </p:cNvSpPr>
          <p:nvPr>
            <p:ph type="title"/>
          </p:nvPr>
        </p:nvSpPr>
        <p:spPr/>
        <p:txBody>
          <a:bodyPr/>
          <a:lstStyle/>
          <a:p>
            <a:pPr eaLnBrk="1" hangingPunct="1">
              <a:defRPr/>
            </a:pPr>
            <a:r>
              <a:rPr lang="en-US" dirty="0"/>
              <a:t>Configure a VLAN</a:t>
            </a:r>
          </a:p>
        </p:txBody>
      </p:sp>
      <p:sp>
        <p:nvSpPr>
          <p:cNvPr id="9" name="TextBox 8"/>
          <p:cNvSpPr txBox="1"/>
          <p:nvPr/>
        </p:nvSpPr>
        <p:spPr>
          <a:xfrm>
            <a:off x="2286000" y="1219200"/>
            <a:ext cx="44196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Assign switch ports to a VLAN</a:t>
            </a:r>
          </a:p>
        </p:txBody>
      </p:sp>
      <p:pic>
        <p:nvPicPr>
          <p:cNvPr id="10" name="Picture 9" descr="vl60.jpg"/>
          <p:cNvPicPr>
            <a:picLocks noChangeAspect="1"/>
          </p:cNvPicPr>
          <p:nvPr/>
        </p:nvPicPr>
        <p:blipFill>
          <a:blip r:embed="rId5"/>
          <a:srcRect/>
          <a:stretch>
            <a:fillRect/>
          </a:stretch>
        </p:blipFill>
        <p:spPr bwMode="auto">
          <a:xfrm>
            <a:off x="1905000" y="1981200"/>
            <a:ext cx="6908800" cy="19939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35</a:t>
            </a:fld>
            <a:endParaRPr lang="en-GB"/>
          </a:p>
        </p:txBody>
      </p:sp>
    </p:spTree>
    <p:custDataLst>
      <p:tags r:id="rId1"/>
    </p:custDataLst>
    <p:extLst>
      <p:ext uri="{BB962C8B-B14F-4D97-AF65-F5344CB8AC3E}">
        <p14:creationId xmlns:p14="http://schemas.microsoft.com/office/powerpoint/2010/main" val="145663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Configure a VLAN</a:t>
            </a:r>
          </a:p>
        </p:txBody>
      </p:sp>
      <p:sp>
        <p:nvSpPr>
          <p:cNvPr id="9" name="TextBox 8"/>
          <p:cNvSpPr txBox="1"/>
          <p:nvPr/>
        </p:nvSpPr>
        <p:spPr>
          <a:xfrm>
            <a:off x="2657475" y="1513236"/>
            <a:ext cx="38100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Verify VLAN configuration</a:t>
            </a:r>
          </a:p>
        </p:txBody>
      </p:sp>
      <p:pic>
        <p:nvPicPr>
          <p:cNvPr id="7" name="Picture 6" descr="vl61.jpg"/>
          <p:cNvPicPr>
            <a:picLocks noChangeAspect="1"/>
          </p:cNvPicPr>
          <p:nvPr/>
        </p:nvPicPr>
        <p:blipFill>
          <a:blip r:embed="rId4"/>
          <a:srcRect/>
          <a:stretch>
            <a:fillRect/>
          </a:stretch>
        </p:blipFill>
        <p:spPr bwMode="auto">
          <a:xfrm>
            <a:off x="152400" y="1981200"/>
            <a:ext cx="8820150" cy="4114800"/>
          </a:xfrm>
          <a:prstGeom prst="rect">
            <a:avLst/>
          </a:prstGeom>
          <a:noFill/>
          <a:ln w="9525">
            <a:noFill/>
            <a:miter lim="800000"/>
            <a:headEnd/>
            <a:tailEnd/>
          </a:ln>
        </p:spPr>
      </p:pic>
      <p:pic>
        <p:nvPicPr>
          <p:cNvPr id="8" name="Picture 7" descr="vl62.jpg"/>
          <p:cNvPicPr>
            <a:picLocks noChangeAspect="1"/>
          </p:cNvPicPr>
          <p:nvPr/>
        </p:nvPicPr>
        <p:blipFill>
          <a:blip r:embed="rId5"/>
          <a:srcRect/>
          <a:stretch>
            <a:fillRect/>
          </a:stretch>
        </p:blipFill>
        <p:spPr bwMode="auto">
          <a:xfrm>
            <a:off x="152400" y="1981200"/>
            <a:ext cx="8839200" cy="4122738"/>
          </a:xfrm>
          <a:prstGeom prst="rect">
            <a:avLst/>
          </a:prstGeom>
          <a:noFill/>
          <a:ln w="9525">
            <a:noFill/>
            <a:miter lim="800000"/>
            <a:headEnd/>
            <a:tailEnd/>
          </a:ln>
        </p:spPr>
      </p:pic>
      <p:pic>
        <p:nvPicPr>
          <p:cNvPr id="11" name="Picture 10" descr="vl63.jpg"/>
          <p:cNvPicPr>
            <a:picLocks noChangeAspect="1"/>
          </p:cNvPicPr>
          <p:nvPr/>
        </p:nvPicPr>
        <p:blipFill>
          <a:blip r:embed="rId6"/>
          <a:srcRect/>
          <a:stretch>
            <a:fillRect/>
          </a:stretch>
        </p:blipFill>
        <p:spPr bwMode="auto">
          <a:xfrm>
            <a:off x="152400" y="1981200"/>
            <a:ext cx="8829675" cy="4119563"/>
          </a:xfrm>
          <a:prstGeom prst="rect">
            <a:avLst/>
          </a:prstGeom>
          <a:noFill/>
          <a:ln w="9525">
            <a:noFill/>
            <a:miter lim="800000"/>
            <a:headEnd/>
            <a:tailEnd/>
          </a:ln>
        </p:spPr>
      </p:pic>
      <p:pic>
        <p:nvPicPr>
          <p:cNvPr id="12" name="Picture 11" descr="vl64.jpg"/>
          <p:cNvPicPr>
            <a:picLocks noChangeAspect="1"/>
          </p:cNvPicPr>
          <p:nvPr/>
        </p:nvPicPr>
        <p:blipFill>
          <a:blip r:embed="rId7"/>
          <a:srcRect/>
          <a:stretch>
            <a:fillRect/>
          </a:stretch>
        </p:blipFill>
        <p:spPr bwMode="auto">
          <a:xfrm>
            <a:off x="152400" y="1981200"/>
            <a:ext cx="8839200" cy="412273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36</a:t>
            </a:fld>
            <a:endParaRPr lang="en-GB"/>
          </a:p>
        </p:txBody>
      </p:sp>
    </p:spTree>
    <p:custDataLst>
      <p:tags r:id="rId1"/>
    </p:custDataLst>
    <p:extLst>
      <p:ext uri="{BB962C8B-B14F-4D97-AF65-F5344CB8AC3E}">
        <p14:creationId xmlns:p14="http://schemas.microsoft.com/office/powerpoint/2010/main" val="60841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Managing VLANs</a:t>
            </a:r>
          </a:p>
        </p:txBody>
      </p:sp>
      <p:sp>
        <p:nvSpPr>
          <p:cNvPr id="9" name="TextBox 8"/>
          <p:cNvSpPr txBox="1"/>
          <p:nvPr/>
        </p:nvSpPr>
        <p:spPr>
          <a:xfrm>
            <a:off x="1676400" y="1219200"/>
            <a:ext cx="57912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latin typeface="+mj-lt"/>
                <a:cs typeface="Courier New" pitchFamily="49" charset="0"/>
              </a:rPr>
              <a:t>Other</a:t>
            </a:r>
            <a:r>
              <a:rPr lang="en-US" dirty="0">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show vlan</a:t>
            </a:r>
            <a:r>
              <a:rPr lang="en-US" dirty="0"/>
              <a:t> command options</a:t>
            </a:r>
          </a:p>
        </p:txBody>
      </p:sp>
      <p:pic>
        <p:nvPicPr>
          <p:cNvPr id="30724" name="Picture 9" descr="vl65.jpg"/>
          <p:cNvPicPr>
            <a:picLocks noChangeAspect="1"/>
          </p:cNvPicPr>
          <p:nvPr/>
        </p:nvPicPr>
        <p:blipFill>
          <a:blip r:embed="rId4"/>
          <a:srcRect/>
          <a:stretch>
            <a:fillRect/>
          </a:stretch>
        </p:blipFill>
        <p:spPr bwMode="auto">
          <a:xfrm>
            <a:off x="152400" y="1828800"/>
            <a:ext cx="8782050" cy="2713038"/>
          </a:xfrm>
          <a:prstGeom prst="rect">
            <a:avLst/>
          </a:prstGeom>
          <a:noFill/>
          <a:ln w="9525">
            <a:noFill/>
            <a:miter lim="800000"/>
            <a:headEnd/>
            <a:tailEnd/>
          </a:ln>
        </p:spPr>
      </p:pic>
      <p:pic>
        <p:nvPicPr>
          <p:cNvPr id="30725" name="Picture 12" descr="vl66.jpg"/>
          <p:cNvPicPr>
            <a:picLocks noChangeAspect="1"/>
          </p:cNvPicPr>
          <p:nvPr/>
        </p:nvPicPr>
        <p:blipFill>
          <a:blip r:embed="rId5"/>
          <a:srcRect/>
          <a:stretch>
            <a:fillRect/>
          </a:stretch>
        </p:blipFill>
        <p:spPr bwMode="auto">
          <a:xfrm>
            <a:off x="1295400" y="4572000"/>
            <a:ext cx="6832600" cy="20574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37</a:t>
            </a:fld>
            <a:endParaRPr lang="en-GB"/>
          </a:p>
        </p:txBody>
      </p:sp>
    </p:spTree>
    <p:custDataLst>
      <p:tags r:id="rId1"/>
    </p:custDataLst>
    <p:extLst>
      <p:ext uri="{BB962C8B-B14F-4D97-AF65-F5344CB8AC3E}">
        <p14:creationId xmlns:p14="http://schemas.microsoft.com/office/powerpoint/2010/main" val="3715673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Managing VLANs</a:t>
            </a:r>
          </a:p>
        </p:txBody>
      </p:sp>
      <p:sp>
        <p:nvSpPr>
          <p:cNvPr id="9" name="TextBox 8"/>
          <p:cNvSpPr txBox="1"/>
          <p:nvPr/>
        </p:nvSpPr>
        <p:spPr>
          <a:xfrm>
            <a:off x="1676400" y="1219200"/>
            <a:ext cx="57912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a:solidFill>
                  <a:sysClr val="windowText" lastClr="000000"/>
                </a:solidFill>
                <a:latin typeface="Courier New" pitchFamily="49" charset="0"/>
                <a:cs typeface="Courier New" pitchFamily="49" charset="0"/>
              </a:rPr>
              <a:t>show interfaces</a:t>
            </a:r>
            <a:r>
              <a:rPr lang="en-US" dirty="0">
                <a:solidFill>
                  <a:sysClr val="windowText" lastClr="000000"/>
                </a:solidFill>
              </a:rPr>
              <a:t> command</a:t>
            </a:r>
          </a:p>
        </p:txBody>
      </p:sp>
      <p:pic>
        <p:nvPicPr>
          <p:cNvPr id="31748" name="Picture 5" descr="vl67.jpg"/>
          <p:cNvPicPr>
            <a:picLocks noChangeAspect="1"/>
          </p:cNvPicPr>
          <p:nvPr/>
        </p:nvPicPr>
        <p:blipFill>
          <a:blip r:embed="rId4"/>
          <a:srcRect/>
          <a:stretch>
            <a:fillRect/>
          </a:stretch>
        </p:blipFill>
        <p:spPr bwMode="auto">
          <a:xfrm>
            <a:off x="914400" y="1676400"/>
            <a:ext cx="7467600" cy="5030788"/>
          </a:xfrm>
          <a:prstGeom prst="rect">
            <a:avLst/>
          </a:prstGeom>
          <a:noFill/>
          <a:ln w="9525">
            <a:noFill/>
            <a:miter lim="800000"/>
            <a:headEnd/>
            <a:tailEnd/>
          </a:ln>
        </p:spPr>
      </p:pic>
      <p:cxnSp>
        <p:nvCxnSpPr>
          <p:cNvPr id="8" name="Straight Connector 7"/>
          <p:cNvCxnSpPr/>
          <p:nvPr/>
        </p:nvCxnSpPr>
        <p:spPr bwMode="auto">
          <a:xfrm rot="10800000">
            <a:off x="6400800" y="1905000"/>
            <a:ext cx="1600200" cy="158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1" name="Right Brace 10"/>
          <p:cNvSpPr/>
          <p:nvPr/>
        </p:nvSpPr>
        <p:spPr bwMode="auto">
          <a:xfrm>
            <a:off x="7315200" y="2590800"/>
            <a:ext cx="304800" cy="1676400"/>
          </a:xfrm>
          <a:prstGeom prst="rightBrace">
            <a:avLst/>
          </a:prstGeom>
          <a:noFill/>
          <a:ln w="50800" cap="flat" cmpd="sng" algn="ctr">
            <a:solidFill>
              <a:srgbClr val="FF0000"/>
            </a:solidFill>
            <a:prstDash val="solid"/>
            <a:round/>
            <a:headEnd type="none" w="med" len="med"/>
            <a:tailEnd type="none"/>
          </a:ln>
          <a:effectLst>
            <a:outerShdw blurRad="50800" dist="50800" dir="5400000" algn="ctr" rotWithShape="0">
              <a:schemeClr val="tx1"/>
            </a:outerShdw>
          </a:effectLst>
        </p:spPr>
        <p:txBody>
          <a:bodyPr anchor="ctr"/>
          <a:lstStyle/>
          <a:p>
            <a:pPr>
              <a:defRPr/>
            </a:pPr>
            <a:endParaRPr lang="en-US" dirty="0"/>
          </a:p>
        </p:txBody>
      </p:sp>
      <p:cxnSp>
        <p:nvCxnSpPr>
          <p:cNvPr id="14" name="Straight Connector 13"/>
          <p:cNvCxnSpPr/>
          <p:nvPr/>
        </p:nvCxnSpPr>
        <p:spPr bwMode="auto">
          <a:xfrm rot="10800000">
            <a:off x="5410200" y="4343400"/>
            <a:ext cx="2514600" cy="158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cxnSp>
        <p:nvCxnSpPr>
          <p:cNvPr id="16" name="Straight Connector 15"/>
          <p:cNvCxnSpPr/>
          <p:nvPr/>
        </p:nvCxnSpPr>
        <p:spPr bwMode="auto">
          <a:xfrm rot="10800000">
            <a:off x="6477000" y="4648200"/>
            <a:ext cx="1447800" cy="1588"/>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38</a:t>
            </a:fld>
            <a:endParaRPr lang="en-GB"/>
          </a:p>
        </p:txBody>
      </p:sp>
    </p:spTree>
    <p:custDataLst>
      <p:tags r:id="rId1"/>
    </p:custDataLst>
    <p:extLst>
      <p:ext uri="{BB962C8B-B14F-4D97-AF65-F5344CB8AC3E}">
        <p14:creationId xmlns:p14="http://schemas.microsoft.com/office/powerpoint/2010/main" val="101926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Managing VLANs</a:t>
            </a:r>
          </a:p>
        </p:txBody>
      </p:sp>
      <p:sp>
        <p:nvSpPr>
          <p:cNvPr id="9" name="TextBox 8"/>
          <p:cNvSpPr txBox="1"/>
          <p:nvPr/>
        </p:nvSpPr>
        <p:spPr>
          <a:xfrm>
            <a:off x="1676400" y="1219200"/>
            <a:ext cx="57912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latin typeface="+mj-lt"/>
                <a:cs typeface="Courier New" pitchFamily="49" charset="0"/>
              </a:rPr>
              <a:t>Manage VLAN Memberships</a:t>
            </a:r>
            <a:endParaRPr lang="en-US" dirty="0">
              <a:latin typeface="+mj-lt"/>
            </a:endParaRPr>
          </a:p>
        </p:txBody>
      </p:sp>
      <p:grpSp>
        <p:nvGrpSpPr>
          <p:cNvPr id="2" name="Group 17"/>
          <p:cNvGrpSpPr>
            <a:grpSpLocks/>
          </p:cNvGrpSpPr>
          <p:nvPr/>
        </p:nvGrpSpPr>
        <p:grpSpPr bwMode="auto">
          <a:xfrm>
            <a:off x="304800" y="1828800"/>
            <a:ext cx="8229600" cy="1722438"/>
            <a:chOff x="304800" y="1828800"/>
            <a:chExt cx="8229600" cy="1723194"/>
          </a:xfrm>
        </p:grpSpPr>
        <p:pic>
          <p:nvPicPr>
            <p:cNvPr id="32776" name="Picture 11" descr="vl68.jpg"/>
            <p:cNvPicPr>
              <a:picLocks noChangeAspect="1"/>
            </p:cNvPicPr>
            <p:nvPr/>
          </p:nvPicPr>
          <p:blipFill>
            <a:blip r:embed="rId4"/>
            <a:srcRect/>
            <a:stretch>
              <a:fillRect/>
            </a:stretch>
          </p:blipFill>
          <p:spPr bwMode="auto">
            <a:xfrm>
              <a:off x="1371600" y="2362200"/>
              <a:ext cx="7162800" cy="1189794"/>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3" name="TextBox 12"/>
            <p:cNvSpPr txBox="1"/>
            <p:nvPr/>
          </p:nvSpPr>
          <p:spPr>
            <a:xfrm>
              <a:off x="304800" y="1828800"/>
              <a:ext cx="4953000" cy="462166"/>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Remove port VLAN membership.</a:t>
              </a:r>
            </a:p>
          </p:txBody>
        </p:sp>
      </p:grpSp>
      <p:grpSp>
        <p:nvGrpSpPr>
          <p:cNvPr id="3" name="Group 19"/>
          <p:cNvGrpSpPr>
            <a:grpSpLocks/>
          </p:cNvGrpSpPr>
          <p:nvPr/>
        </p:nvGrpSpPr>
        <p:grpSpPr bwMode="auto">
          <a:xfrm>
            <a:off x="179388" y="2362200"/>
            <a:ext cx="8747125" cy="4114800"/>
            <a:chOff x="178800" y="2362200"/>
            <a:chExt cx="8748000" cy="4114800"/>
          </a:xfrm>
        </p:grpSpPr>
        <p:pic>
          <p:nvPicPr>
            <p:cNvPr id="32774" name="Picture 14" descr="vl69.jpg"/>
            <p:cNvPicPr>
              <a:picLocks noChangeAspect="1"/>
            </p:cNvPicPr>
            <p:nvPr/>
          </p:nvPicPr>
          <p:blipFill>
            <a:blip r:embed="rId5"/>
            <a:srcRect/>
            <a:stretch>
              <a:fillRect/>
            </a:stretch>
          </p:blipFill>
          <p:spPr bwMode="auto">
            <a:xfrm>
              <a:off x="178800" y="2362200"/>
              <a:ext cx="8748000" cy="4114800"/>
            </a:xfrm>
            <a:prstGeom prst="rect">
              <a:avLst/>
            </a:prstGeom>
            <a:noFill/>
            <a:ln w="9525">
              <a:noFill/>
              <a:miter lim="800000"/>
              <a:headEnd/>
              <a:tailEnd/>
            </a:ln>
          </p:spPr>
        </p:pic>
        <p:sp>
          <p:nvSpPr>
            <p:cNvPr id="19" name="Oval 18"/>
            <p:cNvSpPr/>
            <p:nvPr/>
          </p:nvSpPr>
          <p:spPr bwMode="auto">
            <a:xfrm>
              <a:off x="6172211" y="4191000"/>
              <a:ext cx="990699" cy="381000"/>
            </a:xfrm>
            <a:prstGeom prst="ellipse">
              <a:avLst/>
            </a:prstGeom>
            <a:noFill/>
            <a:ln w="38100" algn="ctr">
              <a:solidFill>
                <a:srgbClr val="FF0000"/>
              </a:solidFill>
              <a:miter lim="800000"/>
              <a:headEnd/>
              <a:tailEnd/>
            </a:ln>
            <a:effectLst/>
          </p:spPr>
          <p:txBody>
            <a:bodyPr lIns="45720" rIns="45720" anchor="ctr"/>
            <a:lstStyle/>
            <a:p>
              <a:pPr>
                <a:defRPr/>
              </a:pPr>
              <a:endParaRPr lang="en-US" dirty="0"/>
            </a:p>
          </p:txBody>
        </p:sp>
      </p:grpSp>
      <p:sp>
        <p:nvSpPr>
          <p:cNvPr id="5" name="Slide Number Placeholder 4"/>
          <p:cNvSpPr>
            <a:spLocks noGrp="1"/>
          </p:cNvSpPr>
          <p:nvPr>
            <p:ph type="sldNum" sz="quarter" idx="12"/>
          </p:nvPr>
        </p:nvSpPr>
        <p:spPr/>
        <p:txBody>
          <a:bodyPr>
            <a:normAutofit fontScale="85000" lnSpcReduction="20000"/>
          </a:bodyPr>
          <a:lstStyle/>
          <a:p>
            <a:fld id="{D5038CF1-A7C8-40BD-B6B0-0DD8C764D05E}" type="slidenum">
              <a:rPr lang="en-GB" smtClean="0"/>
              <a:pPr/>
              <a:t>39</a:t>
            </a:fld>
            <a:endParaRPr lang="en-GB"/>
          </a:p>
        </p:txBody>
      </p:sp>
    </p:spTree>
    <p:custDataLst>
      <p:tags r:id="rId1"/>
    </p:custDataLst>
    <p:extLst>
      <p:ext uri="{BB962C8B-B14F-4D97-AF65-F5344CB8AC3E}">
        <p14:creationId xmlns:p14="http://schemas.microsoft.com/office/powerpoint/2010/main" val="354599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2807206" y="1981200"/>
            <a:ext cx="1116722" cy="3692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Overview</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a:t>
            </a:fld>
            <a:endParaRPr lang="en-GB"/>
          </a:p>
        </p:txBody>
      </p:sp>
      <p:pic>
        <p:nvPicPr>
          <p:cNvPr id="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22098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7" name="Oval 3"/>
          <p:cNvSpPr>
            <a:spLocks noChangeArrowheads="1"/>
          </p:cNvSpPr>
          <p:nvPr/>
        </p:nvSpPr>
        <p:spPr bwMode="auto">
          <a:xfrm>
            <a:off x="4876800" y="1981200"/>
            <a:ext cx="838200" cy="3657600"/>
          </a:xfrm>
          <a:prstGeom prst="ellipse">
            <a:avLst/>
          </a:prstGeom>
          <a:solidFill>
            <a:srgbClr val="C0C0C0"/>
          </a:solidFill>
          <a:ln w="38100">
            <a:solidFill>
              <a:srgbClr val="C0C0C0"/>
            </a:solidFill>
            <a:round/>
            <a:headEnd type="none" w="sm" len="sm"/>
            <a:tailEnd type="none" w="sm" len="sm"/>
          </a:ln>
        </p:spPr>
        <p:txBody>
          <a:bodyPr anchor="ctr">
            <a:spAutoFit/>
          </a:bodyPr>
          <a:lstStyle/>
          <a:p>
            <a:endParaRPr lang="en-US"/>
          </a:p>
        </p:txBody>
      </p:sp>
      <p:sp>
        <p:nvSpPr>
          <p:cNvPr id="8" name="Oval 4"/>
          <p:cNvSpPr>
            <a:spLocks noChangeArrowheads="1"/>
          </p:cNvSpPr>
          <p:nvPr/>
        </p:nvSpPr>
        <p:spPr bwMode="auto">
          <a:xfrm>
            <a:off x="3962400" y="1905000"/>
            <a:ext cx="838200" cy="3733800"/>
          </a:xfrm>
          <a:prstGeom prst="ellipse">
            <a:avLst/>
          </a:prstGeom>
          <a:solidFill>
            <a:schemeClr val="folHlink"/>
          </a:solidFill>
          <a:ln w="38100">
            <a:solidFill>
              <a:schemeClr val="folHlink"/>
            </a:solidFill>
            <a:round/>
            <a:headEnd type="none" w="sm" len="sm"/>
            <a:tailEnd type="none" w="sm" len="sm"/>
          </a:ln>
        </p:spPr>
        <p:txBody>
          <a:bodyPr anchor="ctr">
            <a:spAutoFit/>
          </a:bodyPr>
          <a:lstStyle/>
          <a:p>
            <a:endParaRPr lang="en-US"/>
          </a:p>
        </p:txBody>
      </p:sp>
      <p:sp>
        <p:nvSpPr>
          <p:cNvPr id="10" name="Line 6"/>
          <p:cNvSpPr>
            <a:spLocks noChangeShapeType="1"/>
          </p:cNvSpPr>
          <p:nvPr/>
        </p:nvSpPr>
        <p:spPr bwMode="auto">
          <a:xfrm flipH="1">
            <a:off x="1143000" y="3733800"/>
            <a:ext cx="685800" cy="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1" name="Line 7"/>
          <p:cNvSpPr>
            <a:spLocks noChangeShapeType="1"/>
          </p:cNvSpPr>
          <p:nvPr/>
        </p:nvSpPr>
        <p:spPr bwMode="auto">
          <a:xfrm flipH="1">
            <a:off x="990600" y="2667000"/>
            <a:ext cx="685800" cy="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9"/>
          <p:cNvSpPr>
            <a:spLocks noChangeArrowheads="1"/>
          </p:cNvSpPr>
          <p:nvPr/>
        </p:nvSpPr>
        <p:spPr bwMode="auto">
          <a:xfrm>
            <a:off x="5362149" y="2269208"/>
            <a:ext cx="3856038" cy="3040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286" tIns="35749" rIns="73286" bIns="35749" anchor="ctr" anchorCtr="1"/>
          <a:lstStyle/>
          <a:p>
            <a:pPr marL="342900" lvl="1" indent="-228600" algn="l" defTabSz="915988">
              <a:buClr>
                <a:schemeClr val="accent1"/>
              </a:buClr>
              <a:buFontTx/>
              <a:buChar char="•"/>
            </a:pPr>
            <a:endParaRPr lang="en-US" sz="3200" dirty="0">
              <a:latin typeface="Helvetica" charset="0"/>
            </a:endParaRPr>
          </a:p>
        </p:txBody>
      </p:sp>
      <p:sp>
        <p:nvSpPr>
          <p:cNvPr id="14" name="Text Box 10"/>
          <p:cNvSpPr txBox="1">
            <a:spLocks noChangeArrowheads="1"/>
          </p:cNvSpPr>
          <p:nvPr/>
        </p:nvSpPr>
        <p:spPr bwMode="auto">
          <a:xfrm>
            <a:off x="2854325" y="2284413"/>
            <a:ext cx="3000375" cy="555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spAutoFit/>
          </a:bodyPr>
          <a:lstStyle>
            <a:lvl1pPr defTabSz="1028700">
              <a:defRPr b="1">
                <a:solidFill>
                  <a:schemeClr val="tx1"/>
                </a:solidFill>
                <a:latin typeface="Courier" charset="0"/>
                <a:ea typeface="ＭＳ Ｐゴシック" charset="0"/>
              </a:defRPr>
            </a:lvl1pPr>
            <a:lvl2pPr marL="742950" indent="-285750" defTabSz="1028700">
              <a:defRPr b="1">
                <a:solidFill>
                  <a:schemeClr val="tx1"/>
                </a:solidFill>
                <a:latin typeface="Courier" charset="0"/>
                <a:ea typeface="ＭＳ Ｐゴシック" charset="0"/>
              </a:defRPr>
            </a:lvl2pPr>
            <a:lvl3pPr marL="1143000" indent="-228600" defTabSz="1028700">
              <a:defRPr b="1">
                <a:solidFill>
                  <a:schemeClr val="tx1"/>
                </a:solidFill>
                <a:latin typeface="Courier" charset="0"/>
                <a:ea typeface="ＭＳ Ｐゴシック" charset="0"/>
              </a:defRPr>
            </a:lvl3pPr>
            <a:lvl4pPr marL="1600200" indent="-228600" defTabSz="1028700">
              <a:defRPr b="1">
                <a:solidFill>
                  <a:schemeClr val="tx1"/>
                </a:solidFill>
                <a:latin typeface="Courier" charset="0"/>
                <a:ea typeface="ＭＳ Ｐゴシック" charset="0"/>
              </a:defRPr>
            </a:lvl4pPr>
            <a:lvl5pPr marL="2057400" indent="-228600" defTabSz="1028700">
              <a:defRPr b="1">
                <a:solidFill>
                  <a:schemeClr val="tx1"/>
                </a:solidFill>
                <a:latin typeface="Courier" charset="0"/>
                <a:ea typeface="ＭＳ Ｐゴシック" charset="0"/>
              </a:defRPr>
            </a:lvl5pPr>
            <a:lvl6pPr marL="2514600" indent="-228600" algn="ctr" defTabSz="1028700"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defTabSz="1028700"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defTabSz="1028700"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defTabSz="1028700" eaLnBrk="0" fontAlgn="base" hangingPunct="0">
              <a:spcBef>
                <a:spcPct val="0"/>
              </a:spcBef>
              <a:spcAft>
                <a:spcPct val="0"/>
              </a:spcAft>
              <a:defRPr b="1">
                <a:solidFill>
                  <a:schemeClr val="tx1"/>
                </a:solidFill>
                <a:latin typeface="Courier" charset="0"/>
                <a:ea typeface="ＭＳ Ｐゴシック" charset="0"/>
              </a:defRPr>
            </a:lvl9pPr>
          </a:lstStyle>
          <a:p>
            <a:pPr algn="l">
              <a:spcBef>
                <a:spcPct val="50000"/>
              </a:spcBef>
              <a:buFontTx/>
              <a:buChar char="•"/>
            </a:pPr>
            <a:endParaRPr lang="en-US" sz="3100">
              <a:latin typeface="Helvetica" charset="0"/>
            </a:endParaRPr>
          </a:p>
        </p:txBody>
      </p:sp>
      <p:sp>
        <p:nvSpPr>
          <p:cNvPr id="15" name="Line 11"/>
          <p:cNvSpPr>
            <a:spLocks noChangeShapeType="1"/>
          </p:cNvSpPr>
          <p:nvPr/>
        </p:nvSpPr>
        <p:spPr bwMode="auto">
          <a:xfrm>
            <a:off x="1295400" y="4724400"/>
            <a:ext cx="0" cy="574675"/>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6" name="Line 12"/>
          <p:cNvSpPr>
            <a:spLocks noChangeShapeType="1"/>
          </p:cNvSpPr>
          <p:nvPr/>
        </p:nvSpPr>
        <p:spPr bwMode="auto">
          <a:xfrm>
            <a:off x="990600" y="2667000"/>
            <a:ext cx="0" cy="251460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7" name="Line 13"/>
          <p:cNvSpPr>
            <a:spLocks noChangeShapeType="1"/>
          </p:cNvSpPr>
          <p:nvPr/>
        </p:nvSpPr>
        <p:spPr bwMode="auto">
          <a:xfrm rot="5400000">
            <a:off x="2665413" y="3862387"/>
            <a:ext cx="0" cy="1476375"/>
          </a:xfrm>
          <a:prstGeom prst="line">
            <a:avLst/>
          </a:prstGeom>
          <a:noFill/>
          <a:ln w="38100">
            <a:solidFill>
              <a:schemeClr val="accent2"/>
            </a:solidFill>
            <a:prstDash val="dash"/>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8" name="Line 14"/>
          <p:cNvSpPr>
            <a:spLocks noChangeShapeType="1"/>
          </p:cNvSpPr>
          <p:nvPr/>
        </p:nvSpPr>
        <p:spPr bwMode="auto">
          <a:xfrm rot="5400000">
            <a:off x="3166269" y="3431381"/>
            <a:ext cx="0" cy="24780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9" name="Line 15"/>
          <p:cNvSpPr>
            <a:spLocks noChangeShapeType="1"/>
          </p:cNvSpPr>
          <p:nvPr/>
        </p:nvSpPr>
        <p:spPr bwMode="auto">
          <a:xfrm rot="5400000">
            <a:off x="3448050" y="3079750"/>
            <a:ext cx="0" cy="3321050"/>
          </a:xfrm>
          <a:prstGeom prst="line">
            <a:avLst/>
          </a:prstGeom>
          <a:noFill/>
          <a:ln w="38100">
            <a:solidFill>
              <a:schemeClr val="accent2"/>
            </a:solidFill>
            <a:prstDash val="lgDashDotDot"/>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nvGrpSpPr>
          <p:cNvPr id="20" name="Group 16"/>
          <p:cNvGrpSpPr>
            <a:grpSpLocks/>
          </p:cNvGrpSpPr>
          <p:nvPr/>
        </p:nvGrpSpPr>
        <p:grpSpPr bwMode="auto">
          <a:xfrm>
            <a:off x="5021263" y="4391025"/>
            <a:ext cx="463550" cy="488950"/>
            <a:chOff x="4416" y="2352"/>
            <a:chExt cx="317" cy="336"/>
          </a:xfrm>
        </p:grpSpPr>
        <p:sp>
          <p:nvSpPr>
            <p:cNvPr id="21" name="Rectangle 17"/>
            <p:cNvSpPr>
              <a:spLocks noChangeArrowheads="1"/>
            </p:cNvSpPr>
            <p:nvPr/>
          </p:nvSpPr>
          <p:spPr bwMode="auto">
            <a:xfrm>
              <a:off x="4416" y="2352"/>
              <a:ext cx="317" cy="33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2" name="Group 18"/>
            <p:cNvGrpSpPr>
              <a:grpSpLocks/>
            </p:cNvGrpSpPr>
            <p:nvPr/>
          </p:nvGrpSpPr>
          <p:grpSpPr bwMode="auto">
            <a:xfrm>
              <a:off x="4419" y="2404"/>
              <a:ext cx="311" cy="281"/>
              <a:chOff x="4419" y="2404"/>
              <a:chExt cx="311" cy="281"/>
            </a:xfrm>
          </p:grpSpPr>
          <p:sp>
            <p:nvSpPr>
              <p:cNvPr id="38" name="Rectangle 19"/>
              <p:cNvSpPr>
                <a:spLocks noChangeArrowheads="1"/>
              </p:cNvSpPr>
              <p:nvPr/>
            </p:nvSpPr>
            <p:spPr bwMode="auto">
              <a:xfrm>
                <a:off x="4419" y="2592"/>
                <a:ext cx="281" cy="52"/>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 name="Rectangle 20"/>
              <p:cNvSpPr>
                <a:spLocks noChangeArrowheads="1"/>
              </p:cNvSpPr>
              <p:nvPr/>
            </p:nvSpPr>
            <p:spPr bwMode="auto">
              <a:xfrm>
                <a:off x="4420" y="2593"/>
                <a:ext cx="279" cy="50"/>
              </a:xfrm>
              <a:prstGeom prst="rect">
                <a:avLst/>
              </a:prstGeom>
              <a:solidFill>
                <a:srgbClr val="B7B79D"/>
              </a:solidFill>
              <a:ln w="3175">
                <a:solidFill>
                  <a:srgbClr val="494936"/>
                </a:solidFill>
                <a:miter lim="800000"/>
                <a:headEnd/>
                <a:tailEnd/>
              </a:ln>
            </p:spPr>
            <p:txBody>
              <a:bodyPr/>
              <a:lstStyle/>
              <a:p>
                <a:endParaRPr lang="en-US"/>
              </a:p>
            </p:txBody>
          </p:sp>
          <p:sp>
            <p:nvSpPr>
              <p:cNvPr id="40" name="Freeform 21"/>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22"/>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w="3175">
                <a:solidFill>
                  <a:srgbClr val="494936"/>
                </a:solidFill>
                <a:round/>
                <a:headEnd/>
                <a:tailEnd/>
              </a:ln>
            </p:spPr>
            <p:txBody>
              <a:bodyPr/>
              <a:lstStyle/>
              <a:p>
                <a:endParaRPr lang="en-US"/>
              </a:p>
            </p:txBody>
          </p:sp>
          <p:sp>
            <p:nvSpPr>
              <p:cNvPr id="42" name="Line 23"/>
              <p:cNvSpPr>
                <a:spLocks noChangeShapeType="1"/>
              </p:cNvSpPr>
              <p:nvPr/>
            </p:nvSpPr>
            <p:spPr bwMode="auto">
              <a:xfrm flipH="1">
                <a:off x="4617" y="2616"/>
                <a:ext cx="67"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 name="Freeform 24"/>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25"/>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w="3175">
                <a:solidFill>
                  <a:srgbClr val="494936"/>
                </a:solidFill>
                <a:round/>
                <a:headEnd/>
                <a:tailEnd/>
              </a:ln>
            </p:spPr>
            <p:txBody>
              <a:bodyPr/>
              <a:lstStyle/>
              <a:p>
                <a:endParaRPr lang="en-US"/>
              </a:p>
            </p:txBody>
          </p:sp>
          <p:sp>
            <p:nvSpPr>
              <p:cNvPr id="45" name="Freeform 26"/>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27"/>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w="3175">
                <a:solidFill>
                  <a:srgbClr val="494936"/>
                </a:solidFill>
                <a:round/>
                <a:headEnd/>
                <a:tailEnd/>
              </a:ln>
            </p:spPr>
            <p:txBody>
              <a:bodyPr/>
              <a:lstStyle/>
              <a:p>
                <a:endParaRPr lang="en-US"/>
              </a:p>
            </p:txBody>
          </p:sp>
          <p:sp>
            <p:nvSpPr>
              <p:cNvPr id="47" name="Freeform 28"/>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29"/>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w="3175">
                <a:solidFill>
                  <a:srgbClr val="494936"/>
                </a:solidFill>
                <a:round/>
                <a:headEnd/>
                <a:tailEnd/>
              </a:ln>
            </p:spPr>
            <p:txBody>
              <a:bodyPr/>
              <a:lstStyle/>
              <a:p>
                <a:endParaRPr lang="en-US"/>
              </a:p>
            </p:txBody>
          </p:sp>
          <p:sp>
            <p:nvSpPr>
              <p:cNvPr id="49" name="Rectangle 30"/>
              <p:cNvSpPr>
                <a:spLocks noChangeArrowheads="1"/>
              </p:cNvSpPr>
              <p:nvPr/>
            </p:nvSpPr>
            <p:spPr bwMode="auto">
              <a:xfrm>
                <a:off x="4421" y="2677"/>
                <a:ext cx="216" cy="8"/>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0" name="Rectangle 31"/>
              <p:cNvSpPr>
                <a:spLocks noChangeArrowheads="1"/>
              </p:cNvSpPr>
              <p:nvPr/>
            </p:nvSpPr>
            <p:spPr bwMode="auto">
              <a:xfrm>
                <a:off x="4422" y="2678"/>
                <a:ext cx="214" cy="6"/>
              </a:xfrm>
              <a:prstGeom prst="rect">
                <a:avLst/>
              </a:prstGeom>
              <a:solidFill>
                <a:srgbClr val="B7B79D"/>
              </a:solidFill>
              <a:ln w="3175">
                <a:solidFill>
                  <a:srgbClr val="494936"/>
                </a:solidFill>
                <a:miter lim="800000"/>
                <a:headEnd/>
                <a:tailEnd/>
              </a:ln>
            </p:spPr>
            <p:txBody>
              <a:bodyPr/>
              <a:lstStyle/>
              <a:p>
                <a:endParaRPr lang="en-US"/>
              </a:p>
            </p:txBody>
          </p:sp>
          <p:sp>
            <p:nvSpPr>
              <p:cNvPr id="51" name="Freeform 32"/>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Freeform 33"/>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w="3175">
                <a:solidFill>
                  <a:srgbClr val="000000"/>
                </a:solidFill>
                <a:round/>
                <a:headEnd/>
                <a:tailEnd/>
              </a:ln>
            </p:spPr>
            <p:txBody>
              <a:bodyPr/>
              <a:lstStyle/>
              <a:p>
                <a:endParaRPr lang="en-US"/>
              </a:p>
            </p:txBody>
          </p:sp>
          <p:sp>
            <p:nvSpPr>
              <p:cNvPr id="53" name="Freeform 34"/>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35"/>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w="3175">
                <a:solidFill>
                  <a:srgbClr val="494936"/>
                </a:solidFill>
                <a:round/>
                <a:headEnd/>
                <a:tailEnd/>
              </a:ln>
            </p:spPr>
            <p:txBody>
              <a:bodyPr/>
              <a:lstStyle/>
              <a:p>
                <a:endParaRPr lang="en-US"/>
              </a:p>
            </p:txBody>
          </p:sp>
          <p:sp>
            <p:nvSpPr>
              <p:cNvPr id="55" name="Rectangle 36"/>
              <p:cNvSpPr>
                <a:spLocks noChangeArrowheads="1"/>
              </p:cNvSpPr>
              <p:nvPr/>
            </p:nvSpPr>
            <p:spPr bwMode="auto">
              <a:xfrm>
                <a:off x="4461" y="2425"/>
                <a:ext cx="199" cy="157"/>
              </a:xfrm>
              <a:prstGeom prst="rect">
                <a:avLst/>
              </a:prstGeom>
              <a:solidFill>
                <a:srgbClr val="B7B79D"/>
              </a:solidFill>
              <a:ln w="3175">
                <a:solidFill>
                  <a:srgbClr val="494936"/>
                </a:solidFill>
                <a:miter lim="800000"/>
                <a:headEnd/>
                <a:tailEnd/>
              </a:ln>
            </p:spPr>
            <p:txBody>
              <a:bodyPr/>
              <a:lstStyle/>
              <a:p>
                <a:endParaRPr lang="en-US"/>
              </a:p>
            </p:txBody>
          </p:sp>
          <p:sp>
            <p:nvSpPr>
              <p:cNvPr id="56" name="Rectangle 37"/>
              <p:cNvSpPr>
                <a:spLocks noChangeArrowheads="1"/>
              </p:cNvSpPr>
              <p:nvPr/>
            </p:nvSpPr>
            <p:spPr bwMode="auto">
              <a:xfrm>
                <a:off x="4478" y="2446"/>
                <a:ext cx="165" cy="120"/>
              </a:xfrm>
              <a:prstGeom prst="rect">
                <a:avLst/>
              </a:prstGeom>
              <a:solidFill>
                <a:srgbClr val="FFFFFF"/>
              </a:solidFill>
              <a:ln w="3175">
                <a:solidFill>
                  <a:srgbClr val="494936"/>
                </a:solidFill>
                <a:miter lim="800000"/>
                <a:headEnd/>
                <a:tailEnd/>
              </a:ln>
            </p:spPr>
            <p:txBody>
              <a:bodyPr/>
              <a:lstStyle/>
              <a:p>
                <a:endParaRPr lang="en-US"/>
              </a:p>
            </p:txBody>
          </p:sp>
          <p:sp>
            <p:nvSpPr>
              <p:cNvPr id="57" name="Freeform 38"/>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39"/>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w="3175">
                <a:solidFill>
                  <a:srgbClr val="494936"/>
                </a:solidFill>
                <a:round/>
                <a:headEnd/>
                <a:tailEnd/>
              </a:ln>
            </p:spPr>
            <p:txBody>
              <a:bodyPr/>
              <a:lstStyle/>
              <a:p>
                <a:endParaRPr lang="en-US"/>
              </a:p>
            </p:txBody>
          </p:sp>
        </p:grpSp>
        <p:grpSp>
          <p:nvGrpSpPr>
            <p:cNvPr id="23" name="Group 40"/>
            <p:cNvGrpSpPr>
              <a:grpSpLocks/>
            </p:cNvGrpSpPr>
            <p:nvPr/>
          </p:nvGrpSpPr>
          <p:grpSpPr bwMode="auto">
            <a:xfrm>
              <a:off x="4422" y="2355"/>
              <a:ext cx="143" cy="148"/>
              <a:chOff x="4422" y="2355"/>
              <a:chExt cx="143" cy="148"/>
            </a:xfrm>
          </p:grpSpPr>
          <p:sp>
            <p:nvSpPr>
              <p:cNvPr id="24" name="Freeform 41"/>
              <p:cNvSpPr>
                <a:spLocks/>
              </p:cNvSpPr>
              <p:nvPr/>
            </p:nvSpPr>
            <p:spPr bwMode="auto">
              <a:xfrm>
                <a:off x="4422" y="2358"/>
                <a:ext cx="140" cy="143"/>
              </a:xfrm>
              <a:custGeom>
                <a:avLst/>
                <a:gdLst>
                  <a:gd name="T0" fmla="*/ 0 w 140"/>
                  <a:gd name="T1" fmla="*/ 0 h 143"/>
                  <a:gd name="T2" fmla="*/ 0 w 140"/>
                  <a:gd name="T3" fmla="*/ 0 h 143"/>
                  <a:gd name="T4" fmla="*/ 0 w 140"/>
                  <a:gd name="T5" fmla="*/ 129 h 143"/>
                  <a:gd name="T6" fmla="*/ 13 w 140"/>
                  <a:gd name="T7" fmla="*/ 143 h 143"/>
                  <a:gd name="T8" fmla="*/ 140 w 140"/>
                  <a:gd name="T9" fmla="*/ 143 h 143"/>
                  <a:gd name="T10" fmla="*/ 140 w 140"/>
                  <a:gd name="T11" fmla="*/ 0 h 143"/>
                  <a:gd name="T12" fmla="*/ 0 w 140"/>
                  <a:gd name="T13" fmla="*/ 0 h 143"/>
                  <a:gd name="T14" fmla="*/ 0 w 140"/>
                  <a:gd name="T15" fmla="*/ 0 h 1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3"/>
                  <a:gd name="T26" fmla="*/ 140 w 140"/>
                  <a:gd name="T27" fmla="*/ 143 h 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3">
                    <a:moveTo>
                      <a:pt x="0" y="0"/>
                    </a:moveTo>
                    <a:lnTo>
                      <a:pt x="0" y="0"/>
                    </a:lnTo>
                    <a:lnTo>
                      <a:pt x="0" y="129"/>
                    </a:lnTo>
                    <a:lnTo>
                      <a:pt x="13" y="143"/>
                    </a:lnTo>
                    <a:lnTo>
                      <a:pt x="140" y="143"/>
                    </a:lnTo>
                    <a:lnTo>
                      <a:pt x="140" y="0"/>
                    </a:lnTo>
                    <a:lnTo>
                      <a:pt x="0" y="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42"/>
              <p:cNvSpPr>
                <a:spLocks/>
              </p:cNvSpPr>
              <p:nvPr/>
            </p:nvSpPr>
            <p:spPr bwMode="auto">
              <a:xfrm>
                <a:off x="4422" y="2358"/>
                <a:ext cx="140" cy="143"/>
              </a:xfrm>
              <a:custGeom>
                <a:avLst/>
                <a:gdLst>
                  <a:gd name="T0" fmla="*/ 0 w 140"/>
                  <a:gd name="T1" fmla="*/ 0 h 143"/>
                  <a:gd name="T2" fmla="*/ 0 w 140"/>
                  <a:gd name="T3" fmla="*/ 129 h 143"/>
                  <a:gd name="T4" fmla="*/ 13 w 140"/>
                  <a:gd name="T5" fmla="*/ 143 h 143"/>
                  <a:gd name="T6" fmla="*/ 140 w 140"/>
                  <a:gd name="T7" fmla="*/ 143 h 143"/>
                  <a:gd name="T8" fmla="*/ 140 w 140"/>
                  <a:gd name="T9" fmla="*/ 0 h 143"/>
                  <a:gd name="T10" fmla="*/ 0 w 140"/>
                  <a:gd name="T11" fmla="*/ 0 h 143"/>
                  <a:gd name="T12" fmla="*/ 0 60000 65536"/>
                  <a:gd name="T13" fmla="*/ 0 60000 65536"/>
                  <a:gd name="T14" fmla="*/ 0 60000 65536"/>
                  <a:gd name="T15" fmla="*/ 0 60000 65536"/>
                  <a:gd name="T16" fmla="*/ 0 60000 65536"/>
                  <a:gd name="T17" fmla="*/ 0 60000 65536"/>
                  <a:gd name="T18" fmla="*/ 0 w 140"/>
                  <a:gd name="T19" fmla="*/ 0 h 143"/>
                  <a:gd name="T20" fmla="*/ 140 w 1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0" h="143">
                    <a:moveTo>
                      <a:pt x="0" y="0"/>
                    </a:moveTo>
                    <a:lnTo>
                      <a:pt x="0" y="129"/>
                    </a:lnTo>
                    <a:lnTo>
                      <a:pt x="13" y="143"/>
                    </a:lnTo>
                    <a:lnTo>
                      <a:pt x="140" y="143"/>
                    </a:lnTo>
                    <a:lnTo>
                      <a:pt x="140" y="0"/>
                    </a:lnTo>
                    <a:lnTo>
                      <a:pt x="0" y="0"/>
                    </a:lnTo>
                    <a:close/>
                  </a:path>
                </a:pathLst>
              </a:custGeom>
              <a:solidFill>
                <a:srgbClr val="C9C9B6"/>
              </a:solidFill>
              <a:ln w="3175">
                <a:solidFill>
                  <a:srgbClr val="494936"/>
                </a:solidFill>
                <a:round/>
                <a:headEnd/>
                <a:tailEnd/>
              </a:ln>
            </p:spPr>
            <p:txBody>
              <a:bodyPr/>
              <a:lstStyle/>
              <a:p>
                <a:endParaRPr lang="en-US"/>
              </a:p>
            </p:txBody>
          </p:sp>
          <p:sp>
            <p:nvSpPr>
              <p:cNvPr id="26" name="Freeform 43"/>
              <p:cNvSpPr>
                <a:spLocks/>
              </p:cNvSpPr>
              <p:nvPr/>
            </p:nvSpPr>
            <p:spPr bwMode="auto">
              <a:xfrm>
                <a:off x="4462" y="2454"/>
                <a:ext cx="84" cy="47"/>
              </a:xfrm>
              <a:custGeom>
                <a:avLst/>
                <a:gdLst>
                  <a:gd name="T0" fmla="*/ 0 w 84"/>
                  <a:gd name="T1" fmla="*/ 47 h 47"/>
                  <a:gd name="T2" fmla="*/ 0 w 84"/>
                  <a:gd name="T3" fmla="*/ 3 h 47"/>
                  <a:gd name="T4" fmla="*/ 1 w 84"/>
                  <a:gd name="T5" fmla="*/ 2 h 47"/>
                  <a:gd name="T6" fmla="*/ 3 w 84"/>
                  <a:gd name="T7" fmla="*/ 2 h 47"/>
                  <a:gd name="T8" fmla="*/ 3 w 84"/>
                  <a:gd name="T9" fmla="*/ 0 h 47"/>
                  <a:gd name="T10" fmla="*/ 6 w 84"/>
                  <a:gd name="T11" fmla="*/ 0 h 47"/>
                  <a:gd name="T12" fmla="*/ 9 w 84"/>
                  <a:gd name="T13" fmla="*/ 0 h 47"/>
                  <a:gd name="T14" fmla="*/ 14 w 84"/>
                  <a:gd name="T15" fmla="*/ 0 h 47"/>
                  <a:gd name="T16" fmla="*/ 18 w 84"/>
                  <a:gd name="T17" fmla="*/ 0 h 47"/>
                  <a:gd name="T18" fmla="*/ 31 w 84"/>
                  <a:gd name="T19" fmla="*/ 0 h 47"/>
                  <a:gd name="T20" fmla="*/ 45 w 84"/>
                  <a:gd name="T21" fmla="*/ 0 h 47"/>
                  <a:gd name="T22" fmla="*/ 59 w 84"/>
                  <a:gd name="T23" fmla="*/ 0 h 47"/>
                  <a:gd name="T24" fmla="*/ 70 w 84"/>
                  <a:gd name="T25" fmla="*/ 0 h 47"/>
                  <a:gd name="T26" fmla="*/ 75 w 84"/>
                  <a:gd name="T27" fmla="*/ 0 h 47"/>
                  <a:gd name="T28" fmla="*/ 78 w 84"/>
                  <a:gd name="T29" fmla="*/ 0 h 47"/>
                  <a:gd name="T30" fmla="*/ 81 w 84"/>
                  <a:gd name="T31" fmla="*/ 0 h 47"/>
                  <a:gd name="T32" fmla="*/ 83 w 84"/>
                  <a:gd name="T33" fmla="*/ 2 h 47"/>
                  <a:gd name="T34" fmla="*/ 84 w 84"/>
                  <a:gd name="T35" fmla="*/ 2 h 47"/>
                  <a:gd name="T36" fmla="*/ 84 w 84"/>
                  <a:gd name="T37" fmla="*/ 3 h 47"/>
                  <a:gd name="T38" fmla="*/ 84 w 84"/>
                  <a:gd name="T39" fmla="*/ 8 h 47"/>
                  <a:gd name="T40" fmla="*/ 84 w 84"/>
                  <a:gd name="T41" fmla="*/ 14 h 47"/>
                  <a:gd name="T42" fmla="*/ 84 w 84"/>
                  <a:gd name="T43" fmla="*/ 20 h 47"/>
                  <a:gd name="T44" fmla="*/ 84 w 84"/>
                  <a:gd name="T45" fmla="*/ 28 h 47"/>
                  <a:gd name="T46" fmla="*/ 84 w 84"/>
                  <a:gd name="T47" fmla="*/ 36 h 47"/>
                  <a:gd name="T48" fmla="*/ 84 w 84"/>
                  <a:gd name="T49" fmla="*/ 42 h 47"/>
                  <a:gd name="T50" fmla="*/ 84 w 84"/>
                  <a:gd name="T51" fmla="*/ 46 h 47"/>
                  <a:gd name="T52" fmla="*/ 84 w 84"/>
                  <a:gd name="T53" fmla="*/ 47 h 47"/>
                  <a:gd name="T54" fmla="*/ 0 w 84"/>
                  <a:gd name="T55" fmla="*/ 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4"/>
                  <a:gd name="T85" fmla="*/ 0 h 47"/>
                  <a:gd name="T86" fmla="*/ 84 w 84"/>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4" h="47">
                    <a:moveTo>
                      <a:pt x="0" y="47"/>
                    </a:moveTo>
                    <a:lnTo>
                      <a:pt x="0" y="3"/>
                    </a:lnTo>
                    <a:lnTo>
                      <a:pt x="1" y="2"/>
                    </a:lnTo>
                    <a:lnTo>
                      <a:pt x="3" y="2"/>
                    </a:lnTo>
                    <a:lnTo>
                      <a:pt x="3" y="0"/>
                    </a:lnTo>
                    <a:lnTo>
                      <a:pt x="6" y="0"/>
                    </a:lnTo>
                    <a:lnTo>
                      <a:pt x="9" y="0"/>
                    </a:lnTo>
                    <a:lnTo>
                      <a:pt x="14" y="0"/>
                    </a:lnTo>
                    <a:lnTo>
                      <a:pt x="18" y="0"/>
                    </a:lnTo>
                    <a:lnTo>
                      <a:pt x="31" y="0"/>
                    </a:lnTo>
                    <a:lnTo>
                      <a:pt x="45" y="0"/>
                    </a:lnTo>
                    <a:lnTo>
                      <a:pt x="59" y="0"/>
                    </a:lnTo>
                    <a:lnTo>
                      <a:pt x="70" y="0"/>
                    </a:lnTo>
                    <a:lnTo>
                      <a:pt x="75" y="0"/>
                    </a:lnTo>
                    <a:lnTo>
                      <a:pt x="78" y="0"/>
                    </a:lnTo>
                    <a:lnTo>
                      <a:pt x="81" y="0"/>
                    </a:lnTo>
                    <a:lnTo>
                      <a:pt x="83" y="2"/>
                    </a:lnTo>
                    <a:lnTo>
                      <a:pt x="84" y="2"/>
                    </a:lnTo>
                    <a:lnTo>
                      <a:pt x="84" y="3"/>
                    </a:lnTo>
                    <a:lnTo>
                      <a:pt x="84" y="8"/>
                    </a:lnTo>
                    <a:lnTo>
                      <a:pt x="84" y="14"/>
                    </a:lnTo>
                    <a:lnTo>
                      <a:pt x="84" y="20"/>
                    </a:lnTo>
                    <a:lnTo>
                      <a:pt x="84" y="28"/>
                    </a:lnTo>
                    <a:lnTo>
                      <a:pt x="84" y="36"/>
                    </a:lnTo>
                    <a:lnTo>
                      <a:pt x="84" y="42"/>
                    </a:lnTo>
                    <a:lnTo>
                      <a:pt x="84" y="46"/>
                    </a:lnTo>
                    <a:lnTo>
                      <a:pt x="84" y="47"/>
                    </a:lnTo>
                    <a:lnTo>
                      <a:pt x="0" y="47"/>
                    </a:lnTo>
                    <a:close/>
                  </a:path>
                </a:pathLst>
              </a:custGeom>
              <a:solidFill>
                <a:srgbClr val="A5A585"/>
              </a:solidFill>
              <a:ln w="3175">
                <a:solidFill>
                  <a:srgbClr val="494936"/>
                </a:solidFill>
                <a:round/>
                <a:headEnd/>
                <a:tailEnd/>
              </a:ln>
            </p:spPr>
            <p:txBody>
              <a:bodyPr/>
              <a:lstStyle/>
              <a:p>
                <a:endParaRPr lang="en-US"/>
              </a:p>
            </p:txBody>
          </p:sp>
          <p:sp>
            <p:nvSpPr>
              <p:cNvPr id="27" name="AutoShape 44"/>
              <p:cNvSpPr>
                <a:spLocks noChangeArrowheads="1"/>
              </p:cNvSpPr>
              <p:nvPr/>
            </p:nvSpPr>
            <p:spPr bwMode="auto">
              <a:xfrm>
                <a:off x="4437" y="2362"/>
                <a:ext cx="111" cy="88"/>
              </a:xfrm>
              <a:prstGeom prst="roundRect">
                <a:avLst>
                  <a:gd name="adj" fmla="val 4384"/>
                </a:avLst>
              </a:prstGeom>
              <a:solidFill>
                <a:srgbClr val="EDEDE7"/>
              </a:solidFill>
              <a:ln w="3175">
                <a:solidFill>
                  <a:srgbClr val="494936"/>
                </a:solidFill>
                <a:round/>
                <a:headEnd/>
                <a:tailEnd/>
              </a:ln>
            </p:spPr>
            <p:txBody>
              <a:bodyPr/>
              <a:lstStyle/>
              <a:p>
                <a:endParaRPr lang="en-US"/>
              </a:p>
            </p:txBody>
          </p:sp>
          <p:sp>
            <p:nvSpPr>
              <p:cNvPr id="28" name="Freeform 45"/>
              <p:cNvSpPr>
                <a:spLocks/>
              </p:cNvSpPr>
              <p:nvPr/>
            </p:nvSpPr>
            <p:spPr bwMode="auto">
              <a:xfrm>
                <a:off x="4460" y="2454"/>
                <a:ext cx="66" cy="49"/>
              </a:xfrm>
              <a:custGeom>
                <a:avLst/>
                <a:gdLst>
                  <a:gd name="T0" fmla="*/ 0 w 66"/>
                  <a:gd name="T1" fmla="*/ 49 h 49"/>
                  <a:gd name="T2" fmla="*/ 0 w 66"/>
                  <a:gd name="T3" fmla="*/ 3 h 49"/>
                  <a:gd name="T4" fmla="*/ 2 w 66"/>
                  <a:gd name="T5" fmla="*/ 2 h 49"/>
                  <a:gd name="T6" fmla="*/ 2 w 66"/>
                  <a:gd name="T7" fmla="*/ 0 h 49"/>
                  <a:gd name="T8" fmla="*/ 3 w 66"/>
                  <a:gd name="T9" fmla="*/ 0 h 49"/>
                  <a:gd name="T10" fmla="*/ 8 w 66"/>
                  <a:gd name="T11" fmla="*/ 0 h 49"/>
                  <a:gd name="T12" fmla="*/ 16 w 66"/>
                  <a:gd name="T13" fmla="*/ 0 h 49"/>
                  <a:gd name="T14" fmla="*/ 25 w 66"/>
                  <a:gd name="T15" fmla="*/ 0 h 49"/>
                  <a:gd name="T16" fmla="*/ 36 w 66"/>
                  <a:gd name="T17" fmla="*/ 0 h 49"/>
                  <a:gd name="T18" fmla="*/ 45 w 66"/>
                  <a:gd name="T19" fmla="*/ 0 h 49"/>
                  <a:gd name="T20" fmla="*/ 55 w 66"/>
                  <a:gd name="T21" fmla="*/ 0 h 49"/>
                  <a:gd name="T22" fmla="*/ 58 w 66"/>
                  <a:gd name="T23" fmla="*/ 0 h 49"/>
                  <a:gd name="T24" fmla="*/ 61 w 66"/>
                  <a:gd name="T25" fmla="*/ 0 h 49"/>
                  <a:gd name="T26" fmla="*/ 63 w 66"/>
                  <a:gd name="T27" fmla="*/ 0 h 49"/>
                  <a:gd name="T28" fmla="*/ 64 w 66"/>
                  <a:gd name="T29" fmla="*/ 0 h 49"/>
                  <a:gd name="T30" fmla="*/ 66 w 66"/>
                  <a:gd name="T31" fmla="*/ 2 h 49"/>
                  <a:gd name="T32" fmla="*/ 66 w 66"/>
                  <a:gd name="T33" fmla="*/ 3 h 49"/>
                  <a:gd name="T34" fmla="*/ 66 w 66"/>
                  <a:gd name="T35" fmla="*/ 8 h 49"/>
                  <a:gd name="T36" fmla="*/ 66 w 66"/>
                  <a:gd name="T37" fmla="*/ 14 h 49"/>
                  <a:gd name="T38" fmla="*/ 66 w 66"/>
                  <a:gd name="T39" fmla="*/ 20 h 49"/>
                  <a:gd name="T40" fmla="*/ 66 w 66"/>
                  <a:gd name="T41" fmla="*/ 28 h 49"/>
                  <a:gd name="T42" fmla="*/ 66 w 66"/>
                  <a:gd name="T43" fmla="*/ 36 h 49"/>
                  <a:gd name="T44" fmla="*/ 66 w 66"/>
                  <a:gd name="T45" fmla="*/ 42 h 49"/>
                  <a:gd name="T46" fmla="*/ 66 w 66"/>
                  <a:gd name="T47" fmla="*/ 47 h 49"/>
                  <a:gd name="T48" fmla="*/ 66 w 66"/>
                  <a:gd name="T49" fmla="*/ 49 h 49"/>
                  <a:gd name="T50" fmla="*/ 0 w 66"/>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49"/>
                  <a:gd name="T80" fmla="*/ 66 w 66"/>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49">
                    <a:moveTo>
                      <a:pt x="0" y="49"/>
                    </a:moveTo>
                    <a:lnTo>
                      <a:pt x="0" y="3"/>
                    </a:lnTo>
                    <a:lnTo>
                      <a:pt x="2" y="2"/>
                    </a:lnTo>
                    <a:lnTo>
                      <a:pt x="2" y="0"/>
                    </a:lnTo>
                    <a:lnTo>
                      <a:pt x="3" y="0"/>
                    </a:lnTo>
                    <a:lnTo>
                      <a:pt x="8" y="0"/>
                    </a:lnTo>
                    <a:lnTo>
                      <a:pt x="16" y="0"/>
                    </a:lnTo>
                    <a:lnTo>
                      <a:pt x="25" y="0"/>
                    </a:lnTo>
                    <a:lnTo>
                      <a:pt x="36" y="0"/>
                    </a:lnTo>
                    <a:lnTo>
                      <a:pt x="45" y="0"/>
                    </a:lnTo>
                    <a:lnTo>
                      <a:pt x="55" y="0"/>
                    </a:lnTo>
                    <a:lnTo>
                      <a:pt x="58" y="0"/>
                    </a:lnTo>
                    <a:lnTo>
                      <a:pt x="61" y="0"/>
                    </a:lnTo>
                    <a:lnTo>
                      <a:pt x="63" y="0"/>
                    </a:lnTo>
                    <a:lnTo>
                      <a:pt x="64" y="0"/>
                    </a:lnTo>
                    <a:lnTo>
                      <a:pt x="66" y="2"/>
                    </a:lnTo>
                    <a:lnTo>
                      <a:pt x="66" y="3"/>
                    </a:lnTo>
                    <a:lnTo>
                      <a:pt x="66" y="8"/>
                    </a:lnTo>
                    <a:lnTo>
                      <a:pt x="66" y="14"/>
                    </a:lnTo>
                    <a:lnTo>
                      <a:pt x="66" y="20"/>
                    </a:lnTo>
                    <a:lnTo>
                      <a:pt x="66" y="28"/>
                    </a:lnTo>
                    <a:lnTo>
                      <a:pt x="66" y="36"/>
                    </a:lnTo>
                    <a:lnTo>
                      <a:pt x="66" y="42"/>
                    </a:lnTo>
                    <a:lnTo>
                      <a:pt x="66" y="47"/>
                    </a:lnTo>
                    <a:lnTo>
                      <a:pt x="66" y="49"/>
                    </a:lnTo>
                    <a:lnTo>
                      <a:pt x="0" y="49"/>
                    </a:lnTo>
                    <a:close/>
                  </a:path>
                </a:pathLst>
              </a:custGeom>
              <a:solidFill>
                <a:srgbClr val="DBDBCE"/>
              </a:solidFill>
              <a:ln w="3175">
                <a:solidFill>
                  <a:srgbClr val="494936"/>
                </a:solidFill>
                <a:round/>
                <a:headEnd/>
                <a:tailEnd/>
              </a:ln>
            </p:spPr>
            <p:txBody>
              <a:bodyPr/>
              <a:lstStyle/>
              <a:p>
                <a:endParaRPr lang="en-US"/>
              </a:p>
            </p:txBody>
          </p:sp>
          <p:sp>
            <p:nvSpPr>
              <p:cNvPr id="29" name="Rectangle 46"/>
              <p:cNvSpPr>
                <a:spLocks noChangeArrowheads="1"/>
              </p:cNvSpPr>
              <p:nvPr/>
            </p:nvSpPr>
            <p:spPr bwMode="auto">
              <a:xfrm>
                <a:off x="4470" y="2460"/>
                <a:ext cx="16" cy="35"/>
              </a:xfrm>
              <a:prstGeom prst="rect">
                <a:avLst/>
              </a:prstGeom>
              <a:solidFill>
                <a:srgbClr val="93936C"/>
              </a:solidFill>
              <a:ln w="3175">
                <a:solidFill>
                  <a:srgbClr val="494936"/>
                </a:solidFill>
                <a:miter lim="800000"/>
                <a:headEnd/>
                <a:tailEnd/>
              </a:ln>
            </p:spPr>
            <p:txBody>
              <a:bodyPr/>
              <a:lstStyle/>
              <a:p>
                <a:endParaRPr lang="en-US"/>
              </a:p>
            </p:txBody>
          </p:sp>
          <p:sp>
            <p:nvSpPr>
              <p:cNvPr id="30" name="Rectangle 47"/>
              <p:cNvSpPr>
                <a:spLocks noChangeArrowheads="1"/>
              </p:cNvSpPr>
              <p:nvPr/>
            </p:nvSpPr>
            <p:spPr bwMode="auto">
              <a:xfrm>
                <a:off x="4426" y="2369"/>
                <a:ext cx="6" cy="4"/>
              </a:xfrm>
              <a:prstGeom prst="rect">
                <a:avLst/>
              </a:prstGeom>
              <a:solidFill>
                <a:srgbClr val="FFFFFF"/>
              </a:solidFill>
              <a:ln w="3175">
                <a:solidFill>
                  <a:srgbClr val="494936"/>
                </a:solidFill>
                <a:miter lim="800000"/>
                <a:headEnd/>
                <a:tailEnd/>
              </a:ln>
            </p:spPr>
            <p:txBody>
              <a:bodyPr/>
              <a:lstStyle/>
              <a:p>
                <a:endParaRPr lang="en-US"/>
              </a:p>
            </p:txBody>
          </p:sp>
          <p:sp>
            <p:nvSpPr>
              <p:cNvPr id="31" name="Rectangle 48"/>
              <p:cNvSpPr>
                <a:spLocks noChangeArrowheads="1"/>
              </p:cNvSpPr>
              <p:nvPr/>
            </p:nvSpPr>
            <p:spPr bwMode="auto">
              <a:xfrm>
                <a:off x="4552" y="2369"/>
                <a:ext cx="7" cy="4"/>
              </a:xfrm>
              <a:prstGeom prst="rect">
                <a:avLst/>
              </a:prstGeom>
              <a:solidFill>
                <a:srgbClr val="FFFFFF"/>
              </a:solidFill>
              <a:ln w="3175">
                <a:solidFill>
                  <a:srgbClr val="494936"/>
                </a:solidFill>
                <a:miter lim="800000"/>
                <a:headEnd/>
                <a:tailEnd/>
              </a:ln>
            </p:spPr>
            <p:txBody>
              <a:bodyPr/>
              <a:lstStyle/>
              <a:p>
                <a:endParaRPr lang="en-US"/>
              </a:p>
            </p:txBody>
          </p:sp>
          <p:sp>
            <p:nvSpPr>
              <p:cNvPr id="32" name="Freeform 49"/>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50"/>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51"/>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60000 65536"/>
                  <a:gd name="T9" fmla="*/ 0 60000 65536"/>
                  <a:gd name="T10" fmla="*/ 0 60000 65536"/>
                  <a:gd name="T11" fmla="*/ 0 60000 65536"/>
                  <a:gd name="T12" fmla="*/ 0 w 143"/>
                  <a:gd name="T13" fmla="*/ 0 h 3"/>
                  <a:gd name="T14" fmla="*/ 143 w 143"/>
                  <a:gd name="T15" fmla="*/ 3 h 3"/>
                </a:gdLst>
                <a:ahLst/>
                <a:cxnLst>
                  <a:cxn ang="T8">
                    <a:pos x="T0" y="T1"/>
                  </a:cxn>
                  <a:cxn ang="T9">
                    <a:pos x="T2" y="T3"/>
                  </a:cxn>
                  <a:cxn ang="T10">
                    <a:pos x="T4" y="T5"/>
                  </a:cxn>
                  <a:cxn ang="T11">
                    <a:pos x="T6" y="T7"/>
                  </a:cxn>
                </a:cxnLst>
                <a:rect l="T12" t="T13" r="T14" b="T15"/>
                <a:pathLst>
                  <a:path w="143" h="3">
                    <a:moveTo>
                      <a:pt x="0" y="3"/>
                    </a:moveTo>
                    <a:lnTo>
                      <a:pt x="2" y="0"/>
                    </a:lnTo>
                    <a:lnTo>
                      <a:pt x="143" y="0"/>
                    </a:lnTo>
                    <a:lnTo>
                      <a:pt x="14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 name="Freeform 52"/>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53"/>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Freeform 54"/>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0 60000 65536"/>
                  <a:gd name="T11" fmla="*/ 0 60000 65536"/>
                  <a:gd name="T12" fmla="*/ 0 60000 65536"/>
                  <a:gd name="T13" fmla="*/ 0 60000 65536"/>
                  <a:gd name="T14" fmla="*/ 0 60000 65536"/>
                  <a:gd name="T15" fmla="*/ 0 w 3"/>
                  <a:gd name="T16" fmla="*/ 0 h 146"/>
                  <a:gd name="T17" fmla="*/ 3 w 3"/>
                  <a:gd name="T18" fmla="*/ 146 h 146"/>
                </a:gdLst>
                <a:ahLst/>
                <a:cxnLst>
                  <a:cxn ang="T10">
                    <a:pos x="T0" y="T1"/>
                  </a:cxn>
                  <a:cxn ang="T11">
                    <a:pos x="T2" y="T3"/>
                  </a:cxn>
                  <a:cxn ang="T12">
                    <a:pos x="T4" y="T5"/>
                  </a:cxn>
                  <a:cxn ang="T13">
                    <a:pos x="T6" y="T7"/>
                  </a:cxn>
                  <a:cxn ang="T14">
                    <a:pos x="T8" y="T9"/>
                  </a:cxn>
                </a:cxnLst>
                <a:rect l="T15" t="T16" r="T17" b="T18"/>
                <a:pathLst>
                  <a:path w="3" h="146">
                    <a:moveTo>
                      <a:pt x="2" y="2"/>
                    </a:moveTo>
                    <a:lnTo>
                      <a:pt x="0" y="146"/>
                    </a:lnTo>
                    <a:lnTo>
                      <a:pt x="3" y="143"/>
                    </a:lnTo>
                    <a:lnTo>
                      <a:pt x="3" y="0"/>
                    </a:lnTo>
                    <a:lnTo>
                      <a:pt x="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59" name="Group 55"/>
          <p:cNvGrpSpPr>
            <a:grpSpLocks/>
          </p:cNvGrpSpPr>
          <p:nvPr/>
        </p:nvGrpSpPr>
        <p:grpSpPr bwMode="auto">
          <a:xfrm>
            <a:off x="1219200" y="4419600"/>
            <a:ext cx="793750" cy="385763"/>
            <a:chOff x="1488" y="2976"/>
            <a:chExt cx="542" cy="265"/>
          </a:xfrm>
        </p:grpSpPr>
        <p:grpSp>
          <p:nvGrpSpPr>
            <p:cNvPr id="60" name="Group 56"/>
            <p:cNvGrpSpPr>
              <a:grpSpLocks/>
            </p:cNvGrpSpPr>
            <p:nvPr/>
          </p:nvGrpSpPr>
          <p:grpSpPr bwMode="auto">
            <a:xfrm>
              <a:off x="1488" y="2976"/>
              <a:ext cx="542" cy="265"/>
              <a:chOff x="1488" y="2976"/>
              <a:chExt cx="542" cy="265"/>
            </a:xfrm>
          </p:grpSpPr>
          <p:sp>
            <p:nvSpPr>
              <p:cNvPr id="80" name="Rectangle 57"/>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1" name="Rectangle 58"/>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82" name="Freeform 59"/>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3" name="Freeform 60"/>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84" name="Freeform 61"/>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5" name="Freeform 62"/>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61" name="Group 63"/>
            <p:cNvGrpSpPr>
              <a:grpSpLocks/>
            </p:cNvGrpSpPr>
            <p:nvPr/>
          </p:nvGrpSpPr>
          <p:grpSpPr bwMode="auto">
            <a:xfrm>
              <a:off x="1548" y="2980"/>
              <a:ext cx="418" cy="131"/>
              <a:chOff x="1548" y="2980"/>
              <a:chExt cx="418" cy="131"/>
            </a:xfrm>
          </p:grpSpPr>
          <p:grpSp>
            <p:nvGrpSpPr>
              <p:cNvPr id="62" name="Group 64"/>
              <p:cNvGrpSpPr>
                <a:grpSpLocks/>
              </p:cNvGrpSpPr>
              <p:nvPr/>
            </p:nvGrpSpPr>
            <p:grpSpPr bwMode="auto">
              <a:xfrm>
                <a:off x="1548" y="2980"/>
                <a:ext cx="414" cy="126"/>
                <a:chOff x="1548" y="2980"/>
                <a:chExt cx="414" cy="126"/>
              </a:xfrm>
            </p:grpSpPr>
            <p:sp>
              <p:nvSpPr>
                <p:cNvPr id="72" name="Freeform 65"/>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3" name="Freeform 66"/>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4" name="Freeform 67"/>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Freeform 68"/>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Freeform 69"/>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Freeform 70"/>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Freeform 71"/>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Freeform 72"/>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63" name="Group 73"/>
              <p:cNvGrpSpPr>
                <a:grpSpLocks/>
              </p:cNvGrpSpPr>
              <p:nvPr/>
            </p:nvGrpSpPr>
            <p:grpSpPr bwMode="auto">
              <a:xfrm>
                <a:off x="1552" y="2985"/>
                <a:ext cx="414" cy="126"/>
                <a:chOff x="1552" y="2985"/>
                <a:chExt cx="414" cy="126"/>
              </a:xfrm>
            </p:grpSpPr>
            <p:sp>
              <p:nvSpPr>
                <p:cNvPr id="64" name="Freeform 74"/>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75"/>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Freeform 76"/>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Freeform 77"/>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Freeform 78"/>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Freeform 79"/>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 name="Freeform 80"/>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Freeform 81"/>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86" name="Group 82"/>
          <p:cNvGrpSpPr>
            <a:grpSpLocks/>
          </p:cNvGrpSpPr>
          <p:nvPr/>
        </p:nvGrpSpPr>
        <p:grpSpPr bwMode="auto">
          <a:xfrm>
            <a:off x="4318000" y="4251325"/>
            <a:ext cx="454025" cy="407988"/>
            <a:chOff x="2403" y="1744"/>
            <a:chExt cx="467" cy="422"/>
          </a:xfrm>
        </p:grpSpPr>
        <p:sp>
          <p:nvSpPr>
            <p:cNvPr id="87" name="Rectangle 83"/>
            <p:cNvSpPr>
              <a:spLocks noChangeArrowheads="1"/>
            </p:cNvSpPr>
            <p:nvPr/>
          </p:nvSpPr>
          <p:spPr bwMode="auto">
            <a:xfrm>
              <a:off x="2403" y="2027"/>
              <a:ext cx="422" cy="78"/>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8" name="Rectangle 84"/>
            <p:cNvSpPr>
              <a:spLocks noChangeArrowheads="1"/>
            </p:cNvSpPr>
            <p:nvPr/>
          </p:nvSpPr>
          <p:spPr bwMode="auto">
            <a:xfrm>
              <a:off x="2404" y="2028"/>
              <a:ext cx="420" cy="76"/>
            </a:xfrm>
            <a:prstGeom prst="rect">
              <a:avLst/>
            </a:prstGeom>
            <a:solidFill>
              <a:schemeClr val="folHlink"/>
            </a:solidFill>
            <a:ln w="3175">
              <a:solidFill>
                <a:srgbClr val="494936"/>
              </a:solidFill>
              <a:miter lim="800000"/>
              <a:headEnd/>
              <a:tailEnd/>
            </a:ln>
          </p:spPr>
          <p:txBody>
            <a:bodyPr/>
            <a:lstStyle/>
            <a:p>
              <a:endParaRPr lang="en-US"/>
            </a:p>
          </p:txBody>
        </p:sp>
        <p:sp>
          <p:nvSpPr>
            <p:cNvPr id="89" name="Freeform 85"/>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Freeform 86"/>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w="3175">
              <a:solidFill>
                <a:srgbClr val="494936"/>
              </a:solidFill>
              <a:round/>
              <a:headEnd/>
              <a:tailEnd/>
            </a:ln>
          </p:spPr>
          <p:txBody>
            <a:bodyPr/>
            <a:lstStyle/>
            <a:p>
              <a:endParaRPr lang="en-US"/>
            </a:p>
          </p:txBody>
        </p:sp>
        <p:sp>
          <p:nvSpPr>
            <p:cNvPr id="91" name="Line 87"/>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 name="Freeform 88"/>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Freeform 89"/>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w="3175">
              <a:solidFill>
                <a:srgbClr val="494936"/>
              </a:solidFill>
              <a:round/>
              <a:headEnd/>
              <a:tailEnd/>
            </a:ln>
          </p:spPr>
          <p:txBody>
            <a:bodyPr/>
            <a:lstStyle/>
            <a:p>
              <a:endParaRPr lang="en-US"/>
            </a:p>
          </p:txBody>
        </p:sp>
        <p:sp>
          <p:nvSpPr>
            <p:cNvPr id="94" name="Freeform 90"/>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5" name="Freeform 91"/>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w="3175">
              <a:solidFill>
                <a:srgbClr val="494936"/>
              </a:solidFill>
              <a:round/>
              <a:headEnd/>
              <a:tailEnd/>
            </a:ln>
          </p:spPr>
          <p:txBody>
            <a:bodyPr/>
            <a:lstStyle/>
            <a:p>
              <a:endParaRPr lang="en-US"/>
            </a:p>
          </p:txBody>
        </p:sp>
        <p:sp>
          <p:nvSpPr>
            <p:cNvPr id="96" name="Freeform 92"/>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7" name="Freeform 93"/>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w="3175">
              <a:solidFill>
                <a:srgbClr val="494936"/>
              </a:solidFill>
              <a:round/>
              <a:headEnd/>
              <a:tailEnd/>
            </a:ln>
          </p:spPr>
          <p:txBody>
            <a:bodyPr/>
            <a:lstStyle/>
            <a:p>
              <a:endParaRPr lang="en-US"/>
            </a:p>
          </p:txBody>
        </p:sp>
        <p:sp>
          <p:nvSpPr>
            <p:cNvPr id="98" name="Rectangle 94"/>
            <p:cNvSpPr>
              <a:spLocks noChangeArrowheads="1"/>
            </p:cNvSpPr>
            <p:nvPr/>
          </p:nvSpPr>
          <p:spPr bwMode="auto">
            <a:xfrm>
              <a:off x="2406" y="2155"/>
              <a:ext cx="325" cy="11"/>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 name="Rectangle 95"/>
            <p:cNvSpPr>
              <a:spLocks noChangeArrowheads="1"/>
            </p:cNvSpPr>
            <p:nvPr/>
          </p:nvSpPr>
          <p:spPr bwMode="auto">
            <a:xfrm>
              <a:off x="2407" y="2156"/>
              <a:ext cx="323" cy="9"/>
            </a:xfrm>
            <a:prstGeom prst="rect">
              <a:avLst/>
            </a:prstGeom>
            <a:solidFill>
              <a:schemeClr val="folHlink"/>
            </a:solidFill>
            <a:ln w="3175">
              <a:solidFill>
                <a:srgbClr val="494936"/>
              </a:solidFill>
              <a:miter lim="800000"/>
              <a:headEnd/>
              <a:tailEnd/>
            </a:ln>
          </p:spPr>
          <p:txBody>
            <a:bodyPr/>
            <a:lstStyle/>
            <a:p>
              <a:endParaRPr lang="en-US"/>
            </a:p>
          </p:txBody>
        </p:sp>
        <p:sp>
          <p:nvSpPr>
            <p:cNvPr id="100" name="Freeform 96"/>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1" name="Freeform 97"/>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w="3175">
              <a:solidFill>
                <a:srgbClr val="000000"/>
              </a:solidFill>
              <a:round/>
              <a:headEnd/>
              <a:tailEnd/>
            </a:ln>
          </p:spPr>
          <p:txBody>
            <a:bodyPr/>
            <a:lstStyle/>
            <a:p>
              <a:endParaRPr lang="en-US"/>
            </a:p>
          </p:txBody>
        </p:sp>
        <p:sp>
          <p:nvSpPr>
            <p:cNvPr id="102" name="Freeform 98"/>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 name="Freeform 99"/>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w="3175">
              <a:solidFill>
                <a:srgbClr val="494936"/>
              </a:solidFill>
              <a:round/>
              <a:headEnd/>
              <a:tailEnd/>
            </a:ln>
          </p:spPr>
          <p:txBody>
            <a:bodyPr/>
            <a:lstStyle/>
            <a:p>
              <a:endParaRPr lang="en-US"/>
            </a:p>
          </p:txBody>
        </p:sp>
        <p:sp>
          <p:nvSpPr>
            <p:cNvPr id="104" name="Rectangle 100"/>
            <p:cNvSpPr>
              <a:spLocks noChangeArrowheads="1"/>
            </p:cNvSpPr>
            <p:nvPr/>
          </p:nvSpPr>
          <p:spPr bwMode="auto">
            <a:xfrm>
              <a:off x="2466" y="1776"/>
              <a:ext cx="300" cy="236"/>
            </a:xfrm>
            <a:prstGeom prst="rect">
              <a:avLst/>
            </a:prstGeom>
            <a:solidFill>
              <a:schemeClr val="folHlink"/>
            </a:solidFill>
            <a:ln w="3175">
              <a:solidFill>
                <a:srgbClr val="494936"/>
              </a:solidFill>
              <a:miter lim="800000"/>
              <a:headEnd/>
              <a:tailEnd/>
            </a:ln>
          </p:spPr>
          <p:txBody>
            <a:bodyPr/>
            <a:lstStyle/>
            <a:p>
              <a:endParaRPr lang="en-US"/>
            </a:p>
          </p:txBody>
        </p:sp>
        <p:sp>
          <p:nvSpPr>
            <p:cNvPr id="105" name="Rectangle 101"/>
            <p:cNvSpPr>
              <a:spLocks noChangeArrowheads="1"/>
            </p:cNvSpPr>
            <p:nvPr/>
          </p:nvSpPr>
          <p:spPr bwMode="auto">
            <a:xfrm>
              <a:off x="2492" y="1807"/>
              <a:ext cx="248" cy="182"/>
            </a:xfrm>
            <a:prstGeom prst="rect">
              <a:avLst/>
            </a:prstGeom>
            <a:solidFill>
              <a:schemeClr val="folHlink"/>
            </a:solidFill>
            <a:ln w="3175">
              <a:solidFill>
                <a:srgbClr val="494936"/>
              </a:solidFill>
              <a:miter lim="800000"/>
              <a:headEnd/>
              <a:tailEnd/>
            </a:ln>
          </p:spPr>
          <p:txBody>
            <a:bodyPr/>
            <a:lstStyle/>
            <a:p>
              <a:endParaRPr lang="en-US"/>
            </a:p>
          </p:txBody>
        </p:sp>
        <p:sp>
          <p:nvSpPr>
            <p:cNvPr id="106" name="Freeform 102"/>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7" name="Freeform 103"/>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w="3175">
              <a:solidFill>
                <a:srgbClr val="494936"/>
              </a:solidFill>
              <a:round/>
              <a:headEnd/>
              <a:tailEnd/>
            </a:ln>
          </p:spPr>
          <p:txBody>
            <a:bodyPr/>
            <a:lstStyle/>
            <a:p>
              <a:endParaRPr lang="en-US"/>
            </a:p>
          </p:txBody>
        </p:sp>
      </p:grpSp>
      <p:grpSp>
        <p:nvGrpSpPr>
          <p:cNvPr id="108" name="Group 104"/>
          <p:cNvGrpSpPr>
            <a:grpSpLocks/>
          </p:cNvGrpSpPr>
          <p:nvPr/>
        </p:nvGrpSpPr>
        <p:grpSpPr bwMode="auto">
          <a:xfrm>
            <a:off x="3263900" y="4181475"/>
            <a:ext cx="454025" cy="407988"/>
            <a:chOff x="2403" y="1744"/>
            <a:chExt cx="467" cy="422"/>
          </a:xfrm>
        </p:grpSpPr>
        <p:sp>
          <p:nvSpPr>
            <p:cNvPr id="109" name="Rectangle 105"/>
            <p:cNvSpPr>
              <a:spLocks noChangeArrowheads="1"/>
            </p:cNvSpPr>
            <p:nvPr/>
          </p:nvSpPr>
          <p:spPr bwMode="auto">
            <a:xfrm>
              <a:off x="2403" y="2027"/>
              <a:ext cx="422" cy="78"/>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0" name="Rectangle 106"/>
            <p:cNvSpPr>
              <a:spLocks noChangeArrowheads="1"/>
            </p:cNvSpPr>
            <p:nvPr/>
          </p:nvSpPr>
          <p:spPr bwMode="auto">
            <a:xfrm>
              <a:off x="2404" y="2028"/>
              <a:ext cx="420" cy="76"/>
            </a:xfrm>
            <a:prstGeom prst="rect">
              <a:avLst/>
            </a:prstGeom>
            <a:solidFill>
              <a:srgbClr val="99CCFF"/>
            </a:solidFill>
            <a:ln w="3175">
              <a:solidFill>
                <a:srgbClr val="494936"/>
              </a:solidFill>
              <a:miter lim="800000"/>
              <a:headEnd/>
              <a:tailEnd/>
            </a:ln>
          </p:spPr>
          <p:txBody>
            <a:bodyPr/>
            <a:lstStyle/>
            <a:p>
              <a:endParaRPr lang="en-US"/>
            </a:p>
          </p:txBody>
        </p:sp>
        <p:sp>
          <p:nvSpPr>
            <p:cNvPr id="111" name="Freeform 107"/>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2" name="Freeform 108"/>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w="3175">
              <a:solidFill>
                <a:srgbClr val="494936"/>
              </a:solidFill>
              <a:round/>
              <a:headEnd/>
              <a:tailEnd/>
            </a:ln>
          </p:spPr>
          <p:txBody>
            <a:bodyPr/>
            <a:lstStyle/>
            <a:p>
              <a:endParaRPr lang="en-US"/>
            </a:p>
          </p:txBody>
        </p:sp>
        <p:sp>
          <p:nvSpPr>
            <p:cNvPr id="113" name="Line 109"/>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 name="Freeform 110"/>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5" name="Freeform 111"/>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w="3175">
              <a:solidFill>
                <a:srgbClr val="494936"/>
              </a:solidFill>
              <a:round/>
              <a:headEnd/>
              <a:tailEnd/>
            </a:ln>
          </p:spPr>
          <p:txBody>
            <a:bodyPr/>
            <a:lstStyle/>
            <a:p>
              <a:endParaRPr lang="en-US"/>
            </a:p>
          </p:txBody>
        </p:sp>
        <p:sp>
          <p:nvSpPr>
            <p:cNvPr id="116" name="Freeform 112"/>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 name="Freeform 113"/>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w="3175">
              <a:solidFill>
                <a:srgbClr val="494936"/>
              </a:solidFill>
              <a:round/>
              <a:headEnd/>
              <a:tailEnd/>
            </a:ln>
          </p:spPr>
          <p:txBody>
            <a:bodyPr/>
            <a:lstStyle/>
            <a:p>
              <a:endParaRPr lang="en-US"/>
            </a:p>
          </p:txBody>
        </p:sp>
        <p:sp>
          <p:nvSpPr>
            <p:cNvPr id="118" name="Freeform 114"/>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 name="Freeform 115"/>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w="3175">
              <a:solidFill>
                <a:srgbClr val="494936"/>
              </a:solidFill>
              <a:round/>
              <a:headEnd/>
              <a:tailEnd/>
            </a:ln>
          </p:spPr>
          <p:txBody>
            <a:bodyPr/>
            <a:lstStyle/>
            <a:p>
              <a:endParaRPr lang="en-US"/>
            </a:p>
          </p:txBody>
        </p:sp>
        <p:sp>
          <p:nvSpPr>
            <p:cNvPr id="120" name="Rectangle 116"/>
            <p:cNvSpPr>
              <a:spLocks noChangeArrowheads="1"/>
            </p:cNvSpPr>
            <p:nvPr/>
          </p:nvSpPr>
          <p:spPr bwMode="auto">
            <a:xfrm>
              <a:off x="2406" y="2155"/>
              <a:ext cx="325" cy="1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21" name="Rectangle 117"/>
            <p:cNvSpPr>
              <a:spLocks noChangeArrowheads="1"/>
            </p:cNvSpPr>
            <p:nvPr/>
          </p:nvSpPr>
          <p:spPr bwMode="auto">
            <a:xfrm>
              <a:off x="2407" y="2156"/>
              <a:ext cx="323" cy="9"/>
            </a:xfrm>
            <a:prstGeom prst="rect">
              <a:avLst/>
            </a:prstGeom>
            <a:solidFill>
              <a:srgbClr val="99CCFF"/>
            </a:solidFill>
            <a:ln w="3175">
              <a:solidFill>
                <a:srgbClr val="494936"/>
              </a:solidFill>
              <a:miter lim="800000"/>
              <a:headEnd/>
              <a:tailEnd/>
            </a:ln>
          </p:spPr>
          <p:txBody>
            <a:bodyPr/>
            <a:lstStyle/>
            <a:p>
              <a:endParaRPr lang="en-US"/>
            </a:p>
          </p:txBody>
        </p:sp>
        <p:sp>
          <p:nvSpPr>
            <p:cNvPr id="122" name="Freeform 118"/>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 name="Freeform 119"/>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w="3175">
              <a:solidFill>
                <a:srgbClr val="000000"/>
              </a:solidFill>
              <a:round/>
              <a:headEnd/>
              <a:tailEnd/>
            </a:ln>
          </p:spPr>
          <p:txBody>
            <a:bodyPr/>
            <a:lstStyle/>
            <a:p>
              <a:endParaRPr lang="en-US"/>
            </a:p>
          </p:txBody>
        </p:sp>
        <p:sp>
          <p:nvSpPr>
            <p:cNvPr id="124" name="Freeform 120"/>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 name="Freeform 121"/>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w="3175">
              <a:solidFill>
                <a:srgbClr val="494936"/>
              </a:solidFill>
              <a:round/>
              <a:headEnd/>
              <a:tailEnd/>
            </a:ln>
          </p:spPr>
          <p:txBody>
            <a:bodyPr/>
            <a:lstStyle/>
            <a:p>
              <a:endParaRPr lang="en-US"/>
            </a:p>
          </p:txBody>
        </p:sp>
        <p:sp>
          <p:nvSpPr>
            <p:cNvPr id="126" name="Rectangle 122"/>
            <p:cNvSpPr>
              <a:spLocks noChangeArrowheads="1"/>
            </p:cNvSpPr>
            <p:nvPr/>
          </p:nvSpPr>
          <p:spPr bwMode="auto">
            <a:xfrm>
              <a:off x="2466" y="1776"/>
              <a:ext cx="300" cy="236"/>
            </a:xfrm>
            <a:prstGeom prst="rect">
              <a:avLst/>
            </a:prstGeom>
            <a:solidFill>
              <a:srgbClr val="99CCFF"/>
            </a:solidFill>
            <a:ln w="3175">
              <a:solidFill>
                <a:srgbClr val="494936"/>
              </a:solidFill>
              <a:miter lim="800000"/>
              <a:headEnd/>
              <a:tailEnd/>
            </a:ln>
          </p:spPr>
          <p:txBody>
            <a:bodyPr/>
            <a:lstStyle/>
            <a:p>
              <a:endParaRPr lang="en-US"/>
            </a:p>
          </p:txBody>
        </p:sp>
        <p:sp>
          <p:nvSpPr>
            <p:cNvPr id="127" name="Rectangle 123"/>
            <p:cNvSpPr>
              <a:spLocks noChangeArrowheads="1"/>
            </p:cNvSpPr>
            <p:nvPr/>
          </p:nvSpPr>
          <p:spPr bwMode="auto">
            <a:xfrm>
              <a:off x="2492" y="1807"/>
              <a:ext cx="248" cy="182"/>
            </a:xfrm>
            <a:prstGeom prst="rect">
              <a:avLst/>
            </a:prstGeom>
            <a:solidFill>
              <a:srgbClr val="99CCFF"/>
            </a:solidFill>
            <a:ln w="3175">
              <a:solidFill>
                <a:srgbClr val="494936"/>
              </a:solidFill>
              <a:miter lim="800000"/>
              <a:headEnd/>
              <a:tailEnd/>
            </a:ln>
          </p:spPr>
          <p:txBody>
            <a:bodyPr/>
            <a:lstStyle/>
            <a:p>
              <a:endParaRPr lang="en-US"/>
            </a:p>
          </p:txBody>
        </p:sp>
        <p:sp>
          <p:nvSpPr>
            <p:cNvPr id="128" name="Freeform 124"/>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9" name="Freeform 125"/>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w="3175">
              <a:solidFill>
                <a:srgbClr val="494936"/>
              </a:solidFill>
              <a:round/>
              <a:headEnd/>
              <a:tailEnd/>
            </a:ln>
          </p:spPr>
          <p:txBody>
            <a:bodyPr/>
            <a:lstStyle/>
            <a:p>
              <a:endParaRPr lang="en-US"/>
            </a:p>
          </p:txBody>
        </p:sp>
      </p:grpSp>
      <p:grpSp>
        <p:nvGrpSpPr>
          <p:cNvPr id="130" name="Group 126"/>
          <p:cNvGrpSpPr>
            <a:grpSpLocks/>
          </p:cNvGrpSpPr>
          <p:nvPr/>
        </p:nvGrpSpPr>
        <p:grpSpPr bwMode="auto">
          <a:xfrm>
            <a:off x="1295400" y="3276600"/>
            <a:ext cx="4189413" cy="696913"/>
            <a:chOff x="1200" y="1536"/>
            <a:chExt cx="2861" cy="480"/>
          </a:xfrm>
        </p:grpSpPr>
        <p:sp>
          <p:nvSpPr>
            <p:cNvPr id="131" name="Line 127"/>
            <p:cNvSpPr>
              <a:spLocks noChangeShapeType="1"/>
            </p:cNvSpPr>
            <p:nvPr/>
          </p:nvSpPr>
          <p:spPr bwMode="auto">
            <a:xfrm rot="5400000">
              <a:off x="2136" y="1318"/>
              <a:ext cx="0" cy="1008"/>
            </a:xfrm>
            <a:prstGeom prst="line">
              <a:avLst/>
            </a:prstGeom>
            <a:noFill/>
            <a:ln w="38100">
              <a:solidFill>
                <a:schemeClr val="accent2"/>
              </a:solidFill>
              <a:prstDash val="dash"/>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2" name="Line 128"/>
            <p:cNvSpPr>
              <a:spLocks noChangeShapeType="1"/>
            </p:cNvSpPr>
            <p:nvPr/>
          </p:nvSpPr>
          <p:spPr bwMode="auto">
            <a:xfrm rot="5400000">
              <a:off x="2478" y="1026"/>
              <a:ext cx="0" cy="169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3" name="Line 129"/>
            <p:cNvSpPr>
              <a:spLocks noChangeShapeType="1"/>
            </p:cNvSpPr>
            <p:nvPr/>
          </p:nvSpPr>
          <p:spPr bwMode="auto">
            <a:xfrm rot="5400000">
              <a:off x="2670" y="786"/>
              <a:ext cx="0" cy="2268"/>
            </a:xfrm>
            <a:prstGeom prst="line">
              <a:avLst/>
            </a:prstGeom>
            <a:noFill/>
            <a:ln w="38100">
              <a:solidFill>
                <a:schemeClr val="accent2"/>
              </a:solidFill>
              <a:prstDash val="lgDashDotDot"/>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nvGrpSpPr>
            <p:cNvPr id="134" name="Group 130"/>
            <p:cNvGrpSpPr>
              <a:grpSpLocks/>
            </p:cNvGrpSpPr>
            <p:nvPr/>
          </p:nvGrpSpPr>
          <p:grpSpPr bwMode="auto">
            <a:xfrm>
              <a:off x="3744" y="1680"/>
              <a:ext cx="317" cy="336"/>
              <a:chOff x="4416" y="2352"/>
              <a:chExt cx="317" cy="336"/>
            </a:xfrm>
          </p:grpSpPr>
          <p:sp>
            <p:nvSpPr>
              <p:cNvPr id="206" name="Rectangle 131"/>
              <p:cNvSpPr>
                <a:spLocks noChangeArrowheads="1"/>
              </p:cNvSpPr>
              <p:nvPr/>
            </p:nvSpPr>
            <p:spPr bwMode="auto">
              <a:xfrm>
                <a:off x="4416" y="2352"/>
                <a:ext cx="317" cy="33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07" name="Group 132"/>
              <p:cNvGrpSpPr>
                <a:grpSpLocks/>
              </p:cNvGrpSpPr>
              <p:nvPr/>
            </p:nvGrpSpPr>
            <p:grpSpPr bwMode="auto">
              <a:xfrm>
                <a:off x="4419" y="2404"/>
                <a:ext cx="311" cy="281"/>
                <a:chOff x="4419" y="2404"/>
                <a:chExt cx="311" cy="281"/>
              </a:xfrm>
            </p:grpSpPr>
            <p:sp>
              <p:nvSpPr>
                <p:cNvPr id="223" name="Rectangle 133"/>
                <p:cNvSpPr>
                  <a:spLocks noChangeArrowheads="1"/>
                </p:cNvSpPr>
                <p:nvPr/>
              </p:nvSpPr>
              <p:spPr bwMode="auto">
                <a:xfrm>
                  <a:off x="4419" y="2592"/>
                  <a:ext cx="281" cy="52"/>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4" name="Rectangle 134"/>
                <p:cNvSpPr>
                  <a:spLocks noChangeArrowheads="1"/>
                </p:cNvSpPr>
                <p:nvPr/>
              </p:nvSpPr>
              <p:spPr bwMode="auto">
                <a:xfrm>
                  <a:off x="4420" y="2593"/>
                  <a:ext cx="279" cy="50"/>
                </a:xfrm>
                <a:prstGeom prst="rect">
                  <a:avLst/>
                </a:prstGeom>
                <a:solidFill>
                  <a:srgbClr val="B7B79D"/>
                </a:solidFill>
                <a:ln w="3175">
                  <a:solidFill>
                    <a:srgbClr val="494936"/>
                  </a:solidFill>
                  <a:miter lim="800000"/>
                  <a:headEnd/>
                  <a:tailEnd/>
                </a:ln>
              </p:spPr>
              <p:txBody>
                <a:bodyPr/>
                <a:lstStyle/>
                <a:p>
                  <a:endParaRPr lang="en-US"/>
                </a:p>
              </p:txBody>
            </p:sp>
            <p:sp>
              <p:nvSpPr>
                <p:cNvPr id="225" name="Freeform 135"/>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 name="Freeform 136"/>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w="3175">
                  <a:solidFill>
                    <a:srgbClr val="494936"/>
                  </a:solidFill>
                  <a:round/>
                  <a:headEnd/>
                  <a:tailEnd/>
                </a:ln>
              </p:spPr>
              <p:txBody>
                <a:bodyPr/>
                <a:lstStyle/>
                <a:p>
                  <a:endParaRPr lang="en-US"/>
                </a:p>
              </p:txBody>
            </p:sp>
            <p:sp>
              <p:nvSpPr>
                <p:cNvPr id="227" name="Line 137"/>
                <p:cNvSpPr>
                  <a:spLocks noChangeShapeType="1"/>
                </p:cNvSpPr>
                <p:nvPr/>
              </p:nvSpPr>
              <p:spPr bwMode="auto">
                <a:xfrm flipH="1">
                  <a:off x="4617" y="2616"/>
                  <a:ext cx="67"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8" name="Freeform 138"/>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9" name="Freeform 139"/>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w="3175">
                  <a:solidFill>
                    <a:srgbClr val="494936"/>
                  </a:solidFill>
                  <a:round/>
                  <a:headEnd/>
                  <a:tailEnd/>
                </a:ln>
              </p:spPr>
              <p:txBody>
                <a:bodyPr/>
                <a:lstStyle/>
                <a:p>
                  <a:endParaRPr lang="en-US"/>
                </a:p>
              </p:txBody>
            </p:sp>
            <p:sp>
              <p:nvSpPr>
                <p:cNvPr id="230" name="Freeform 140"/>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1" name="Freeform 141"/>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w="3175">
                  <a:solidFill>
                    <a:srgbClr val="494936"/>
                  </a:solidFill>
                  <a:round/>
                  <a:headEnd/>
                  <a:tailEnd/>
                </a:ln>
              </p:spPr>
              <p:txBody>
                <a:bodyPr/>
                <a:lstStyle/>
                <a:p>
                  <a:endParaRPr lang="en-US"/>
                </a:p>
              </p:txBody>
            </p:sp>
            <p:sp>
              <p:nvSpPr>
                <p:cNvPr id="232" name="Freeform 142"/>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3" name="Freeform 143"/>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w="3175">
                  <a:solidFill>
                    <a:srgbClr val="494936"/>
                  </a:solidFill>
                  <a:round/>
                  <a:headEnd/>
                  <a:tailEnd/>
                </a:ln>
              </p:spPr>
              <p:txBody>
                <a:bodyPr/>
                <a:lstStyle/>
                <a:p>
                  <a:endParaRPr lang="en-US"/>
                </a:p>
              </p:txBody>
            </p:sp>
            <p:sp>
              <p:nvSpPr>
                <p:cNvPr id="234" name="Rectangle 144"/>
                <p:cNvSpPr>
                  <a:spLocks noChangeArrowheads="1"/>
                </p:cNvSpPr>
                <p:nvPr/>
              </p:nvSpPr>
              <p:spPr bwMode="auto">
                <a:xfrm>
                  <a:off x="4421" y="2677"/>
                  <a:ext cx="216" cy="8"/>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5" name="Rectangle 145"/>
                <p:cNvSpPr>
                  <a:spLocks noChangeArrowheads="1"/>
                </p:cNvSpPr>
                <p:nvPr/>
              </p:nvSpPr>
              <p:spPr bwMode="auto">
                <a:xfrm>
                  <a:off x="4422" y="2678"/>
                  <a:ext cx="214" cy="6"/>
                </a:xfrm>
                <a:prstGeom prst="rect">
                  <a:avLst/>
                </a:prstGeom>
                <a:solidFill>
                  <a:srgbClr val="B7B79D"/>
                </a:solidFill>
                <a:ln w="3175">
                  <a:solidFill>
                    <a:srgbClr val="494936"/>
                  </a:solidFill>
                  <a:miter lim="800000"/>
                  <a:headEnd/>
                  <a:tailEnd/>
                </a:ln>
              </p:spPr>
              <p:txBody>
                <a:bodyPr/>
                <a:lstStyle/>
                <a:p>
                  <a:endParaRPr lang="en-US"/>
                </a:p>
              </p:txBody>
            </p:sp>
            <p:sp>
              <p:nvSpPr>
                <p:cNvPr id="236" name="Freeform 146"/>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7" name="Freeform 147"/>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w="3175">
                  <a:solidFill>
                    <a:srgbClr val="000000"/>
                  </a:solidFill>
                  <a:round/>
                  <a:headEnd/>
                  <a:tailEnd/>
                </a:ln>
              </p:spPr>
              <p:txBody>
                <a:bodyPr/>
                <a:lstStyle/>
                <a:p>
                  <a:endParaRPr lang="en-US"/>
                </a:p>
              </p:txBody>
            </p:sp>
            <p:sp>
              <p:nvSpPr>
                <p:cNvPr id="238" name="Freeform 148"/>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9" name="Freeform 149"/>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w="3175">
                  <a:solidFill>
                    <a:srgbClr val="494936"/>
                  </a:solidFill>
                  <a:round/>
                  <a:headEnd/>
                  <a:tailEnd/>
                </a:ln>
              </p:spPr>
              <p:txBody>
                <a:bodyPr/>
                <a:lstStyle/>
                <a:p>
                  <a:endParaRPr lang="en-US"/>
                </a:p>
              </p:txBody>
            </p:sp>
            <p:sp>
              <p:nvSpPr>
                <p:cNvPr id="240" name="Rectangle 150"/>
                <p:cNvSpPr>
                  <a:spLocks noChangeArrowheads="1"/>
                </p:cNvSpPr>
                <p:nvPr/>
              </p:nvSpPr>
              <p:spPr bwMode="auto">
                <a:xfrm>
                  <a:off x="4461" y="2425"/>
                  <a:ext cx="199" cy="157"/>
                </a:xfrm>
                <a:prstGeom prst="rect">
                  <a:avLst/>
                </a:prstGeom>
                <a:solidFill>
                  <a:srgbClr val="B7B79D"/>
                </a:solidFill>
                <a:ln w="3175">
                  <a:solidFill>
                    <a:srgbClr val="494936"/>
                  </a:solidFill>
                  <a:miter lim="800000"/>
                  <a:headEnd/>
                  <a:tailEnd/>
                </a:ln>
              </p:spPr>
              <p:txBody>
                <a:bodyPr/>
                <a:lstStyle/>
                <a:p>
                  <a:endParaRPr lang="en-US"/>
                </a:p>
              </p:txBody>
            </p:sp>
            <p:sp>
              <p:nvSpPr>
                <p:cNvPr id="241" name="Rectangle 151"/>
                <p:cNvSpPr>
                  <a:spLocks noChangeArrowheads="1"/>
                </p:cNvSpPr>
                <p:nvPr/>
              </p:nvSpPr>
              <p:spPr bwMode="auto">
                <a:xfrm>
                  <a:off x="4478" y="2446"/>
                  <a:ext cx="165" cy="120"/>
                </a:xfrm>
                <a:prstGeom prst="rect">
                  <a:avLst/>
                </a:prstGeom>
                <a:solidFill>
                  <a:srgbClr val="FFFFFF"/>
                </a:solidFill>
                <a:ln w="3175">
                  <a:solidFill>
                    <a:srgbClr val="494936"/>
                  </a:solidFill>
                  <a:miter lim="800000"/>
                  <a:headEnd/>
                  <a:tailEnd/>
                </a:ln>
              </p:spPr>
              <p:txBody>
                <a:bodyPr/>
                <a:lstStyle/>
                <a:p>
                  <a:endParaRPr lang="en-US"/>
                </a:p>
              </p:txBody>
            </p:sp>
            <p:sp>
              <p:nvSpPr>
                <p:cNvPr id="242" name="Freeform 152"/>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3" name="Freeform 153"/>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w="3175">
                  <a:solidFill>
                    <a:srgbClr val="494936"/>
                  </a:solidFill>
                  <a:round/>
                  <a:headEnd/>
                  <a:tailEnd/>
                </a:ln>
              </p:spPr>
              <p:txBody>
                <a:bodyPr/>
                <a:lstStyle/>
                <a:p>
                  <a:endParaRPr lang="en-US"/>
                </a:p>
              </p:txBody>
            </p:sp>
          </p:grpSp>
          <p:grpSp>
            <p:nvGrpSpPr>
              <p:cNvPr id="208" name="Group 154"/>
              <p:cNvGrpSpPr>
                <a:grpSpLocks/>
              </p:cNvGrpSpPr>
              <p:nvPr/>
            </p:nvGrpSpPr>
            <p:grpSpPr bwMode="auto">
              <a:xfrm>
                <a:off x="4422" y="2355"/>
                <a:ext cx="143" cy="148"/>
                <a:chOff x="4422" y="2355"/>
                <a:chExt cx="143" cy="148"/>
              </a:xfrm>
            </p:grpSpPr>
            <p:sp>
              <p:nvSpPr>
                <p:cNvPr id="209" name="Freeform 155"/>
                <p:cNvSpPr>
                  <a:spLocks/>
                </p:cNvSpPr>
                <p:nvPr/>
              </p:nvSpPr>
              <p:spPr bwMode="auto">
                <a:xfrm>
                  <a:off x="4422" y="2358"/>
                  <a:ext cx="140" cy="143"/>
                </a:xfrm>
                <a:custGeom>
                  <a:avLst/>
                  <a:gdLst>
                    <a:gd name="T0" fmla="*/ 0 w 140"/>
                    <a:gd name="T1" fmla="*/ 0 h 143"/>
                    <a:gd name="T2" fmla="*/ 0 w 140"/>
                    <a:gd name="T3" fmla="*/ 0 h 143"/>
                    <a:gd name="T4" fmla="*/ 0 w 140"/>
                    <a:gd name="T5" fmla="*/ 129 h 143"/>
                    <a:gd name="T6" fmla="*/ 13 w 140"/>
                    <a:gd name="T7" fmla="*/ 143 h 143"/>
                    <a:gd name="T8" fmla="*/ 140 w 140"/>
                    <a:gd name="T9" fmla="*/ 143 h 143"/>
                    <a:gd name="T10" fmla="*/ 140 w 140"/>
                    <a:gd name="T11" fmla="*/ 0 h 143"/>
                    <a:gd name="T12" fmla="*/ 0 w 140"/>
                    <a:gd name="T13" fmla="*/ 0 h 143"/>
                    <a:gd name="T14" fmla="*/ 0 w 140"/>
                    <a:gd name="T15" fmla="*/ 0 h 1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3"/>
                    <a:gd name="T26" fmla="*/ 140 w 140"/>
                    <a:gd name="T27" fmla="*/ 143 h 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3">
                      <a:moveTo>
                        <a:pt x="0" y="0"/>
                      </a:moveTo>
                      <a:lnTo>
                        <a:pt x="0" y="0"/>
                      </a:lnTo>
                      <a:lnTo>
                        <a:pt x="0" y="129"/>
                      </a:lnTo>
                      <a:lnTo>
                        <a:pt x="13" y="143"/>
                      </a:lnTo>
                      <a:lnTo>
                        <a:pt x="140" y="143"/>
                      </a:lnTo>
                      <a:lnTo>
                        <a:pt x="140" y="0"/>
                      </a:lnTo>
                      <a:lnTo>
                        <a:pt x="0" y="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0" name="Freeform 156"/>
                <p:cNvSpPr>
                  <a:spLocks/>
                </p:cNvSpPr>
                <p:nvPr/>
              </p:nvSpPr>
              <p:spPr bwMode="auto">
                <a:xfrm>
                  <a:off x="4422" y="2358"/>
                  <a:ext cx="140" cy="143"/>
                </a:xfrm>
                <a:custGeom>
                  <a:avLst/>
                  <a:gdLst>
                    <a:gd name="T0" fmla="*/ 0 w 140"/>
                    <a:gd name="T1" fmla="*/ 0 h 143"/>
                    <a:gd name="T2" fmla="*/ 0 w 140"/>
                    <a:gd name="T3" fmla="*/ 129 h 143"/>
                    <a:gd name="T4" fmla="*/ 13 w 140"/>
                    <a:gd name="T5" fmla="*/ 143 h 143"/>
                    <a:gd name="T6" fmla="*/ 140 w 140"/>
                    <a:gd name="T7" fmla="*/ 143 h 143"/>
                    <a:gd name="T8" fmla="*/ 140 w 140"/>
                    <a:gd name="T9" fmla="*/ 0 h 143"/>
                    <a:gd name="T10" fmla="*/ 0 w 140"/>
                    <a:gd name="T11" fmla="*/ 0 h 143"/>
                    <a:gd name="T12" fmla="*/ 0 60000 65536"/>
                    <a:gd name="T13" fmla="*/ 0 60000 65536"/>
                    <a:gd name="T14" fmla="*/ 0 60000 65536"/>
                    <a:gd name="T15" fmla="*/ 0 60000 65536"/>
                    <a:gd name="T16" fmla="*/ 0 60000 65536"/>
                    <a:gd name="T17" fmla="*/ 0 60000 65536"/>
                    <a:gd name="T18" fmla="*/ 0 w 140"/>
                    <a:gd name="T19" fmla="*/ 0 h 143"/>
                    <a:gd name="T20" fmla="*/ 140 w 1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0" h="143">
                      <a:moveTo>
                        <a:pt x="0" y="0"/>
                      </a:moveTo>
                      <a:lnTo>
                        <a:pt x="0" y="129"/>
                      </a:lnTo>
                      <a:lnTo>
                        <a:pt x="13" y="143"/>
                      </a:lnTo>
                      <a:lnTo>
                        <a:pt x="140" y="143"/>
                      </a:lnTo>
                      <a:lnTo>
                        <a:pt x="140" y="0"/>
                      </a:lnTo>
                      <a:lnTo>
                        <a:pt x="0" y="0"/>
                      </a:lnTo>
                      <a:close/>
                    </a:path>
                  </a:pathLst>
                </a:custGeom>
                <a:solidFill>
                  <a:srgbClr val="C9C9B6"/>
                </a:solidFill>
                <a:ln w="3175">
                  <a:solidFill>
                    <a:srgbClr val="494936"/>
                  </a:solidFill>
                  <a:round/>
                  <a:headEnd/>
                  <a:tailEnd/>
                </a:ln>
              </p:spPr>
              <p:txBody>
                <a:bodyPr/>
                <a:lstStyle/>
                <a:p>
                  <a:endParaRPr lang="en-US"/>
                </a:p>
              </p:txBody>
            </p:sp>
            <p:sp>
              <p:nvSpPr>
                <p:cNvPr id="211" name="Freeform 157"/>
                <p:cNvSpPr>
                  <a:spLocks/>
                </p:cNvSpPr>
                <p:nvPr/>
              </p:nvSpPr>
              <p:spPr bwMode="auto">
                <a:xfrm>
                  <a:off x="4462" y="2454"/>
                  <a:ext cx="84" cy="47"/>
                </a:xfrm>
                <a:custGeom>
                  <a:avLst/>
                  <a:gdLst>
                    <a:gd name="T0" fmla="*/ 0 w 84"/>
                    <a:gd name="T1" fmla="*/ 47 h 47"/>
                    <a:gd name="T2" fmla="*/ 0 w 84"/>
                    <a:gd name="T3" fmla="*/ 3 h 47"/>
                    <a:gd name="T4" fmla="*/ 1 w 84"/>
                    <a:gd name="T5" fmla="*/ 2 h 47"/>
                    <a:gd name="T6" fmla="*/ 3 w 84"/>
                    <a:gd name="T7" fmla="*/ 2 h 47"/>
                    <a:gd name="T8" fmla="*/ 3 w 84"/>
                    <a:gd name="T9" fmla="*/ 0 h 47"/>
                    <a:gd name="T10" fmla="*/ 6 w 84"/>
                    <a:gd name="T11" fmla="*/ 0 h 47"/>
                    <a:gd name="T12" fmla="*/ 9 w 84"/>
                    <a:gd name="T13" fmla="*/ 0 h 47"/>
                    <a:gd name="T14" fmla="*/ 14 w 84"/>
                    <a:gd name="T15" fmla="*/ 0 h 47"/>
                    <a:gd name="T16" fmla="*/ 18 w 84"/>
                    <a:gd name="T17" fmla="*/ 0 h 47"/>
                    <a:gd name="T18" fmla="*/ 31 w 84"/>
                    <a:gd name="T19" fmla="*/ 0 h 47"/>
                    <a:gd name="T20" fmla="*/ 45 w 84"/>
                    <a:gd name="T21" fmla="*/ 0 h 47"/>
                    <a:gd name="T22" fmla="*/ 59 w 84"/>
                    <a:gd name="T23" fmla="*/ 0 h 47"/>
                    <a:gd name="T24" fmla="*/ 70 w 84"/>
                    <a:gd name="T25" fmla="*/ 0 h 47"/>
                    <a:gd name="T26" fmla="*/ 75 w 84"/>
                    <a:gd name="T27" fmla="*/ 0 h 47"/>
                    <a:gd name="T28" fmla="*/ 78 w 84"/>
                    <a:gd name="T29" fmla="*/ 0 h 47"/>
                    <a:gd name="T30" fmla="*/ 81 w 84"/>
                    <a:gd name="T31" fmla="*/ 0 h 47"/>
                    <a:gd name="T32" fmla="*/ 83 w 84"/>
                    <a:gd name="T33" fmla="*/ 2 h 47"/>
                    <a:gd name="T34" fmla="*/ 84 w 84"/>
                    <a:gd name="T35" fmla="*/ 2 h 47"/>
                    <a:gd name="T36" fmla="*/ 84 w 84"/>
                    <a:gd name="T37" fmla="*/ 3 h 47"/>
                    <a:gd name="T38" fmla="*/ 84 w 84"/>
                    <a:gd name="T39" fmla="*/ 8 h 47"/>
                    <a:gd name="T40" fmla="*/ 84 w 84"/>
                    <a:gd name="T41" fmla="*/ 14 h 47"/>
                    <a:gd name="T42" fmla="*/ 84 w 84"/>
                    <a:gd name="T43" fmla="*/ 20 h 47"/>
                    <a:gd name="T44" fmla="*/ 84 w 84"/>
                    <a:gd name="T45" fmla="*/ 28 h 47"/>
                    <a:gd name="T46" fmla="*/ 84 w 84"/>
                    <a:gd name="T47" fmla="*/ 36 h 47"/>
                    <a:gd name="T48" fmla="*/ 84 w 84"/>
                    <a:gd name="T49" fmla="*/ 42 h 47"/>
                    <a:gd name="T50" fmla="*/ 84 w 84"/>
                    <a:gd name="T51" fmla="*/ 46 h 47"/>
                    <a:gd name="T52" fmla="*/ 84 w 84"/>
                    <a:gd name="T53" fmla="*/ 47 h 47"/>
                    <a:gd name="T54" fmla="*/ 0 w 84"/>
                    <a:gd name="T55" fmla="*/ 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4"/>
                    <a:gd name="T85" fmla="*/ 0 h 47"/>
                    <a:gd name="T86" fmla="*/ 84 w 84"/>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4" h="47">
                      <a:moveTo>
                        <a:pt x="0" y="47"/>
                      </a:moveTo>
                      <a:lnTo>
                        <a:pt x="0" y="3"/>
                      </a:lnTo>
                      <a:lnTo>
                        <a:pt x="1" y="2"/>
                      </a:lnTo>
                      <a:lnTo>
                        <a:pt x="3" y="2"/>
                      </a:lnTo>
                      <a:lnTo>
                        <a:pt x="3" y="0"/>
                      </a:lnTo>
                      <a:lnTo>
                        <a:pt x="6" y="0"/>
                      </a:lnTo>
                      <a:lnTo>
                        <a:pt x="9" y="0"/>
                      </a:lnTo>
                      <a:lnTo>
                        <a:pt x="14" y="0"/>
                      </a:lnTo>
                      <a:lnTo>
                        <a:pt x="18" y="0"/>
                      </a:lnTo>
                      <a:lnTo>
                        <a:pt x="31" y="0"/>
                      </a:lnTo>
                      <a:lnTo>
                        <a:pt x="45" y="0"/>
                      </a:lnTo>
                      <a:lnTo>
                        <a:pt x="59" y="0"/>
                      </a:lnTo>
                      <a:lnTo>
                        <a:pt x="70" y="0"/>
                      </a:lnTo>
                      <a:lnTo>
                        <a:pt x="75" y="0"/>
                      </a:lnTo>
                      <a:lnTo>
                        <a:pt x="78" y="0"/>
                      </a:lnTo>
                      <a:lnTo>
                        <a:pt x="81" y="0"/>
                      </a:lnTo>
                      <a:lnTo>
                        <a:pt x="83" y="2"/>
                      </a:lnTo>
                      <a:lnTo>
                        <a:pt x="84" y="2"/>
                      </a:lnTo>
                      <a:lnTo>
                        <a:pt x="84" y="3"/>
                      </a:lnTo>
                      <a:lnTo>
                        <a:pt x="84" y="8"/>
                      </a:lnTo>
                      <a:lnTo>
                        <a:pt x="84" y="14"/>
                      </a:lnTo>
                      <a:lnTo>
                        <a:pt x="84" y="20"/>
                      </a:lnTo>
                      <a:lnTo>
                        <a:pt x="84" y="28"/>
                      </a:lnTo>
                      <a:lnTo>
                        <a:pt x="84" y="36"/>
                      </a:lnTo>
                      <a:lnTo>
                        <a:pt x="84" y="42"/>
                      </a:lnTo>
                      <a:lnTo>
                        <a:pt x="84" y="46"/>
                      </a:lnTo>
                      <a:lnTo>
                        <a:pt x="84" y="47"/>
                      </a:lnTo>
                      <a:lnTo>
                        <a:pt x="0" y="47"/>
                      </a:lnTo>
                      <a:close/>
                    </a:path>
                  </a:pathLst>
                </a:custGeom>
                <a:solidFill>
                  <a:srgbClr val="A5A585"/>
                </a:solidFill>
                <a:ln w="3175">
                  <a:solidFill>
                    <a:srgbClr val="494936"/>
                  </a:solidFill>
                  <a:round/>
                  <a:headEnd/>
                  <a:tailEnd/>
                </a:ln>
              </p:spPr>
              <p:txBody>
                <a:bodyPr/>
                <a:lstStyle/>
                <a:p>
                  <a:endParaRPr lang="en-US"/>
                </a:p>
              </p:txBody>
            </p:sp>
            <p:sp>
              <p:nvSpPr>
                <p:cNvPr id="212" name="AutoShape 158"/>
                <p:cNvSpPr>
                  <a:spLocks noChangeArrowheads="1"/>
                </p:cNvSpPr>
                <p:nvPr/>
              </p:nvSpPr>
              <p:spPr bwMode="auto">
                <a:xfrm>
                  <a:off x="4437" y="2362"/>
                  <a:ext cx="111" cy="88"/>
                </a:xfrm>
                <a:prstGeom prst="roundRect">
                  <a:avLst>
                    <a:gd name="adj" fmla="val 4384"/>
                  </a:avLst>
                </a:prstGeom>
                <a:solidFill>
                  <a:srgbClr val="EDEDE7"/>
                </a:solidFill>
                <a:ln w="3175">
                  <a:solidFill>
                    <a:srgbClr val="494936"/>
                  </a:solidFill>
                  <a:round/>
                  <a:headEnd/>
                  <a:tailEnd/>
                </a:ln>
              </p:spPr>
              <p:txBody>
                <a:bodyPr/>
                <a:lstStyle/>
                <a:p>
                  <a:endParaRPr lang="en-US"/>
                </a:p>
              </p:txBody>
            </p:sp>
            <p:sp>
              <p:nvSpPr>
                <p:cNvPr id="213" name="Freeform 159"/>
                <p:cNvSpPr>
                  <a:spLocks/>
                </p:cNvSpPr>
                <p:nvPr/>
              </p:nvSpPr>
              <p:spPr bwMode="auto">
                <a:xfrm>
                  <a:off x="4460" y="2454"/>
                  <a:ext cx="66" cy="49"/>
                </a:xfrm>
                <a:custGeom>
                  <a:avLst/>
                  <a:gdLst>
                    <a:gd name="T0" fmla="*/ 0 w 66"/>
                    <a:gd name="T1" fmla="*/ 49 h 49"/>
                    <a:gd name="T2" fmla="*/ 0 w 66"/>
                    <a:gd name="T3" fmla="*/ 3 h 49"/>
                    <a:gd name="T4" fmla="*/ 2 w 66"/>
                    <a:gd name="T5" fmla="*/ 2 h 49"/>
                    <a:gd name="T6" fmla="*/ 2 w 66"/>
                    <a:gd name="T7" fmla="*/ 0 h 49"/>
                    <a:gd name="T8" fmla="*/ 3 w 66"/>
                    <a:gd name="T9" fmla="*/ 0 h 49"/>
                    <a:gd name="T10" fmla="*/ 8 w 66"/>
                    <a:gd name="T11" fmla="*/ 0 h 49"/>
                    <a:gd name="T12" fmla="*/ 16 w 66"/>
                    <a:gd name="T13" fmla="*/ 0 h 49"/>
                    <a:gd name="T14" fmla="*/ 25 w 66"/>
                    <a:gd name="T15" fmla="*/ 0 h 49"/>
                    <a:gd name="T16" fmla="*/ 36 w 66"/>
                    <a:gd name="T17" fmla="*/ 0 h 49"/>
                    <a:gd name="T18" fmla="*/ 45 w 66"/>
                    <a:gd name="T19" fmla="*/ 0 h 49"/>
                    <a:gd name="T20" fmla="*/ 55 w 66"/>
                    <a:gd name="T21" fmla="*/ 0 h 49"/>
                    <a:gd name="T22" fmla="*/ 58 w 66"/>
                    <a:gd name="T23" fmla="*/ 0 h 49"/>
                    <a:gd name="T24" fmla="*/ 61 w 66"/>
                    <a:gd name="T25" fmla="*/ 0 h 49"/>
                    <a:gd name="T26" fmla="*/ 63 w 66"/>
                    <a:gd name="T27" fmla="*/ 0 h 49"/>
                    <a:gd name="T28" fmla="*/ 64 w 66"/>
                    <a:gd name="T29" fmla="*/ 0 h 49"/>
                    <a:gd name="T30" fmla="*/ 66 w 66"/>
                    <a:gd name="T31" fmla="*/ 2 h 49"/>
                    <a:gd name="T32" fmla="*/ 66 w 66"/>
                    <a:gd name="T33" fmla="*/ 3 h 49"/>
                    <a:gd name="T34" fmla="*/ 66 w 66"/>
                    <a:gd name="T35" fmla="*/ 8 h 49"/>
                    <a:gd name="T36" fmla="*/ 66 w 66"/>
                    <a:gd name="T37" fmla="*/ 14 h 49"/>
                    <a:gd name="T38" fmla="*/ 66 w 66"/>
                    <a:gd name="T39" fmla="*/ 20 h 49"/>
                    <a:gd name="T40" fmla="*/ 66 w 66"/>
                    <a:gd name="T41" fmla="*/ 28 h 49"/>
                    <a:gd name="T42" fmla="*/ 66 w 66"/>
                    <a:gd name="T43" fmla="*/ 36 h 49"/>
                    <a:gd name="T44" fmla="*/ 66 w 66"/>
                    <a:gd name="T45" fmla="*/ 42 h 49"/>
                    <a:gd name="T46" fmla="*/ 66 w 66"/>
                    <a:gd name="T47" fmla="*/ 47 h 49"/>
                    <a:gd name="T48" fmla="*/ 66 w 66"/>
                    <a:gd name="T49" fmla="*/ 49 h 49"/>
                    <a:gd name="T50" fmla="*/ 0 w 66"/>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49"/>
                    <a:gd name="T80" fmla="*/ 66 w 66"/>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49">
                      <a:moveTo>
                        <a:pt x="0" y="49"/>
                      </a:moveTo>
                      <a:lnTo>
                        <a:pt x="0" y="3"/>
                      </a:lnTo>
                      <a:lnTo>
                        <a:pt x="2" y="2"/>
                      </a:lnTo>
                      <a:lnTo>
                        <a:pt x="2" y="0"/>
                      </a:lnTo>
                      <a:lnTo>
                        <a:pt x="3" y="0"/>
                      </a:lnTo>
                      <a:lnTo>
                        <a:pt x="8" y="0"/>
                      </a:lnTo>
                      <a:lnTo>
                        <a:pt x="16" y="0"/>
                      </a:lnTo>
                      <a:lnTo>
                        <a:pt x="25" y="0"/>
                      </a:lnTo>
                      <a:lnTo>
                        <a:pt x="36" y="0"/>
                      </a:lnTo>
                      <a:lnTo>
                        <a:pt x="45" y="0"/>
                      </a:lnTo>
                      <a:lnTo>
                        <a:pt x="55" y="0"/>
                      </a:lnTo>
                      <a:lnTo>
                        <a:pt x="58" y="0"/>
                      </a:lnTo>
                      <a:lnTo>
                        <a:pt x="61" y="0"/>
                      </a:lnTo>
                      <a:lnTo>
                        <a:pt x="63" y="0"/>
                      </a:lnTo>
                      <a:lnTo>
                        <a:pt x="64" y="0"/>
                      </a:lnTo>
                      <a:lnTo>
                        <a:pt x="66" y="2"/>
                      </a:lnTo>
                      <a:lnTo>
                        <a:pt x="66" y="3"/>
                      </a:lnTo>
                      <a:lnTo>
                        <a:pt x="66" y="8"/>
                      </a:lnTo>
                      <a:lnTo>
                        <a:pt x="66" y="14"/>
                      </a:lnTo>
                      <a:lnTo>
                        <a:pt x="66" y="20"/>
                      </a:lnTo>
                      <a:lnTo>
                        <a:pt x="66" y="28"/>
                      </a:lnTo>
                      <a:lnTo>
                        <a:pt x="66" y="36"/>
                      </a:lnTo>
                      <a:lnTo>
                        <a:pt x="66" y="42"/>
                      </a:lnTo>
                      <a:lnTo>
                        <a:pt x="66" y="47"/>
                      </a:lnTo>
                      <a:lnTo>
                        <a:pt x="66" y="49"/>
                      </a:lnTo>
                      <a:lnTo>
                        <a:pt x="0" y="49"/>
                      </a:lnTo>
                      <a:close/>
                    </a:path>
                  </a:pathLst>
                </a:custGeom>
                <a:solidFill>
                  <a:srgbClr val="DBDBCE"/>
                </a:solidFill>
                <a:ln w="3175">
                  <a:solidFill>
                    <a:srgbClr val="494936"/>
                  </a:solidFill>
                  <a:round/>
                  <a:headEnd/>
                  <a:tailEnd/>
                </a:ln>
              </p:spPr>
              <p:txBody>
                <a:bodyPr/>
                <a:lstStyle/>
                <a:p>
                  <a:endParaRPr lang="en-US"/>
                </a:p>
              </p:txBody>
            </p:sp>
            <p:sp>
              <p:nvSpPr>
                <p:cNvPr id="214" name="Rectangle 160"/>
                <p:cNvSpPr>
                  <a:spLocks noChangeArrowheads="1"/>
                </p:cNvSpPr>
                <p:nvPr/>
              </p:nvSpPr>
              <p:spPr bwMode="auto">
                <a:xfrm>
                  <a:off x="4470" y="2460"/>
                  <a:ext cx="16" cy="35"/>
                </a:xfrm>
                <a:prstGeom prst="rect">
                  <a:avLst/>
                </a:prstGeom>
                <a:solidFill>
                  <a:srgbClr val="93936C"/>
                </a:solidFill>
                <a:ln w="3175">
                  <a:solidFill>
                    <a:srgbClr val="494936"/>
                  </a:solidFill>
                  <a:miter lim="800000"/>
                  <a:headEnd/>
                  <a:tailEnd/>
                </a:ln>
              </p:spPr>
              <p:txBody>
                <a:bodyPr/>
                <a:lstStyle/>
                <a:p>
                  <a:endParaRPr lang="en-US"/>
                </a:p>
              </p:txBody>
            </p:sp>
            <p:sp>
              <p:nvSpPr>
                <p:cNvPr id="215" name="Rectangle 161"/>
                <p:cNvSpPr>
                  <a:spLocks noChangeArrowheads="1"/>
                </p:cNvSpPr>
                <p:nvPr/>
              </p:nvSpPr>
              <p:spPr bwMode="auto">
                <a:xfrm>
                  <a:off x="4426" y="2369"/>
                  <a:ext cx="6" cy="4"/>
                </a:xfrm>
                <a:prstGeom prst="rect">
                  <a:avLst/>
                </a:prstGeom>
                <a:solidFill>
                  <a:srgbClr val="FFFFFF"/>
                </a:solidFill>
                <a:ln w="3175">
                  <a:solidFill>
                    <a:srgbClr val="494936"/>
                  </a:solidFill>
                  <a:miter lim="800000"/>
                  <a:headEnd/>
                  <a:tailEnd/>
                </a:ln>
              </p:spPr>
              <p:txBody>
                <a:bodyPr/>
                <a:lstStyle/>
                <a:p>
                  <a:endParaRPr lang="en-US"/>
                </a:p>
              </p:txBody>
            </p:sp>
            <p:sp>
              <p:nvSpPr>
                <p:cNvPr id="216" name="Rectangle 162"/>
                <p:cNvSpPr>
                  <a:spLocks noChangeArrowheads="1"/>
                </p:cNvSpPr>
                <p:nvPr/>
              </p:nvSpPr>
              <p:spPr bwMode="auto">
                <a:xfrm>
                  <a:off x="4552" y="2369"/>
                  <a:ext cx="7" cy="4"/>
                </a:xfrm>
                <a:prstGeom prst="rect">
                  <a:avLst/>
                </a:prstGeom>
                <a:solidFill>
                  <a:srgbClr val="FFFFFF"/>
                </a:solidFill>
                <a:ln w="3175">
                  <a:solidFill>
                    <a:srgbClr val="494936"/>
                  </a:solidFill>
                  <a:miter lim="800000"/>
                  <a:headEnd/>
                  <a:tailEnd/>
                </a:ln>
              </p:spPr>
              <p:txBody>
                <a:bodyPr/>
                <a:lstStyle/>
                <a:p>
                  <a:endParaRPr lang="en-US"/>
                </a:p>
              </p:txBody>
            </p:sp>
            <p:sp>
              <p:nvSpPr>
                <p:cNvPr id="217" name="Freeform 163"/>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8" name="Freeform 164"/>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9" name="Freeform 165"/>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60000 65536"/>
                    <a:gd name="T9" fmla="*/ 0 60000 65536"/>
                    <a:gd name="T10" fmla="*/ 0 60000 65536"/>
                    <a:gd name="T11" fmla="*/ 0 60000 65536"/>
                    <a:gd name="T12" fmla="*/ 0 w 143"/>
                    <a:gd name="T13" fmla="*/ 0 h 3"/>
                    <a:gd name="T14" fmla="*/ 143 w 143"/>
                    <a:gd name="T15" fmla="*/ 3 h 3"/>
                  </a:gdLst>
                  <a:ahLst/>
                  <a:cxnLst>
                    <a:cxn ang="T8">
                      <a:pos x="T0" y="T1"/>
                    </a:cxn>
                    <a:cxn ang="T9">
                      <a:pos x="T2" y="T3"/>
                    </a:cxn>
                    <a:cxn ang="T10">
                      <a:pos x="T4" y="T5"/>
                    </a:cxn>
                    <a:cxn ang="T11">
                      <a:pos x="T6" y="T7"/>
                    </a:cxn>
                  </a:cxnLst>
                  <a:rect l="T12" t="T13" r="T14" b="T15"/>
                  <a:pathLst>
                    <a:path w="143" h="3">
                      <a:moveTo>
                        <a:pt x="0" y="3"/>
                      </a:moveTo>
                      <a:lnTo>
                        <a:pt x="2" y="0"/>
                      </a:lnTo>
                      <a:lnTo>
                        <a:pt x="143" y="0"/>
                      </a:lnTo>
                      <a:lnTo>
                        <a:pt x="14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0" name="Freeform 166"/>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1" name="Freeform 167"/>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2" name="Freeform 168"/>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0 60000 65536"/>
                    <a:gd name="T11" fmla="*/ 0 60000 65536"/>
                    <a:gd name="T12" fmla="*/ 0 60000 65536"/>
                    <a:gd name="T13" fmla="*/ 0 60000 65536"/>
                    <a:gd name="T14" fmla="*/ 0 60000 65536"/>
                    <a:gd name="T15" fmla="*/ 0 w 3"/>
                    <a:gd name="T16" fmla="*/ 0 h 146"/>
                    <a:gd name="T17" fmla="*/ 3 w 3"/>
                    <a:gd name="T18" fmla="*/ 146 h 146"/>
                  </a:gdLst>
                  <a:ahLst/>
                  <a:cxnLst>
                    <a:cxn ang="T10">
                      <a:pos x="T0" y="T1"/>
                    </a:cxn>
                    <a:cxn ang="T11">
                      <a:pos x="T2" y="T3"/>
                    </a:cxn>
                    <a:cxn ang="T12">
                      <a:pos x="T4" y="T5"/>
                    </a:cxn>
                    <a:cxn ang="T13">
                      <a:pos x="T6" y="T7"/>
                    </a:cxn>
                    <a:cxn ang="T14">
                      <a:pos x="T8" y="T9"/>
                    </a:cxn>
                  </a:cxnLst>
                  <a:rect l="T15" t="T16" r="T17" b="T18"/>
                  <a:pathLst>
                    <a:path w="3" h="146">
                      <a:moveTo>
                        <a:pt x="2" y="2"/>
                      </a:moveTo>
                      <a:lnTo>
                        <a:pt x="0" y="146"/>
                      </a:lnTo>
                      <a:lnTo>
                        <a:pt x="3" y="143"/>
                      </a:lnTo>
                      <a:lnTo>
                        <a:pt x="3" y="0"/>
                      </a:lnTo>
                      <a:lnTo>
                        <a:pt x="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135" name="Group 169"/>
            <p:cNvGrpSpPr>
              <a:grpSpLocks/>
            </p:cNvGrpSpPr>
            <p:nvPr/>
          </p:nvGrpSpPr>
          <p:grpSpPr bwMode="auto">
            <a:xfrm>
              <a:off x="1200" y="1680"/>
              <a:ext cx="542" cy="265"/>
              <a:chOff x="1488" y="2976"/>
              <a:chExt cx="542" cy="265"/>
            </a:xfrm>
          </p:grpSpPr>
          <p:grpSp>
            <p:nvGrpSpPr>
              <p:cNvPr id="180" name="Group 170"/>
              <p:cNvGrpSpPr>
                <a:grpSpLocks/>
              </p:cNvGrpSpPr>
              <p:nvPr/>
            </p:nvGrpSpPr>
            <p:grpSpPr bwMode="auto">
              <a:xfrm>
                <a:off x="1488" y="2976"/>
                <a:ext cx="542" cy="265"/>
                <a:chOff x="1488" y="2976"/>
                <a:chExt cx="542" cy="265"/>
              </a:xfrm>
            </p:grpSpPr>
            <p:sp>
              <p:nvSpPr>
                <p:cNvPr id="200" name="Rectangle 171"/>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01" name="Rectangle 172"/>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202" name="Freeform 173"/>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3" name="Freeform 174"/>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204" name="Freeform 175"/>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 name="Freeform 176"/>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181" name="Group 177"/>
              <p:cNvGrpSpPr>
                <a:grpSpLocks/>
              </p:cNvGrpSpPr>
              <p:nvPr/>
            </p:nvGrpSpPr>
            <p:grpSpPr bwMode="auto">
              <a:xfrm>
                <a:off x="1548" y="2980"/>
                <a:ext cx="418" cy="131"/>
                <a:chOff x="1548" y="2980"/>
                <a:chExt cx="418" cy="131"/>
              </a:xfrm>
            </p:grpSpPr>
            <p:grpSp>
              <p:nvGrpSpPr>
                <p:cNvPr id="182" name="Group 178"/>
                <p:cNvGrpSpPr>
                  <a:grpSpLocks/>
                </p:cNvGrpSpPr>
                <p:nvPr/>
              </p:nvGrpSpPr>
              <p:grpSpPr bwMode="auto">
                <a:xfrm>
                  <a:off x="1548" y="2980"/>
                  <a:ext cx="414" cy="126"/>
                  <a:chOff x="1548" y="2980"/>
                  <a:chExt cx="414" cy="126"/>
                </a:xfrm>
              </p:grpSpPr>
              <p:sp>
                <p:nvSpPr>
                  <p:cNvPr id="192" name="Freeform 179"/>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3" name="Freeform 180"/>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4" name="Freeform 181"/>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5" name="Freeform 182"/>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6" name="Freeform 183"/>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 name="Freeform 184"/>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 name="Freeform 185"/>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9" name="Freeform 186"/>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83" name="Group 187"/>
                <p:cNvGrpSpPr>
                  <a:grpSpLocks/>
                </p:cNvGrpSpPr>
                <p:nvPr/>
              </p:nvGrpSpPr>
              <p:grpSpPr bwMode="auto">
                <a:xfrm>
                  <a:off x="1552" y="2985"/>
                  <a:ext cx="414" cy="126"/>
                  <a:chOff x="1552" y="2985"/>
                  <a:chExt cx="414" cy="126"/>
                </a:xfrm>
              </p:grpSpPr>
              <p:sp>
                <p:nvSpPr>
                  <p:cNvPr id="184" name="Freeform 188"/>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5" name="Freeform 189"/>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6" name="Freeform 190"/>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7" name="Freeform 191"/>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8" name="Freeform 192"/>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9" name="Freeform 193"/>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0" name="Freeform 194"/>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1" name="Freeform 195"/>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136" name="Group 196"/>
            <p:cNvGrpSpPr>
              <a:grpSpLocks/>
            </p:cNvGrpSpPr>
            <p:nvPr/>
          </p:nvGrpSpPr>
          <p:grpSpPr bwMode="auto">
            <a:xfrm>
              <a:off x="3264" y="1584"/>
              <a:ext cx="310" cy="280"/>
              <a:chOff x="2403" y="1744"/>
              <a:chExt cx="467" cy="422"/>
            </a:xfrm>
          </p:grpSpPr>
          <p:sp>
            <p:nvSpPr>
              <p:cNvPr id="159" name="Rectangle 197"/>
              <p:cNvSpPr>
                <a:spLocks noChangeArrowheads="1"/>
              </p:cNvSpPr>
              <p:nvPr/>
            </p:nvSpPr>
            <p:spPr bwMode="auto">
              <a:xfrm>
                <a:off x="2403" y="2027"/>
                <a:ext cx="422" cy="78"/>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60" name="Rectangle 198"/>
              <p:cNvSpPr>
                <a:spLocks noChangeArrowheads="1"/>
              </p:cNvSpPr>
              <p:nvPr/>
            </p:nvSpPr>
            <p:spPr bwMode="auto">
              <a:xfrm>
                <a:off x="2404" y="2028"/>
                <a:ext cx="420" cy="76"/>
              </a:xfrm>
              <a:prstGeom prst="rect">
                <a:avLst/>
              </a:prstGeom>
              <a:solidFill>
                <a:schemeClr val="folHlink"/>
              </a:solidFill>
              <a:ln w="3175">
                <a:solidFill>
                  <a:srgbClr val="494936"/>
                </a:solidFill>
                <a:miter lim="800000"/>
                <a:headEnd/>
                <a:tailEnd/>
              </a:ln>
            </p:spPr>
            <p:txBody>
              <a:bodyPr/>
              <a:lstStyle/>
              <a:p>
                <a:endParaRPr lang="en-US"/>
              </a:p>
            </p:txBody>
          </p:sp>
          <p:sp>
            <p:nvSpPr>
              <p:cNvPr id="161" name="Freeform 199"/>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2" name="Freeform 200"/>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w="3175">
                <a:solidFill>
                  <a:srgbClr val="494936"/>
                </a:solidFill>
                <a:round/>
                <a:headEnd/>
                <a:tailEnd/>
              </a:ln>
            </p:spPr>
            <p:txBody>
              <a:bodyPr/>
              <a:lstStyle/>
              <a:p>
                <a:endParaRPr lang="en-US"/>
              </a:p>
            </p:txBody>
          </p:sp>
          <p:sp>
            <p:nvSpPr>
              <p:cNvPr id="163" name="Line 201"/>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4" name="Freeform 202"/>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5" name="Freeform 203"/>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w="3175">
                <a:solidFill>
                  <a:srgbClr val="494936"/>
                </a:solidFill>
                <a:round/>
                <a:headEnd/>
                <a:tailEnd/>
              </a:ln>
            </p:spPr>
            <p:txBody>
              <a:bodyPr/>
              <a:lstStyle/>
              <a:p>
                <a:endParaRPr lang="en-US"/>
              </a:p>
            </p:txBody>
          </p:sp>
          <p:sp>
            <p:nvSpPr>
              <p:cNvPr id="166" name="Freeform 204"/>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7" name="Freeform 205"/>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w="3175">
                <a:solidFill>
                  <a:srgbClr val="494936"/>
                </a:solidFill>
                <a:round/>
                <a:headEnd/>
                <a:tailEnd/>
              </a:ln>
            </p:spPr>
            <p:txBody>
              <a:bodyPr/>
              <a:lstStyle/>
              <a:p>
                <a:endParaRPr lang="en-US"/>
              </a:p>
            </p:txBody>
          </p:sp>
          <p:sp>
            <p:nvSpPr>
              <p:cNvPr id="168" name="Freeform 206"/>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9" name="Freeform 207"/>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w="3175">
                <a:solidFill>
                  <a:srgbClr val="494936"/>
                </a:solidFill>
                <a:round/>
                <a:headEnd/>
                <a:tailEnd/>
              </a:ln>
            </p:spPr>
            <p:txBody>
              <a:bodyPr/>
              <a:lstStyle/>
              <a:p>
                <a:endParaRPr lang="en-US"/>
              </a:p>
            </p:txBody>
          </p:sp>
          <p:sp>
            <p:nvSpPr>
              <p:cNvPr id="170" name="Rectangle 208"/>
              <p:cNvSpPr>
                <a:spLocks noChangeArrowheads="1"/>
              </p:cNvSpPr>
              <p:nvPr/>
            </p:nvSpPr>
            <p:spPr bwMode="auto">
              <a:xfrm>
                <a:off x="2406" y="2155"/>
                <a:ext cx="325" cy="11"/>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71" name="Rectangle 209"/>
              <p:cNvSpPr>
                <a:spLocks noChangeArrowheads="1"/>
              </p:cNvSpPr>
              <p:nvPr/>
            </p:nvSpPr>
            <p:spPr bwMode="auto">
              <a:xfrm>
                <a:off x="2407" y="2156"/>
                <a:ext cx="323" cy="9"/>
              </a:xfrm>
              <a:prstGeom prst="rect">
                <a:avLst/>
              </a:prstGeom>
              <a:solidFill>
                <a:schemeClr val="folHlink"/>
              </a:solidFill>
              <a:ln w="3175">
                <a:solidFill>
                  <a:srgbClr val="494936"/>
                </a:solidFill>
                <a:miter lim="800000"/>
                <a:headEnd/>
                <a:tailEnd/>
              </a:ln>
            </p:spPr>
            <p:txBody>
              <a:bodyPr/>
              <a:lstStyle/>
              <a:p>
                <a:endParaRPr lang="en-US"/>
              </a:p>
            </p:txBody>
          </p:sp>
          <p:sp>
            <p:nvSpPr>
              <p:cNvPr id="172" name="Freeform 210"/>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3" name="Freeform 211"/>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w="3175">
                <a:solidFill>
                  <a:srgbClr val="000000"/>
                </a:solidFill>
                <a:round/>
                <a:headEnd/>
                <a:tailEnd/>
              </a:ln>
            </p:spPr>
            <p:txBody>
              <a:bodyPr/>
              <a:lstStyle/>
              <a:p>
                <a:endParaRPr lang="en-US"/>
              </a:p>
            </p:txBody>
          </p:sp>
          <p:sp>
            <p:nvSpPr>
              <p:cNvPr id="174" name="Freeform 212"/>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5" name="Freeform 213"/>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w="3175">
                <a:solidFill>
                  <a:srgbClr val="494936"/>
                </a:solidFill>
                <a:round/>
                <a:headEnd/>
                <a:tailEnd/>
              </a:ln>
            </p:spPr>
            <p:txBody>
              <a:bodyPr/>
              <a:lstStyle/>
              <a:p>
                <a:endParaRPr lang="en-US"/>
              </a:p>
            </p:txBody>
          </p:sp>
          <p:sp>
            <p:nvSpPr>
              <p:cNvPr id="176" name="Rectangle 214"/>
              <p:cNvSpPr>
                <a:spLocks noChangeArrowheads="1"/>
              </p:cNvSpPr>
              <p:nvPr/>
            </p:nvSpPr>
            <p:spPr bwMode="auto">
              <a:xfrm>
                <a:off x="2466" y="1776"/>
                <a:ext cx="300" cy="236"/>
              </a:xfrm>
              <a:prstGeom prst="rect">
                <a:avLst/>
              </a:prstGeom>
              <a:solidFill>
                <a:schemeClr val="folHlink"/>
              </a:solidFill>
              <a:ln w="3175">
                <a:solidFill>
                  <a:srgbClr val="494936"/>
                </a:solidFill>
                <a:miter lim="800000"/>
                <a:headEnd/>
                <a:tailEnd/>
              </a:ln>
            </p:spPr>
            <p:txBody>
              <a:bodyPr/>
              <a:lstStyle/>
              <a:p>
                <a:endParaRPr lang="en-US"/>
              </a:p>
            </p:txBody>
          </p:sp>
          <p:sp>
            <p:nvSpPr>
              <p:cNvPr id="177" name="Rectangle 215"/>
              <p:cNvSpPr>
                <a:spLocks noChangeArrowheads="1"/>
              </p:cNvSpPr>
              <p:nvPr/>
            </p:nvSpPr>
            <p:spPr bwMode="auto">
              <a:xfrm>
                <a:off x="2492" y="1807"/>
                <a:ext cx="248" cy="182"/>
              </a:xfrm>
              <a:prstGeom prst="rect">
                <a:avLst/>
              </a:prstGeom>
              <a:solidFill>
                <a:schemeClr val="folHlink"/>
              </a:solidFill>
              <a:ln w="3175">
                <a:solidFill>
                  <a:srgbClr val="494936"/>
                </a:solidFill>
                <a:miter lim="800000"/>
                <a:headEnd/>
                <a:tailEnd/>
              </a:ln>
            </p:spPr>
            <p:txBody>
              <a:bodyPr/>
              <a:lstStyle/>
              <a:p>
                <a:endParaRPr lang="en-US"/>
              </a:p>
            </p:txBody>
          </p:sp>
          <p:sp>
            <p:nvSpPr>
              <p:cNvPr id="178" name="Freeform 216"/>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9" name="Freeform 217"/>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w="3175">
                <a:solidFill>
                  <a:srgbClr val="494936"/>
                </a:solidFill>
                <a:round/>
                <a:headEnd/>
                <a:tailEnd/>
              </a:ln>
            </p:spPr>
            <p:txBody>
              <a:bodyPr/>
              <a:lstStyle/>
              <a:p>
                <a:endParaRPr lang="en-US"/>
              </a:p>
            </p:txBody>
          </p:sp>
        </p:grpSp>
        <p:grpSp>
          <p:nvGrpSpPr>
            <p:cNvPr id="137" name="Group 218"/>
            <p:cNvGrpSpPr>
              <a:grpSpLocks/>
            </p:cNvGrpSpPr>
            <p:nvPr/>
          </p:nvGrpSpPr>
          <p:grpSpPr bwMode="auto">
            <a:xfrm>
              <a:off x="2544" y="1536"/>
              <a:ext cx="310" cy="280"/>
              <a:chOff x="2403" y="1744"/>
              <a:chExt cx="467" cy="422"/>
            </a:xfrm>
          </p:grpSpPr>
          <p:sp>
            <p:nvSpPr>
              <p:cNvPr id="138" name="Rectangle 219"/>
              <p:cNvSpPr>
                <a:spLocks noChangeArrowheads="1"/>
              </p:cNvSpPr>
              <p:nvPr/>
            </p:nvSpPr>
            <p:spPr bwMode="auto">
              <a:xfrm>
                <a:off x="2403" y="2027"/>
                <a:ext cx="422" cy="78"/>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9" name="Rectangle 220"/>
              <p:cNvSpPr>
                <a:spLocks noChangeArrowheads="1"/>
              </p:cNvSpPr>
              <p:nvPr/>
            </p:nvSpPr>
            <p:spPr bwMode="auto">
              <a:xfrm>
                <a:off x="2404" y="2028"/>
                <a:ext cx="420" cy="76"/>
              </a:xfrm>
              <a:prstGeom prst="rect">
                <a:avLst/>
              </a:prstGeom>
              <a:solidFill>
                <a:srgbClr val="99CCFF"/>
              </a:solidFill>
              <a:ln w="3175">
                <a:solidFill>
                  <a:srgbClr val="494936"/>
                </a:solidFill>
                <a:miter lim="800000"/>
                <a:headEnd/>
                <a:tailEnd/>
              </a:ln>
            </p:spPr>
            <p:txBody>
              <a:bodyPr/>
              <a:lstStyle/>
              <a:p>
                <a:endParaRPr lang="en-US"/>
              </a:p>
            </p:txBody>
          </p:sp>
          <p:sp>
            <p:nvSpPr>
              <p:cNvPr id="140" name="Freeform 221"/>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1" name="Freeform 222"/>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w="3175">
                <a:solidFill>
                  <a:srgbClr val="494936"/>
                </a:solidFill>
                <a:round/>
                <a:headEnd/>
                <a:tailEnd/>
              </a:ln>
            </p:spPr>
            <p:txBody>
              <a:bodyPr/>
              <a:lstStyle/>
              <a:p>
                <a:endParaRPr lang="en-US"/>
              </a:p>
            </p:txBody>
          </p:sp>
          <p:sp>
            <p:nvSpPr>
              <p:cNvPr id="142" name="Line 223"/>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 name="Freeform 224"/>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4" name="Freeform 225"/>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w="3175">
                <a:solidFill>
                  <a:srgbClr val="494936"/>
                </a:solidFill>
                <a:round/>
                <a:headEnd/>
                <a:tailEnd/>
              </a:ln>
            </p:spPr>
            <p:txBody>
              <a:bodyPr/>
              <a:lstStyle/>
              <a:p>
                <a:endParaRPr lang="en-US"/>
              </a:p>
            </p:txBody>
          </p:sp>
          <p:sp>
            <p:nvSpPr>
              <p:cNvPr id="145" name="Freeform 226"/>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6" name="Freeform 227"/>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w="3175">
                <a:solidFill>
                  <a:srgbClr val="494936"/>
                </a:solidFill>
                <a:round/>
                <a:headEnd/>
                <a:tailEnd/>
              </a:ln>
            </p:spPr>
            <p:txBody>
              <a:bodyPr/>
              <a:lstStyle/>
              <a:p>
                <a:endParaRPr lang="en-US"/>
              </a:p>
            </p:txBody>
          </p:sp>
          <p:sp>
            <p:nvSpPr>
              <p:cNvPr id="147" name="Freeform 228"/>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 name="Freeform 229"/>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w="3175">
                <a:solidFill>
                  <a:srgbClr val="494936"/>
                </a:solidFill>
                <a:round/>
                <a:headEnd/>
                <a:tailEnd/>
              </a:ln>
            </p:spPr>
            <p:txBody>
              <a:bodyPr/>
              <a:lstStyle/>
              <a:p>
                <a:endParaRPr lang="en-US"/>
              </a:p>
            </p:txBody>
          </p:sp>
          <p:sp>
            <p:nvSpPr>
              <p:cNvPr id="149" name="Rectangle 230"/>
              <p:cNvSpPr>
                <a:spLocks noChangeArrowheads="1"/>
              </p:cNvSpPr>
              <p:nvPr/>
            </p:nvSpPr>
            <p:spPr bwMode="auto">
              <a:xfrm>
                <a:off x="2406" y="2155"/>
                <a:ext cx="325" cy="1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0" name="Rectangle 231"/>
              <p:cNvSpPr>
                <a:spLocks noChangeArrowheads="1"/>
              </p:cNvSpPr>
              <p:nvPr/>
            </p:nvSpPr>
            <p:spPr bwMode="auto">
              <a:xfrm>
                <a:off x="2407" y="2156"/>
                <a:ext cx="323" cy="9"/>
              </a:xfrm>
              <a:prstGeom prst="rect">
                <a:avLst/>
              </a:prstGeom>
              <a:solidFill>
                <a:srgbClr val="99CCFF"/>
              </a:solidFill>
              <a:ln w="3175">
                <a:solidFill>
                  <a:srgbClr val="494936"/>
                </a:solidFill>
                <a:miter lim="800000"/>
                <a:headEnd/>
                <a:tailEnd/>
              </a:ln>
            </p:spPr>
            <p:txBody>
              <a:bodyPr/>
              <a:lstStyle/>
              <a:p>
                <a:endParaRPr lang="en-US"/>
              </a:p>
            </p:txBody>
          </p:sp>
          <p:sp>
            <p:nvSpPr>
              <p:cNvPr id="151" name="Freeform 232"/>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2" name="Freeform 233"/>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w="3175">
                <a:solidFill>
                  <a:srgbClr val="000000"/>
                </a:solidFill>
                <a:round/>
                <a:headEnd/>
                <a:tailEnd/>
              </a:ln>
            </p:spPr>
            <p:txBody>
              <a:bodyPr/>
              <a:lstStyle/>
              <a:p>
                <a:endParaRPr lang="en-US"/>
              </a:p>
            </p:txBody>
          </p:sp>
          <p:sp>
            <p:nvSpPr>
              <p:cNvPr id="153" name="Freeform 234"/>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Freeform 235"/>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w="3175">
                <a:solidFill>
                  <a:srgbClr val="494936"/>
                </a:solidFill>
                <a:round/>
                <a:headEnd/>
                <a:tailEnd/>
              </a:ln>
            </p:spPr>
            <p:txBody>
              <a:bodyPr/>
              <a:lstStyle/>
              <a:p>
                <a:endParaRPr lang="en-US"/>
              </a:p>
            </p:txBody>
          </p:sp>
          <p:sp>
            <p:nvSpPr>
              <p:cNvPr id="155" name="Rectangle 236"/>
              <p:cNvSpPr>
                <a:spLocks noChangeArrowheads="1"/>
              </p:cNvSpPr>
              <p:nvPr/>
            </p:nvSpPr>
            <p:spPr bwMode="auto">
              <a:xfrm>
                <a:off x="2466" y="1776"/>
                <a:ext cx="300" cy="236"/>
              </a:xfrm>
              <a:prstGeom prst="rect">
                <a:avLst/>
              </a:prstGeom>
              <a:solidFill>
                <a:srgbClr val="99CCFF"/>
              </a:solidFill>
              <a:ln w="3175">
                <a:solidFill>
                  <a:srgbClr val="494936"/>
                </a:solidFill>
                <a:miter lim="800000"/>
                <a:headEnd/>
                <a:tailEnd/>
              </a:ln>
            </p:spPr>
            <p:txBody>
              <a:bodyPr/>
              <a:lstStyle/>
              <a:p>
                <a:endParaRPr lang="en-US"/>
              </a:p>
            </p:txBody>
          </p:sp>
          <p:sp>
            <p:nvSpPr>
              <p:cNvPr id="156" name="Rectangle 237"/>
              <p:cNvSpPr>
                <a:spLocks noChangeArrowheads="1"/>
              </p:cNvSpPr>
              <p:nvPr/>
            </p:nvSpPr>
            <p:spPr bwMode="auto">
              <a:xfrm>
                <a:off x="2492" y="1807"/>
                <a:ext cx="248" cy="182"/>
              </a:xfrm>
              <a:prstGeom prst="rect">
                <a:avLst/>
              </a:prstGeom>
              <a:solidFill>
                <a:srgbClr val="99CCFF"/>
              </a:solidFill>
              <a:ln w="3175">
                <a:solidFill>
                  <a:srgbClr val="494936"/>
                </a:solidFill>
                <a:miter lim="800000"/>
                <a:headEnd/>
                <a:tailEnd/>
              </a:ln>
            </p:spPr>
            <p:txBody>
              <a:bodyPr/>
              <a:lstStyle/>
              <a:p>
                <a:endParaRPr lang="en-US"/>
              </a:p>
            </p:txBody>
          </p:sp>
          <p:sp>
            <p:nvSpPr>
              <p:cNvPr id="157" name="Freeform 238"/>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8" name="Freeform 239"/>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w="3175">
                <a:solidFill>
                  <a:srgbClr val="494936"/>
                </a:solidFill>
                <a:round/>
                <a:headEnd/>
                <a:tailEnd/>
              </a:ln>
            </p:spPr>
            <p:txBody>
              <a:bodyPr/>
              <a:lstStyle/>
              <a:p>
                <a:endParaRPr lang="en-US"/>
              </a:p>
            </p:txBody>
          </p:sp>
        </p:grpSp>
      </p:grpSp>
      <p:grpSp>
        <p:nvGrpSpPr>
          <p:cNvPr id="244" name="Group 240"/>
          <p:cNvGrpSpPr>
            <a:grpSpLocks/>
          </p:cNvGrpSpPr>
          <p:nvPr/>
        </p:nvGrpSpPr>
        <p:grpSpPr bwMode="auto">
          <a:xfrm>
            <a:off x="1219200" y="2362200"/>
            <a:ext cx="4189413" cy="698500"/>
            <a:chOff x="2400" y="1056"/>
            <a:chExt cx="2346" cy="391"/>
          </a:xfrm>
        </p:grpSpPr>
        <p:sp>
          <p:nvSpPr>
            <p:cNvPr id="245" name="Line 241"/>
            <p:cNvSpPr>
              <a:spLocks noChangeShapeType="1"/>
            </p:cNvSpPr>
            <p:nvPr/>
          </p:nvSpPr>
          <p:spPr bwMode="auto">
            <a:xfrm rot="5400000">
              <a:off x="3166" y="877"/>
              <a:ext cx="0" cy="827"/>
            </a:xfrm>
            <a:prstGeom prst="line">
              <a:avLst/>
            </a:prstGeom>
            <a:noFill/>
            <a:ln w="38100">
              <a:solidFill>
                <a:schemeClr val="accent2"/>
              </a:solidFill>
              <a:prstDash val="dash"/>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246" name="Line 242"/>
            <p:cNvSpPr>
              <a:spLocks noChangeShapeType="1"/>
            </p:cNvSpPr>
            <p:nvPr/>
          </p:nvSpPr>
          <p:spPr bwMode="auto">
            <a:xfrm rot="5400000">
              <a:off x="3448" y="635"/>
              <a:ext cx="0" cy="1389"/>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247" name="Line 243"/>
            <p:cNvSpPr>
              <a:spLocks noChangeShapeType="1"/>
            </p:cNvSpPr>
            <p:nvPr/>
          </p:nvSpPr>
          <p:spPr bwMode="auto">
            <a:xfrm rot="5400000">
              <a:off x="3605" y="438"/>
              <a:ext cx="0" cy="1861"/>
            </a:xfrm>
            <a:prstGeom prst="line">
              <a:avLst/>
            </a:prstGeom>
            <a:noFill/>
            <a:ln w="38100">
              <a:solidFill>
                <a:schemeClr val="accent2"/>
              </a:solidFill>
              <a:prstDash val="lgDashDotDot"/>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nvGrpSpPr>
            <p:cNvPr id="248" name="Group 244"/>
            <p:cNvGrpSpPr>
              <a:grpSpLocks/>
            </p:cNvGrpSpPr>
            <p:nvPr/>
          </p:nvGrpSpPr>
          <p:grpSpPr bwMode="auto">
            <a:xfrm>
              <a:off x="4486" y="1173"/>
              <a:ext cx="260" cy="274"/>
              <a:chOff x="4416" y="2352"/>
              <a:chExt cx="317" cy="336"/>
            </a:xfrm>
          </p:grpSpPr>
          <p:sp>
            <p:nvSpPr>
              <p:cNvPr id="320" name="Rectangle 245"/>
              <p:cNvSpPr>
                <a:spLocks noChangeArrowheads="1"/>
              </p:cNvSpPr>
              <p:nvPr/>
            </p:nvSpPr>
            <p:spPr bwMode="auto">
              <a:xfrm>
                <a:off x="4416" y="2352"/>
                <a:ext cx="317" cy="33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321" name="Group 246"/>
              <p:cNvGrpSpPr>
                <a:grpSpLocks/>
              </p:cNvGrpSpPr>
              <p:nvPr/>
            </p:nvGrpSpPr>
            <p:grpSpPr bwMode="auto">
              <a:xfrm>
                <a:off x="4419" y="2404"/>
                <a:ext cx="311" cy="281"/>
                <a:chOff x="4419" y="2404"/>
                <a:chExt cx="311" cy="281"/>
              </a:xfrm>
            </p:grpSpPr>
            <p:sp>
              <p:nvSpPr>
                <p:cNvPr id="337" name="Rectangle 247"/>
                <p:cNvSpPr>
                  <a:spLocks noChangeArrowheads="1"/>
                </p:cNvSpPr>
                <p:nvPr/>
              </p:nvSpPr>
              <p:spPr bwMode="auto">
                <a:xfrm>
                  <a:off x="4419" y="2592"/>
                  <a:ext cx="281" cy="52"/>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38" name="Rectangle 248"/>
                <p:cNvSpPr>
                  <a:spLocks noChangeArrowheads="1"/>
                </p:cNvSpPr>
                <p:nvPr/>
              </p:nvSpPr>
              <p:spPr bwMode="auto">
                <a:xfrm>
                  <a:off x="4420" y="2593"/>
                  <a:ext cx="279" cy="50"/>
                </a:xfrm>
                <a:prstGeom prst="rect">
                  <a:avLst/>
                </a:prstGeom>
                <a:solidFill>
                  <a:srgbClr val="B7B79D"/>
                </a:solidFill>
                <a:ln w="3175">
                  <a:solidFill>
                    <a:srgbClr val="494936"/>
                  </a:solidFill>
                  <a:miter lim="800000"/>
                  <a:headEnd/>
                  <a:tailEnd/>
                </a:ln>
              </p:spPr>
              <p:txBody>
                <a:bodyPr/>
                <a:lstStyle/>
                <a:p>
                  <a:endParaRPr lang="en-US"/>
                </a:p>
              </p:txBody>
            </p:sp>
            <p:sp>
              <p:nvSpPr>
                <p:cNvPr id="339" name="Freeform 249"/>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0" name="Freeform 250"/>
                <p:cNvSpPr>
                  <a:spLocks/>
                </p:cNvSpPr>
                <p:nvPr/>
              </p:nvSpPr>
              <p:spPr bwMode="auto">
                <a:xfrm>
                  <a:off x="4419" y="2564"/>
                  <a:ext cx="311" cy="28"/>
                </a:xfrm>
                <a:custGeom>
                  <a:avLst/>
                  <a:gdLst>
                    <a:gd name="T0" fmla="*/ 0 w 311"/>
                    <a:gd name="T1" fmla="*/ 28 h 28"/>
                    <a:gd name="T2" fmla="*/ 30 w 311"/>
                    <a:gd name="T3" fmla="*/ 0 h 28"/>
                    <a:gd name="T4" fmla="*/ 311 w 311"/>
                    <a:gd name="T5" fmla="*/ 0 h 28"/>
                    <a:gd name="T6" fmla="*/ 281 w 311"/>
                    <a:gd name="T7" fmla="*/ 28 h 28"/>
                    <a:gd name="T8" fmla="*/ 0 w 311"/>
                    <a:gd name="T9" fmla="*/ 28 h 28"/>
                    <a:gd name="T10" fmla="*/ 0 60000 65536"/>
                    <a:gd name="T11" fmla="*/ 0 60000 65536"/>
                    <a:gd name="T12" fmla="*/ 0 60000 65536"/>
                    <a:gd name="T13" fmla="*/ 0 60000 65536"/>
                    <a:gd name="T14" fmla="*/ 0 60000 65536"/>
                    <a:gd name="T15" fmla="*/ 0 w 311"/>
                    <a:gd name="T16" fmla="*/ 0 h 28"/>
                    <a:gd name="T17" fmla="*/ 311 w 311"/>
                    <a:gd name="T18" fmla="*/ 28 h 28"/>
                  </a:gdLst>
                  <a:ahLst/>
                  <a:cxnLst>
                    <a:cxn ang="T10">
                      <a:pos x="T0" y="T1"/>
                    </a:cxn>
                    <a:cxn ang="T11">
                      <a:pos x="T2" y="T3"/>
                    </a:cxn>
                    <a:cxn ang="T12">
                      <a:pos x="T4" y="T5"/>
                    </a:cxn>
                    <a:cxn ang="T13">
                      <a:pos x="T6" y="T7"/>
                    </a:cxn>
                    <a:cxn ang="T14">
                      <a:pos x="T8" y="T9"/>
                    </a:cxn>
                  </a:cxnLst>
                  <a:rect l="T15" t="T16" r="T17" b="T18"/>
                  <a:pathLst>
                    <a:path w="311" h="28">
                      <a:moveTo>
                        <a:pt x="0" y="28"/>
                      </a:moveTo>
                      <a:lnTo>
                        <a:pt x="30" y="0"/>
                      </a:lnTo>
                      <a:lnTo>
                        <a:pt x="311" y="0"/>
                      </a:lnTo>
                      <a:lnTo>
                        <a:pt x="281" y="28"/>
                      </a:lnTo>
                      <a:lnTo>
                        <a:pt x="0" y="28"/>
                      </a:lnTo>
                      <a:close/>
                    </a:path>
                  </a:pathLst>
                </a:custGeom>
                <a:solidFill>
                  <a:srgbClr val="C9C9B6"/>
                </a:solidFill>
                <a:ln w="3175">
                  <a:solidFill>
                    <a:srgbClr val="494936"/>
                  </a:solidFill>
                  <a:round/>
                  <a:headEnd/>
                  <a:tailEnd/>
                </a:ln>
              </p:spPr>
              <p:txBody>
                <a:bodyPr/>
                <a:lstStyle/>
                <a:p>
                  <a:endParaRPr lang="en-US"/>
                </a:p>
              </p:txBody>
            </p:sp>
            <p:sp>
              <p:nvSpPr>
                <p:cNvPr id="341" name="Line 251"/>
                <p:cNvSpPr>
                  <a:spLocks noChangeShapeType="1"/>
                </p:cNvSpPr>
                <p:nvPr/>
              </p:nvSpPr>
              <p:spPr bwMode="auto">
                <a:xfrm flipH="1">
                  <a:off x="4617" y="2616"/>
                  <a:ext cx="67" cy="1"/>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 name="Freeform 252"/>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3" name="Freeform 253"/>
                <p:cNvSpPr>
                  <a:spLocks/>
                </p:cNvSpPr>
                <p:nvPr/>
              </p:nvSpPr>
              <p:spPr bwMode="auto">
                <a:xfrm>
                  <a:off x="4700" y="2564"/>
                  <a:ext cx="30" cy="80"/>
                </a:xfrm>
                <a:custGeom>
                  <a:avLst/>
                  <a:gdLst>
                    <a:gd name="T0" fmla="*/ 0 w 30"/>
                    <a:gd name="T1" fmla="*/ 80 h 80"/>
                    <a:gd name="T2" fmla="*/ 30 w 30"/>
                    <a:gd name="T3" fmla="*/ 50 h 80"/>
                    <a:gd name="T4" fmla="*/ 30 w 30"/>
                    <a:gd name="T5" fmla="*/ 0 h 80"/>
                    <a:gd name="T6" fmla="*/ 0 w 30"/>
                    <a:gd name="T7" fmla="*/ 28 h 80"/>
                    <a:gd name="T8" fmla="*/ 0 w 30"/>
                    <a:gd name="T9" fmla="*/ 80 h 80"/>
                    <a:gd name="T10" fmla="*/ 0 60000 65536"/>
                    <a:gd name="T11" fmla="*/ 0 60000 65536"/>
                    <a:gd name="T12" fmla="*/ 0 60000 65536"/>
                    <a:gd name="T13" fmla="*/ 0 60000 65536"/>
                    <a:gd name="T14" fmla="*/ 0 60000 65536"/>
                    <a:gd name="T15" fmla="*/ 0 w 30"/>
                    <a:gd name="T16" fmla="*/ 0 h 80"/>
                    <a:gd name="T17" fmla="*/ 30 w 30"/>
                    <a:gd name="T18" fmla="*/ 80 h 80"/>
                  </a:gdLst>
                  <a:ahLst/>
                  <a:cxnLst>
                    <a:cxn ang="T10">
                      <a:pos x="T0" y="T1"/>
                    </a:cxn>
                    <a:cxn ang="T11">
                      <a:pos x="T2" y="T3"/>
                    </a:cxn>
                    <a:cxn ang="T12">
                      <a:pos x="T4" y="T5"/>
                    </a:cxn>
                    <a:cxn ang="T13">
                      <a:pos x="T6" y="T7"/>
                    </a:cxn>
                    <a:cxn ang="T14">
                      <a:pos x="T8" y="T9"/>
                    </a:cxn>
                  </a:cxnLst>
                  <a:rect l="T15" t="T16" r="T17" b="T18"/>
                  <a:pathLst>
                    <a:path w="30" h="80">
                      <a:moveTo>
                        <a:pt x="0" y="80"/>
                      </a:moveTo>
                      <a:lnTo>
                        <a:pt x="30" y="50"/>
                      </a:lnTo>
                      <a:lnTo>
                        <a:pt x="30" y="0"/>
                      </a:lnTo>
                      <a:lnTo>
                        <a:pt x="0" y="28"/>
                      </a:lnTo>
                      <a:lnTo>
                        <a:pt x="0" y="80"/>
                      </a:lnTo>
                      <a:close/>
                    </a:path>
                  </a:pathLst>
                </a:custGeom>
                <a:solidFill>
                  <a:srgbClr val="7A7A5A"/>
                </a:solidFill>
                <a:ln w="3175">
                  <a:solidFill>
                    <a:srgbClr val="494936"/>
                  </a:solidFill>
                  <a:round/>
                  <a:headEnd/>
                  <a:tailEnd/>
                </a:ln>
              </p:spPr>
              <p:txBody>
                <a:bodyPr/>
                <a:lstStyle/>
                <a:p>
                  <a:endParaRPr lang="en-US"/>
                </a:p>
              </p:txBody>
            </p:sp>
            <p:sp>
              <p:nvSpPr>
                <p:cNvPr id="344" name="Freeform 254"/>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5" name="Freeform 255"/>
                <p:cNvSpPr>
                  <a:spLocks/>
                </p:cNvSpPr>
                <p:nvPr/>
              </p:nvSpPr>
              <p:spPr bwMode="auto">
                <a:xfrm>
                  <a:off x="4421" y="2638"/>
                  <a:ext cx="248" cy="39"/>
                </a:xfrm>
                <a:custGeom>
                  <a:avLst/>
                  <a:gdLst>
                    <a:gd name="T0" fmla="*/ 0 w 248"/>
                    <a:gd name="T1" fmla="*/ 39 h 39"/>
                    <a:gd name="T2" fmla="*/ 31 w 248"/>
                    <a:gd name="T3" fmla="*/ 0 h 39"/>
                    <a:gd name="T4" fmla="*/ 248 w 248"/>
                    <a:gd name="T5" fmla="*/ 0 h 39"/>
                    <a:gd name="T6" fmla="*/ 216 w 248"/>
                    <a:gd name="T7" fmla="*/ 39 h 39"/>
                    <a:gd name="T8" fmla="*/ 0 w 248"/>
                    <a:gd name="T9" fmla="*/ 39 h 39"/>
                    <a:gd name="T10" fmla="*/ 0 60000 65536"/>
                    <a:gd name="T11" fmla="*/ 0 60000 65536"/>
                    <a:gd name="T12" fmla="*/ 0 60000 65536"/>
                    <a:gd name="T13" fmla="*/ 0 60000 65536"/>
                    <a:gd name="T14" fmla="*/ 0 60000 65536"/>
                    <a:gd name="T15" fmla="*/ 0 w 248"/>
                    <a:gd name="T16" fmla="*/ 0 h 39"/>
                    <a:gd name="T17" fmla="*/ 248 w 248"/>
                    <a:gd name="T18" fmla="*/ 39 h 39"/>
                  </a:gdLst>
                  <a:ahLst/>
                  <a:cxnLst>
                    <a:cxn ang="T10">
                      <a:pos x="T0" y="T1"/>
                    </a:cxn>
                    <a:cxn ang="T11">
                      <a:pos x="T2" y="T3"/>
                    </a:cxn>
                    <a:cxn ang="T12">
                      <a:pos x="T4" y="T5"/>
                    </a:cxn>
                    <a:cxn ang="T13">
                      <a:pos x="T6" y="T7"/>
                    </a:cxn>
                    <a:cxn ang="T14">
                      <a:pos x="T8" y="T9"/>
                    </a:cxn>
                  </a:cxnLst>
                  <a:rect l="T15" t="T16" r="T17" b="T18"/>
                  <a:pathLst>
                    <a:path w="248" h="39">
                      <a:moveTo>
                        <a:pt x="0" y="39"/>
                      </a:moveTo>
                      <a:lnTo>
                        <a:pt x="31" y="0"/>
                      </a:lnTo>
                      <a:lnTo>
                        <a:pt x="248" y="0"/>
                      </a:lnTo>
                      <a:lnTo>
                        <a:pt x="216" y="39"/>
                      </a:lnTo>
                      <a:lnTo>
                        <a:pt x="0" y="39"/>
                      </a:lnTo>
                      <a:close/>
                    </a:path>
                  </a:pathLst>
                </a:custGeom>
                <a:solidFill>
                  <a:srgbClr val="C9C9B6"/>
                </a:solidFill>
                <a:ln w="3175">
                  <a:solidFill>
                    <a:srgbClr val="494936"/>
                  </a:solidFill>
                  <a:round/>
                  <a:headEnd/>
                  <a:tailEnd/>
                </a:ln>
              </p:spPr>
              <p:txBody>
                <a:bodyPr/>
                <a:lstStyle/>
                <a:p>
                  <a:endParaRPr lang="en-US"/>
                </a:p>
              </p:txBody>
            </p:sp>
            <p:sp>
              <p:nvSpPr>
                <p:cNvPr id="346" name="Freeform 256"/>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7" name="Freeform 257"/>
                <p:cNvSpPr>
                  <a:spLocks/>
                </p:cNvSpPr>
                <p:nvPr/>
              </p:nvSpPr>
              <p:spPr bwMode="auto">
                <a:xfrm>
                  <a:off x="4637" y="2638"/>
                  <a:ext cx="32" cy="47"/>
                </a:xfrm>
                <a:custGeom>
                  <a:avLst/>
                  <a:gdLst>
                    <a:gd name="T0" fmla="*/ 0 w 32"/>
                    <a:gd name="T1" fmla="*/ 47 h 47"/>
                    <a:gd name="T2" fmla="*/ 32 w 32"/>
                    <a:gd name="T3" fmla="*/ 14 h 47"/>
                    <a:gd name="T4" fmla="*/ 32 w 32"/>
                    <a:gd name="T5" fmla="*/ 0 h 47"/>
                    <a:gd name="T6" fmla="*/ 0 w 32"/>
                    <a:gd name="T7" fmla="*/ 39 h 47"/>
                    <a:gd name="T8" fmla="*/ 0 w 32"/>
                    <a:gd name="T9" fmla="*/ 47 h 47"/>
                    <a:gd name="T10" fmla="*/ 0 60000 65536"/>
                    <a:gd name="T11" fmla="*/ 0 60000 65536"/>
                    <a:gd name="T12" fmla="*/ 0 60000 65536"/>
                    <a:gd name="T13" fmla="*/ 0 60000 65536"/>
                    <a:gd name="T14" fmla="*/ 0 60000 65536"/>
                    <a:gd name="T15" fmla="*/ 0 w 32"/>
                    <a:gd name="T16" fmla="*/ 0 h 47"/>
                    <a:gd name="T17" fmla="*/ 32 w 32"/>
                    <a:gd name="T18" fmla="*/ 47 h 47"/>
                  </a:gdLst>
                  <a:ahLst/>
                  <a:cxnLst>
                    <a:cxn ang="T10">
                      <a:pos x="T0" y="T1"/>
                    </a:cxn>
                    <a:cxn ang="T11">
                      <a:pos x="T2" y="T3"/>
                    </a:cxn>
                    <a:cxn ang="T12">
                      <a:pos x="T4" y="T5"/>
                    </a:cxn>
                    <a:cxn ang="T13">
                      <a:pos x="T6" y="T7"/>
                    </a:cxn>
                    <a:cxn ang="T14">
                      <a:pos x="T8" y="T9"/>
                    </a:cxn>
                  </a:cxnLst>
                  <a:rect l="T15" t="T16" r="T17" b="T18"/>
                  <a:pathLst>
                    <a:path w="32" h="47">
                      <a:moveTo>
                        <a:pt x="0" y="47"/>
                      </a:moveTo>
                      <a:lnTo>
                        <a:pt x="32" y="14"/>
                      </a:lnTo>
                      <a:lnTo>
                        <a:pt x="32" y="0"/>
                      </a:lnTo>
                      <a:lnTo>
                        <a:pt x="0" y="39"/>
                      </a:lnTo>
                      <a:lnTo>
                        <a:pt x="0" y="47"/>
                      </a:lnTo>
                      <a:close/>
                    </a:path>
                  </a:pathLst>
                </a:custGeom>
                <a:solidFill>
                  <a:srgbClr val="7A7A5A"/>
                </a:solidFill>
                <a:ln w="3175">
                  <a:solidFill>
                    <a:srgbClr val="494936"/>
                  </a:solidFill>
                  <a:round/>
                  <a:headEnd/>
                  <a:tailEnd/>
                </a:ln>
              </p:spPr>
              <p:txBody>
                <a:bodyPr/>
                <a:lstStyle/>
                <a:p>
                  <a:endParaRPr lang="en-US"/>
                </a:p>
              </p:txBody>
            </p:sp>
            <p:sp>
              <p:nvSpPr>
                <p:cNvPr id="348" name="Rectangle 258"/>
                <p:cNvSpPr>
                  <a:spLocks noChangeArrowheads="1"/>
                </p:cNvSpPr>
                <p:nvPr/>
              </p:nvSpPr>
              <p:spPr bwMode="auto">
                <a:xfrm>
                  <a:off x="4421" y="2677"/>
                  <a:ext cx="216" cy="8"/>
                </a:xfrm>
                <a:prstGeom prst="rect">
                  <a:avLst/>
                </a:prstGeom>
                <a:solidFill>
                  <a:srgbClr val="B7B7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9" name="Rectangle 259"/>
                <p:cNvSpPr>
                  <a:spLocks noChangeArrowheads="1"/>
                </p:cNvSpPr>
                <p:nvPr/>
              </p:nvSpPr>
              <p:spPr bwMode="auto">
                <a:xfrm>
                  <a:off x="4422" y="2678"/>
                  <a:ext cx="214" cy="6"/>
                </a:xfrm>
                <a:prstGeom prst="rect">
                  <a:avLst/>
                </a:prstGeom>
                <a:solidFill>
                  <a:srgbClr val="B7B79D"/>
                </a:solidFill>
                <a:ln w="3175">
                  <a:solidFill>
                    <a:srgbClr val="494936"/>
                  </a:solidFill>
                  <a:miter lim="800000"/>
                  <a:headEnd/>
                  <a:tailEnd/>
                </a:ln>
              </p:spPr>
              <p:txBody>
                <a:bodyPr/>
                <a:lstStyle/>
                <a:p>
                  <a:endParaRPr lang="en-US"/>
                </a:p>
              </p:txBody>
            </p:sp>
            <p:sp>
              <p:nvSpPr>
                <p:cNvPr id="350" name="Freeform 260"/>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1" name="Freeform 261"/>
                <p:cNvSpPr>
                  <a:spLocks/>
                </p:cNvSpPr>
                <p:nvPr/>
              </p:nvSpPr>
              <p:spPr bwMode="auto">
                <a:xfrm>
                  <a:off x="4462" y="2564"/>
                  <a:ext cx="222" cy="22"/>
                </a:xfrm>
                <a:custGeom>
                  <a:avLst/>
                  <a:gdLst>
                    <a:gd name="T0" fmla="*/ 0 w 222"/>
                    <a:gd name="T1" fmla="*/ 22 h 22"/>
                    <a:gd name="T2" fmla="*/ 23 w 222"/>
                    <a:gd name="T3" fmla="*/ 0 h 22"/>
                    <a:gd name="T4" fmla="*/ 222 w 222"/>
                    <a:gd name="T5" fmla="*/ 0 h 22"/>
                    <a:gd name="T6" fmla="*/ 200 w 222"/>
                    <a:gd name="T7" fmla="*/ 22 h 22"/>
                    <a:gd name="T8" fmla="*/ 0 w 222"/>
                    <a:gd name="T9" fmla="*/ 22 h 22"/>
                    <a:gd name="T10" fmla="*/ 0 60000 65536"/>
                    <a:gd name="T11" fmla="*/ 0 60000 65536"/>
                    <a:gd name="T12" fmla="*/ 0 60000 65536"/>
                    <a:gd name="T13" fmla="*/ 0 60000 65536"/>
                    <a:gd name="T14" fmla="*/ 0 60000 65536"/>
                    <a:gd name="T15" fmla="*/ 0 w 222"/>
                    <a:gd name="T16" fmla="*/ 0 h 22"/>
                    <a:gd name="T17" fmla="*/ 222 w 222"/>
                    <a:gd name="T18" fmla="*/ 22 h 22"/>
                  </a:gdLst>
                  <a:ahLst/>
                  <a:cxnLst>
                    <a:cxn ang="T10">
                      <a:pos x="T0" y="T1"/>
                    </a:cxn>
                    <a:cxn ang="T11">
                      <a:pos x="T2" y="T3"/>
                    </a:cxn>
                    <a:cxn ang="T12">
                      <a:pos x="T4" y="T5"/>
                    </a:cxn>
                    <a:cxn ang="T13">
                      <a:pos x="T6" y="T7"/>
                    </a:cxn>
                    <a:cxn ang="T14">
                      <a:pos x="T8" y="T9"/>
                    </a:cxn>
                  </a:cxnLst>
                  <a:rect l="T15" t="T16" r="T17" b="T18"/>
                  <a:pathLst>
                    <a:path w="222" h="22">
                      <a:moveTo>
                        <a:pt x="0" y="22"/>
                      </a:moveTo>
                      <a:lnTo>
                        <a:pt x="23" y="0"/>
                      </a:lnTo>
                      <a:lnTo>
                        <a:pt x="222" y="0"/>
                      </a:lnTo>
                      <a:lnTo>
                        <a:pt x="200" y="22"/>
                      </a:lnTo>
                      <a:lnTo>
                        <a:pt x="0" y="22"/>
                      </a:lnTo>
                      <a:close/>
                    </a:path>
                  </a:pathLst>
                </a:custGeom>
                <a:solidFill>
                  <a:srgbClr val="000000"/>
                </a:solidFill>
                <a:ln w="3175">
                  <a:solidFill>
                    <a:srgbClr val="000000"/>
                  </a:solidFill>
                  <a:round/>
                  <a:headEnd/>
                  <a:tailEnd/>
                </a:ln>
              </p:spPr>
              <p:txBody>
                <a:bodyPr/>
                <a:lstStyle/>
                <a:p>
                  <a:endParaRPr lang="en-US"/>
                </a:p>
              </p:txBody>
            </p:sp>
            <p:sp>
              <p:nvSpPr>
                <p:cNvPr id="352" name="Freeform 262"/>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3" name="Freeform 263"/>
                <p:cNvSpPr>
                  <a:spLocks/>
                </p:cNvSpPr>
                <p:nvPr/>
              </p:nvSpPr>
              <p:spPr bwMode="auto">
                <a:xfrm>
                  <a:off x="4460" y="2404"/>
                  <a:ext cx="221" cy="20"/>
                </a:xfrm>
                <a:custGeom>
                  <a:avLst/>
                  <a:gdLst>
                    <a:gd name="T0" fmla="*/ 0 w 221"/>
                    <a:gd name="T1" fmla="*/ 20 h 20"/>
                    <a:gd name="T2" fmla="*/ 22 w 221"/>
                    <a:gd name="T3" fmla="*/ 0 h 20"/>
                    <a:gd name="T4" fmla="*/ 221 w 221"/>
                    <a:gd name="T5" fmla="*/ 0 h 20"/>
                    <a:gd name="T6" fmla="*/ 199 w 221"/>
                    <a:gd name="T7" fmla="*/ 20 h 20"/>
                    <a:gd name="T8" fmla="*/ 0 w 221"/>
                    <a:gd name="T9" fmla="*/ 20 h 20"/>
                    <a:gd name="T10" fmla="*/ 0 60000 65536"/>
                    <a:gd name="T11" fmla="*/ 0 60000 65536"/>
                    <a:gd name="T12" fmla="*/ 0 60000 65536"/>
                    <a:gd name="T13" fmla="*/ 0 60000 65536"/>
                    <a:gd name="T14" fmla="*/ 0 60000 65536"/>
                    <a:gd name="T15" fmla="*/ 0 w 221"/>
                    <a:gd name="T16" fmla="*/ 0 h 20"/>
                    <a:gd name="T17" fmla="*/ 221 w 221"/>
                    <a:gd name="T18" fmla="*/ 20 h 20"/>
                  </a:gdLst>
                  <a:ahLst/>
                  <a:cxnLst>
                    <a:cxn ang="T10">
                      <a:pos x="T0" y="T1"/>
                    </a:cxn>
                    <a:cxn ang="T11">
                      <a:pos x="T2" y="T3"/>
                    </a:cxn>
                    <a:cxn ang="T12">
                      <a:pos x="T4" y="T5"/>
                    </a:cxn>
                    <a:cxn ang="T13">
                      <a:pos x="T6" y="T7"/>
                    </a:cxn>
                    <a:cxn ang="T14">
                      <a:pos x="T8" y="T9"/>
                    </a:cxn>
                  </a:cxnLst>
                  <a:rect l="T15" t="T16" r="T17" b="T18"/>
                  <a:pathLst>
                    <a:path w="221" h="20">
                      <a:moveTo>
                        <a:pt x="0" y="20"/>
                      </a:moveTo>
                      <a:lnTo>
                        <a:pt x="22" y="0"/>
                      </a:lnTo>
                      <a:lnTo>
                        <a:pt x="221" y="0"/>
                      </a:lnTo>
                      <a:lnTo>
                        <a:pt x="199" y="20"/>
                      </a:lnTo>
                      <a:lnTo>
                        <a:pt x="0" y="20"/>
                      </a:lnTo>
                      <a:close/>
                    </a:path>
                  </a:pathLst>
                </a:custGeom>
                <a:solidFill>
                  <a:srgbClr val="C9C9B6"/>
                </a:solidFill>
                <a:ln w="3175">
                  <a:solidFill>
                    <a:srgbClr val="494936"/>
                  </a:solidFill>
                  <a:round/>
                  <a:headEnd/>
                  <a:tailEnd/>
                </a:ln>
              </p:spPr>
              <p:txBody>
                <a:bodyPr/>
                <a:lstStyle/>
                <a:p>
                  <a:endParaRPr lang="en-US"/>
                </a:p>
              </p:txBody>
            </p:sp>
            <p:sp>
              <p:nvSpPr>
                <p:cNvPr id="354" name="Rectangle 264"/>
                <p:cNvSpPr>
                  <a:spLocks noChangeArrowheads="1"/>
                </p:cNvSpPr>
                <p:nvPr/>
              </p:nvSpPr>
              <p:spPr bwMode="auto">
                <a:xfrm>
                  <a:off x="4461" y="2425"/>
                  <a:ext cx="199" cy="157"/>
                </a:xfrm>
                <a:prstGeom prst="rect">
                  <a:avLst/>
                </a:prstGeom>
                <a:solidFill>
                  <a:srgbClr val="B7B79D"/>
                </a:solidFill>
                <a:ln w="3175">
                  <a:solidFill>
                    <a:srgbClr val="494936"/>
                  </a:solidFill>
                  <a:miter lim="800000"/>
                  <a:headEnd/>
                  <a:tailEnd/>
                </a:ln>
              </p:spPr>
              <p:txBody>
                <a:bodyPr/>
                <a:lstStyle/>
                <a:p>
                  <a:endParaRPr lang="en-US"/>
                </a:p>
              </p:txBody>
            </p:sp>
            <p:sp>
              <p:nvSpPr>
                <p:cNvPr id="355" name="Rectangle 265"/>
                <p:cNvSpPr>
                  <a:spLocks noChangeArrowheads="1"/>
                </p:cNvSpPr>
                <p:nvPr/>
              </p:nvSpPr>
              <p:spPr bwMode="auto">
                <a:xfrm>
                  <a:off x="4478" y="2446"/>
                  <a:ext cx="165" cy="120"/>
                </a:xfrm>
                <a:prstGeom prst="rect">
                  <a:avLst/>
                </a:prstGeom>
                <a:solidFill>
                  <a:srgbClr val="FFFFFF"/>
                </a:solidFill>
                <a:ln w="3175">
                  <a:solidFill>
                    <a:srgbClr val="494936"/>
                  </a:solidFill>
                  <a:miter lim="800000"/>
                  <a:headEnd/>
                  <a:tailEnd/>
                </a:ln>
              </p:spPr>
              <p:txBody>
                <a:bodyPr/>
                <a:lstStyle/>
                <a:p>
                  <a:endParaRPr lang="en-US"/>
                </a:p>
              </p:txBody>
            </p:sp>
            <p:sp>
              <p:nvSpPr>
                <p:cNvPr id="356" name="Freeform 266"/>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7" name="Freeform 267"/>
                <p:cNvSpPr>
                  <a:spLocks/>
                </p:cNvSpPr>
                <p:nvPr/>
              </p:nvSpPr>
              <p:spPr bwMode="auto">
                <a:xfrm>
                  <a:off x="4659" y="2404"/>
                  <a:ext cx="22" cy="177"/>
                </a:xfrm>
                <a:custGeom>
                  <a:avLst/>
                  <a:gdLst>
                    <a:gd name="T0" fmla="*/ 0 w 22"/>
                    <a:gd name="T1" fmla="*/ 177 h 177"/>
                    <a:gd name="T2" fmla="*/ 22 w 22"/>
                    <a:gd name="T3" fmla="*/ 155 h 177"/>
                    <a:gd name="T4" fmla="*/ 22 w 22"/>
                    <a:gd name="T5" fmla="*/ 0 h 177"/>
                    <a:gd name="T6" fmla="*/ 0 w 22"/>
                    <a:gd name="T7" fmla="*/ 20 h 177"/>
                    <a:gd name="T8" fmla="*/ 0 w 22"/>
                    <a:gd name="T9" fmla="*/ 177 h 177"/>
                    <a:gd name="T10" fmla="*/ 0 60000 65536"/>
                    <a:gd name="T11" fmla="*/ 0 60000 65536"/>
                    <a:gd name="T12" fmla="*/ 0 60000 65536"/>
                    <a:gd name="T13" fmla="*/ 0 60000 65536"/>
                    <a:gd name="T14" fmla="*/ 0 60000 65536"/>
                    <a:gd name="T15" fmla="*/ 0 w 22"/>
                    <a:gd name="T16" fmla="*/ 0 h 177"/>
                    <a:gd name="T17" fmla="*/ 22 w 22"/>
                    <a:gd name="T18" fmla="*/ 177 h 177"/>
                  </a:gdLst>
                  <a:ahLst/>
                  <a:cxnLst>
                    <a:cxn ang="T10">
                      <a:pos x="T0" y="T1"/>
                    </a:cxn>
                    <a:cxn ang="T11">
                      <a:pos x="T2" y="T3"/>
                    </a:cxn>
                    <a:cxn ang="T12">
                      <a:pos x="T4" y="T5"/>
                    </a:cxn>
                    <a:cxn ang="T13">
                      <a:pos x="T6" y="T7"/>
                    </a:cxn>
                    <a:cxn ang="T14">
                      <a:pos x="T8" y="T9"/>
                    </a:cxn>
                  </a:cxnLst>
                  <a:rect l="T15" t="T16" r="T17" b="T18"/>
                  <a:pathLst>
                    <a:path w="22" h="177">
                      <a:moveTo>
                        <a:pt x="0" y="177"/>
                      </a:moveTo>
                      <a:lnTo>
                        <a:pt x="22" y="155"/>
                      </a:lnTo>
                      <a:lnTo>
                        <a:pt x="22" y="0"/>
                      </a:lnTo>
                      <a:lnTo>
                        <a:pt x="0" y="20"/>
                      </a:lnTo>
                      <a:lnTo>
                        <a:pt x="0" y="177"/>
                      </a:lnTo>
                      <a:close/>
                    </a:path>
                  </a:pathLst>
                </a:custGeom>
                <a:solidFill>
                  <a:srgbClr val="7A7A5A"/>
                </a:solidFill>
                <a:ln w="3175">
                  <a:solidFill>
                    <a:srgbClr val="494936"/>
                  </a:solidFill>
                  <a:round/>
                  <a:headEnd/>
                  <a:tailEnd/>
                </a:ln>
              </p:spPr>
              <p:txBody>
                <a:bodyPr/>
                <a:lstStyle/>
                <a:p>
                  <a:endParaRPr lang="en-US"/>
                </a:p>
              </p:txBody>
            </p:sp>
          </p:grpSp>
          <p:grpSp>
            <p:nvGrpSpPr>
              <p:cNvPr id="322" name="Group 268"/>
              <p:cNvGrpSpPr>
                <a:grpSpLocks/>
              </p:cNvGrpSpPr>
              <p:nvPr/>
            </p:nvGrpSpPr>
            <p:grpSpPr bwMode="auto">
              <a:xfrm>
                <a:off x="4422" y="2355"/>
                <a:ext cx="143" cy="148"/>
                <a:chOff x="4422" y="2355"/>
                <a:chExt cx="143" cy="148"/>
              </a:xfrm>
            </p:grpSpPr>
            <p:sp>
              <p:nvSpPr>
                <p:cNvPr id="323" name="Freeform 269"/>
                <p:cNvSpPr>
                  <a:spLocks/>
                </p:cNvSpPr>
                <p:nvPr/>
              </p:nvSpPr>
              <p:spPr bwMode="auto">
                <a:xfrm>
                  <a:off x="4422" y="2358"/>
                  <a:ext cx="140" cy="143"/>
                </a:xfrm>
                <a:custGeom>
                  <a:avLst/>
                  <a:gdLst>
                    <a:gd name="T0" fmla="*/ 0 w 140"/>
                    <a:gd name="T1" fmla="*/ 0 h 143"/>
                    <a:gd name="T2" fmla="*/ 0 w 140"/>
                    <a:gd name="T3" fmla="*/ 0 h 143"/>
                    <a:gd name="T4" fmla="*/ 0 w 140"/>
                    <a:gd name="T5" fmla="*/ 129 h 143"/>
                    <a:gd name="T6" fmla="*/ 13 w 140"/>
                    <a:gd name="T7" fmla="*/ 143 h 143"/>
                    <a:gd name="T8" fmla="*/ 140 w 140"/>
                    <a:gd name="T9" fmla="*/ 143 h 143"/>
                    <a:gd name="T10" fmla="*/ 140 w 140"/>
                    <a:gd name="T11" fmla="*/ 0 h 143"/>
                    <a:gd name="T12" fmla="*/ 0 w 140"/>
                    <a:gd name="T13" fmla="*/ 0 h 143"/>
                    <a:gd name="T14" fmla="*/ 0 w 140"/>
                    <a:gd name="T15" fmla="*/ 0 h 1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43"/>
                    <a:gd name="T26" fmla="*/ 140 w 140"/>
                    <a:gd name="T27" fmla="*/ 143 h 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43">
                      <a:moveTo>
                        <a:pt x="0" y="0"/>
                      </a:moveTo>
                      <a:lnTo>
                        <a:pt x="0" y="0"/>
                      </a:lnTo>
                      <a:lnTo>
                        <a:pt x="0" y="129"/>
                      </a:lnTo>
                      <a:lnTo>
                        <a:pt x="13" y="143"/>
                      </a:lnTo>
                      <a:lnTo>
                        <a:pt x="140" y="143"/>
                      </a:lnTo>
                      <a:lnTo>
                        <a:pt x="140" y="0"/>
                      </a:lnTo>
                      <a:lnTo>
                        <a:pt x="0" y="0"/>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4" name="Freeform 270"/>
                <p:cNvSpPr>
                  <a:spLocks/>
                </p:cNvSpPr>
                <p:nvPr/>
              </p:nvSpPr>
              <p:spPr bwMode="auto">
                <a:xfrm>
                  <a:off x="4422" y="2358"/>
                  <a:ext cx="140" cy="143"/>
                </a:xfrm>
                <a:custGeom>
                  <a:avLst/>
                  <a:gdLst>
                    <a:gd name="T0" fmla="*/ 0 w 140"/>
                    <a:gd name="T1" fmla="*/ 0 h 143"/>
                    <a:gd name="T2" fmla="*/ 0 w 140"/>
                    <a:gd name="T3" fmla="*/ 129 h 143"/>
                    <a:gd name="T4" fmla="*/ 13 w 140"/>
                    <a:gd name="T5" fmla="*/ 143 h 143"/>
                    <a:gd name="T6" fmla="*/ 140 w 140"/>
                    <a:gd name="T7" fmla="*/ 143 h 143"/>
                    <a:gd name="T8" fmla="*/ 140 w 140"/>
                    <a:gd name="T9" fmla="*/ 0 h 143"/>
                    <a:gd name="T10" fmla="*/ 0 w 140"/>
                    <a:gd name="T11" fmla="*/ 0 h 143"/>
                    <a:gd name="T12" fmla="*/ 0 60000 65536"/>
                    <a:gd name="T13" fmla="*/ 0 60000 65536"/>
                    <a:gd name="T14" fmla="*/ 0 60000 65536"/>
                    <a:gd name="T15" fmla="*/ 0 60000 65536"/>
                    <a:gd name="T16" fmla="*/ 0 60000 65536"/>
                    <a:gd name="T17" fmla="*/ 0 60000 65536"/>
                    <a:gd name="T18" fmla="*/ 0 w 140"/>
                    <a:gd name="T19" fmla="*/ 0 h 143"/>
                    <a:gd name="T20" fmla="*/ 140 w 140"/>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0" h="143">
                      <a:moveTo>
                        <a:pt x="0" y="0"/>
                      </a:moveTo>
                      <a:lnTo>
                        <a:pt x="0" y="129"/>
                      </a:lnTo>
                      <a:lnTo>
                        <a:pt x="13" y="143"/>
                      </a:lnTo>
                      <a:lnTo>
                        <a:pt x="140" y="143"/>
                      </a:lnTo>
                      <a:lnTo>
                        <a:pt x="140" y="0"/>
                      </a:lnTo>
                      <a:lnTo>
                        <a:pt x="0" y="0"/>
                      </a:lnTo>
                      <a:close/>
                    </a:path>
                  </a:pathLst>
                </a:custGeom>
                <a:solidFill>
                  <a:srgbClr val="C9C9B6"/>
                </a:solidFill>
                <a:ln w="3175">
                  <a:solidFill>
                    <a:srgbClr val="494936"/>
                  </a:solidFill>
                  <a:round/>
                  <a:headEnd/>
                  <a:tailEnd/>
                </a:ln>
              </p:spPr>
              <p:txBody>
                <a:bodyPr/>
                <a:lstStyle/>
                <a:p>
                  <a:endParaRPr lang="en-US"/>
                </a:p>
              </p:txBody>
            </p:sp>
            <p:sp>
              <p:nvSpPr>
                <p:cNvPr id="325" name="Freeform 271"/>
                <p:cNvSpPr>
                  <a:spLocks/>
                </p:cNvSpPr>
                <p:nvPr/>
              </p:nvSpPr>
              <p:spPr bwMode="auto">
                <a:xfrm>
                  <a:off x="4462" y="2454"/>
                  <a:ext cx="84" cy="47"/>
                </a:xfrm>
                <a:custGeom>
                  <a:avLst/>
                  <a:gdLst>
                    <a:gd name="T0" fmla="*/ 0 w 84"/>
                    <a:gd name="T1" fmla="*/ 47 h 47"/>
                    <a:gd name="T2" fmla="*/ 0 w 84"/>
                    <a:gd name="T3" fmla="*/ 3 h 47"/>
                    <a:gd name="T4" fmla="*/ 1 w 84"/>
                    <a:gd name="T5" fmla="*/ 2 h 47"/>
                    <a:gd name="T6" fmla="*/ 3 w 84"/>
                    <a:gd name="T7" fmla="*/ 2 h 47"/>
                    <a:gd name="T8" fmla="*/ 3 w 84"/>
                    <a:gd name="T9" fmla="*/ 0 h 47"/>
                    <a:gd name="T10" fmla="*/ 6 w 84"/>
                    <a:gd name="T11" fmla="*/ 0 h 47"/>
                    <a:gd name="T12" fmla="*/ 9 w 84"/>
                    <a:gd name="T13" fmla="*/ 0 h 47"/>
                    <a:gd name="T14" fmla="*/ 14 w 84"/>
                    <a:gd name="T15" fmla="*/ 0 h 47"/>
                    <a:gd name="T16" fmla="*/ 18 w 84"/>
                    <a:gd name="T17" fmla="*/ 0 h 47"/>
                    <a:gd name="T18" fmla="*/ 31 w 84"/>
                    <a:gd name="T19" fmla="*/ 0 h 47"/>
                    <a:gd name="T20" fmla="*/ 45 w 84"/>
                    <a:gd name="T21" fmla="*/ 0 h 47"/>
                    <a:gd name="T22" fmla="*/ 59 w 84"/>
                    <a:gd name="T23" fmla="*/ 0 h 47"/>
                    <a:gd name="T24" fmla="*/ 70 w 84"/>
                    <a:gd name="T25" fmla="*/ 0 h 47"/>
                    <a:gd name="T26" fmla="*/ 75 w 84"/>
                    <a:gd name="T27" fmla="*/ 0 h 47"/>
                    <a:gd name="T28" fmla="*/ 78 w 84"/>
                    <a:gd name="T29" fmla="*/ 0 h 47"/>
                    <a:gd name="T30" fmla="*/ 81 w 84"/>
                    <a:gd name="T31" fmla="*/ 0 h 47"/>
                    <a:gd name="T32" fmla="*/ 83 w 84"/>
                    <a:gd name="T33" fmla="*/ 2 h 47"/>
                    <a:gd name="T34" fmla="*/ 84 w 84"/>
                    <a:gd name="T35" fmla="*/ 2 h 47"/>
                    <a:gd name="T36" fmla="*/ 84 w 84"/>
                    <a:gd name="T37" fmla="*/ 3 h 47"/>
                    <a:gd name="T38" fmla="*/ 84 w 84"/>
                    <a:gd name="T39" fmla="*/ 8 h 47"/>
                    <a:gd name="T40" fmla="*/ 84 w 84"/>
                    <a:gd name="T41" fmla="*/ 14 h 47"/>
                    <a:gd name="T42" fmla="*/ 84 w 84"/>
                    <a:gd name="T43" fmla="*/ 20 h 47"/>
                    <a:gd name="T44" fmla="*/ 84 w 84"/>
                    <a:gd name="T45" fmla="*/ 28 h 47"/>
                    <a:gd name="T46" fmla="*/ 84 w 84"/>
                    <a:gd name="T47" fmla="*/ 36 h 47"/>
                    <a:gd name="T48" fmla="*/ 84 w 84"/>
                    <a:gd name="T49" fmla="*/ 42 h 47"/>
                    <a:gd name="T50" fmla="*/ 84 w 84"/>
                    <a:gd name="T51" fmla="*/ 46 h 47"/>
                    <a:gd name="T52" fmla="*/ 84 w 84"/>
                    <a:gd name="T53" fmla="*/ 47 h 47"/>
                    <a:gd name="T54" fmla="*/ 0 w 84"/>
                    <a:gd name="T55" fmla="*/ 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4"/>
                    <a:gd name="T85" fmla="*/ 0 h 47"/>
                    <a:gd name="T86" fmla="*/ 84 w 84"/>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4" h="47">
                      <a:moveTo>
                        <a:pt x="0" y="47"/>
                      </a:moveTo>
                      <a:lnTo>
                        <a:pt x="0" y="3"/>
                      </a:lnTo>
                      <a:lnTo>
                        <a:pt x="1" y="2"/>
                      </a:lnTo>
                      <a:lnTo>
                        <a:pt x="3" y="2"/>
                      </a:lnTo>
                      <a:lnTo>
                        <a:pt x="3" y="0"/>
                      </a:lnTo>
                      <a:lnTo>
                        <a:pt x="6" y="0"/>
                      </a:lnTo>
                      <a:lnTo>
                        <a:pt x="9" y="0"/>
                      </a:lnTo>
                      <a:lnTo>
                        <a:pt x="14" y="0"/>
                      </a:lnTo>
                      <a:lnTo>
                        <a:pt x="18" y="0"/>
                      </a:lnTo>
                      <a:lnTo>
                        <a:pt x="31" y="0"/>
                      </a:lnTo>
                      <a:lnTo>
                        <a:pt x="45" y="0"/>
                      </a:lnTo>
                      <a:lnTo>
                        <a:pt x="59" y="0"/>
                      </a:lnTo>
                      <a:lnTo>
                        <a:pt x="70" y="0"/>
                      </a:lnTo>
                      <a:lnTo>
                        <a:pt x="75" y="0"/>
                      </a:lnTo>
                      <a:lnTo>
                        <a:pt x="78" y="0"/>
                      </a:lnTo>
                      <a:lnTo>
                        <a:pt x="81" y="0"/>
                      </a:lnTo>
                      <a:lnTo>
                        <a:pt x="83" y="2"/>
                      </a:lnTo>
                      <a:lnTo>
                        <a:pt x="84" y="2"/>
                      </a:lnTo>
                      <a:lnTo>
                        <a:pt x="84" y="3"/>
                      </a:lnTo>
                      <a:lnTo>
                        <a:pt x="84" y="8"/>
                      </a:lnTo>
                      <a:lnTo>
                        <a:pt x="84" y="14"/>
                      </a:lnTo>
                      <a:lnTo>
                        <a:pt x="84" y="20"/>
                      </a:lnTo>
                      <a:lnTo>
                        <a:pt x="84" y="28"/>
                      </a:lnTo>
                      <a:lnTo>
                        <a:pt x="84" y="36"/>
                      </a:lnTo>
                      <a:lnTo>
                        <a:pt x="84" y="42"/>
                      </a:lnTo>
                      <a:lnTo>
                        <a:pt x="84" y="46"/>
                      </a:lnTo>
                      <a:lnTo>
                        <a:pt x="84" y="47"/>
                      </a:lnTo>
                      <a:lnTo>
                        <a:pt x="0" y="47"/>
                      </a:lnTo>
                      <a:close/>
                    </a:path>
                  </a:pathLst>
                </a:custGeom>
                <a:solidFill>
                  <a:srgbClr val="A5A585"/>
                </a:solidFill>
                <a:ln w="3175">
                  <a:solidFill>
                    <a:srgbClr val="494936"/>
                  </a:solidFill>
                  <a:round/>
                  <a:headEnd/>
                  <a:tailEnd/>
                </a:ln>
              </p:spPr>
              <p:txBody>
                <a:bodyPr/>
                <a:lstStyle/>
                <a:p>
                  <a:endParaRPr lang="en-US"/>
                </a:p>
              </p:txBody>
            </p:sp>
            <p:sp>
              <p:nvSpPr>
                <p:cNvPr id="326" name="AutoShape 272"/>
                <p:cNvSpPr>
                  <a:spLocks noChangeArrowheads="1"/>
                </p:cNvSpPr>
                <p:nvPr/>
              </p:nvSpPr>
              <p:spPr bwMode="auto">
                <a:xfrm>
                  <a:off x="4437" y="2362"/>
                  <a:ext cx="111" cy="88"/>
                </a:xfrm>
                <a:prstGeom prst="roundRect">
                  <a:avLst>
                    <a:gd name="adj" fmla="val 4384"/>
                  </a:avLst>
                </a:prstGeom>
                <a:solidFill>
                  <a:srgbClr val="EDEDE7"/>
                </a:solidFill>
                <a:ln w="3175">
                  <a:solidFill>
                    <a:srgbClr val="494936"/>
                  </a:solidFill>
                  <a:round/>
                  <a:headEnd/>
                  <a:tailEnd/>
                </a:ln>
              </p:spPr>
              <p:txBody>
                <a:bodyPr/>
                <a:lstStyle/>
                <a:p>
                  <a:endParaRPr lang="en-US"/>
                </a:p>
              </p:txBody>
            </p:sp>
            <p:sp>
              <p:nvSpPr>
                <p:cNvPr id="327" name="Freeform 273"/>
                <p:cNvSpPr>
                  <a:spLocks/>
                </p:cNvSpPr>
                <p:nvPr/>
              </p:nvSpPr>
              <p:spPr bwMode="auto">
                <a:xfrm>
                  <a:off x="4460" y="2454"/>
                  <a:ext cx="66" cy="49"/>
                </a:xfrm>
                <a:custGeom>
                  <a:avLst/>
                  <a:gdLst>
                    <a:gd name="T0" fmla="*/ 0 w 66"/>
                    <a:gd name="T1" fmla="*/ 49 h 49"/>
                    <a:gd name="T2" fmla="*/ 0 w 66"/>
                    <a:gd name="T3" fmla="*/ 3 h 49"/>
                    <a:gd name="T4" fmla="*/ 2 w 66"/>
                    <a:gd name="T5" fmla="*/ 2 h 49"/>
                    <a:gd name="T6" fmla="*/ 2 w 66"/>
                    <a:gd name="T7" fmla="*/ 0 h 49"/>
                    <a:gd name="T8" fmla="*/ 3 w 66"/>
                    <a:gd name="T9" fmla="*/ 0 h 49"/>
                    <a:gd name="T10" fmla="*/ 8 w 66"/>
                    <a:gd name="T11" fmla="*/ 0 h 49"/>
                    <a:gd name="T12" fmla="*/ 16 w 66"/>
                    <a:gd name="T13" fmla="*/ 0 h 49"/>
                    <a:gd name="T14" fmla="*/ 25 w 66"/>
                    <a:gd name="T15" fmla="*/ 0 h 49"/>
                    <a:gd name="T16" fmla="*/ 36 w 66"/>
                    <a:gd name="T17" fmla="*/ 0 h 49"/>
                    <a:gd name="T18" fmla="*/ 45 w 66"/>
                    <a:gd name="T19" fmla="*/ 0 h 49"/>
                    <a:gd name="T20" fmla="*/ 55 w 66"/>
                    <a:gd name="T21" fmla="*/ 0 h 49"/>
                    <a:gd name="T22" fmla="*/ 58 w 66"/>
                    <a:gd name="T23" fmla="*/ 0 h 49"/>
                    <a:gd name="T24" fmla="*/ 61 w 66"/>
                    <a:gd name="T25" fmla="*/ 0 h 49"/>
                    <a:gd name="T26" fmla="*/ 63 w 66"/>
                    <a:gd name="T27" fmla="*/ 0 h 49"/>
                    <a:gd name="T28" fmla="*/ 64 w 66"/>
                    <a:gd name="T29" fmla="*/ 0 h 49"/>
                    <a:gd name="T30" fmla="*/ 66 w 66"/>
                    <a:gd name="T31" fmla="*/ 2 h 49"/>
                    <a:gd name="T32" fmla="*/ 66 w 66"/>
                    <a:gd name="T33" fmla="*/ 3 h 49"/>
                    <a:gd name="T34" fmla="*/ 66 w 66"/>
                    <a:gd name="T35" fmla="*/ 8 h 49"/>
                    <a:gd name="T36" fmla="*/ 66 w 66"/>
                    <a:gd name="T37" fmla="*/ 14 h 49"/>
                    <a:gd name="T38" fmla="*/ 66 w 66"/>
                    <a:gd name="T39" fmla="*/ 20 h 49"/>
                    <a:gd name="T40" fmla="*/ 66 w 66"/>
                    <a:gd name="T41" fmla="*/ 28 h 49"/>
                    <a:gd name="T42" fmla="*/ 66 w 66"/>
                    <a:gd name="T43" fmla="*/ 36 h 49"/>
                    <a:gd name="T44" fmla="*/ 66 w 66"/>
                    <a:gd name="T45" fmla="*/ 42 h 49"/>
                    <a:gd name="T46" fmla="*/ 66 w 66"/>
                    <a:gd name="T47" fmla="*/ 47 h 49"/>
                    <a:gd name="T48" fmla="*/ 66 w 66"/>
                    <a:gd name="T49" fmla="*/ 49 h 49"/>
                    <a:gd name="T50" fmla="*/ 0 w 66"/>
                    <a:gd name="T51" fmla="*/ 49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49"/>
                    <a:gd name="T80" fmla="*/ 66 w 66"/>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49">
                      <a:moveTo>
                        <a:pt x="0" y="49"/>
                      </a:moveTo>
                      <a:lnTo>
                        <a:pt x="0" y="3"/>
                      </a:lnTo>
                      <a:lnTo>
                        <a:pt x="2" y="2"/>
                      </a:lnTo>
                      <a:lnTo>
                        <a:pt x="2" y="0"/>
                      </a:lnTo>
                      <a:lnTo>
                        <a:pt x="3" y="0"/>
                      </a:lnTo>
                      <a:lnTo>
                        <a:pt x="8" y="0"/>
                      </a:lnTo>
                      <a:lnTo>
                        <a:pt x="16" y="0"/>
                      </a:lnTo>
                      <a:lnTo>
                        <a:pt x="25" y="0"/>
                      </a:lnTo>
                      <a:lnTo>
                        <a:pt x="36" y="0"/>
                      </a:lnTo>
                      <a:lnTo>
                        <a:pt x="45" y="0"/>
                      </a:lnTo>
                      <a:lnTo>
                        <a:pt x="55" y="0"/>
                      </a:lnTo>
                      <a:lnTo>
                        <a:pt x="58" y="0"/>
                      </a:lnTo>
                      <a:lnTo>
                        <a:pt x="61" y="0"/>
                      </a:lnTo>
                      <a:lnTo>
                        <a:pt x="63" y="0"/>
                      </a:lnTo>
                      <a:lnTo>
                        <a:pt x="64" y="0"/>
                      </a:lnTo>
                      <a:lnTo>
                        <a:pt x="66" y="2"/>
                      </a:lnTo>
                      <a:lnTo>
                        <a:pt x="66" y="3"/>
                      </a:lnTo>
                      <a:lnTo>
                        <a:pt x="66" y="8"/>
                      </a:lnTo>
                      <a:lnTo>
                        <a:pt x="66" y="14"/>
                      </a:lnTo>
                      <a:lnTo>
                        <a:pt x="66" y="20"/>
                      </a:lnTo>
                      <a:lnTo>
                        <a:pt x="66" y="28"/>
                      </a:lnTo>
                      <a:lnTo>
                        <a:pt x="66" y="36"/>
                      </a:lnTo>
                      <a:lnTo>
                        <a:pt x="66" y="42"/>
                      </a:lnTo>
                      <a:lnTo>
                        <a:pt x="66" y="47"/>
                      </a:lnTo>
                      <a:lnTo>
                        <a:pt x="66" y="49"/>
                      </a:lnTo>
                      <a:lnTo>
                        <a:pt x="0" y="49"/>
                      </a:lnTo>
                      <a:close/>
                    </a:path>
                  </a:pathLst>
                </a:custGeom>
                <a:solidFill>
                  <a:srgbClr val="DBDBCE"/>
                </a:solidFill>
                <a:ln w="3175">
                  <a:solidFill>
                    <a:srgbClr val="494936"/>
                  </a:solidFill>
                  <a:round/>
                  <a:headEnd/>
                  <a:tailEnd/>
                </a:ln>
              </p:spPr>
              <p:txBody>
                <a:bodyPr/>
                <a:lstStyle/>
                <a:p>
                  <a:endParaRPr lang="en-US"/>
                </a:p>
              </p:txBody>
            </p:sp>
            <p:sp>
              <p:nvSpPr>
                <p:cNvPr id="328" name="Rectangle 274"/>
                <p:cNvSpPr>
                  <a:spLocks noChangeArrowheads="1"/>
                </p:cNvSpPr>
                <p:nvPr/>
              </p:nvSpPr>
              <p:spPr bwMode="auto">
                <a:xfrm>
                  <a:off x="4470" y="2460"/>
                  <a:ext cx="16" cy="35"/>
                </a:xfrm>
                <a:prstGeom prst="rect">
                  <a:avLst/>
                </a:prstGeom>
                <a:solidFill>
                  <a:srgbClr val="93936C"/>
                </a:solidFill>
                <a:ln w="3175">
                  <a:solidFill>
                    <a:srgbClr val="494936"/>
                  </a:solidFill>
                  <a:miter lim="800000"/>
                  <a:headEnd/>
                  <a:tailEnd/>
                </a:ln>
              </p:spPr>
              <p:txBody>
                <a:bodyPr/>
                <a:lstStyle/>
                <a:p>
                  <a:endParaRPr lang="en-US"/>
                </a:p>
              </p:txBody>
            </p:sp>
            <p:sp>
              <p:nvSpPr>
                <p:cNvPr id="329" name="Rectangle 275"/>
                <p:cNvSpPr>
                  <a:spLocks noChangeArrowheads="1"/>
                </p:cNvSpPr>
                <p:nvPr/>
              </p:nvSpPr>
              <p:spPr bwMode="auto">
                <a:xfrm>
                  <a:off x="4426" y="2369"/>
                  <a:ext cx="6" cy="4"/>
                </a:xfrm>
                <a:prstGeom prst="rect">
                  <a:avLst/>
                </a:prstGeom>
                <a:solidFill>
                  <a:srgbClr val="FFFFFF"/>
                </a:solidFill>
                <a:ln w="3175">
                  <a:solidFill>
                    <a:srgbClr val="494936"/>
                  </a:solidFill>
                  <a:miter lim="800000"/>
                  <a:headEnd/>
                  <a:tailEnd/>
                </a:ln>
              </p:spPr>
              <p:txBody>
                <a:bodyPr/>
                <a:lstStyle/>
                <a:p>
                  <a:endParaRPr lang="en-US"/>
                </a:p>
              </p:txBody>
            </p:sp>
            <p:sp>
              <p:nvSpPr>
                <p:cNvPr id="330" name="Rectangle 276"/>
                <p:cNvSpPr>
                  <a:spLocks noChangeArrowheads="1"/>
                </p:cNvSpPr>
                <p:nvPr/>
              </p:nvSpPr>
              <p:spPr bwMode="auto">
                <a:xfrm>
                  <a:off x="4552" y="2369"/>
                  <a:ext cx="7" cy="4"/>
                </a:xfrm>
                <a:prstGeom prst="rect">
                  <a:avLst/>
                </a:prstGeom>
                <a:solidFill>
                  <a:srgbClr val="FFFFFF"/>
                </a:solidFill>
                <a:ln w="3175">
                  <a:solidFill>
                    <a:srgbClr val="494936"/>
                  </a:solidFill>
                  <a:miter lim="800000"/>
                  <a:headEnd/>
                  <a:tailEnd/>
                </a:ln>
              </p:spPr>
              <p:txBody>
                <a:bodyPr/>
                <a:lstStyle/>
                <a:p>
                  <a:endParaRPr lang="en-US"/>
                </a:p>
              </p:txBody>
            </p:sp>
            <p:sp>
              <p:nvSpPr>
                <p:cNvPr id="331" name="Freeform 277"/>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2" name="Freeform 278"/>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w 143"/>
                    <a:gd name="T9" fmla="*/ 3 h 3"/>
                    <a:gd name="T10" fmla="*/ 0 60000 65536"/>
                    <a:gd name="T11" fmla="*/ 0 60000 65536"/>
                    <a:gd name="T12" fmla="*/ 0 60000 65536"/>
                    <a:gd name="T13" fmla="*/ 0 60000 65536"/>
                    <a:gd name="T14" fmla="*/ 0 60000 65536"/>
                    <a:gd name="T15" fmla="*/ 0 w 143"/>
                    <a:gd name="T16" fmla="*/ 0 h 3"/>
                    <a:gd name="T17" fmla="*/ 143 w 143"/>
                    <a:gd name="T18" fmla="*/ 3 h 3"/>
                  </a:gdLst>
                  <a:ahLst/>
                  <a:cxnLst>
                    <a:cxn ang="T10">
                      <a:pos x="T0" y="T1"/>
                    </a:cxn>
                    <a:cxn ang="T11">
                      <a:pos x="T2" y="T3"/>
                    </a:cxn>
                    <a:cxn ang="T12">
                      <a:pos x="T4" y="T5"/>
                    </a:cxn>
                    <a:cxn ang="T13">
                      <a:pos x="T6" y="T7"/>
                    </a:cxn>
                    <a:cxn ang="T14">
                      <a:pos x="T8" y="T9"/>
                    </a:cxn>
                  </a:cxnLst>
                  <a:rect l="T15" t="T16" r="T17" b="T18"/>
                  <a:pathLst>
                    <a:path w="143" h="3">
                      <a:moveTo>
                        <a:pt x="0" y="3"/>
                      </a:moveTo>
                      <a:lnTo>
                        <a:pt x="2" y="0"/>
                      </a:lnTo>
                      <a:lnTo>
                        <a:pt x="143" y="0"/>
                      </a:lnTo>
                      <a:lnTo>
                        <a:pt x="140" y="3"/>
                      </a:lnTo>
                      <a:lnTo>
                        <a:pt x="0" y="3"/>
                      </a:lnTo>
                      <a:close/>
                    </a:path>
                  </a:pathLst>
                </a:custGeom>
                <a:solidFill>
                  <a:srgbClr val="C9C9B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3" name="Freeform 279"/>
                <p:cNvSpPr>
                  <a:spLocks/>
                </p:cNvSpPr>
                <p:nvPr/>
              </p:nvSpPr>
              <p:spPr bwMode="auto">
                <a:xfrm>
                  <a:off x="4422" y="2355"/>
                  <a:ext cx="143" cy="3"/>
                </a:xfrm>
                <a:custGeom>
                  <a:avLst/>
                  <a:gdLst>
                    <a:gd name="T0" fmla="*/ 0 w 143"/>
                    <a:gd name="T1" fmla="*/ 3 h 3"/>
                    <a:gd name="T2" fmla="*/ 2 w 143"/>
                    <a:gd name="T3" fmla="*/ 0 h 3"/>
                    <a:gd name="T4" fmla="*/ 143 w 143"/>
                    <a:gd name="T5" fmla="*/ 0 h 3"/>
                    <a:gd name="T6" fmla="*/ 140 w 143"/>
                    <a:gd name="T7" fmla="*/ 3 h 3"/>
                    <a:gd name="T8" fmla="*/ 0 60000 65536"/>
                    <a:gd name="T9" fmla="*/ 0 60000 65536"/>
                    <a:gd name="T10" fmla="*/ 0 60000 65536"/>
                    <a:gd name="T11" fmla="*/ 0 60000 65536"/>
                    <a:gd name="T12" fmla="*/ 0 w 143"/>
                    <a:gd name="T13" fmla="*/ 0 h 3"/>
                    <a:gd name="T14" fmla="*/ 143 w 143"/>
                    <a:gd name="T15" fmla="*/ 3 h 3"/>
                  </a:gdLst>
                  <a:ahLst/>
                  <a:cxnLst>
                    <a:cxn ang="T8">
                      <a:pos x="T0" y="T1"/>
                    </a:cxn>
                    <a:cxn ang="T9">
                      <a:pos x="T2" y="T3"/>
                    </a:cxn>
                    <a:cxn ang="T10">
                      <a:pos x="T4" y="T5"/>
                    </a:cxn>
                    <a:cxn ang="T11">
                      <a:pos x="T6" y="T7"/>
                    </a:cxn>
                  </a:cxnLst>
                  <a:rect l="T12" t="T13" r="T14" b="T15"/>
                  <a:pathLst>
                    <a:path w="143" h="3">
                      <a:moveTo>
                        <a:pt x="0" y="3"/>
                      </a:moveTo>
                      <a:lnTo>
                        <a:pt x="2" y="0"/>
                      </a:lnTo>
                      <a:lnTo>
                        <a:pt x="143" y="0"/>
                      </a:lnTo>
                      <a:lnTo>
                        <a:pt x="14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34" name="Freeform 280"/>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5" name="Freeform 281"/>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2 w 3"/>
                    <a:gd name="T11" fmla="*/ 2 h 146"/>
                    <a:gd name="T12" fmla="*/ 0 60000 65536"/>
                    <a:gd name="T13" fmla="*/ 0 60000 65536"/>
                    <a:gd name="T14" fmla="*/ 0 60000 65536"/>
                    <a:gd name="T15" fmla="*/ 0 60000 65536"/>
                    <a:gd name="T16" fmla="*/ 0 60000 65536"/>
                    <a:gd name="T17" fmla="*/ 0 60000 65536"/>
                    <a:gd name="T18" fmla="*/ 0 w 3"/>
                    <a:gd name="T19" fmla="*/ 0 h 146"/>
                    <a:gd name="T20" fmla="*/ 3 w 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 h="146">
                      <a:moveTo>
                        <a:pt x="2" y="2"/>
                      </a:moveTo>
                      <a:lnTo>
                        <a:pt x="0" y="146"/>
                      </a:lnTo>
                      <a:lnTo>
                        <a:pt x="3" y="143"/>
                      </a:lnTo>
                      <a:lnTo>
                        <a:pt x="3" y="0"/>
                      </a:lnTo>
                      <a:lnTo>
                        <a:pt x="0" y="3"/>
                      </a:lnTo>
                      <a:lnTo>
                        <a:pt x="2" y="2"/>
                      </a:lnTo>
                      <a:close/>
                    </a:path>
                  </a:pathLst>
                </a:custGeom>
                <a:solidFill>
                  <a:srgbClr val="7A7A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6" name="Freeform 282"/>
                <p:cNvSpPr>
                  <a:spLocks/>
                </p:cNvSpPr>
                <p:nvPr/>
              </p:nvSpPr>
              <p:spPr bwMode="auto">
                <a:xfrm>
                  <a:off x="4562" y="2355"/>
                  <a:ext cx="3" cy="146"/>
                </a:xfrm>
                <a:custGeom>
                  <a:avLst/>
                  <a:gdLst>
                    <a:gd name="T0" fmla="*/ 2 w 3"/>
                    <a:gd name="T1" fmla="*/ 2 h 146"/>
                    <a:gd name="T2" fmla="*/ 0 w 3"/>
                    <a:gd name="T3" fmla="*/ 146 h 146"/>
                    <a:gd name="T4" fmla="*/ 3 w 3"/>
                    <a:gd name="T5" fmla="*/ 143 h 146"/>
                    <a:gd name="T6" fmla="*/ 3 w 3"/>
                    <a:gd name="T7" fmla="*/ 0 h 146"/>
                    <a:gd name="T8" fmla="*/ 0 w 3"/>
                    <a:gd name="T9" fmla="*/ 3 h 146"/>
                    <a:gd name="T10" fmla="*/ 0 60000 65536"/>
                    <a:gd name="T11" fmla="*/ 0 60000 65536"/>
                    <a:gd name="T12" fmla="*/ 0 60000 65536"/>
                    <a:gd name="T13" fmla="*/ 0 60000 65536"/>
                    <a:gd name="T14" fmla="*/ 0 60000 65536"/>
                    <a:gd name="T15" fmla="*/ 0 w 3"/>
                    <a:gd name="T16" fmla="*/ 0 h 146"/>
                    <a:gd name="T17" fmla="*/ 3 w 3"/>
                    <a:gd name="T18" fmla="*/ 146 h 146"/>
                  </a:gdLst>
                  <a:ahLst/>
                  <a:cxnLst>
                    <a:cxn ang="T10">
                      <a:pos x="T0" y="T1"/>
                    </a:cxn>
                    <a:cxn ang="T11">
                      <a:pos x="T2" y="T3"/>
                    </a:cxn>
                    <a:cxn ang="T12">
                      <a:pos x="T4" y="T5"/>
                    </a:cxn>
                    <a:cxn ang="T13">
                      <a:pos x="T6" y="T7"/>
                    </a:cxn>
                    <a:cxn ang="T14">
                      <a:pos x="T8" y="T9"/>
                    </a:cxn>
                  </a:cxnLst>
                  <a:rect l="T15" t="T16" r="T17" b="T18"/>
                  <a:pathLst>
                    <a:path w="3" h="146">
                      <a:moveTo>
                        <a:pt x="2" y="2"/>
                      </a:moveTo>
                      <a:lnTo>
                        <a:pt x="0" y="146"/>
                      </a:lnTo>
                      <a:lnTo>
                        <a:pt x="3" y="143"/>
                      </a:lnTo>
                      <a:lnTo>
                        <a:pt x="3" y="0"/>
                      </a:lnTo>
                      <a:lnTo>
                        <a:pt x="0" y="3"/>
                      </a:lnTo>
                    </a:path>
                  </a:pathLst>
                </a:custGeom>
                <a:noFill/>
                <a:ln w="3175">
                  <a:solidFill>
                    <a:srgbClr val="494936"/>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249" name="Group 283"/>
            <p:cNvGrpSpPr>
              <a:grpSpLocks/>
            </p:cNvGrpSpPr>
            <p:nvPr/>
          </p:nvGrpSpPr>
          <p:grpSpPr bwMode="auto">
            <a:xfrm>
              <a:off x="2400" y="1173"/>
              <a:ext cx="444" cy="216"/>
              <a:chOff x="1488" y="2976"/>
              <a:chExt cx="542" cy="265"/>
            </a:xfrm>
          </p:grpSpPr>
          <p:grpSp>
            <p:nvGrpSpPr>
              <p:cNvPr id="294" name="Group 284"/>
              <p:cNvGrpSpPr>
                <a:grpSpLocks/>
              </p:cNvGrpSpPr>
              <p:nvPr/>
            </p:nvGrpSpPr>
            <p:grpSpPr bwMode="auto">
              <a:xfrm>
                <a:off x="1488" y="2976"/>
                <a:ext cx="542" cy="265"/>
                <a:chOff x="1488" y="2976"/>
                <a:chExt cx="542" cy="265"/>
              </a:xfrm>
            </p:grpSpPr>
            <p:sp>
              <p:nvSpPr>
                <p:cNvPr id="314" name="Rectangle 285"/>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15" name="Rectangle 286"/>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316" name="Freeform 287"/>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 name="Freeform 288"/>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318" name="Freeform 289"/>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9" name="Freeform 290"/>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295" name="Group 291"/>
              <p:cNvGrpSpPr>
                <a:grpSpLocks/>
              </p:cNvGrpSpPr>
              <p:nvPr/>
            </p:nvGrpSpPr>
            <p:grpSpPr bwMode="auto">
              <a:xfrm>
                <a:off x="1548" y="2980"/>
                <a:ext cx="418" cy="131"/>
                <a:chOff x="1548" y="2980"/>
                <a:chExt cx="418" cy="131"/>
              </a:xfrm>
            </p:grpSpPr>
            <p:grpSp>
              <p:nvGrpSpPr>
                <p:cNvPr id="296" name="Group 292"/>
                <p:cNvGrpSpPr>
                  <a:grpSpLocks/>
                </p:cNvGrpSpPr>
                <p:nvPr/>
              </p:nvGrpSpPr>
              <p:grpSpPr bwMode="auto">
                <a:xfrm>
                  <a:off x="1548" y="2980"/>
                  <a:ext cx="414" cy="126"/>
                  <a:chOff x="1548" y="2980"/>
                  <a:chExt cx="414" cy="126"/>
                </a:xfrm>
              </p:grpSpPr>
              <p:sp>
                <p:nvSpPr>
                  <p:cNvPr id="306" name="Freeform 293"/>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 name="Freeform 294"/>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8" name="Freeform 295"/>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9" name="Freeform 296"/>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0" name="Freeform 297"/>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1" name="Freeform 298"/>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2" name="Freeform 299"/>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3" name="Freeform 300"/>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97" name="Group 301"/>
                <p:cNvGrpSpPr>
                  <a:grpSpLocks/>
                </p:cNvGrpSpPr>
                <p:nvPr/>
              </p:nvGrpSpPr>
              <p:grpSpPr bwMode="auto">
                <a:xfrm>
                  <a:off x="1552" y="2985"/>
                  <a:ext cx="414" cy="126"/>
                  <a:chOff x="1552" y="2985"/>
                  <a:chExt cx="414" cy="126"/>
                </a:xfrm>
              </p:grpSpPr>
              <p:sp>
                <p:nvSpPr>
                  <p:cNvPr id="298" name="Freeform 302"/>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9" name="Freeform 303"/>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0" name="Freeform 304"/>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1" name="Freeform 305"/>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2" name="Freeform 306"/>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3" name="Freeform 307"/>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4" name="Freeform 308"/>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5" name="Freeform 309"/>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grpSp>
          <p:nvGrpSpPr>
            <p:cNvPr id="250" name="Group 310"/>
            <p:cNvGrpSpPr>
              <a:grpSpLocks/>
            </p:cNvGrpSpPr>
            <p:nvPr/>
          </p:nvGrpSpPr>
          <p:grpSpPr bwMode="auto">
            <a:xfrm>
              <a:off x="4092" y="1095"/>
              <a:ext cx="255" cy="228"/>
              <a:chOff x="4092" y="1095"/>
              <a:chExt cx="255" cy="228"/>
            </a:xfrm>
          </p:grpSpPr>
          <p:sp>
            <p:nvSpPr>
              <p:cNvPr id="273" name="Rectangle 311"/>
              <p:cNvSpPr>
                <a:spLocks noChangeArrowheads="1"/>
              </p:cNvSpPr>
              <p:nvPr/>
            </p:nvSpPr>
            <p:spPr bwMode="auto">
              <a:xfrm>
                <a:off x="4092" y="1248"/>
                <a:ext cx="230" cy="4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74" name="Rectangle 312"/>
              <p:cNvSpPr>
                <a:spLocks noChangeArrowheads="1"/>
              </p:cNvSpPr>
              <p:nvPr/>
            </p:nvSpPr>
            <p:spPr bwMode="auto">
              <a:xfrm>
                <a:off x="4093" y="1248"/>
                <a:ext cx="229" cy="42"/>
              </a:xfrm>
              <a:prstGeom prst="rect">
                <a:avLst/>
              </a:prstGeom>
              <a:solidFill>
                <a:schemeClr val="folHlink"/>
              </a:solidFill>
              <a:ln w="3175">
                <a:solidFill>
                  <a:srgbClr val="494936"/>
                </a:solidFill>
                <a:miter lim="800000"/>
                <a:headEnd/>
                <a:tailEnd/>
              </a:ln>
            </p:spPr>
            <p:txBody>
              <a:bodyPr/>
              <a:lstStyle/>
              <a:p>
                <a:endParaRPr lang="en-US"/>
              </a:p>
            </p:txBody>
          </p:sp>
          <p:sp>
            <p:nvSpPr>
              <p:cNvPr id="275" name="Freeform 313"/>
              <p:cNvSpPr>
                <a:spLocks/>
              </p:cNvSpPr>
              <p:nvPr/>
            </p:nvSpPr>
            <p:spPr bwMode="auto">
              <a:xfrm>
                <a:off x="4092" y="1225"/>
                <a:ext cx="255" cy="23"/>
              </a:xfrm>
              <a:custGeom>
                <a:avLst/>
                <a:gdLst>
                  <a:gd name="T0" fmla="*/ 0 w 467"/>
                  <a:gd name="T1" fmla="*/ 23 h 42"/>
                  <a:gd name="T2" fmla="*/ 25 w 467"/>
                  <a:gd name="T3" fmla="*/ 0 h 42"/>
                  <a:gd name="T4" fmla="*/ 255 w 467"/>
                  <a:gd name="T5" fmla="*/ 0 h 42"/>
                  <a:gd name="T6" fmla="*/ 230 w 467"/>
                  <a:gd name="T7" fmla="*/ 23 h 42"/>
                  <a:gd name="T8" fmla="*/ 0 w 467"/>
                  <a:gd name="T9" fmla="*/ 23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6" name="Freeform 314"/>
              <p:cNvSpPr>
                <a:spLocks/>
              </p:cNvSpPr>
              <p:nvPr/>
            </p:nvSpPr>
            <p:spPr bwMode="auto">
              <a:xfrm>
                <a:off x="4092" y="1225"/>
                <a:ext cx="255" cy="23"/>
              </a:xfrm>
              <a:custGeom>
                <a:avLst/>
                <a:gdLst>
                  <a:gd name="T0" fmla="*/ 0 w 467"/>
                  <a:gd name="T1" fmla="*/ 23 h 42"/>
                  <a:gd name="T2" fmla="*/ 25 w 467"/>
                  <a:gd name="T3" fmla="*/ 0 h 42"/>
                  <a:gd name="T4" fmla="*/ 255 w 467"/>
                  <a:gd name="T5" fmla="*/ 0 h 42"/>
                  <a:gd name="T6" fmla="*/ 230 w 467"/>
                  <a:gd name="T7" fmla="*/ 23 h 42"/>
                  <a:gd name="T8" fmla="*/ 0 w 467"/>
                  <a:gd name="T9" fmla="*/ 23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chemeClr val="folHlink"/>
              </a:solidFill>
              <a:ln w="3175">
                <a:solidFill>
                  <a:srgbClr val="494936"/>
                </a:solidFill>
                <a:round/>
                <a:headEnd/>
                <a:tailEnd/>
              </a:ln>
            </p:spPr>
            <p:txBody>
              <a:bodyPr/>
              <a:lstStyle/>
              <a:p>
                <a:endParaRPr lang="en-US"/>
              </a:p>
            </p:txBody>
          </p:sp>
          <p:sp>
            <p:nvSpPr>
              <p:cNvPr id="277" name="Line 315"/>
              <p:cNvSpPr>
                <a:spLocks noChangeShapeType="1"/>
              </p:cNvSpPr>
              <p:nvPr/>
            </p:nvSpPr>
            <p:spPr bwMode="auto">
              <a:xfrm flipH="1">
                <a:off x="4254" y="1267"/>
                <a:ext cx="56"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8" name="Freeform 316"/>
              <p:cNvSpPr>
                <a:spLocks/>
              </p:cNvSpPr>
              <p:nvPr/>
            </p:nvSpPr>
            <p:spPr bwMode="auto">
              <a:xfrm>
                <a:off x="4322" y="1225"/>
                <a:ext cx="25" cy="65"/>
              </a:xfrm>
              <a:custGeom>
                <a:avLst/>
                <a:gdLst>
                  <a:gd name="T0" fmla="*/ 0 w 45"/>
                  <a:gd name="T1" fmla="*/ 65 h 120"/>
                  <a:gd name="T2" fmla="*/ 25 w 45"/>
                  <a:gd name="T3" fmla="*/ 41 h 120"/>
                  <a:gd name="T4" fmla="*/ 25 w 45"/>
                  <a:gd name="T5" fmla="*/ 0 h 120"/>
                  <a:gd name="T6" fmla="*/ 0 w 45"/>
                  <a:gd name="T7" fmla="*/ 23 h 120"/>
                  <a:gd name="T8" fmla="*/ 0 w 45"/>
                  <a:gd name="T9" fmla="*/ 65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9" name="Freeform 317"/>
              <p:cNvSpPr>
                <a:spLocks/>
              </p:cNvSpPr>
              <p:nvPr/>
            </p:nvSpPr>
            <p:spPr bwMode="auto">
              <a:xfrm>
                <a:off x="4322" y="1225"/>
                <a:ext cx="25" cy="65"/>
              </a:xfrm>
              <a:custGeom>
                <a:avLst/>
                <a:gdLst>
                  <a:gd name="T0" fmla="*/ 0 w 45"/>
                  <a:gd name="T1" fmla="*/ 65 h 120"/>
                  <a:gd name="T2" fmla="*/ 25 w 45"/>
                  <a:gd name="T3" fmla="*/ 41 h 120"/>
                  <a:gd name="T4" fmla="*/ 25 w 45"/>
                  <a:gd name="T5" fmla="*/ 0 h 120"/>
                  <a:gd name="T6" fmla="*/ 0 w 45"/>
                  <a:gd name="T7" fmla="*/ 23 h 120"/>
                  <a:gd name="T8" fmla="*/ 0 w 45"/>
                  <a:gd name="T9" fmla="*/ 65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chemeClr val="folHlink"/>
              </a:solidFill>
              <a:ln w="3175">
                <a:solidFill>
                  <a:srgbClr val="494936"/>
                </a:solidFill>
                <a:round/>
                <a:headEnd/>
                <a:tailEnd/>
              </a:ln>
            </p:spPr>
            <p:txBody>
              <a:bodyPr/>
              <a:lstStyle/>
              <a:p>
                <a:endParaRPr lang="en-US"/>
              </a:p>
            </p:txBody>
          </p:sp>
          <p:sp>
            <p:nvSpPr>
              <p:cNvPr id="280" name="Freeform 318"/>
              <p:cNvSpPr>
                <a:spLocks/>
              </p:cNvSpPr>
              <p:nvPr/>
            </p:nvSpPr>
            <p:spPr bwMode="auto">
              <a:xfrm>
                <a:off x="4094" y="1285"/>
                <a:ext cx="203" cy="32"/>
              </a:xfrm>
              <a:custGeom>
                <a:avLst/>
                <a:gdLst>
                  <a:gd name="T0" fmla="*/ 0 w 372"/>
                  <a:gd name="T1" fmla="*/ 32 h 59"/>
                  <a:gd name="T2" fmla="*/ 26 w 372"/>
                  <a:gd name="T3" fmla="*/ 0 h 59"/>
                  <a:gd name="T4" fmla="*/ 203 w 372"/>
                  <a:gd name="T5" fmla="*/ 0 h 59"/>
                  <a:gd name="T6" fmla="*/ 177 w 372"/>
                  <a:gd name="T7" fmla="*/ 32 h 59"/>
                  <a:gd name="T8" fmla="*/ 0 w 372"/>
                  <a:gd name="T9" fmla="*/ 32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1" name="Freeform 319"/>
              <p:cNvSpPr>
                <a:spLocks/>
              </p:cNvSpPr>
              <p:nvPr/>
            </p:nvSpPr>
            <p:spPr bwMode="auto">
              <a:xfrm>
                <a:off x="4094" y="1285"/>
                <a:ext cx="203" cy="32"/>
              </a:xfrm>
              <a:custGeom>
                <a:avLst/>
                <a:gdLst>
                  <a:gd name="T0" fmla="*/ 0 w 372"/>
                  <a:gd name="T1" fmla="*/ 32 h 59"/>
                  <a:gd name="T2" fmla="*/ 26 w 372"/>
                  <a:gd name="T3" fmla="*/ 0 h 59"/>
                  <a:gd name="T4" fmla="*/ 203 w 372"/>
                  <a:gd name="T5" fmla="*/ 0 h 59"/>
                  <a:gd name="T6" fmla="*/ 177 w 372"/>
                  <a:gd name="T7" fmla="*/ 32 h 59"/>
                  <a:gd name="T8" fmla="*/ 0 w 372"/>
                  <a:gd name="T9" fmla="*/ 32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chemeClr val="folHlink"/>
              </a:solidFill>
              <a:ln w="3175">
                <a:solidFill>
                  <a:srgbClr val="494936"/>
                </a:solidFill>
                <a:round/>
                <a:headEnd/>
                <a:tailEnd/>
              </a:ln>
            </p:spPr>
            <p:txBody>
              <a:bodyPr/>
              <a:lstStyle/>
              <a:p>
                <a:endParaRPr lang="en-US"/>
              </a:p>
            </p:txBody>
          </p:sp>
          <p:sp>
            <p:nvSpPr>
              <p:cNvPr id="282" name="Freeform 320"/>
              <p:cNvSpPr>
                <a:spLocks/>
              </p:cNvSpPr>
              <p:nvPr/>
            </p:nvSpPr>
            <p:spPr bwMode="auto">
              <a:xfrm>
                <a:off x="4271" y="1285"/>
                <a:ext cx="26" cy="38"/>
              </a:xfrm>
              <a:custGeom>
                <a:avLst/>
                <a:gdLst>
                  <a:gd name="T0" fmla="*/ 0 w 47"/>
                  <a:gd name="T1" fmla="*/ 38 h 70"/>
                  <a:gd name="T2" fmla="*/ 26 w 47"/>
                  <a:gd name="T3" fmla="*/ 11 h 70"/>
                  <a:gd name="T4" fmla="*/ 26 w 47"/>
                  <a:gd name="T5" fmla="*/ 0 h 70"/>
                  <a:gd name="T6" fmla="*/ 0 w 47"/>
                  <a:gd name="T7" fmla="*/ 32 h 70"/>
                  <a:gd name="T8" fmla="*/ 0 w 47"/>
                  <a:gd name="T9" fmla="*/ 38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3" name="Freeform 321"/>
              <p:cNvSpPr>
                <a:spLocks/>
              </p:cNvSpPr>
              <p:nvPr/>
            </p:nvSpPr>
            <p:spPr bwMode="auto">
              <a:xfrm>
                <a:off x="4271" y="1285"/>
                <a:ext cx="26" cy="38"/>
              </a:xfrm>
              <a:custGeom>
                <a:avLst/>
                <a:gdLst>
                  <a:gd name="T0" fmla="*/ 0 w 47"/>
                  <a:gd name="T1" fmla="*/ 38 h 70"/>
                  <a:gd name="T2" fmla="*/ 26 w 47"/>
                  <a:gd name="T3" fmla="*/ 11 h 70"/>
                  <a:gd name="T4" fmla="*/ 26 w 47"/>
                  <a:gd name="T5" fmla="*/ 0 h 70"/>
                  <a:gd name="T6" fmla="*/ 0 w 47"/>
                  <a:gd name="T7" fmla="*/ 32 h 70"/>
                  <a:gd name="T8" fmla="*/ 0 w 47"/>
                  <a:gd name="T9" fmla="*/ 38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chemeClr val="folHlink"/>
              </a:solidFill>
              <a:ln w="3175">
                <a:solidFill>
                  <a:srgbClr val="494936"/>
                </a:solidFill>
                <a:round/>
                <a:headEnd/>
                <a:tailEnd/>
              </a:ln>
            </p:spPr>
            <p:txBody>
              <a:bodyPr/>
              <a:lstStyle/>
              <a:p>
                <a:endParaRPr lang="en-US"/>
              </a:p>
            </p:txBody>
          </p:sp>
          <p:sp>
            <p:nvSpPr>
              <p:cNvPr id="284" name="Rectangle 322"/>
              <p:cNvSpPr>
                <a:spLocks noChangeArrowheads="1"/>
              </p:cNvSpPr>
              <p:nvPr/>
            </p:nvSpPr>
            <p:spPr bwMode="auto">
              <a:xfrm>
                <a:off x="4094" y="1317"/>
                <a:ext cx="177" cy="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85" name="Rectangle 323"/>
              <p:cNvSpPr>
                <a:spLocks noChangeArrowheads="1"/>
              </p:cNvSpPr>
              <p:nvPr/>
            </p:nvSpPr>
            <p:spPr bwMode="auto">
              <a:xfrm>
                <a:off x="4094" y="1318"/>
                <a:ext cx="177" cy="4"/>
              </a:xfrm>
              <a:prstGeom prst="rect">
                <a:avLst/>
              </a:prstGeom>
              <a:solidFill>
                <a:schemeClr val="folHlink"/>
              </a:solidFill>
              <a:ln w="3175">
                <a:solidFill>
                  <a:srgbClr val="494936"/>
                </a:solidFill>
                <a:miter lim="800000"/>
                <a:headEnd/>
                <a:tailEnd/>
              </a:ln>
            </p:spPr>
            <p:txBody>
              <a:bodyPr/>
              <a:lstStyle/>
              <a:p>
                <a:endParaRPr lang="en-US"/>
              </a:p>
            </p:txBody>
          </p:sp>
          <p:sp>
            <p:nvSpPr>
              <p:cNvPr id="286" name="Freeform 324"/>
              <p:cNvSpPr>
                <a:spLocks/>
              </p:cNvSpPr>
              <p:nvPr/>
            </p:nvSpPr>
            <p:spPr bwMode="auto">
              <a:xfrm>
                <a:off x="4127" y="1225"/>
                <a:ext cx="183" cy="18"/>
              </a:xfrm>
              <a:custGeom>
                <a:avLst/>
                <a:gdLst>
                  <a:gd name="T0" fmla="*/ 0 w 335"/>
                  <a:gd name="T1" fmla="*/ 18 h 33"/>
                  <a:gd name="T2" fmla="*/ 19 w 335"/>
                  <a:gd name="T3" fmla="*/ 0 h 33"/>
                  <a:gd name="T4" fmla="*/ 183 w 335"/>
                  <a:gd name="T5" fmla="*/ 0 h 33"/>
                  <a:gd name="T6" fmla="*/ 165 w 335"/>
                  <a:gd name="T7" fmla="*/ 18 h 33"/>
                  <a:gd name="T8" fmla="*/ 0 w 335"/>
                  <a:gd name="T9" fmla="*/ 18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7" name="Freeform 325"/>
              <p:cNvSpPr>
                <a:spLocks/>
              </p:cNvSpPr>
              <p:nvPr/>
            </p:nvSpPr>
            <p:spPr bwMode="auto">
              <a:xfrm>
                <a:off x="4127" y="1225"/>
                <a:ext cx="183" cy="18"/>
              </a:xfrm>
              <a:custGeom>
                <a:avLst/>
                <a:gdLst>
                  <a:gd name="T0" fmla="*/ 0 w 335"/>
                  <a:gd name="T1" fmla="*/ 18 h 33"/>
                  <a:gd name="T2" fmla="*/ 19 w 335"/>
                  <a:gd name="T3" fmla="*/ 0 h 33"/>
                  <a:gd name="T4" fmla="*/ 183 w 335"/>
                  <a:gd name="T5" fmla="*/ 0 h 33"/>
                  <a:gd name="T6" fmla="*/ 165 w 335"/>
                  <a:gd name="T7" fmla="*/ 18 h 33"/>
                  <a:gd name="T8" fmla="*/ 0 w 335"/>
                  <a:gd name="T9" fmla="*/ 18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chemeClr val="folHlink"/>
              </a:solidFill>
              <a:ln w="3175">
                <a:solidFill>
                  <a:srgbClr val="000000"/>
                </a:solidFill>
                <a:round/>
                <a:headEnd/>
                <a:tailEnd/>
              </a:ln>
            </p:spPr>
            <p:txBody>
              <a:bodyPr/>
              <a:lstStyle/>
              <a:p>
                <a:endParaRPr lang="en-US"/>
              </a:p>
            </p:txBody>
          </p:sp>
          <p:sp>
            <p:nvSpPr>
              <p:cNvPr id="288" name="Freeform 326"/>
              <p:cNvSpPr>
                <a:spLocks/>
              </p:cNvSpPr>
              <p:nvPr/>
            </p:nvSpPr>
            <p:spPr bwMode="auto">
              <a:xfrm>
                <a:off x="4126" y="1095"/>
                <a:ext cx="181" cy="17"/>
              </a:xfrm>
              <a:custGeom>
                <a:avLst/>
                <a:gdLst>
                  <a:gd name="T0" fmla="*/ 0 w 332"/>
                  <a:gd name="T1" fmla="*/ 17 h 31"/>
                  <a:gd name="T2" fmla="*/ 18 w 332"/>
                  <a:gd name="T3" fmla="*/ 0 h 31"/>
                  <a:gd name="T4" fmla="*/ 181 w 332"/>
                  <a:gd name="T5" fmla="*/ 0 h 31"/>
                  <a:gd name="T6" fmla="*/ 163 w 332"/>
                  <a:gd name="T7" fmla="*/ 17 h 31"/>
                  <a:gd name="T8" fmla="*/ 0 w 332"/>
                  <a:gd name="T9" fmla="*/ 17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9" name="Freeform 327"/>
              <p:cNvSpPr>
                <a:spLocks/>
              </p:cNvSpPr>
              <p:nvPr/>
            </p:nvSpPr>
            <p:spPr bwMode="auto">
              <a:xfrm>
                <a:off x="4126" y="1095"/>
                <a:ext cx="181" cy="17"/>
              </a:xfrm>
              <a:custGeom>
                <a:avLst/>
                <a:gdLst>
                  <a:gd name="T0" fmla="*/ 0 w 332"/>
                  <a:gd name="T1" fmla="*/ 17 h 31"/>
                  <a:gd name="T2" fmla="*/ 18 w 332"/>
                  <a:gd name="T3" fmla="*/ 0 h 31"/>
                  <a:gd name="T4" fmla="*/ 181 w 332"/>
                  <a:gd name="T5" fmla="*/ 0 h 31"/>
                  <a:gd name="T6" fmla="*/ 163 w 332"/>
                  <a:gd name="T7" fmla="*/ 17 h 31"/>
                  <a:gd name="T8" fmla="*/ 0 w 332"/>
                  <a:gd name="T9" fmla="*/ 17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chemeClr val="folHlink"/>
              </a:solidFill>
              <a:ln w="3175">
                <a:solidFill>
                  <a:srgbClr val="494936"/>
                </a:solidFill>
                <a:round/>
                <a:headEnd/>
                <a:tailEnd/>
              </a:ln>
            </p:spPr>
            <p:txBody>
              <a:bodyPr/>
              <a:lstStyle/>
              <a:p>
                <a:endParaRPr lang="en-US"/>
              </a:p>
            </p:txBody>
          </p:sp>
          <p:sp>
            <p:nvSpPr>
              <p:cNvPr id="290" name="Rectangle 328"/>
              <p:cNvSpPr>
                <a:spLocks noChangeArrowheads="1"/>
              </p:cNvSpPr>
              <p:nvPr/>
            </p:nvSpPr>
            <p:spPr bwMode="auto">
              <a:xfrm>
                <a:off x="4126" y="1112"/>
                <a:ext cx="164" cy="128"/>
              </a:xfrm>
              <a:prstGeom prst="rect">
                <a:avLst/>
              </a:prstGeom>
              <a:solidFill>
                <a:schemeClr val="folHlink"/>
              </a:solidFill>
              <a:ln w="3175">
                <a:solidFill>
                  <a:srgbClr val="494936"/>
                </a:solidFill>
                <a:miter lim="800000"/>
                <a:headEnd/>
                <a:tailEnd/>
              </a:ln>
            </p:spPr>
            <p:txBody>
              <a:bodyPr/>
              <a:lstStyle/>
              <a:p>
                <a:endParaRPr lang="en-US"/>
              </a:p>
            </p:txBody>
          </p:sp>
          <p:sp>
            <p:nvSpPr>
              <p:cNvPr id="291" name="Rectangle 329"/>
              <p:cNvSpPr>
                <a:spLocks noChangeArrowheads="1"/>
              </p:cNvSpPr>
              <p:nvPr/>
            </p:nvSpPr>
            <p:spPr bwMode="auto">
              <a:xfrm>
                <a:off x="4141" y="1129"/>
                <a:ext cx="135" cy="98"/>
              </a:xfrm>
              <a:prstGeom prst="rect">
                <a:avLst/>
              </a:prstGeom>
              <a:solidFill>
                <a:schemeClr val="folHlink"/>
              </a:solidFill>
              <a:ln w="3175">
                <a:solidFill>
                  <a:srgbClr val="494936"/>
                </a:solidFill>
                <a:miter lim="800000"/>
                <a:headEnd/>
                <a:tailEnd/>
              </a:ln>
            </p:spPr>
            <p:txBody>
              <a:bodyPr/>
              <a:lstStyle/>
              <a:p>
                <a:endParaRPr lang="en-US"/>
              </a:p>
            </p:txBody>
          </p:sp>
          <p:sp>
            <p:nvSpPr>
              <p:cNvPr id="292" name="Freeform 330"/>
              <p:cNvSpPr>
                <a:spLocks/>
              </p:cNvSpPr>
              <p:nvPr/>
            </p:nvSpPr>
            <p:spPr bwMode="auto">
              <a:xfrm>
                <a:off x="4289" y="1095"/>
                <a:ext cx="18" cy="144"/>
              </a:xfrm>
              <a:custGeom>
                <a:avLst/>
                <a:gdLst>
                  <a:gd name="T0" fmla="*/ 0 w 33"/>
                  <a:gd name="T1" fmla="*/ 144 h 267"/>
                  <a:gd name="T2" fmla="*/ 18 w 33"/>
                  <a:gd name="T3" fmla="*/ 126 h 267"/>
                  <a:gd name="T4" fmla="*/ 18 w 33"/>
                  <a:gd name="T5" fmla="*/ 0 h 267"/>
                  <a:gd name="T6" fmla="*/ 0 w 33"/>
                  <a:gd name="T7" fmla="*/ 17 h 267"/>
                  <a:gd name="T8" fmla="*/ 0 w 33"/>
                  <a:gd name="T9" fmla="*/ 144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3" name="Freeform 331"/>
              <p:cNvSpPr>
                <a:spLocks/>
              </p:cNvSpPr>
              <p:nvPr/>
            </p:nvSpPr>
            <p:spPr bwMode="auto">
              <a:xfrm>
                <a:off x="4289" y="1095"/>
                <a:ext cx="18" cy="144"/>
              </a:xfrm>
              <a:custGeom>
                <a:avLst/>
                <a:gdLst>
                  <a:gd name="T0" fmla="*/ 0 w 33"/>
                  <a:gd name="T1" fmla="*/ 144 h 267"/>
                  <a:gd name="T2" fmla="*/ 18 w 33"/>
                  <a:gd name="T3" fmla="*/ 126 h 267"/>
                  <a:gd name="T4" fmla="*/ 18 w 33"/>
                  <a:gd name="T5" fmla="*/ 0 h 267"/>
                  <a:gd name="T6" fmla="*/ 0 w 33"/>
                  <a:gd name="T7" fmla="*/ 17 h 267"/>
                  <a:gd name="T8" fmla="*/ 0 w 33"/>
                  <a:gd name="T9" fmla="*/ 144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chemeClr val="folHlink"/>
              </a:solidFill>
              <a:ln w="3175">
                <a:solidFill>
                  <a:srgbClr val="494936"/>
                </a:solidFill>
                <a:round/>
                <a:headEnd/>
                <a:tailEnd/>
              </a:ln>
            </p:spPr>
            <p:txBody>
              <a:bodyPr/>
              <a:lstStyle/>
              <a:p>
                <a:endParaRPr lang="en-US"/>
              </a:p>
            </p:txBody>
          </p:sp>
        </p:grpSp>
        <p:grpSp>
          <p:nvGrpSpPr>
            <p:cNvPr id="251" name="Group 332"/>
            <p:cNvGrpSpPr>
              <a:grpSpLocks/>
            </p:cNvGrpSpPr>
            <p:nvPr/>
          </p:nvGrpSpPr>
          <p:grpSpPr bwMode="auto">
            <a:xfrm>
              <a:off x="3502" y="1056"/>
              <a:ext cx="254" cy="228"/>
              <a:chOff x="2403" y="1744"/>
              <a:chExt cx="467" cy="422"/>
            </a:xfrm>
          </p:grpSpPr>
          <p:sp>
            <p:nvSpPr>
              <p:cNvPr id="252" name="Rectangle 333"/>
              <p:cNvSpPr>
                <a:spLocks noChangeArrowheads="1"/>
              </p:cNvSpPr>
              <p:nvPr/>
            </p:nvSpPr>
            <p:spPr bwMode="auto">
              <a:xfrm>
                <a:off x="2403" y="2027"/>
                <a:ext cx="422" cy="78"/>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3" name="Rectangle 334"/>
              <p:cNvSpPr>
                <a:spLocks noChangeArrowheads="1"/>
              </p:cNvSpPr>
              <p:nvPr/>
            </p:nvSpPr>
            <p:spPr bwMode="auto">
              <a:xfrm>
                <a:off x="2404" y="2028"/>
                <a:ext cx="420" cy="76"/>
              </a:xfrm>
              <a:prstGeom prst="rect">
                <a:avLst/>
              </a:prstGeom>
              <a:solidFill>
                <a:srgbClr val="99CCFF"/>
              </a:solidFill>
              <a:ln w="3175">
                <a:solidFill>
                  <a:srgbClr val="494936"/>
                </a:solidFill>
                <a:miter lim="800000"/>
                <a:headEnd/>
                <a:tailEnd/>
              </a:ln>
            </p:spPr>
            <p:txBody>
              <a:bodyPr/>
              <a:lstStyle/>
              <a:p>
                <a:endParaRPr lang="en-US"/>
              </a:p>
            </p:txBody>
          </p:sp>
          <p:sp>
            <p:nvSpPr>
              <p:cNvPr id="254" name="Freeform 335"/>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5" name="Freeform 336"/>
              <p:cNvSpPr>
                <a:spLocks/>
              </p:cNvSpPr>
              <p:nvPr/>
            </p:nvSpPr>
            <p:spPr bwMode="auto">
              <a:xfrm>
                <a:off x="2403" y="1985"/>
                <a:ext cx="467" cy="42"/>
              </a:xfrm>
              <a:custGeom>
                <a:avLst/>
                <a:gdLst>
                  <a:gd name="T0" fmla="*/ 0 w 467"/>
                  <a:gd name="T1" fmla="*/ 42 h 42"/>
                  <a:gd name="T2" fmla="*/ 45 w 467"/>
                  <a:gd name="T3" fmla="*/ 0 h 42"/>
                  <a:gd name="T4" fmla="*/ 467 w 467"/>
                  <a:gd name="T5" fmla="*/ 0 h 42"/>
                  <a:gd name="T6" fmla="*/ 422 w 467"/>
                  <a:gd name="T7" fmla="*/ 42 h 42"/>
                  <a:gd name="T8" fmla="*/ 0 w 467"/>
                  <a:gd name="T9" fmla="*/ 42 h 42"/>
                  <a:gd name="T10" fmla="*/ 0 60000 65536"/>
                  <a:gd name="T11" fmla="*/ 0 60000 65536"/>
                  <a:gd name="T12" fmla="*/ 0 60000 65536"/>
                  <a:gd name="T13" fmla="*/ 0 60000 65536"/>
                  <a:gd name="T14" fmla="*/ 0 60000 65536"/>
                  <a:gd name="T15" fmla="*/ 0 w 467"/>
                  <a:gd name="T16" fmla="*/ 0 h 42"/>
                  <a:gd name="T17" fmla="*/ 467 w 467"/>
                  <a:gd name="T18" fmla="*/ 42 h 42"/>
                </a:gdLst>
                <a:ahLst/>
                <a:cxnLst>
                  <a:cxn ang="T10">
                    <a:pos x="T0" y="T1"/>
                  </a:cxn>
                  <a:cxn ang="T11">
                    <a:pos x="T2" y="T3"/>
                  </a:cxn>
                  <a:cxn ang="T12">
                    <a:pos x="T4" y="T5"/>
                  </a:cxn>
                  <a:cxn ang="T13">
                    <a:pos x="T6" y="T7"/>
                  </a:cxn>
                  <a:cxn ang="T14">
                    <a:pos x="T8" y="T9"/>
                  </a:cxn>
                </a:cxnLst>
                <a:rect l="T15" t="T16" r="T17" b="T18"/>
                <a:pathLst>
                  <a:path w="467" h="42">
                    <a:moveTo>
                      <a:pt x="0" y="42"/>
                    </a:moveTo>
                    <a:lnTo>
                      <a:pt x="45" y="0"/>
                    </a:lnTo>
                    <a:lnTo>
                      <a:pt x="467" y="0"/>
                    </a:lnTo>
                    <a:lnTo>
                      <a:pt x="422" y="42"/>
                    </a:lnTo>
                    <a:lnTo>
                      <a:pt x="0" y="42"/>
                    </a:lnTo>
                    <a:close/>
                  </a:path>
                </a:pathLst>
              </a:custGeom>
              <a:solidFill>
                <a:srgbClr val="99CCFF"/>
              </a:solidFill>
              <a:ln w="3175">
                <a:solidFill>
                  <a:srgbClr val="494936"/>
                </a:solidFill>
                <a:round/>
                <a:headEnd/>
                <a:tailEnd/>
              </a:ln>
            </p:spPr>
            <p:txBody>
              <a:bodyPr/>
              <a:lstStyle/>
              <a:p>
                <a:endParaRPr lang="en-US"/>
              </a:p>
            </p:txBody>
          </p:sp>
          <p:sp>
            <p:nvSpPr>
              <p:cNvPr id="256" name="Line 337"/>
              <p:cNvSpPr>
                <a:spLocks noChangeShapeType="1"/>
              </p:cNvSpPr>
              <p:nvPr/>
            </p:nvSpPr>
            <p:spPr bwMode="auto">
              <a:xfrm flipH="1">
                <a:off x="2700" y="2063"/>
                <a:ext cx="102" cy="1"/>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7" name="Freeform 338"/>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8" name="Freeform 339"/>
              <p:cNvSpPr>
                <a:spLocks/>
              </p:cNvSpPr>
              <p:nvPr/>
            </p:nvSpPr>
            <p:spPr bwMode="auto">
              <a:xfrm>
                <a:off x="2825" y="1985"/>
                <a:ext cx="45" cy="120"/>
              </a:xfrm>
              <a:custGeom>
                <a:avLst/>
                <a:gdLst>
                  <a:gd name="T0" fmla="*/ 0 w 45"/>
                  <a:gd name="T1" fmla="*/ 120 h 120"/>
                  <a:gd name="T2" fmla="*/ 45 w 45"/>
                  <a:gd name="T3" fmla="*/ 75 h 120"/>
                  <a:gd name="T4" fmla="*/ 45 w 45"/>
                  <a:gd name="T5" fmla="*/ 0 h 120"/>
                  <a:gd name="T6" fmla="*/ 0 w 45"/>
                  <a:gd name="T7" fmla="*/ 42 h 120"/>
                  <a:gd name="T8" fmla="*/ 0 w 45"/>
                  <a:gd name="T9" fmla="*/ 120 h 120"/>
                  <a:gd name="T10" fmla="*/ 0 60000 65536"/>
                  <a:gd name="T11" fmla="*/ 0 60000 65536"/>
                  <a:gd name="T12" fmla="*/ 0 60000 65536"/>
                  <a:gd name="T13" fmla="*/ 0 60000 65536"/>
                  <a:gd name="T14" fmla="*/ 0 60000 65536"/>
                  <a:gd name="T15" fmla="*/ 0 w 45"/>
                  <a:gd name="T16" fmla="*/ 0 h 120"/>
                  <a:gd name="T17" fmla="*/ 45 w 45"/>
                  <a:gd name="T18" fmla="*/ 120 h 120"/>
                </a:gdLst>
                <a:ahLst/>
                <a:cxnLst>
                  <a:cxn ang="T10">
                    <a:pos x="T0" y="T1"/>
                  </a:cxn>
                  <a:cxn ang="T11">
                    <a:pos x="T2" y="T3"/>
                  </a:cxn>
                  <a:cxn ang="T12">
                    <a:pos x="T4" y="T5"/>
                  </a:cxn>
                  <a:cxn ang="T13">
                    <a:pos x="T6" y="T7"/>
                  </a:cxn>
                  <a:cxn ang="T14">
                    <a:pos x="T8" y="T9"/>
                  </a:cxn>
                </a:cxnLst>
                <a:rect l="T15" t="T16" r="T17" b="T18"/>
                <a:pathLst>
                  <a:path w="45" h="120">
                    <a:moveTo>
                      <a:pt x="0" y="120"/>
                    </a:moveTo>
                    <a:lnTo>
                      <a:pt x="45" y="75"/>
                    </a:lnTo>
                    <a:lnTo>
                      <a:pt x="45" y="0"/>
                    </a:lnTo>
                    <a:lnTo>
                      <a:pt x="0" y="42"/>
                    </a:lnTo>
                    <a:lnTo>
                      <a:pt x="0" y="120"/>
                    </a:lnTo>
                    <a:close/>
                  </a:path>
                </a:pathLst>
              </a:custGeom>
              <a:solidFill>
                <a:srgbClr val="99CCFF"/>
              </a:solidFill>
              <a:ln w="3175">
                <a:solidFill>
                  <a:srgbClr val="494936"/>
                </a:solidFill>
                <a:round/>
                <a:headEnd/>
                <a:tailEnd/>
              </a:ln>
            </p:spPr>
            <p:txBody>
              <a:bodyPr/>
              <a:lstStyle/>
              <a:p>
                <a:endParaRPr lang="en-US"/>
              </a:p>
            </p:txBody>
          </p:sp>
          <p:sp>
            <p:nvSpPr>
              <p:cNvPr id="259" name="Freeform 340"/>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 name="Freeform 341"/>
              <p:cNvSpPr>
                <a:spLocks/>
              </p:cNvSpPr>
              <p:nvPr/>
            </p:nvSpPr>
            <p:spPr bwMode="auto">
              <a:xfrm>
                <a:off x="2406" y="2096"/>
                <a:ext cx="372" cy="59"/>
              </a:xfrm>
              <a:custGeom>
                <a:avLst/>
                <a:gdLst>
                  <a:gd name="T0" fmla="*/ 0 w 372"/>
                  <a:gd name="T1" fmla="*/ 59 h 59"/>
                  <a:gd name="T2" fmla="*/ 47 w 372"/>
                  <a:gd name="T3" fmla="*/ 0 h 59"/>
                  <a:gd name="T4" fmla="*/ 372 w 372"/>
                  <a:gd name="T5" fmla="*/ 0 h 59"/>
                  <a:gd name="T6" fmla="*/ 325 w 372"/>
                  <a:gd name="T7" fmla="*/ 59 h 59"/>
                  <a:gd name="T8" fmla="*/ 0 w 372"/>
                  <a:gd name="T9" fmla="*/ 59 h 59"/>
                  <a:gd name="T10" fmla="*/ 0 60000 65536"/>
                  <a:gd name="T11" fmla="*/ 0 60000 65536"/>
                  <a:gd name="T12" fmla="*/ 0 60000 65536"/>
                  <a:gd name="T13" fmla="*/ 0 60000 65536"/>
                  <a:gd name="T14" fmla="*/ 0 60000 65536"/>
                  <a:gd name="T15" fmla="*/ 0 w 372"/>
                  <a:gd name="T16" fmla="*/ 0 h 59"/>
                  <a:gd name="T17" fmla="*/ 372 w 372"/>
                  <a:gd name="T18" fmla="*/ 59 h 59"/>
                </a:gdLst>
                <a:ahLst/>
                <a:cxnLst>
                  <a:cxn ang="T10">
                    <a:pos x="T0" y="T1"/>
                  </a:cxn>
                  <a:cxn ang="T11">
                    <a:pos x="T2" y="T3"/>
                  </a:cxn>
                  <a:cxn ang="T12">
                    <a:pos x="T4" y="T5"/>
                  </a:cxn>
                  <a:cxn ang="T13">
                    <a:pos x="T6" y="T7"/>
                  </a:cxn>
                  <a:cxn ang="T14">
                    <a:pos x="T8" y="T9"/>
                  </a:cxn>
                </a:cxnLst>
                <a:rect l="T15" t="T16" r="T17" b="T18"/>
                <a:pathLst>
                  <a:path w="372" h="59">
                    <a:moveTo>
                      <a:pt x="0" y="59"/>
                    </a:moveTo>
                    <a:lnTo>
                      <a:pt x="47" y="0"/>
                    </a:lnTo>
                    <a:lnTo>
                      <a:pt x="372" y="0"/>
                    </a:lnTo>
                    <a:lnTo>
                      <a:pt x="325" y="59"/>
                    </a:lnTo>
                    <a:lnTo>
                      <a:pt x="0" y="59"/>
                    </a:lnTo>
                    <a:close/>
                  </a:path>
                </a:pathLst>
              </a:custGeom>
              <a:solidFill>
                <a:srgbClr val="99CCFF"/>
              </a:solidFill>
              <a:ln w="3175">
                <a:solidFill>
                  <a:srgbClr val="494936"/>
                </a:solidFill>
                <a:round/>
                <a:headEnd/>
                <a:tailEnd/>
              </a:ln>
            </p:spPr>
            <p:txBody>
              <a:bodyPr/>
              <a:lstStyle/>
              <a:p>
                <a:endParaRPr lang="en-US"/>
              </a:p>
            </p:txBody>
          </p:sp>
          <p:sp>
            <p:nvSpPr>
              <p:cNvPr id="261" name="Freeform 342"/>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2" name="Freeform 343"/>
              <p:cNvSpPr>
                <a:spLocks/>
              </p:cNvSpPr>
              <p:nvPr/>
            </p:nvSpPr>
            <p:spPr bwMode="auto">
              <a:xfrm>
                <a:off x="2731" y="2096"/>
                <a:ext cx="47" cy="70"/>
              </a:xfrm>
              <a:custGeom>
                <a:avLst/>
                <a:gdLst>
                  <a:gd name="T0" fmla="*/ 0 w 47"/>
                  <a:gd name="T1" fmla="*/ 70 h 70"/>
                  <a:gd name="T2" fmla="*/ 47 w 47"/>
                  <a:gd name="T3" fmla="*/ 21 h 70"/>
                  <a:gd name="T4" fmla="*/ 47 w 47"/>
                  <a:gd name="T5" fmla="*/ 0 h 70"/>
                  <a:gd name="T6" fmla="*/ 0 w 47"/>
                  <a:gd name="T7" fmla="*/ 59 h 70"/>
                  <a:gd name="T8" fmla="*/ 0 w 47"/>
                  <a:gd name="T9" fmla="*/ 70 h 70"/>
                  <a:gd name="T10" fmla="*/ 0 60000 65536"/>
                  <a:gd name="T11" fmla="*/ 0 60000 65536"/>
                  <a:gd name="T12" fmla="*/ 0 60000 65536"/>
                  <a:gd name="T13" fmla="*/ 0 60000 65536"/>
                  <a:gd name="T14" fmla="*/ 0 60000 65536"/>
                  <a:gd name="T15" fmla="*/ 0 w 47"/>
                  <a:gd name="T16" fmla="*/ 0 h 70"/>
                  <a:gd name="T17" fmla="*/ 47 w 47"/>
                  <a:gd name="T18" fmla="*/ 70 h 70"/>
                </a:gdLst>
                <a:ahLst/>
                <a:cxnLst>
                  <a:cxn ang="T10">
                    <a:pos x="T0" y="T1"/>
                  </a:cxn>
                  <a:cxn ang="T11">
                    <a:pos x="T2" y="T3"/>
                  </a:cxn>
                  <a:cxn ang="T12">
                    <a:pos x="T4" y="T5"/>
                  </a:cxn>
                  <a:cxn ang="T13">
                    <a:pos x="T6" y="T7"/>
                  </a:cxn>
                  <a:cxn ang="T14">
                    <a:pos x="T8" y="T9"/>
                  </a:cxn>
                </a:cxnLst>
                <a:rect l="T15" t="T16" r="T17" b="T18"/>
                <a:pathLst>
                  <a:path w="47" h="70">
                    <a:moveTo>
                      <a:pt x="0" y="70"/>
                    </a:moveTo>
                    <a:lnTo>
                      <a:pt x="47" y="21"/>
                    </a:lnTo>
                    <a:lnTo>
                      <a:pt x="47" y="0"/>
                    </a:lnTo>
                    <a:lnTo>
                      <a:pt x="0" y="59"/>
                    </a:lnTo>
                    <a:lnTo>
                      <a:pt x="0" y="70"/>
                    </a:lnTo>
                    <a:close/>
                  </a:path>
                </a:pathLst>
              </a:custGeom>
              <a:solidFill>
                <a:srgbClr val="99CCFF"/>
              </a:solidFill>
              <a:ln w="3175">
                <a:solidFill>
                  <a:srgbClr val="494936"/>
                </a:solidFill>
                <a:round/>
                <a:headEnd/>
                <a:tailEnd/>
              </a:ln>
            </p:spPr>
            <p:txBody>
              <a:bodyPr/>
              <a:lstStyle/>
              <a:p>
                <a:endParaRPr lang="en-US"/>
              </a:p>
            </p:txBody>
          </p:sp>
          <p:sp>
            <p:nvSpPr>
              <p:cNvPr id="263" name="Rectangle 344"/>
              <p:cNvSpPr>
                <a:spLocks noChangeArrowheads="1"/>
              </p:cNvSpPr>
              <p:nvPr/>
            </p:nvSpPr>
            <p:spPr bwMode="auto">
              <a:xfrm>
                <a:off x="2406" y="2155"/>
                <a:ext cx="325" cy="11"/>
              </a:xfrm>
              <a:prstGeom prst="rect">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64" name="Rectangle 345"/>
              <p:cNvSpPr>
                <a:spLocks noChangeArrowheads="1"/>
              </p:cNvSpPr>
              <p:nvPr/>
            </p:nvSpPr>
            <p:spPr bwMode="auto">
              <a:xfrm>
                <a:off x="2407" y="2156"/>
                <a:ext cx="323" cy="9"/>
              </a:xfrm>
              <a:prstGeom prst="rect">
                <a:avLst/>
              </a:prstGeom>
              <a:solidFill>
                <a:srgbClr val="99CCFF"/>
              </a:solidFill>
              <a:ln w="3175">
                <a:solidFill>
                  <a:srgbClr val="494936"/>
                </a:solidFill>
                <a:miter lim="800000"/>
                <a:headEnd/>
                <a:tailEnd/>
              </a:ln>
            </p:spPr>
            <p:txBody>
              <a:bodyPr/>
              <a:lstStyle/>
              <a:p>
                <a:endParaRPr lang="en-US"/>
              </a:p>
            </p:txBody>
          </p:sp>
          <p:sp>
            <p:nvSpPr>
              <p:cNvPr id="265" name="Freeform 346"/>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6" name="Freeform 347"/>
              <p:cNvSpPr>
                <a:spLocks/>
              </p:cNvSpPr>
              <p:nvPr/>
            </p:nvSpPr>
            <p:spPr bwMode="auto">
              <a:xfrm>
                <a:off x="2467" y="1985"/>
                <a:ext cx="335" cy="33"/>
              </a:xfrm>
              <a:custGeom>
                <a:avLst/>
                <a:gdLst>
                  <a:gd name="T0" fmla="*/ 0 w 335"/>
                  <a:gd name="T1" fmla="*/ 33 h 33"/>
                  <a:gd name="T2" fmla="*/ 35 w 335"/>
                  <a:gd name="T3" fmla="*/ 0 h 33"/>
                  <a:gd name="T4" fmla="*/ 335 w 335"/>
                  <a:gd name="T5" fmla="*/ 0 h 33"/>
                  <a:gd name="T6" fmla="*/ 302 w 335"/>
                  <a:gd name="T7" fmla="*/ 33 h 33"/>
                  <a:gd name="T8" fmla="*/ 0 w 335"/>
                  <a:gd name="T9" fmla="*/ 33 h 33"/>
                  <a:gd name="T10" fmla="*/ 0 60000 65536"/>
                  <a:gd name="T11" fmla="*/ 0 60000 65536"/>
                  <a:gd name="T12" fmla="*/ 0 60000 65536"/>
                  <a:gd name="T13" fmla="*/ 0 60000 65536"/>
                  <a:gd name="T14" fmla="*/ 0 60000 65536"/>
                  <a:gd name="T15" fmla="*/ 0 w 335"/>
                  <a:gd name="T16" fmla="*/ 0 h 33"/>
                  <a:gd name="T17" fmla="*/ 335 w 335"/>
                  <a:gd name="T18" fmla="*/ 33 h 33"/>
                </a:gdLst>
                <a:ahLst/>
                <a:cxnLst>
                  <a:cxn ang="T10">
                    <a:pos x="T0" y="T1"/>
                  </a:cxn>
                  <a:cxn ang="T11">
                    <a:pos x="T2" y="T3"/>
                  </a:cxn>
                  <a:cxn ang="T12">
                    <a:pos x="T4" y="T5"/>
                  </a:cxn>
                  <a:cxn ang="T13">
                    <a:pos x="T6" y="T7"/>
                  </a:cxn>
                  <a:cxn ang="T14">
                    <a:pos x="T8" y="T9"/>
                  </a:cxn>
                </a:cxnLst>
                <a:rect l="T15" t="T16" r="T17" b="T18"/>
                <a:pathLst>
                  <a:path w="335" h="33">
                    <a:moveTo>
                      <a:pt x="0" y="33"/>
                    </a:moveTo>
                    <a:lnTo>
                      <a:pt x="35" y="0"/>
                    </a:lnTo>
                    <a:lnTo>
                      <a:pt x="335" y="0"/>
                    </a:lnTo>
                    <a:lnTo>
                      <a:pt x="302" y="33"/>
                    </a:lnTo>
                    <a:lnTo>
                      <a:pt x="0" y="33"/>
                    </a:lnTo>
                    <a:close/>
                  </a:path>
                </a:pathLst>
              </a:custGeom>
              <a:solidFill>
                <a:srgbClr val="99CCFF"/>
              </a:solidFill>
              <a:ln w="3175">
                <a:solidFill>
                  <a:srgbClr val="000000"/>
                </a:solidFill>
                <a:round/>
                <a:headEnd/>
                <a:tailEnd/>
              </a:ln>
            </p:spPr>
            <p:txBody>
              <a:bodyPr/>
              <a:lstStyle/>
              <a:p>
                <a:endParaRPr lang="en-US"/>
              </a:p>
            </p:txBody>
          </p:sp>
          <p:sp>
            <p:nvSpPr>
              <p:cNvPr id="267" name="Freeform 348"/>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8" name="Freeform 349"/>
              <p:cNvSpPr>
                <a:spLocks/>
              </p:cNvSpPr>
              <p:nvPr/>
            </p:nvSpPr>
            <p:spPr bwMode="auto">
              <a:xfrm>
                <a:off x="2465" y="1744"/>
                <a:ext cx="332" cy="31"/>
              </a:xfrm>
              <a:custGeom>
                <a:avLst/>
                <a:gdLst>
                  <a:gd name="T0" fmla="*/ 0 w 332"/>
                  <a:gd name="T1" fmla="*/ 31 h 31"/>
                  <a:gd name="T2" fmla="*/ 33 w 332"/>
                  <a:gd name="T3" fmla="*/ 0 h 31"/>
                  <a:gd name="T4" fmla="*/ 332 w 332"/>
                  <a:gd name="T5" fmla="*/ 0 h 31"/>
                  <a:gd name="T6" fmla="*/ 299 w 332"/>
                  <a:gd name="T7" fmla="*/ 31 h 31"/>
                  <a:gd name="T8" fmla="*/ 0 w 332"/>
                  <a:gd name="T9" fmla="*/ 31 h 31"/>
                  <a:gd name="T10" fmla="*/ 0 60000 65536"/>
                  <a:gd name="T11" fmla="*/ 0 60000 65536"/>
                  <a:gd name="T12" fmla="*/ 0 60000 65536"/>
                  <a:gd name="T13" fmla="*/ 0 60000 65536"/>
                  <a:gd name="T14" fmla="*/ 0 60000 65536"/>
                  <a:gd name="T15" fmla="*/ 0 w 332"/>
                  <a:gd name="T16" fmla="*/ 0 h 31"/>
                  <a:gd name="T17" fmla="*/ 332 w 332"/>
                  <a:gd name="T18" fmla="*/ 31 h 31"/>
                </a:gdLst>
                <a:ahLst/>
                <a:cxnLst>
                  <a:cxn ang="T10">
                    <a:pos x="T0" y="T1"/>
                  </a:cxn>
                  <a:cxn ang="T11">
                    <a:pos x="T2" y="T3"/>
                  </a:cxn>
                  <a:cxn ang="T12">
                    <a:pos x="T4" y="T5"/>
                  </a:cxn>
                  <a:cxn ang="T13">
                    <a:pos x="T6" y="T7"/>
                  </a:cxn>
                  <a:cxn ang="T14">
                    <a:pos x="T8" y="T9"/>
                  </a:cxn>
                </a:cxnLst>
                <a:rect l="T15" t="T16" r="T17" b="T18"/>
                <a:pathLst>
                  <a:path w="332" h="31">
                    <a:moveTo>
                      <a:pt x="0" y="31"/>
                    </a:moveTo>
                    <a:lnTo>
                      <a:pt x="33" y="0"/>
                    </a:lnTo>
                    <a:lnTo>
                      <a:pt x="332" y="0"/>
                    </a:lnTo>
                    <a:lnTo>
                      <a:pt x="299" y="31"/>
                    </a:lnTo>
                    <a:lnTo>
                      <a:pt x="0" y="31"/>
                    </a:lnTo>
                    <a:close/>
                  </a:path>
                </a:pathLst>
              </a:custGeom>
              <a:solidFill>
                <a:srgbClr val="99CCFF"/>
              </a:solidFill>
              <a:ln w="3175">
                <a:solidFill>
                  <a:srgbClr val="494936"/>
                </a:solidFill>
                <a:round/>
                <a:headEnd/>
                <a:tailEnd/>
              </a:ln>
            </p:spPr>
            <p:txBody>
              <a:bodyPr/>
              <a:lstStyle/>
              <a:p>
                <a:endParaRPr lang="en-US"/>
              </a:p>
            </p:txBody>
          </p:sp>
          <p:sp>
            <p:nvSpPr>
              <p:cNvPr id="269" name="Rectangle 350"/>
              <p:cNvSpPr>
                <a:spLocks noChangeArrowheads="1"/>
              </p:cNvSpPr>
              <p:nvPr/>
            </p:nvSpPr>
            <p:spPr bwMode="auto">
              <a:xfrm>
                <a:off x="2466" y="1776"/>
                <a:ext cx="300" cy="236"/>
              </a:xfrm>
              <a:prstGeom prst="rect">
                <a:avLst/>
              </a:prstGeom>
              <a:solidFill>
                <a:srgbClr val="99CCFF"/>
              </a:solidFill>
              <a:ln w="3175">
                <a:solidFill>
                  <a:srgbClr val="494936"/>
                </a:solidFill>
                <a:miter lim="800000"/>
                <a:headEnd/>
                <a:tailEnd/>
              </a:ln>
            </p:spPr>
            <p:txBody>
              <a:bodyPr/>
              <a:lstStyle/>
              <a:p>
                <a:endParaRPr lang="en-US"/>
              </a:p>
            </p:txBody>
          </p:sp>
          <p:sp>
            <p:nvSpPr>
              <p:cNvPr id="270" name="Rectangle 351"/>
              <p:cNvSpPr>
                <a:spLocks noChangeArrowheads="1"/>
              </p:cNvSpPr>
              <p:nvPr/>
            </p:nvSpPr>
            <p:spPr bwMode="auto">
              <a:xfrm>
                <a:off x="2492" y="1807"/>
                <a:ext cx="248" cy="182"/>
              </a:xfrm>
              <a:prstGeom prst="rect">
                <a:avLst/>
              </a:prstGeom>
              <a:solidFill>
                <a:srgbClr val="99CCFF"/>
              </a:solidFill>
              <a:ln w="3175">
                <a:solidFill>
                  <a:srgbClr val="494936"/>
                </a:solidFill>
                <a:miter lim="800000"/>
                <a:headEnd/>
                <a:tailEnd/>
              </a:ln>
            </p:spPr>
            <p:txBody>
              <a:bodyPr/>
              <a:lstStyle/>
              <a:p>
                <a:endParaRPr lang="en-US"/>
              </a:p>
            </p:txBody>
          </p:sp>
          <p:sp>
            <p:nvSpPr>
              <p:cNvPr id="271" name="Freeform 352"/>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2" name="Freeform 353"/>
              <p:cNvSpPr>
                <a:spLocks/>
              </p:cNvSpPr>
              <p:nvPr/>
            </p:nvSpPr>
            <p:spPr bwMode="auto">
              <a:xfrm>
                <a:off x="2764" y="1744"/>
                <a:ext cx="33" cy="267"/>
              </a:xfrm>
              <a:custGeom>
                <a:avLst/>
                <a:gdLst>
                  <a:gd name="T0" fmla="*/ 0 w 33"/>
                  <a:gd name="T1" fmla="*/ 267 h 267"/>
                  <a:gd name="T2" fmla="*/ 33 w 33"/>
                  <a:gd name="T3" fmla="*/ 234 h 267"/>
                  <a:gd name="T4" fmla="*/ 33 w 33"/>
                  <a:gd name="T5" fmla="*/ 0 h 267"/>
                  <a:gd name="T6" fmla="*/ 0 w 33"/>
                  <a:gd name="T7" fmla="*/ 31 h 267"/>
                  <a:gd name="T8" fmla="*/ 0 w 33"/>
                  <a:gd name="T9" fmla="*/ 267 h 267"/>
                  <a:gd name="T10" fmla="*/ 0 60000 65536"/>
                  <a:gd name="T11" fmla="*/ 0 60000 65536"/>
                  <a:gd name="T12" fmla="*/ 0 60000 65536"/>
                  <a:gd name="T13" fmla="*/ 0 60000 65536"/>
                  <a:gd name="T14" fmla="*/ 0 60000 65536"/>
                  <a:gd name="T15" fmla="*/ 0 w 33"/>
                  <a:gd name="T16" fmla="*/ 0 h 267"/>
                  <a:gd name="T17" fmla="*/ 33 w 33"/>
                  <a:gd name="T18" fmla="*/ 267 h 267"/>
                </a:gdLst>
                <a:ahLst/>
                <a:cxnLst>
                  <a:cxn ang="T10">
                    <a:pos x="T0" y="T1"/>
                  </a:cxn>
                  <a:cxn ang="T11">
                    <a:pos x="T2" y="T3"/>
                  </a:cxn>
                  <a:cxn ang="T12">
                    <a:pos x="T4" y="T5"/>
                  </a:cxn>
                  <a:cxn ang="T13">
                    <a:pos x="T6" y="T7"/>
                  </a:cxn>
                  <a:cxn ang="T14">
                    <a:pos x="T8" y="T9"/>
                  </a:cxn>
                </a:cxnLst>
                <a:rect l="T15" t="T16" r="T17" b="T18"/>
                <a:pathLst>
                  <a:path w="33" h="267">
                    <a:moveTo>
                      <a:pt x="0" y="267"/>
                    </a:moveTo>
                    <a:lnTo>
                      <a:pt x="33" y="234"/>
                    </a:lnTo>
                    <a:lnTo>
                      <a:pt x="33" y="0"/>
                    </a:lnTo>
                    <a:lnTo>
                      <a:pt x="0" y="31"/>
                    </a:lnTo>
                    <a:lnTo>
                      <a:pt x="0" y="267"/>
                    </a:lnTo>
                    <a:close/>
                  </a:path>
                </a:pathLst>
              </a:custGeom>
              <a:solidFill>
                <a:srgbClr val="99CCFF"/>
              </a:solidFill>
              <a:ln w="3175">
                <a:solidFill>
                  <a:srgbClr val="494936"/>
                </a:solidFill>
                <a:round/>
                <a:headEnd/>
                <a:tailEnd/>
              </a:ln>
            </p:spPr>
            <p:txBody>
              <a:bodyPr/>
              <a:lstStyle/>
              <a:p>
                <a:endParaRPr lang="en-US"/>
              </a:p>
            </p:txBody>
          </p:sp>
        </p:grpSp>
      </p:grpSp>
      <p:grpSp>
        <p:nvGrpSpPr>
          <p:cNvPr id="358" name="Group 354"/>
          <p:cNvGrpSpPr>
            <a:grpSpLocks/>
          </p:cNvGrpSpPr>
          <p:nvPr/>
        </p:nvGrpSpPr>
        <p:grpSpPr bwMode="auto">
          <a:xfrm>
            <a:off x="533400" y="5181600"/>
            <a:ext cx="1143000" cy="457200"/>
            <a:chOff x="1488" y="2976"/>
            <a:chExt cx="542" cy="265"/>
          </a:xfrm>
        </p:grpSpPr>
        <p:grpSp>
          <p:nvGrpSpPr>
            <p:cNvPr id="359" name="Group 355"/>
            <p:cNvGrpSpPr>
              <a:grpSpLocks/>
            </p:cNvGrpSpPr>
            <p:nvPr/>
          </p:nvGrpSpPr>
          <p:grpSpPr bwMode="auto">
            <a:xfrm>
              <a:off x="1488" y="2976"/>
              <a:ext cx="542" cy="265"/>
              <a:chOff x="1488" y="2976"/>
              <a:chExt cx="542" cy="265"/>
            </a:xfrm>
          </p:grpSpPr>
          <p:sp>
            <p:nvSpPr>
              <p:cNvPr id="379" name="Rectangle 356"/>
              <p:cNvSpPr>
                <a:spLocks noChangeArrowheads="1"/>
              </p:cNvSpPr>
              <p:nvPr/>
            </p:nvSpPr>
            <p:spPr bwMode="auto">
              <a:xfrm>
                <a:off x="1488" y="3119"/>
                <a:ext cx="414" cy="122"/>
              </a:xfrm>
              <a:prstGeom prst="rect">
                <a:avLst/>
              </a:prstGeom>
              <a:solidFill>
                <a:srgbClr val="0096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0" name="Rectangle 357"/>
              <p:cNvSpPr>
                <a:spLocks noChangeArrowheads="1"/>
              </p:cNvSpPr>
              <p:nvPr/>
            </p:nvSpPr>
            <p:spPr bwMode="auto">
              <a:xfrm>
                <a:off x="1490" y="3121"/>
                <a:ext cx="410" cy="118"/>
              </a:xfrm>
              <a:prstGeom prst="rect">
                <a:avLst/>
              </a:prstGeom>
              <a:solidFill>
                <a:srgbClr val="0096D5"/>
              </a:solidFill>
              <a:ln w="6350">
                <a:solidFill>
                  <a:srgbClr val="AAE6FF"/>
                </a:solidFill>
                <a:miter lim="800000"/>
                <a:headEnd/>
                <a:tailEnd/>
              </a:ln>
            </p:spPr>
            <p:txBody>
              <a:bodyPr/>
              <a:lstStyle/>
              <a:p>
                <a:endParaRPr lang="en-US"/>
              </a:p>
            </p:txBody>
          </p:sp>
          <p:sp>
            <p:nvSpPr>
              <p:cNvPr id="381" name="Freeform 358"/>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2" name="Freeform 359"/>
              <p:cNvSpPr>
                <a:spLocks/>
              </p:cNvSpPr>
              <p:nvPr/>
            </p:nvSpPr>
            <p:spPr bwMode="auto">
              <a:xfrm>
                <a:off x="1902" y="2976"/>
                <a:ext cx="128" cy="265"/>
              </a:xfrm>
              <a:custGeom>
                <a:avLst/>
                <a:gdLst>
                  <a:gd name="T0" fmla="*/ 0 w 128"/>
                  <a:gd name="T1" fmla="*/ 143 h 265"/>
                  <a:gd name="T2" fmla="*/ 128 w 128"/>
                  <a:gd name="T3" fmla="*/ 0 h 265"/>
                  <a:gd name="T4" fmla="*/ 128 w 128"/>
                  <a:gd name="T5" fmla="*/ 121 h 265"/>
                  <a:gd name="T6" fmla="*/ 0 w 128"/>
                  <a:gd name="T7" fmla="*/ 265 h 265"/>
                  <a:gd name="T8" fmla="*/ 0 w 128"/>
                  <a:gd name="T9" fmla="*/ 143 h 265"/>
                  <a:gd name="T10" fmla="*/ 0 60000 65536"/>
                  <a:gd name="T11" fmla="*/ 0 60000 65536"/>
                  <a:gd name="T12" fmla="*/ 0 60000 65536"/>
                  <a:gd name="T13" fmla="*/ 0 60000 65536"/>
                  <a:gd name="T14" fmla="*/ 0 60000 65536"/>
                  <a:gd name="T15" fmla="*/ 0 w 128"/>
                  <a:gd name="T16" fmla="*/ 0 h 265"/>
                  <a:gd name="T17" fmla="*/ 128 w 128"/>
                  <a:gd name="T18" fmla="*/ 265 h 265"/>
                </a:gdLst>
                <a:ahLst/>
                <a:cxnLst>
                  <a:cxn ang="T10">
                    <a:pos x="T0" y="T1"/>
                  </a:cxn>
                  <a:cxn ang="T11">
                    <a:pos x="T2" y="T3"/>
                  </a:cxn>
                  <a:cxn ang="T12">
                    <a:pos x="T4" y="T5"/>
                  </a:cxn>
                  <a:cxn ang="T13">
                    <a:pos x="T6" y="T7"/>
                  </a:cxn>
                  <a:cxn ang="T14">
                    <a:pos x="T8" y="T9"/>
                  </a:cxn>
                </a:cxnLst>
                <a:rect l="T15" t="T16" r="T17" b="T18"/>
                <a:pathLst>
                  <a:path w="128" h="265">
                    <a:moveTo>
                      <a:pt x="0" y="143"/>
                    </a:moveTo>
                    <a:lnTo>
                      <a:pt x="128" y="0"/>
                    </a:lnTo>
                    <a:lnTo>
                      <a:pt x="128" y="121"/>
                    </a:lnTo>
                    <a:lnTo>
                      <a:pt x="0" y="265"/>
                    </a:lnTo>
                    <a:lnTo>
                      <a:pt x="0" y="143"/>
                    </a:lnTo>
                    <a:close/>
                  </a:path>
                </a:pathLst>
              </a:custGeom>
              <a:solidFill>
                <a:srgbClr val="005A80"/>
              </a:solidFill>
              <a:ln w="6350">
                <a:solidFill>
                  <a:srgbClr val="AAE6FF"/>
                </a:solidFill>
                <a:round/>
                <a:headEnd/>
                <a:tailEnd/>
              </a:ln>
            </p:spPr>
            <p:txBody>
              <a:bodyPr/>
              <a:lstStyle/>
              <a:p>
                <a:endParaRPr lang="en-US"/>
              </a:p>
            </p:txBody>
          </p:sp>
          <p:sp>
            <p:nvSpPr>
              <p:cNvPr id="383" name="Freeform 360"/>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4" name="Freeform 361"/>
              <p:cNvSpPr>
                <a:spLocks/>
              </p:cNvSpPr>
              <p:nvPr/>
            </p:nvSpPr>
            <p:spPr bwMode="auto">
              <a:xfrm>
                <a:off x="1488" y="2976"/>
                <a:ext cx="542" cy="143"/>
              </a:xfrm>
              <a:custGeom>
                <a:avLst/>
                <a:gdLst>
                  <a:gd name="T0" fmla="*/ 414 w 542"/>
                  <a:gd name="T1" fmla="*/ 143 h 143"/>
                  <a:gd name="T2" fmla="*/ 542 w 542"/>
                  <a:gd name="T3" fmla="*/ 0 h 143"/>
                  <a:gd name="T4" fmla="*/ 128 w 542"/>
                  <a:gd name="T5" fmla="*/ 0 h 143"/>
                  <a:gd name="T6" fmla="*/ 0 w 542"/>
                  <a:gd name="T7" fmla="*/ 143 h 143"/>
                  <a:gd name="T8" fmla="*/ 414 w 542"/>
                  <a:gd name="T9" fmla="*/ 143 h 143"/>
                  <a:gd name="T10" fmla="*/ 0 60000 65536"/>
                  <a:gd name="T11" fmla="*/ 0 60000 65536"/>
                  <a:gd name="T12" fmla="*/ 0 60000 65536"/>
                  <a:gd name="T13" fmla="*/ 0 60000 65536"/>
                  <a:gd name="T14" fmla="*/ 0 60000 65536"/>
                  <a:gd name="T15" fmla="*/ 0 w 542"/>
                  <a:gd name="T16" fmla="*/ 0 h 143"/>
                  <a:gd name="T17" fmla="*/ 542 w 542"/>
                  <a:gd name="T18" fmla="*/ 143 h 143"/>
                </a:gdLst>
                <a:ahLst/>
                <a:cxnLst>
                  <a:cxn ang="T10">
                    <a:pos x="T0" y="T1"/>
                  </a:cxn>
                  <a:cxn ang="T11">
                    <a:pos x="T2" y="T3"/>
                  </a:cxn>
                  <a:cxn ang="T12">
                    <a:pos x="T4" y="T5"/>
                  </a:cxn>
                  <a:cxn ang="T13">
                    <a:pos x="T6" y="T7"/>
                  </a:cxn>
                  <a:cxn ang="T14">
                    <a:pos x="T8" y="T9"/>
                  </a:cxn>
                </a:cxnLst>
                <a:rect l="T15" t="T16" r="T17" b="T18"/>
                <a:pathLst>
                  <a:path w="542" h="143">
                    <a:moveTo>
                      <a:pt x="414" y="143"/>
                    </a:moveTo>
                    <a:lnTo>
                      <a:pt x="542" y="0"/>
                    </a:lnTo>
                    <a:lnTo>
                      <a:pt x="128" y="0"/>
                    </a:lnTo>
                    <a:lnTo>
                      <a:pt x="0" y="143"/>
                    </a:lnTo>
                    <a:lnTo>
                      <a:pt x="414" y="143"/>
                    </a:lnTo>
                    <a:close/>
                  </a:path>
                </a:pathLst>
              </a:custGeom>
              <a:solidFill>
                <a:srgbClr val="00B4FF"/>
              </a:solidFill>
              <a:ln w="6350">
                <a:solidFill>
                  <a:srgbClr val="AAE6FF"/>
                </a:solidFill>
                <a:round/>
                <a:headEnd/>
                <a:tailEnd/>
              </a:ln>
            </p:spPr>
            <p:txBody>
              <a:bodyPr/>
              <a:lstStyle/>
              <a:p>
                <a:endParaRPr lang="en-US"/>
              </a:p>
            </p:txBody>
          </p:sp>
        </p:grpSp>
        <p:grpSp>
          <p:nvGrpSpPr>
            <p:cNvPr id="360" name="Group 362"/>
            <p:cNvGrpSpPr>
              <a:grpSpLocks/>
            </p:cNvGrpSpPr>
            <p:nvPr/>
          </p:nvGrpSpPr>
          <p:grpSpPr bwMode="auto">
            <a:xfrm>
              <a:off x="1548" y="2980"/>
              <a:ext cx="418" cy="131"/>
              <a:chOff x="1548" y="2980"/>
              <a:chExt cx="418" cy="131"/>
            </a:xfrm>
          </p:grpSpPr>
          <p:grpSp>
            <p:nvGrpSpPr>
              <p:cNvPr id="361" name="Group 363"/>
              <p:cNvGrpSpPr>
                <a:grpSpLocks/>
              </p:cNvGrpSpPr>
              <p:nvPr/>
            </p:nvGrpSpPr>
            <p:grpSpPr bwMode="auto">
              <a:xfrm>
                <a:off x="1548" y="2980"/>
                <a:ext cx="414" cy="126"/>
                <a:chOff x="1548" y="2980"/>
                <a:chExt cx="414" cy="126"/>
              </a:xfrm>
            </p:grpSpPr>
            <p:sp>
              <p:nvSpPr>
                <p:cNvPr id="371" name="Freeform 364"/>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 name="Freeform 365"/>
                <p:cNvSpPr>
                  <a:spLocks/>
                </p:cNvSpPr>
                <p:nvPr/>
              </p:nvSpPr>
              <p:spPr bwMode="auto">
                <a:xfrm>
                  <a:off x="1733" y="3041"/>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2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2" y="0"/>
                      </a:lnTo>
                      <a:lnTo>
                        <a:pt x="120" y="9"/>
                      </a:lnTo>
                      <a:lnTo>
                        <a:pt x="15"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3" name="Freeform 366"/>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4" name="Freeform 367"/>
                <p:cNvSpPr>
                  <a:spLocks/>
                </p:cNvSpPr>
                <p:nvPr/>
              </p:nvSpPr>
              <p:spPr bwMode="auto">
                <a:xfrm>
                  <a:off x="1785" y="2980"/>
                  <a:ext cx="177" cy="52"/>
                </a:xfrm>
                <a:custGeom>
                  <a:avLst/>
                  <a:gdLst>
                    <a:gd name="T0" fmla="*/ 16 w 177"/>
                    <a:gd name="T1" fmla="*/ 13 h 52"/>
                    <a:gd name="T2" fmla="*/ 0 w 177"/>
                    <a:gd name="T3" fmla="*/ 31 h 52"/>
                    <a:gd name="T4" fmla="*/ 106 w 177"/>
                    <a:gd name="T5" fmla="*/ 31 h 52"/>
                    <a:gd name="T6" fmla="*/ 87 w 177"/>
                    <a:gd name="T7" fmla="*/ 52 h 52"/>
                    <a:gd name="T8" fmla="*/ 177 w 177"/>
                    <a:gd name="T9" fmla="*/ 22 h 52"/>
                    <a:gd name="T10" fmla="*/ 129 w 177"/>
                    <a:gd name="T11" fmla="*/ 0 h 52"/>
                    <a:gd name="T12" fmla="*/ 121 w 177"/>
                    <a:gd name="T13" fmla="*/ 13 h 52"/>
                    <a:gd name="T14" fmla="*/ 16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 y="13"/>
                      </a:moveTo>
                      <a:lnTo>
                        <a:pt x="0" y="31"/>
                      </a:lnTo>
                      <a:lnTo>
                        <a:pt x="106" y="31"/>
                      </a:lnTo>
                      <a:lnTo>
                        <a:pt x="87" y="52"/>
                      </a:lnTo>
                      <a:lnTo>
                        <a:pt x="177" y="22"/>
                      </a:lnTo>
                      <a:lnTo>
                        <a:pt x="129" y="0"/>
                      </a:lnTo>
                      <a:lnTo>
                        <a:pt x="121" y="13"/>
                      </a:lnTo>
                      <a:lnTo>
                        <a:pt x="16"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5" name="Freeform 368"/>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6" name="Freeform 369"/>
                <p:cNvSpPr>
                  <a:spLocks/>
                </p:cNvSpPr>
                <p:nvPr/>
              </p:nvSpPr>
              <p:spPr bwMode="auto">
                <a:xfrm>
                  <a:off x="1548" y="3058"/>
                  <a:ext cx="177" cy="48"/>
                </a:xfrm>
                <a:custGeom>
                  <a:avLst/>
                  <a:gdLst>
                    <a:gd name="T0" fmla="*/ 162 w 177"/>
                    <a:gd name="T1" fmla="*/ 39 h 48"/>
                    <a:gd name="T2" fmla="*/ 177 w 177"/>
                    <a:gd name="T3" fmla="*/ 22 h 48"/>
                    <a:gd name="T4" fmla="*/ 68 w 177"/>
                    <a:gd name="T5" fmla="*/ 22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2"/>
                      </a:lnTo>
                      <a:lnTo>
                        <a:pt x="68" y="22"/>
                      </a:lnTo>
                      <a:lnTo>
                        <a:pt x="87" y="0"/>
                      </a:lnTo>
                      <a:lnTo>
                        <a:pt x="0" y="26"/>
                      </a:lnTo>
                      <a:lnTo>
                        <a:pt x="45" y="48"/>
                      </a:lnTo>
                      <a:lnTo>
                        <a:pt x="53"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7" name="Freeform 370"/>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8" name="Freeform 371"/>
                <p:cNvSpPr>
                  <a:spLocks/>
                </p:cNvSpPr>
                <p:nvPr/>
              </p:nvSpPr>
              <p:spPr bwMode="auto">
                <a:xfrm>
                  <a:off x="1597" y="2998"/>
                  <a:ext cx="177" cy="52"/>
                </a:xfrm>
                <a:custGeom>
                  <a:avLst/>
                  <a:gdLst>
                    <a:gd name="T0" fmla="*/ 162 w 177"/>
                    <a:gd name="T1" fmla="*/ 39 h 52"/>
                    <a:gd name="T2" fmla="*/ 177 w 177"/>
                    <a:gd name="T3" fmla="*/ 21 h 52"/>
                    <a:gd name="T4" fmla="*/ 72 w 177"/>
                    <a:gd name="T5" fmla="*/ 21 h 52"/>
                    <a:gd name="T6" fmla="*/ 91 w 177"/>
                    <a:gd name="T7" fmla="*/ 0 h 52"/>
                    <a:gd name="T8" fmla="*/ 0 w 177"/>
                    <a:gd name="T9" fmla="*/ 30 h 52"/>
                    <a:gd name="T10" fmla="*/ 49 w 177"/>
                    <a:gd name="T11" fmla="*/ 52 h 52"/>
                    <a:gd name="T12" fmla="*/ 57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1"/>
                      </a:lnTo>
                      <a:lnTo>
                        <a:pt x="72" y="21"/>
                      </a:lnTo>
                      <a:lnTo>
                        <a:pt x="91" y="0"/>
                      </a:lnTo>
                      <a:lnTo>
                        <a:pt x="0" y="30"/>
                      </a:lnTo>
                      <a:lnTo>
                        <a:pt x="49" y="52"/>
                      </a:lnTo>
                      <a:lnTo>
                        <a:pt x="57" y="39"/>
                      </a:lnTo>
                      <a:lnTo>
                        <a:pt x="162" y="3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62" name="Group 372"/>
              <p:cNvGrpSpPr>
                <a:grpSpLocks/>
              </p:cNvGrpSpPr>
              <p:nvPr/>
            </p:nvGrpSpPr>
            <p:grpSpPr bwMode="auto">
              <a:xfrm>
                <a:off x="1552" y="2985"/>
                <a:ext cx="414" cy="126"/>
                <a:chOff x="1552" y="2985"/>
                <a:chExt cx="414" cy="126"/>
              </a:xfrm>
            </p:grpSpPr>
            <p:sp>
              <p:nvSpPr>
                <p:cNvPr id="363" name="Freeform 373"/>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4" name="Freeform 374"/>
                <p:cNvSpPr>
                  <a:spLocks/>
                </p:cNvSpPr>
                <p:nvPr/>
              </p:nvSpPr>
              <p:spPr bwMode="auto">
                <a:xfrm>
                  <a:off x="1737" y="3045"/>
                  <a:ext cx="177" cy="48"/>
                </a:xfrm>
                <a:custGeom>
                  <a:avLst/>
                  <a:gdLst>
                    <a:gd name="T0" fmla="*/ 15 w 177"/>
                    <a:gd name="T1" fmla="*/ 9 h 48"/>
                    <a:gd name="T2" fmla="*/ 0 w 177"/>
                    <a:gd name="T3" fmla="*/ 26 h 48"/>
                    <a:gd name="T4" fmla="*/ 105 w 177"/>
                    <a:gd name="T5" fmla="*/ 26 h 48"/>
                    <a:gd name="T6" fmla="*/ 90 w 177"/>
                    <a:gd name="T7" fmla="*/ 48 h 48"/>
                    <a:gd name="T8" fmla="*/ 177 w 177"/>
                    <a:gd name="T9" fmla="*/ 22 h 48"/>
                    <a:gd name="T10" fmla="*/ 131 w 177"/>
                    <a:gd name="T11" fmla="*/ 0 h 48"/>
                    <a:gd name="T12" fmla="*/ 120 w 177"/>
                    <a:gd name="T13" fmla="*/ 9 h 48"/>
                    <a:gd name="T14" fmla="*/ 15 w 177"/>
                    <a:gd name="T15" fmla="*/ 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5" y="9"/>
                      </a:moveTo>
                      <a:lnTo>
                        <a:pt x="0" y="26"/>
                      </a:lnTo>
                      <a:lnTo>
                        <a:pt x="105" y="26"/>
                      </a:lnTo>
                      <a:lnTo>
                        <a:pt x="90" y="48"/>
                      </a:lnTo>
                      <a:lnTo>
                        <a:pt x="177" y="22"/>
                      </a:lnTo>
                      <a:lnTo>
                        <a:pt x="131" y="0"/>
                      </a:lnTo>
                      <a:lnTo>
                        <a:pt x="120" y="9"/>
                      </a:lnTo>
                      <a:lnTo>
                        <a:pt x="1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5" name="Freeform 375"/>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6" name="Freeform 376"/>
                <p:cNvSpPr>
                  <a:spLocks/>
                </p:cNvSpPr>
                <p:nvPr/>
              </p:nvSpPr>
              <p:spPr bwMode="auto">
                <a:xfrm>
                  <a:off x="1789" y="2985"/>
                  <a:ext cx="177" cy="52"/>
                </a:xfrm>
                <a:custGeom>
                  <a:avLst/>
                  <a:gdLst>
                    <a:gd name="T0" fmla="*/ 15 w 177"/>
                    <a:gd name="T1" fmla="*/ 13 h 52"/>
                    <a:gd name="T2" fmla="*/ 0 w 177"/>
                    <a:gd name="T3" fmla="*/ 30 h 52"/>
                    <a:gd name="T4" fmla="*/ 106 w 177"/>
                    <a:gd name="T5" fmla="*/ 30 h 52"/>
                    <a:gd name="T6" fmla="*/ 87 w 177"/>
                    <a:gd name="T7" fmla="*/ 52 h 52"/>
                    <a:gd name="T8" fmla="*/ 177 w 177"/>
                    <a:gd name="T9" fmla="*/ 21 h 52"/>
                    <a:gd name="T10" fmla="*/ 128 w 177"/>
                    <a:gd name="T11" fmla="*/ 0 h 52"/>
                    <a:gd name="T12" fmla="*/ 121 w 177"/>
                    <a:gd name="T13" fmla="*/ 13 h 52"/>
                    <a:gd name="T14" fmla="*/ 15 w 177"/>
                    <a:gd name="T15" fmla="*/ 13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5" y="13"/>
                      </a:moveTo>
                      <a:lnTo>
                        <a:pt x="0" y="30"/>
                      </a:lnTo>
                      <a:lnTo>
                        <a:pt x="106" y="30"/>
                      </a:lnTo>
                      <a:lnTo>
                        <a:pt x="87" y="52"/>
                      </a:lnTo>
                      <a:lnTo>
                        <a:pt x="177" y="21"/>
                      </a:lnTo>
                      <a:lnTo>
                        <a:pt x="128" y="0"/>
                      </a:lnTo>
                      <a:lnTo>
                        <a:pt x="121" y="13"/>
                      </a:lnTo>
                      <a:lnTo>
                        <a:pt x="15"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7" name="Freeform 377"/>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 name="Freeform 378"/>
                <p:cNvSpPr>
                  <a:spLocks/>
                </p:cNvSpPr>
                <p:nvPr/>
              </p:nvSpPr>
              <p:spPr bwMode="auto">
                <a:xfrm>
                  <a:off x="1552" y="3063"/>
                  <a:ext cx="177" cy="48"/>
                </a:xfrm>
                <a:custGeom>
                  <a:avLst/>
                  <a:gdLst>
                    <a:gd name="T0" fmla="*/ 162 w 177"/>
                    <a:gd name="T1" fmla="*/ 39 h 48"/>
                    <a:gd name="T2" fmla="*/ 177 w 177"/>
                    <a:gd name="T3" fmla="*/ 21 h 48"/>
                    <a:gd name="T4" fmla="*/ 68 w 177"/>
                    <a:gd name="T5" fmla="*/ 21 h 48"/>
                    <a:gd name="T6" fmla="*/ 87 w 177"/>
                    <a:gd name="T7" fmla="*/ 0 h 48"/>
                    <a:gd name="T8" fmla="*/ 0 w 177"/>
                    <a:gd name="T9" fmla="*/ 26 h 48"/>
                    <a:gd name="T10" fmla="*/ 45 w 177"/>
                    <a:gd name="T11" fmla="*/ 48 h 48"/>
                    <a:gd name="T12" fmla="*/ 53 w 177"/>
                    <a:gd name="T13" fmla="*/ 39 h 48"/>
                    <a:gd name="T14" fmla="*/ 162 w 177"/>
                    <a:gd name="T15" fmla="*/ 39 h 48"/>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48"/>
                    <a:gd name="T26" fmla="*/ 177 w 177"/>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48">
                      <a:moveTo>
                        <a:pt x="162" y="39"/>
                      </a:moveTo>
                      <a:lnTo>
                        <a:pt x="177" y="21"/>
                      </a:lnTo>
                      <a:lnTo>
                        <a:pt x="68" y="21"/>
                      </a:lnTo>
                      <a:lnTo>
                        <a:pt x="87" y="0"/>
                      </a:lnTo>
                      <a:lnTo>
                        <a:pt x="0" y="26"/>
                      </a:lnTo>
                      <a:lnTo>
                        <a:pt x="45" y="48"/>
                      </a:lnTo>
                      <a:lnTo>
                        <a:pt x="53"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 name="Freeform 379"/>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 name="Freeform 380"/>
                <p:cNvSpPr>
                  <a:spLocks/>
                </p:cNvSpPr>
                <p:nvPr/>
              </p:nvSpPr>
              <p:spPr bwMode="auto">
                <a:xfrm>
                  <a:off x="1601" y="3002"/>
                  <a:ext cx="177" cy="52"/>
                </a:xfrm>
                <a:custGeom>
                  <a:avLst/>
                  <a:gdLst>
                    <a:gd name="T0" fmla="*/ 162 w 177"/>
                    <a:gd name="T1" fmla="*/ 39 h 52"/>
                    <a:gd name="T2" fmla="*/ 177 w 177"/>
                    <a:gd name="T3" fmla="*/ 22 h 52"/>
                    <a:gd name="T4" fmla="*/ 72 w 177"/>
                    <a:gd name="T5" fmla="*/ 22 h 52"/>
                    <a:gd name="T6" fmla="*/ 90 w 177"/>
                    <a:gd name="T7" fmla="*/ 0 h 52"/>
                    <a:gd name="T8" fmla="*/ 0 w 177"/>
                    <a:gd name="T9" fmla="*/ 30 h 52"/>
                    <a:gd name="T10" fmla="*/ 49 w 177"/>
                    <a:gd name="T11" fmla="*/ 52 h 52"/>
                    <a:gd name="T12" fmla="*/ 56 w 177"/>
                    <a:gd name="T13" fmla="*/ 39 h 52"/>
                    <a:gd name="T14" fmla="*/ 162 w 177"/>
                    <a:gd name="T15" fmla="*/ 39 h 52"/>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52"/>
                    <a:gd name="T26" fmla="*/ 177 w 177"/>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52">
                      <a:moveTo>
                        <a:pt x="162" y="39"/>
                      </a:moveTo>
                      <a:lnTo>
                        <a:pt x="177" y="22"/>
                      </a:lnTo>
                      <a:lnTo>
                        <a:pt x="72" y="22"/>
                      </a:lnTo>
                      <a:lnTo>
                        <a:pt x="90" y="0"/>
                      </a:lnTo>
                      <a:lnTo>
                        <a:pt x="0" y="30"/>
                      </a:lnTo>
                      <a:lnTo>
                        <a:pt x="49" y="52"/>
                      </a:lnTo>
                      <a:lnTo>
                        <a:pt x="56" y="39"/>
                      </a:lnTo>
                      <a:lnTo>
                        <a:pt x="162" y="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sp>
        <p:nvSpPr>
          <p:cNvPr id="385" name="Line 381"/>
          <p:cNvSpPr>
            <a:spLocks noChangeShapeType="1"/>
          </p:cNvSpPr>
          <p:nvPr/>
        </p:nvSpPr>
        <p:spPr bwMode="auto">
          <a:xfrm>
            <a:off x="1143000" y="3733800"/>
            <a:ext cx="0" cy="1447800"/>
          </a:xfrm>
          <a:prstGeom prst="line">
            <a:avLst/>
          </a:prstGeom>
          <a:noFill/>
          <a:ln w="50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386" name="Text Box 382"/>
          <p:cNvSpPr txBox="1">
            <a:spLocks noChangeArrowheads="1"/>
          </p:cNvSpPr>
          <p:nvPr/>
        </p:nvSpPr>
        <p:spPr bwMode="auto">
          <a:xfrm>
            <a:off x="1247775" y="2971800"/>
            <a:ext cx="803275"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200">
                <a:latin typeface="Helvetica" charset="0"/>
              </a:rPr>
              <a:t>3rd floor</a:t>
            </a:r>
          </a:p>
        </p:txBody>
      </p:sp>
      <p:sp>
        <p:nvSpPr>
          <p:cNvPr id="387" name="Text Box 383"/>
          <p:cNvSpPr txBox="1">
            <a:spLocks noChangeArrowheads="1"/>
          </p:cNvSpPr>
          <p:nvPr/>
        </p:nvSpPr>
        <p:spPr bwMode="auto">
          <a:xfrm>
            <a:off x="1306513" y="3886200"/>
            <a:ext cx="8382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200">
                <a:latin typeface="Helvetica" charset="0"/>
              </a:rPr>
              <a:t>2nd floor</a:t>
            </a:r>
          </a:p>
        </p:txBody>
      </p:sp>
      <p:sp>
        <p:nvSpPr>
          <p:cNvPr id="388" name="Text Box 384"/>
          <p:cNvSpPr txBox="1">
            <a:spLocks noChangeArrowheads="1"/>
          </p:cNvSpPr>
          <p:nvPr/>
        </p:nvSpPr>
        <p:spPr bwMode="auto">
          <a:xfrm>
            <a:off x="685800" y="4800600"/>
            <a:ext cx="22098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200">
                <a:latin typeface="Helvetica" charset="0"/>
              </a:rPr>
              <a:t>1st floor</a:t>
            </a:r>
          </a:p>
        </p:txBody>
      </p:sp>
      <p:sp>
        <p:nvSpPr>
          <p:cNvPr id="389" name="Text Box 385"/>
          <p:cNvSpPr txBox="1">
            <a:spLocks noChangeArrowheads="1"/>
          </p:cNvSpPr>
          <p:nvPr/>
        </p:nvSpPr>
        <p:spPr bwMode="auto">
          <a:xfrm>
            <a:off x="2932113" y="4953000"/>
            <a:ext cx="946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SALES</a:t>
            </a:r>
          </a:p>
        </p:txBody>
      </p:sp>
      <p:sp>
        <p:nvSpPr>
          <p:cNvPr id="390" name="Text Box 386"/>
          <p:cNvSpPr txBox="1">
            <a:spLocks noChangeArrowheads="1"/>
          </p:cNvSpPr>
          <p:nvPr/>
        </p:nvSpPr>
        <p:spPr bwMode="auto">
          <a:xfrm>
            <a:off x="4086225" y="4953000"/>
            <a:ext cx="514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HR</a:t>
            </a:r>
          </a:p>
        </p:txBody>
      </p:sp>
      <p:sp>
        <p:nvSpPr>
          <p:cNvPr id="391" name="Text Box 387"/>
          <p:cNvSpPr txBox="1">
            <a:spLocks noChangeArrowheads="1"/>
          </p:cNvSpPr>
          <p:nvPr/>
        </p:nvSpPr>
        <p:spPr bwMode="auto">
          <a:xfrm>
            <a:off x="4970463" y="4953000"/>
            <a:ext cx="679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ENG</a:t>
            </a:r>
          </a:p>
        </p:txBody>
      </p:sp>
      <p:sp>
        <p:nvSpPr>
          <p:cNvPr id="392" name="Text Box 388"/>
          <p:cNvSpPr txBox="1">
            <a:spLocks noChangeArrowheads="1"/>
          </p:cNvSpPr>
          <p:nvPr/>
        </p:nvSpPr>
        <p:spPr bwMode="auto">
          <a:xfrm>
            <a:off x="469523" y="5838363"/>
            <a:ext cx="777488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pPr algn="ctr"/>
            <a:r>
              <a:rPr lang="en-US" sz="2400">
                <a:latin typeface="Tahoma" panose="020B0604030504040204" pitchFamily="34" charset="0"/>
                <a:ea typeface="Tahoma" panose="020B0604030504040204" pitchFamily="34" charset="0"/>
                <a:cs typeface="Tahoma" panose="020B0604030504040204" pitchFamily="34" charset="0"/>
              </a:rPr>
              <a:t>A VLAN, then, is a broadcast domain (IP Subnet) </a:t>
            </a:r>
          </a:p>
          <a:p>
            <a:pPr algn="ctr"/>
            <a:r>
              <a:rPr lang="en-US" sz="2400">
                <a:latin typeface="Tahoma" panose="020B0604030504040204" pitchFamily="34" charset="0"/>
                <a:ea typeface="Tahoma" panose="020B0604030504040204" pitchFamily="34" charset="0"/>
                <a:cs typeface="Tahoma" panose="020B0604030504040204" pitchFamily="34" charset="0"/>
              </a:rPr>
              <a:t>created by one or more switches. </a:t>
            </a:r>
            <a:r>
              <a:rPr lang="en-US" sz="2400">
                <a:solidFill>
                  <a:schemeClr val="accent1"/>
                </a:solidFill>
                <a:latin typeface="Tahoma" panose="020B0604030504040204" pitchFamily="34" charset="0"/>
                <a:ea typeface="Tahoma" panose="020B0604030504040204" pitchFamily="34" charset="0"/>
                <a:cs typeface="Tahoma" panose="020B0604030504040204" pitchFamily="34" charset="0"/>
              </a:rPr>
              <a:t> </a:t>
            </a:r>
            <a:endParaRPr lang="en-US">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6038692" y="2349529"/>
            <a:ext cx="2727356" cy="3323987"/>
          </a:xfrm>
          <a:prstGeom prst="rect">
            <a:avLst/>
          </a:prstGeom>
        </p:spPr>
        <p:txBody>
          <a:bodyPr wrap="square">
            <a:spAutoFit/>
          </a:bodyPr>
          <a:lstStyle/>
          <a:p>
            <a:pPr marL="342900" indent="-342900">
              <a:lnSpc>
                <a:spcPct val="250000"/>
              </a:lnSpc>
              <a:buFont typeface="Arial" panose="020B0604020202020204" pitchFamily="34" charset="0"/>
              <a:buChar char="•"/>
            </a:pPr>
            <a:r>
              <a:rPr lang="vi-VN" sz="2800"/>
              <a:t>Phân đoạn</a:t>
            </a:r>
            <a:endParaRPr lang="en-US" sz="2800"/>
          </a:p>
          <a:p>
            <a:pPr marL="342900" indent="-342900">
              <a:lnSpc>
                <a:spcPct val="250000"/>
              </a:lnSpc>
              <a:buFont typeface="Arial" panose="020B0604020202020204" pitchFamily="34" charset="0"/>
              <a:buChar char="•"/>
            </a:pPr>
            <a:r>
              <a:rPr lang="vi-VN" sz="2800"/>
              <a:t>Linh hoạt </a:t>
            </a:r>
            <a:endParaRPr lang="en-US" sz="2800"/>
          </a:p>
          <a:p>
            <a:pPr marL="342900" indent="-342900">
              <a:lnSpc>
                <a:spcPct val="250000"/>
              </a:lnSpc>
              <a:buFont typeface="Arial" panose="020B0604020202020204" pitchFamily="34" charset="0"/>
              <a:buChar char="•"/>
            </a:pPr>
            <a:r>
              <a:rPr lang="en-US" sz="2800"/>
              <a:t>A</a:t>
            </a:r>
            <a:r>
              <a:rPr lang="vi-VN" sz="2800"/>
              <a:t>n ninh</a:t>
            </a:r>
            <a:endParaRPr lang="en-US" sz="2800"/>
          </a:p>
        </p:txBody>
      </p:sp>
    </p:spTree>
    <p:extLst>
      <p:ext uri="{BB962C8B-B14F-4D97-AF65-F5344CB8AC3E}">
        <p14:creationId xmlns:p14="http://schemas.microsoft.com/office/powerpoint/2010/main" val="3408750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bwMode="auto">
          <a:xfrm>
            <a:off x="152400" y="5181600"/>
            <a:ext cx="8839200" cy="1295400"/>
          </a:xfrm>
          <a:prstGeom prst="rect">
            <a:avLst/>
          </a:prstGeom>
          <a:noFill/>
          <a:ln w="9525">
            <a:noFill/>
            <a:miter lim="800000"/>
            <a:headEnd/>
            <a:tailEnd/>
          </a:ln>
          <a:effectLst/>
        </p:spPr>
        <p:txBody>
          <a:bodyPr/>
          <a:lstStyle/>
          <a:p>
            <a:pPr marL="342900" indent="-342900" algn="l">
              <a:lnSpc>
                <a:spcPct val="90000"/>
              </a:lnSpc>
              <a:spcBef>
                <a:spcPct val="20000"/>
              </a:spcBef>
              <a:buClr>
                <a:srgbClr val="FFFF00"/>
              </a:buClr>
              <a:buFont typeface="Tahoma" charset="0"/>
              <a:buChar char="•"/>
              <a:defRPr/>
            </a:pPr>
            <a:r>
              <a:rPr lang="en-US" sz="2000" kern="0" dirty="0">
                <a:solidFill>
                  <a:sysClr val="windowText" lastClr="000000"/>
                </a:solidFill>
                <a:cs typeface="Arial" charset="0"/>
              </a:rPr>
              <a:t>If you remove the VLAN before removing the port membership assignments, the ports become unusable until you issue the</a:t>
            </a:r>
            <a:r>
              <a:rPr lang="en-US" sz="2000" b="1" kern="0" dirty="0">
                <a:solidFill>
                  <a:sysClr val="windowText" lastClr="000000"/>
                </a:solidFill>
                <a:latin typeface="Courier New" pitchFamily="49" charset="0"/>
                <a:cs typeface="Courier New" pitchFamily="49" charset="0"/>
              </a:rPr>
              <a:t> no switchport access vlan</a:t>
            </a:r>
            <a:r>
              <a:rPr lang="en-US" sz="2000" kern="0" dirty="0">
                <a:solidFill>
                  <a:sysClr val="windowText" lastClr="000000"/>
                </a:solidFill>
                <a:cs typeface="Arial" charset="0"/>
              </a:rPr>
              <a:t> command. </a:t>
            </a:r>
          </a:p>
        </p:txBody>
      </p:sp>
      <p:sp>
        <p:nvSpPr>
          <p:cNvPr id="214018" name="Rectangle 2"/>
          <p:cNvSpPr>
            <a:spLocks noGrp="1" noChangeArrowheads="1"/>
          </p:cNvSpPr>
          <p:nvPr>
            <p:ph type="title"/>
          </p:nvPr>
        </p:nvSpPr>
        <p:spPr/>
        <p:txBody>
          <a:bodyPr/>
          <a:lstStyle/>
          <a:p>
            <a:pPr eaLnBrk="1" hangingPunct="1">
              <a:defRPr/>
            </a:pPr>
            <a:r>
              <a:rPr lang="en-US" dirty="0"/>
              <a:t>Managing VLANs</a:t>
            </a:r>
          </a:p>
        </p:txBody>
      </p:sp>
      <p:sp>
        <p:nvSpPr>
          <p:cNvPr id="9" name="TextBox 8"/>
          <p:cNvSpPr txBox="1"/>
          <p:nvPr/>
        </p:nvSpPr>
        <p:spPr>
          <a:xfrm>
            <a:off x="1676400" y="1219200"/>
            <a:ext cx="5791200" cy="369332"/>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latin typeface="+mj-lt"/>
                <a:cs typeface="Courier New" pitchFamily="49" charset="0"/>
              </a:rPr>
              <a:t>Manage VLAN Memberships</a:t>
            </a:r>
            <a:endParaRPr lang="en-US" dirty="0">
              <a:latin typeface="+mj-lt"/>
            </a:endParaRPr>
          </a:p>
        </p:txBody>
      </p:sp>
      <p:grpSp>
        <p:nvGrpSpPr>
          <p:cNvPr id="2" name="Group 22"/>
          <p:cNvGrpSpPr>
            <a:grpSpLocks/>
          </p:cNvGrpSpPr>
          <p:nvPr/>
        </p:nvGrpSpPr>
        <p:grpSpPr bwMode="auto">
          <a:xfrm>
            <a:off x="381000" y="3657600"/>
            <a:ext cx="5905500" cy="1447800"/>
            <a:chOff x="381000" y="3657600"/>
            <a:chExt cx="5905500" cy="1447800"/>
          </a:xfrm>
        </p:grpSpPr>
        <p:pic>
          <p:nvPicPr>
            <p:cNvPr id="33801" name="Picture 9" descr="vl71.jpg"/>
            <p:cNvPicPr>
              <a:picLocks noChangeAspect="1"/>
            </p:cNvPicPr>
            <p:nvPr/>
          </p:nvPicPr>
          <p:blipFill>
            <a:blip r:embed="rId4"/>
            <a:srcRect/>
            <a:stretch>
              <a:fillRect/>
            </a:stretch>
          </p:blipFill>
          <p:spPr bwMode="auto">
            <a:xfrm>
              <a:off x="2209800" y="4191000"/>
              <a:ext cx="4076700" cy="914400"/>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1" name="TextBox 10"/>
            <p:cNvSpPr txBox="1"/>
            <p:nvPr/>
          </p:nvSpPr>
          <p:spPr>
            <a:xfrm>
              <a:off x="381000" y="3657600"/>
              <a:ext cx="2514600" cy="461963"/>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Remove a VLAN</a:t>
              </a:r>
            </a:p>
          </p:txBody>
        </p:sp>
      </p:grpSp>
      <p:grpSp>
        <p:nvGrpSpPr>
          <p:cNvPr id="3" name="Group 19"/>
          <p:cNvGrpSpPr>
            <a:grpSpLocks/>
          </p:cNvGrpSpPr>
          <p:nvPr/>
        </p:nvGrpSpPr>
        <p:grpSpPr bwMode="auto">
          <a:xfrm>
            <a:off x="304800" y="1828800"/>
            <a:ext cx="8229600" cy="1722438"/>
            <a:chOff x="304800" y="1828800"/>
            <a:chExt cx="8229600" cy="1723194"/>
          </a:xfrm>
        </p:grpSpPr>
        <p:pic>
          <p:nvPicPr>
            <p:cNvPr id="33799" name="Picture 20" descr="vl68.jpg"/>
            <p:cNvPicPr>
              <a:picLocks noChangeAspect="1"/>
            </p:cNvPicPr>
            <p:nvPr/>
          </p:nvPicPr>
          <p:blipFill>
            <a:blip r:embed="rId5"/>
            <a:srcRect/>
            <a:stretch>
              <a:fillRect/>
            </a:stretch>
          </p:blipFill>
          <p:spPr bwMode="auto">
            <a:xfrm>
              <a:off x="1371600" y="2362200"/>
              <a:ext cx="7162800" cy="1189794"/>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22" name="TextBox 21"/>
            <p:cNvSpPr txBox="1"/>
            <p:nvPr/>
          </p:nvSpPr>
          <p:spPr>
            <a:xfrm>
              <a:off x="304800" y="1828800"/>
              <a:ext cx="4953000" cy="462166"/>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Remove port VLAN membership.</a:t>
              </a:r>
            </a:p>
          </p:txBody>
        </p:sp>
      </p:grpSp>
      <p:sp>
        <p:nvSpPr>
          <p:cNvPr id="5" name="Slide Number Placeholder 4"/>
          <p:cNvSpPr>
            <a:spLocks noGrp="1"/>
          </p:cNvSpPr>
          <p:nvPr>
            <p:ph type="sldNum" sz="quarter" idx="12"/>
          </p:nvPr>
        </p:nvSpPr>
        <p:spPr/>
        <p:txBody>
          <a:bodyPr>
            <a:normAutofit fontScale="85000" lnSpcReduction="20000"/>
          </a:bodyPr>
          <a:lstStyle/>
          <a:p>
            <a:fld id="{D5038CF1-A7C8-40BD-B6B0-0DD8C764D05E}" type="slidenum">
              <a:rPr lang="en-GB" smtClean="0"/>
              <a:pPr/>
              <a:t>40</a:t>
            </a:fld>
            <a:endParaRPr lang="en-GB"/>
          </a:p>
        </p:txBody>
      </p:sp>
    </p:spTree>
    <p:custDataLst>
      <p:tags r:id="rId1"/>
    </p:custDataLst>
    <p:extLst>
      <p:ext uri="{BB962C8B-B14F-4D97-AF65-F5344CB8AC3E}">
        <p14:creationId xmlns:p14="http://schemas.microsoft.com/office/powerpoint/2010/main" val="117278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lgn="ctr" eaLnBrk="1" hangingPunct="1">
              <a:defRPr/>
            </a:pPr>
            <a:r>
              <a:rPr lang="en-US" dirty="0"/>
              <a:t>Managing VLANs</a:t>
            </a:r>
          </a:p>
        </p:txBody>
      </p:sp>
      <p:sp>
        <p:nvSpPr>
          <p:cNvPr id="214019" name="Rectangle 3"/>
          <p:cNvSpPr>
            <a:spLocks noGrp="1" noChangeArrowheads="1"/>
          </p:cNvSpPr>
          <p:nvPr>
            <p:ph type="body" idx="1"/>
          </p:nvPr>
        </p:nvSpPr>
        <p:spPr>
          <a:xfrm>
            <a:off x="152400" y="1447800"/>
            <a:ext cx="8839200" cy="5029200"/>
          </a:xfrm>
        </p:spPr>
        <p:txBody>
          <a:bodyPr/>
          <a:lstStyle/>
          <a:p>
            <a:pPr eaLnBrk="1" hangingPunct="1">
              <a:lnSpc>
                <a:spcPct val="90000"/>
              </a:lnSpc>
              <a:buFont typeface="Tahoma" charset="0"/>
              <a:buChar char="•"/>
              <a:defRPr/>
            </a:pPr>
            <a:r>
              <a:rPr lang="en-US" dirty="0">
                <a:solidFill>
                  <a:sysClr val="windowText" lastClr="000000"/>
                </a:solidFill>
                <a:cs typeface="Arial" charset="0"/>
              </a:rPr>
              <a:t>Restoring to Factory Defaults:</a:t>
            </a:r>
          </a:p>
          <a:p>
            <a:pPr lvl="1" eaLnBrk="1" hangingPunct="1">
              <a:lnSpc>
                <a:spcPct val="90000"/>
              </a:lnSpc>
              <a:buFont typeface="Tahoma" charset="0"/>
              <a:buChar char="•"/>
              <a:defRPr/>
            </a:pPr>
            <a:r>
              <a:rPr lang="en-US" dirty="0">
                <a:solidFill>
                  <a:sysClr val="windowText" lastClr="000000"/>
                </a:solidFill>
                <a:cs typeface="Arial" charset="0"/>
              </a:rPr>
              <a:t>To remove all VLAN configuration:</a:t>
            </a:r>
          </a:p>
        </p:txBody>
      </p:sp>
      <p:pic>
        <p:nvPicPr>
          <p:cNvPr id="34820" name="Picture 3" descr="vl72.jpg"/>
          <p:cNvPicPr>
            <a:picLocks noChangeAspect="1"/>
          </p:cNvPicPr>
          <p:nvPr/>
        </p:nvPicPr>
        <p:blipFill>
          <a:blip r:embed="rId4"/>
          <a:srcRect/>
          <a:stretch>
            <a:fillRect/>
          </a:stretch>
        </p:blipFill>
        <p:spPr bwMode="auto">
          <a:xfrm>
            <a:off x="304800" y="2438400"/>
            <a:ext cx="8534400" cy="2070100"/>
          </a:xfrm>
          <a:prstGeom prst="rect">
            <a:avLst/>
          </a:prstGeom>
          <a:noFill/>
          <a:ln w="9525">
            <a:noFill/>
            <a:miter lim="800000"/>
            <a:headEnd/>
            <a:tailEnd/>
          </a:ln>
        </p:spPr>
      </p:pic>
      <p:cxnSp>
        <p:nvCxnSpPr>
          <p:cNvPr id="7" name="Straight Connector 6"/>
          <p:cNvCxnSpPr/>
          <p:nvPr/>
        </p:nvCxnSpPr>
        <p:spPr bwMode="auto">
          <a:xfrm rot="5400000">
            <a:off x="5905500" y="2705100"/>
            <a:ext cx="8382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5" name="TextBox 4"/>
          <p:cNvSpPr txBox="1"/>
          <p:nvPr/>
        </p:nvSpPr>
        <p:spPr>
          <a:xfrm>
            <a:off x="6553200" y="1676400"/>
            <a:ext cx="2286000" cy="12001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VLAN configuration stored here.</a:t>
            </a:r>
          </a:p>
        </p:txBody>
      </p:sp>
      <p:pic>
        <p:nvPicPr>
          <p:cNvPr id="8" name="Picture 7" descr="vl73.jpg"/>
          <p:cNvPicPr>
            <a:picLocks noChangeAspect="1"/>
          </p:cNvPicPr>
          <p:nvPr/>
        </p:nvPicPr>
        <p:blipFill>
          <a:blip r:embed="rId5"/>
          <a:srcRect/>
          <a:stretch>
            <a:fillRect/>
          </a:stretch>
        </p:blipFill>
        <p:spPr bwMode="auto">
          <a:xfrm>
            <a:off x="1524000" y="4495800"/>
            <a:ext cx="5981700" cy="20701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41</a:t>
            </a:fld>
            <a:endParaRPr lang="en-GB"/>
          </a:p>
        </p:txBody>
      </p:sp>
    </p:spTree>
    <p:custDataLst>
      <p:tags r:id="rId1"/>
    </p:custDataLst>
    <p:extLst>
      <p:ext uri="{BB962C8B-B14F-4D97-AF65-F5344CB8AC3E}">
        <p14:creationId xmlns:p14="http://schemas.microsoft.com/office/powerpoint/2010/main" val="330796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Configure a Trunk</a:t>
            </a:r>
          </a:p>
        </p:txBody>
      </p:sp>
      <p:sp>
        <p:nvSpPr>
          <p:cNvPr id="214019" name="Rectangle 3"/>
          <p:cNvSpPr>
            <a:spLocks noGrp="1" noChangeArrowheads="1"/>
          </p:cNvSpPr>
          <p:nvPr>
            <p:ph type="body" idx="1"/>
          </p:nvPr>
        </p:nvSpPr>
        <p:spPr>
          <a:xfrm>
            <a:off x="152400" y="1628800"/>
            <a:ext cx="8839200" cy="4848200"/>
          </a:xfrm>
        </p:spPr>
        <p:txBody>
          <a:bodyPr>
            <a:normAutofit fontScale="92500"/>
          </a:bodyPr>
          <a:lstStyle/>
          <a:p>
            <a:pPr eaLnBrk="1" hangingPunct="1">
              <a:lnSpc>
                <a:spcPct val="90000"/>
              </a:lnSpc>
              <a:buFont typeface="Tahoma" charset="0"/>
              <a:buChar char="•"/>
              <a:defRPr/>
            </a:pPr>
            <a:r>
              <a:rPr lang="en-US" dirty="0">
                <a:cs typeface="Arial" charset="0"/>
              </a:rPr>
              <a:t>Command Syntax:</a:t>
            </a:r>
            <a:br>
              <a:rPr lang="en-US" dirty="0">
                <a:cs typeface="Arial" charset="0"/>
              </a:rPr>
            </a:br>
            <a:endParaRPr lang="en-US" dirty="0">
              <a:cs typeface="Arial" charset="0"/>
            </a:endParaRPr>
          </a:p>
          <a:p>
            <a:pPr lvl="1" eaLnBrk="1" hangingPunct="1">
              <a:lnSpc>
                <a:spcPct val="90000"/>
              </a:lnSpc>
              <a:buFontTx/>
              <a:buNone/>
              <a:defRPr/>
            </a:pPr>
            <a:r>
              <a:rPr lang="en-US" b="1" dirty="0">
                <a:latin typeface="Courier New" pitchFamily="49" charset="0"/>
                <a:cs typeface="Courier New" pitchFamily="49" charset="0"/>
              </a:rPr>
              <a:t>S1#configure terminal</a:t>
            </a:r>
            <a:br>
              <a:rPr lang="en-US" b="1" dirty="0">
                <a:latin typeface="Courier New" pitchFamily="49" charset="0"/>
                <a:cs typeface="Courier New" pitchFamily="49" charset="0"/>
              </a:rPr>
            </a:br>
            <a:endParaRPr lang="en-US" b="1" dirty="0">
              <a:latin typeface="Courier New" pitchFamily="49" charset="0"/>
              <a:cs typeface="Courier New" pitchFamily="49" charset="0"/>
            </a:endParaRPr>
          </a:p>
          <a:p>
            <a:pPr lvl="1" eaLnBrk="1" hangingPunct="1">
              <a:lnSpc>
                <a:spcPct val="90000"/>
              </a:lnSpc>
              <a:buFontTx/>
              <a:buNone/>
              <a:defRPr/>
            </a:pPr>
            <a:r>
              <a:rPr lang="en-US" b="1" dirty="0">
                <a:latin typeface="Courier New" pitchFamily="49" charset="0"/>
                <a:cs typeface="Courier New" pitchFamily="49" charset="0"/>
              </a:rPr>
              <a:t>S1(config)#interface </a:t>
            </a:r>
            <a:r>
              <a:rPr lang="en-US" b="1" i="1" dirty="0">
                <a:latin typeface="Courier New" pitchFamily="49" charset="0"/>
                <a:cs typeface="Courier New" pitchFamily="49" charset="0"/>
              </a:rPr>
              <a:t>interface-id</a:t>
            </a:r>
            <a:br>
              <a:rPr lang="en-US" b="1" i="1" dirty="0">
                <a:latin typeface="Courier New" pitchFamily="49" charset="0"/>
                <a:cs typeface="Courier New" pitchFamily="49" charset="0"/>
              </a:rPr>
            </a:br>
            <a:endParaRPr lang="en-US" b="1" i="1" dirty="0">
              <a:latin typeface="Courier New" pitchFamily="49" charset="0"/>
              <a:cs typeface="Courier New" pitchFamily="49" charset="0"/>
            </a:endParaRPr>
          </a:p>
          <a:p>
            <a:pPr lvl="1" eaLnBrk="1" hangingPunct="1">
              <a:lnSpc>
                <a:spcPct val="90000"/>
              </a:lnSpc>
              <a:buFontTx/>
              <a:buNone/>
              <a:defRPr/>
            </a:pPr>
            <a:r>
              <a:rPr lang="en-US" b="1" dirty="0">
                <a:latin typeface="Courier New" pitchFamily="49" charset="0"/>
                <a:cs typeface="Courier New" pitchFamily="49" charset="0"/>
              </a:rPr>
              <a:t>S1(config-if)#switchport mode trunk</a:t>
            </a:r>
          </a:p>
          <a:p>
            <a:pPr lvl="1" eaLnBrk="1" hangingPunct="1">
              <a:lnSpc>
                <a:spcPct val="90000"/>
              </a:lnSpc>
              <a:buFontTx/>
              <a:buNone/>
              <a:defRPr/>
            </a:pPr>
            <a:r>
              <a:rPr lang="en-US" b="1" dirty="0">
                <a:latin typeface="Courier New" pitchFamily="49" charset="0"/>
                <a:cs typeface="Courier New" pitchFamily="49" charset="0"/>
              </a:rPr>
              <a:t>S1(config-if)#switchport trunk native vlan 							</a:t>
            </a:r>
            <a:r>
              <a:rPr lang="en-US" b="1" i="1" dirty="0">
                <a:latin typeface="Courier New" pitchFamily="49" charset="0"/>
                <a:cs typeface="Courier New" pitchFamily="49" charset="0"/>
              </a:rPr>
              <a:t>vlan-id</a:t>
            </a:r>
            <a:r>
              <a:rPr lang="en-US" b="1" dirty="0">
                <a:latin typeface="Courier New" pitchFamily="49" charset="0"/>
                <a:cs typeface="Courier New" pitchFamily="49" charset="0"/>
              </a:rPr>
              <a:t> </a:t>
            </a:r>
            <a:endParaRPr lang="en-US" b="1" i="1" dirty="0">
              <a:latin typeface="Courier New" pitchFamily="49" charset="0"/>
              <a:cs typeface="Courier New" pitchFamily="49" charset="0"/>
            </a:endParaRPr>
          </a:p>
          <a:p>
            <a:pPr lvl="1" eaLnBrk="1" hangingPunct="1">
              <a:lnSpc>
                <a:spcPct val="90000"/>
              </a:lnSpc>
              <a:buFontTx/>
              <a:buNone/>
              <a:defRPr/>
            </a:pPr>
            <a:r>
              <a:rPr lang="en-US" b="1" dirty="0">
                <a:latin typeface="Courier New" pitchFamily="49" charset="0"/>
                <a:cs typeface="Courier New" pitchFamily="49" charset="0"/>
              </a:rPr>
              <a:t>S1(config-if)#switchport trunk allowed vlan 						add </a:t>
            </a:r>
            <a:r>
              <a:rPr lang="en-US" b="1" i="1" dirty="0">
                <a:latin typeface="Courier New" pitchFamily="49" charset="0"/>
                <a:cs typeface="Courier New" pitchFamily="49" charset="0"/>
              </a:rPr>
              <a:t>vlan-list</a:t>
            </a:r>
          </a:p>
          <a:p>
            <a:pPr lvl="1" eaLnBrk="1" hangingPunct="1">
              <a:lnSpc>
                <a:spcPct val="90000"/>
              </a:lnSpc>
              <a:buFontTx/>
              <a:buNone/>
              <a:defRPr/>
            </a:pPr>
            <a:r>
              <a:rPr lang="en-US" b="1" dirty="0">
                <a:latin typeface="Courier New" pitchFamily="49" charset="0"/>
                <a:cs typeface="Courier New" pitchFamily="49" charset="0"/>
              </a:rPr>
              <a:t>S1(config-vlan)#end</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42</a:t>
            </a:fld>
            <a:endParaRPr lang="en-GB"/>
          </a:p>
        </p:txBody>
      </p:sp>
    </p:spTree>
    <p:custDataLst>
      <p:tags r:id="rId1"/>
    </p:custDataLst>
    <p:extLst>
      <p:ext uri="{BB962C8B-B14F-4D97-AF65-F5344CB8AC3E}">
        <p14:creationId xmlns:p14="http://schemas.microsoft.com/office/powerpoint/2010/main" val="2499823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Configure a Trunk</a:t>
            </a:r>
          </a:p>
        </p:txBody>
      </p:sp>
      <p:pic>
        <p:nvPicPr>
          <p:cNvPr id="36867" name="Picture 8" descr="vl74.jpg"/>
          <p:cNvPicPr>
            <a:picLocks noChangeAspect="1"/>
          </p:cNvPicPr>
          <p:nvPr/>
        </p:nvPicPr>
        <p:blipFill>
          <a:blip r:embed="rId4"/>
          <a:srcRect/>
          <a:stretch>
            <a:fillRect/>
          </a:stretch>
        </p:blipFill>
        <p:spPr bwMode="auto">
          <a:xfrm>
            <a:off x="304800" y="1371600"/>
            <a:ext cx="8610600" cy="4767263"/>
          </a:xfrm>
          <a:prstGeom prst="rect">
            <a:avLst/>
          </a:prstGeom>
          <a:noFill/>
          <a:ln w="9525">
            <a:noFill/>
            <a:miter lim="800000"/>
            <a:headEnd/>
            <a:tailEnd/>
          </a:ln>
        </p:spPr>
      </p:pic>
      <p:cxnSp>
        <p:nvCxnSpPr>
          <p:cNvPr id="12" name="Straight Connector 11"/>
          <p:cNvCxnSpPr/>
          <p:nvPr/>
        </p:nvCxnSpPr>
        <p:spPr bwMode="auto">
          <a:xfrm>
            <a:off x="4495800" y="2438400"/>
            <a:ext cx="1600200" cy="4572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10" name="Picture 9" descr="vl75.jpg"/>
          <p:cNvPicPr>
            <a:picLocks noChangeAspect="1"/>
          </p:cNvPicPr>
          <p:nvPr/>
        </p:nvPicPr>
        <p:blipFill>
          <a:blip r:embed="rId5"/>
          <a:srcRect/>
          <a:stretch>
            <a:fillRect/>
          </a:stretch>
        </p:blipFill>
        <p:spPr bwMode="auto">
          <a:xfrm>
            <a:off x="238257" y="958867"/>
            <a:ext cx="7391400" cy="1639888"/>
          </a:xfrm>
          <a:prstGeom prst="rect">
            <a:avLst/>
          </a:prstGeom>
          <a:noFill/>
          <a:ln w="9525">
            <a:noFill/>
            <a:miter lim="800000"/>
            <a:headEnd/>
            <a:tailEnd/>
          </a:ln>
        </p:spPr>
      </p:pic>
      <p:cxnSp>
        <p:nvCxnSpPr>
          <p:cNvPr id="17" name="Straight Connector 16"/>
          <p:cNvCxnSpPr/>
          <p:nvPr/>
        </p:nvCxnSpPr>
        <p:spPr bwMode="auto">
          <a:xfrm flipV="1">
            <a:off x="3581400" y="4724400"/>
            <a:ext cx="1371600" cy="381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14" name="Picture 13" descr="vl76.jpg"/>
          <p:cNvPicPr>
            <a:picLocks noChangeAspect="1"/>
          </p:cNvPicPr>
          <p:nvPr/>
        </p:nvPicPr>
        <p:blipFill>
          <a:blip r:embed="rId6"/>
          <a:srcRect/>
          <a:stretch>
            <a:fillRect/>
          </a:stretch>
        </p:blipFill>
        <p:spPr bwMode="auto">
          <a:xfrm>
            <a:off x="228600" y="5029200"/>
            <a:ext cx="7391400" cy="16906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43</a:t>
            </a:fld>
            <a:endParaRPr lang="en-GB"/>
          </a:p>
        </p:txBody>
      </p:sp>
    </p:spTree>
    <p:custDataLst>
      <p:tags r:id="rId1"/>
    </p:custDataLst>
    <p:extLst>
      <p:ext uri="{BB962C8B-B14F-4D97-AF65-F5344CB8AC3E}">
        <p14:creationId xmlns:p14="http://schemas.microsoft.com/office/powerpoint/2010/main" val="50036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a:t>Configure a Trunk</a:t>
            </a:r>
          </a:p>
        </p:txBody>
      </p:sp>
      <p:pic>
        <p:nvPicPr>
          <p:cNvPr id="37891" name="Picture 9" descr="vl75.jpg"/>
          <p:cNvPicPr>
            <a:picLocks noChangeAspect="1"/>
          </p:cNvPicPr>
          <p:nvPr/>
        </p:nvPicPr>
        <p:blipFill>
          <a:blip r:embed="rId4"/>
          <a:srcRect/>
          <a:stretch>
            <a:fillRect/>
          </a:stretch>
        </p:blipFill>
        <p:spPr bwMode="auto">
          <a:xfrm>
            <a:off x="838200" y="1524000"/>
            <a:ext cx="7391400" cy="1639888"/>
          </a:xfrm>
          <a:prstGeom prst="rect">
            <a:avLst/>
          </a:prstGeom>
          <a:noFill/>
          <a:ln w="9525">
            <a:noFill/>
            <a:miter lim="800000"/>
            <a:headEnd/>
            <a:tailEnd/>
          </a:ln>
        </p:spPr>
      </p:pic>
      <p:pic>
        <p:nvPicPr>
          <p:cNvPr id="37892" name="Picture 13" descr="vl76.jpg"/>
          <p:cNvPicPr>
            <a:picLocks noChangeAspect="1"/>
          </p:cNvPicPr>
          <p:nvPr/>
        </p:nvPicPr>
        <p:blipFill>
          <a:blip r:embed="rId5"/>
          <a:srcRect/>
          <a:stretch>
            <a:fillRect/>
          </a:stretch>
        </p:blipFill>
        <p:spPr bwMode="auto">
          <a:xfrm>
            <a:off x="914400" y="4572000"/>
            <a:ext cx="7391400" cy="1690688"/>
          </a:xfrm>
          <a:prstGeom prst="rect">
            <a:avLst/>
          </a:prstGeom>
          <a:noFill/>
          <a:ln w="9525">
            <a:noFill/>
            <a:miter lim="800000"/>
            <a:headEnd/>
            <a:tailEnd/>
          </a:ln>
        </p:spPr>
      </p:pic>
      <p:cxnSp>
        <p:nvCxnSpPr>
          <p:cNvPr id="11" name="Straight Connector 10"/>
          <p:cNvCxnSpPr/>
          <p:nvPr/>
        </p:nvCxnSpPr>
        <p:spPr bwMode="auto">
          <a:xfrm rot="5400000">
            <a:off x="4152901" y="4229100"/>
            <a:ext cx="2819400" cy="3175"/>
          </a:xfrm>
          <a:prstGeom prst="line">
            <a:avLst/>
          </a:prstGeom>
          <a:noFill/>
          <a:ln w="50800" cap="flat" cmpd="sng" algn="ctr">
            <a:solidFill>
              <a:srgbClr val="FF0000"/>
            </a:solidFill>
            <a:prstDash val="solid"/>
            <a:round/>
            <a:headEnd type="triangle" w="med" len="med"/>
            <a:tailEnd type="triangle"/>
          </a:ln>
          <a:effectLst>
            <a:outerShdw blurRad="50800" dist="50800" dir="5400000" algn="ctr" rotWithShape="0">
              <a:schemeClr val="tx1"/>
            </a:outerShdw>
          </a:effectLst>
        </p:spPr>
      </p:cxnSp>
      <p:sp>
        <p:nvSpPr>
          <p:cNvPr id="16" name="TextBox 15"/>
          <p:cNvSpPr txBox="1"/>
          <p:nvPr/>
        </p:nvSpPr>
        <p:spPr>
          <a:xfrm>
            <a:off x="838200" y="3683278"/>
            <a:ext cx="4343400" cy="36933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dirty="0">
                <a:solidFill>
                  <a:sysClr val="windowText" lastClr="000000"/>
                </a:solidFill>
              </a:rPr>
              <a:t>The native VLAN must match on both switches.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44</a:t>
            </a:fld>
            <a:endParaRPr lang="en-GB"/>
          </a:p>
        </p:txBody>
      </p:sp>
    </p:spTree>
    <p:custDataLst>
      <p:tags r:id="rId1"/>
    </p:custDataLst>
    <p:extLst>
      <p:ext uri="{BB962C8B-B14F-4D97-AF65-F5344CB8AC3E}">
        <p14:creationId xmlns:p14="http://schemas.microsoft.com/office/powerpoint/2010/main" val="2629261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802.1Q </a:t>
            </a:r>
            <a:r>
              <a:rPr lang="en-US" dirty="0" err="1"/>
              <a:t>Trunking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45</a:t>
            </a:fld>
            <a:endParaRPr lang="en-GB"/>
          </a:p>
        </p:txBody>
      </p:sp>
      <p:sp>
        <p:nvSpPr>
          <p:cNvPr id="4" name="Content Placeholder 3"/>
          <p:cNvSpPr>
            <a:spLocks noGrp="1"/>
          </p:cNvSpPr>
          <p:nvPr>
            <p:ph sz="quarter" idx="1"/>
          </p:nvPr>
        </p:nvSpPr>
        <p:spPr>
          <a:xfrm>
            <a:off x="612648" y="1600200"/>
            <a:ext cx="8153400" cy="1036712"/>
          </a:xfrm>
        </p:spPr>
        <p:txBody>
          <a:bodyPr>
            <a:noAutofit/>
          </a:bodyPr>
          <a:lstStyle/>
          <a:p>
            <a:pPr>
              <a:spcBef>
                <a:spcPct val="40000"/>
              </a:spcBef>
              <a:buClr>
                <a:schemeClr val="folHlink"/>
              </a:buClr>
              <a:buFontTx/>
              <a:buChar char="•"/>
            </a:pPr>
            <a:r>
              <a:rPr lang="vi-VN" sz="2000"/>
              <a:t>Hãy chắc chắn rằng native VLAN cho một 802.1Q </a:t>
            </a:r>
            <a:r>
              <a:rPr lang="en-US" sz="2000"/>
              <a:t>Trunking </a:t>
            </a:r>
            <a:r>
              <a:rPr lang="vi-VN" sz="2000"/>
              <a:t>là như nhau trên cả hai đầu của liên kết trunk. </a:t>
            </a:r>
            <a:endParaRPr lang="en-US" sz="2000"/>
          </a:p>
          <a:p>
            <a:pPr>
              <a:spcBef>
                <a:spcPct val="40000"/>
              </a:spcBef>
              <a:buClr>
                <a:schemeClr val="folHlink"/>
              </a:buClr>
              <a:buFontTx/>
              <a:buChar char="•"/>
            </a:pPr>
            <a:r>
              <a:rPr lang="vi-VN" sz="2000"/>
              <a:t>Hãy chắc chắn rằng mạng của bạn là loop-free trước khi vô hiệu STP.</a:t>
            </a:r>
            <a:endParaRPr lang="en-US" sz="2000" dirty="0">
              <a:latin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140968"/>
            <a:ext cx="7344816" cy="3528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957743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Configuration Steps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46</a:t>
            </a:fld>
            <a:endParaRPr lang="en-GB"/>
          </a:p>
        </p:txBody>
      </p:sp>
      <p:sp>
        <p:nvSpPr>
          <p:cNvPr id="4" name="Content Placeholder 3"/>
          <p:cNvSpPr>
            <a:spLocks noGrp="1"/>
          </p:cNvSpPr>
          <p:nvPr>
            <p:ph sz="quarter" idx="1"/>
          </p:nvPr>
        </p:nvSpPr>
        <p:spPr/>
        <p:txBody>
          <a:bodyPr/>
          <a:lstStyle/>
          <a:p>
            <a:pPr marL="571500" lvl="1" indent="-457200" defTabSz="915988">
              <a:lnSpc>
                <a:spcPct val="95000"/>
              </a:lnSpc>
              <a:spcBef>
                <a:spcPct val="35000"/>
              </a:spcBef>
            </a:pPr>
            <a:r>
              <a:rPr lang="en-US" sz="3200" dirty="0">
                <a:latin typeface="Helvetica" charset="0"/>
              </a:rPr>
              <a:t>Enable </a:t>
            </a:r>
            <a:r>
              <a:rPr lang="en-US" sz="3200" dirty="0" err="1">
                <a:latin typeface="Helvetica" charset="0"/>
              </a:rPr>
              <a:t>trunking</a:t>
            </a:r>
            <a:r>
              <a:rPr lang="en-US" sz="3200" dirty="0">
                <a:latin typeface="Helvetica" charset="0"/>
              </a:rPr>
              <a:t> </a:t>
            </a:r>
          </a:p>
          <a:p>
            <a:pPr marL="571500" lvl="1" indent="-457200" defTabSz="915988">
              <a:lnSpc>
                <a:spcPct val="95000"/>
              </a:lnSpc>
              <a:spcBef>
                <a:spcPct val="35000"/>
              </a:spcBef>
            </a:pPr>
            <a:r>
              <a:rPr lang="en-US" sz="3200" dirty="0">
                <a:latin typeface="Helvetica" charset="0"/>
              </a:rPr>
              <a:t>Create VLANs</a:t>
            </a:r>
          </a:p>
          <a:p>
            <a:pPr marL="571500" lvl="1" indent="-457200" defTabSz="915988">
              <a:lnSpc>
                <a:spcPct val="95000"/>
              </a:lnSpc>
              <a:spcBef>
                <a:spcPct val="35000"/>
              </a:spcBef>
            </a:pPr>
            <a:r>
              <a:rPr lang="en-US" sz="3200" dirty="0">
                <a:latin typeface="Helvetica" charset="0"/>
              </a:rPr>
              <a:t>Assign ports to VLAN</a:t>
            </a:r>
          </a:p>
          <a:p>
            <a:pPr marL="571500" lvl="1" indent="-457200" defTabSz="915988">
              <a:lnSpc>
                <a:spcPct val="95000"/>
              </a:lnSpc>
              <a:spcBef>
                <a:spcPct val="35000"/>
              </a:spcBef>
            </a:pPr>
            <a:r>
              <a:rPr lang="en-US" sz="3200" dirty="0">
                <a:latin typeface="Helvetica" charset="0"/>
              </a:rPr>
              <a:t>Enable VTP (optional)</a:t>
            </a:r>
          </a:p>
        </p:txBody>
      </p:sp>
    </p:spTree>
    <p:extLst>
      <p:ext uri="{BB962C8B-B14F-4D97-AF65-F5344CB8AC3E}">
        <p14:creationId xmlns:p14="http://schemas.microsoft.com/office/powerpoint/2010/main" val="2217216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5" y="179689"/>
            <a:ext cx="8153400" cy="990600"/>
          </a:xfrm>
        </p:spPr>
        <p:txBody>
          <a:bodyPr>
            <a:normAutofit/>
          </a:bodyPr>
          <a:lstStyle/>
          <a:p>
            <a:r>
              <a:rPr lang="en-US" dirty="0"/>
              <a:t>Configuring </a:t>
            </a:r>
            <a:br>
              <a:rPr lang="en-US" dirty="0"/>
            </a:br>
            <a:r>
              <a:rPr lang="en-US" dirty="0"/>
              <a:t>802.1Q </a:t>
            </a:r>
            <a:r>
              <a:rPr lang="en-US" dirty="0" err="1"/>
              <a:t>Trunking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47</a:t>
            </a:fld>
            <a:endParaRPr lang="en-GB"/>
          </a:p>
        </p:txBody>
      </p:sp>
      <p:sp>
        <p:nvSpPr>
          <p:cNvPr id="6" name="Rectangle 2"/>
          <p:cNvSpPr>
            <a:spLocks noChangeArrowheads="1"/>
          </p:cNvSpPr>
          <p:nvPr/>
        </p:nvSpPr>
        <p:spPr bwMode="auto">
          <a:xfrm>
            <a:off x="660660" y="1972816"/>
            <a:ext cx="7780337" cy="16002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7" name="Rectangle 4"/>
          <p:cNvSpPr>
            <a:spLocks noChangeArrowheads="1"/>
          </p:cNvSpPr>
          <p:nvPr/>
        </p:nvSpPr>
        <p:spPr bwMode="auto">
          <a:xfrm>
            <a:off x="1067173" y="2651109"/>
            <a:ext cx="7387158"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z="2000">
                <a:solidFill>
                  <a:srgbClr val="000000"/>
                </a:solidFill>
                <a:latin typeface="Courier New" charset="0"/>
                <a:cs typeface="Times New Roman" charset="0"/>
              </a:rPr>
              <a:t>SW1(config-if)#switchport mode trunk </a:t>
            </a:r>
          </a:p>
        </p:txBody>
      </p:sp>
      <p:sp>
        <p:nvSpPr>
          <p:cNvPr id="8" name="Rectangle 6"/>
          <p:cNvSpPr>
            <a:spLocks noChangeArrowheads="1"/>
          </p:cNvSpPr>
          <p:nvPr/>
        </p:nvSpPr>
        <p:spPr bwMode="auto">
          <a:xfrm>
            <a:off x="1053839" y="2117593"/>
            <a:ext cx="7387158"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z="2000">
                <a:solidFill>
                  <a:srgbClr val="000000"/>
                </a:solidFill>
                <a:latin typeface="Courier New" charset="0"/>
                <a:cs typeface="Times New Roman" charset="0"/>
              </a:rPr>
              <a:t>SW1(config</a:t>
            </a:r>
            <a:r>
              <a:rPr lang="en-US" sz="2000" dirty="0">
                <a:solidFill>
                  <a:srgbClr val="000000"/>
                </a:solidFill>
                <a:latin typeface="Courier New" charset="0"/>
                <a:cs typeface="Times New Roman" charset="0"/>
              </a:rPr>
              <a:t>)#</a:t>
            </a:r>
            <a:r>
              <a:rPr lang="en-US" sz="2000" dirty="0" err="1">
                <a:solidFill>
                  <a:srgbClr val="000000"/>
                </a:solidFill>
                <a:latin typeface="Courier New" charset="0"/>
                <a:cs typeface="Times New Roman" charset="0"/>
              </a:rPr>
              <a:t>int</a:t>
            </a:r>
            <a:r>
              <a:rPr lang="en-US" sz="2000" dirty="0">
                <a:solidFill>
                  <a:srgbClr val="000000"/>
                </a:solidFill>
                <a:latin typeface="Courier New" charset="0"/>
                <a:cs typeface="Times New Roman" charset="0"/>
              </a:rPr>
              <a:t> fa0/24 </a:t>
            </a:r>
          </a:p>
        </p:txBody>
      </p:sp>
      <p:sp>
        <p:nvSpPr>
          <p:cNvPr id="9" name="Rectangle 7"/>
          <p:cNvSpPr>
            <a:spLocks noChangeArrowheads="1"/>
          </p:cNvSpPr>
          <p:nvPr/>
        </p:nvSpPr>
        <p:spPr bwMode="auto">
          <a:xfrm>
            <a:off x="995769" y="3141040"/>
            <a:ext cx="7387158" cy="566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sz="2000">
                <a:solidFill>
                  <a:srgbClr val="000000"/>
                </a:solidFill>
                <a:latin typeface="Courier New" charset="0"/>
                <a:cs typeface="Times New Roman" charset="0"/>
              </a:rPr>
              <a:t>SW1(config-if</a:t>
            </a:r>
            <a:r>
              <a:rPr lang="en-US" sz="2000" dirty="0">
                <a:solidFill>
                  <a:srgbClr val="000000"/>
                </a:solidFill>
                <a:latin typeface="Courier New" charset="0"/>
                <a:cs typeface="Times New Roman" charset="0"/>
              </a:rPr>
              <a:t>)#</a:t>
            </a:r>
            <a:r>
              <a:rPr lang="en-US" sz="2000" dirty="0" err="1">
                <a:solidFill>
                  <a:srgbClr val="000000"/>
                </a:solidFill>
                <a:latin typeface="Courier New" charset="0"/>
                <a:cs typeface="Times New Roman" charset="0"/>
              </a:rPr>
              <a:t>switchport</a:t>
            </a:r>
            <a:r>
              <a:rPr lang="en-US" sz="2000" dirty="0">
                <a:solidFill>
                  <a:srgbClr val="000000"/>
                </a:solidFill>
                <a:latin typeface="Courier New" charset="0"/>
                <a:cs typeface="Times New Roman" charset="0"/>
              </a:rPr>
              <a:t> trunk </a:t>
            </a:r>
            <a:r>
              <a:rPr lang="en-US" sz="2000" dirty="0" err="1">
                <a:solidFill>
                  <a:srgbClr val="000000"/>
                </a:solidFill>
                <a:latin typeface="Courier New" charset="0"/>
                <a:cs typeface="Times New Roman" charset="0"/>
              </a:rPr>
              <a:t>encap</a:t>
            </a:r>
            <a:r>
              <a:rPr lang="en-US" sz="2000" dirty="0">
                <a:solidFill>
                  <a:srgbClr val="000000"/>
                </a:solidFill>
                <a:latin typeface="Courier New" charset="0"/>
                <a:cs typeface="Times New Roman" charset="0"/>
              </a:rPr>
              <a:t> dot1q </a:t>
            </a:r>
          </a:p>
        </p:txBody>
      </p:sp>
      <p:sp>
        <p:nvSpPr>
          <p:cNvPr id="10" name="Title 1"/>
          <p:cNvSpPr txBox="1">
            <a:spLocks/>
          </p:cNvSpPr>
          <p:nvPr/>
        </p:nvSpPr>
        <p:spPr>
          <a:xfrm>
            <a:off x="321255" y="3497661"/>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r>
              <a:rPr lang="en-US"/>
              <a:t>Verifying a Trunk</a:t>
            </a:r>
            <a:endParaRPr lang="en-US" dirty="0"/>
          </a:p>
        </p:txBody>
      </p:sp>
      <p:sp>
        <p:nvSpPr>
          <p:cNvPr id="11" name="Rectangle 10"/>
          <p:cNvSpPr>
            <a:spLocks noChangeArrowheads="1"/>
          </p:cNvSpPr>
          <p:nvPr/>
        </p:nvSpPr>
        <p:spPr bwMode="auto">
          <a:xfrm>
            <a:off x="706328" y="4326019"/>
            <a:ext cx="6000750" cy="4572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2" name="Rectangle 12"/>
          <p:cNvSpPr>
            <a:spLocks noChangeArrowheads="1"/>
          </p:cNvSpPr>
          <p:nvPr/>
        </p:nvSpPr>
        <p:spPr bwMode="auto">
          <a:xfrm>
            <a:off x="685489" y="4912452"/>
            <a:ext cx="7037388" cy="1552575"/>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11"/>
          <p:cNvSpPr>
            <a:spLocks noChangeArrowheads="1"/>
          </p:cNvSpPr>
          <p:nvPr/>
        </p:nvSpPr>
        <p:spPr bwMode="auto">
          <a:xfrm>
            <a:off x="980966" y="4401217"/>
            <a:ext cx="512191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Courier New" charset="0"/>
              </a:rPr>
              <a:t>SW1#</a:t>
            </a:r>
            <a:r>
              <a:rPr lang="en-US" sz="1600">
                <a:latin typeface="Courier New" charset="0"/>
                <a:cs typeface="Times New Roman" charset="0"/>
              </a:rPr>
              <a:t>show </a:t>
            </a:r>
            <a:r>
              <a:rPr lang="en-US" sz="1600" dirty="0">
                <a:latin typeface="Courier New" charset="0"/>
                <a:cs typeface="Times New Roman" charset="0"/>
              </a:rPr>
              <a:t>interface </a:t>
            </a:r>
            <a:r>
              <a:rPr lang="en-US" sz="1600" i="1" dirty="0">
                <a:latin typeface="Courier New" charset="0"/>
                <a:cs typeface="Times New Roman" charset="0"/>
              </a:rPr>
              <a:t>interface </a:t>
            </a:r>
            <a:r>
              <a:rPr lang="en-US" sz="1600" dirty="0" err="1">
                <a:latin typeface="Courier New" charset="0"/>
                <a:cs typeface="Times New Roman" charset="0"/>
              </a:rPr>
              <a:t>switchport</a:t>
            </a:r>
            <a:r>
              <a:rPr lang="en-US" sz="1600" dirty="0">
                <a:latin typeface="Courier New" charset="0"/>
                <a:cs typeface="Times New Roman" charset="0"/>
              </a:rPr>
              <a:t> </a:t>
            </a:r>
          </a:p>
        </p:txBody>
      </p:sp>
      <p:sp>
        <p:nvSpPr>
          <p:cNvPr id="14" name="Rectangle 13"/>
          <p:cNvSpPr>
            <a:spLocks noChangeArrowheads="1"/>
          </p:cNvSpPr>
          <p:nvPr/>
        </p:nvSpPr>
        <p:spPr bwMode="auto">
          <a:xfrm>
            <a:off x="706328" y="5045551"/>
            <a:ext cx="6604000"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pPr algn="l"/>
            <a:r>
              <a:rPr lang="en-US" sz="1400">
                <a:latin typeface="Courier New" charset="0"/>
              </a:rPr>
              <a:t>SW1#</a:t>
            </a:r>
            <a:r>
              <a:rPr lang="en-US" sz="1400">
                <a:latin typeface="Courier New" charset="0"/>
                <a:cs typeface="Times New Roman" charset="0"/>
              </a:rPr>
              <a:t>show interface fa0/24 switchport</a:t>
            </a:r>
          </a:p>
          <a:p>
            <a:pPr algn="l"/>
            <a:r>
              <a:rPr lang="en-US" sz="1400">
                <a:latin typeface="Courier New" charset="0"/>
                <a:cs typeface="Times New Roman" charset="0"/>
              </a:rPr>
              <a:t>Name: Fa0/24</a:t>
            </a:r>
          </a:p>
          <a:p>
            <a:pPr algn="l"/>
            <a:r>
              <a:rPr lang="en-US" sz="1400">
                <a:latin typeface="Courier New" charset="0"/>
                <a:cs typeface="Times New Roman" charset="0"/>
              </a:rPr>
              <a:t>Switchport: Enabled</a:t>
            </a:r>
          </a:p>
          <a:p>
            <a:pPr algn="l"/>
            <a:r>
              <a:rPr lang="en-US" sz="1400">
                <a:latin typeface="Courier New" charset="0"/>
                <a:cs typeface="Times New Roman" charset="0"/>
              </a:rPr>
              <a:t>Administrative mode: trunk</a:t>
            </a:r>
          </a:p>
          <a:p>
            <a:pPr algn="l"/>
            <a:r>
              <a:rPr lang="en-US" sz="1400">
                <a:latin typeface="Courier New" charset="0"/>
                <a:cs typeface="Times New Roman" charset="0"/>
              </a:rPr>
              <a:t>Operational Mode: trunk</a:t>
            </a:r>
          </a:p>
          <a:p>
            <a:pPr algn="l"/>
            <a:r>
              <a:rPr lang="en-US" sz="1400">
                <a:latin typeface="Courier New" charset="0"/>
                <a:cs typeface="Times New Roman" charset="0"/>
              </a:rPr>
              <a:t>. . .</a:t>
            </a:r>
            <a:endParaRPr lang="en-US" sz="1400">
              <a:latin typeface="Courier New" charset="0"/>
            </a:endParaRPr>
          </a:p>
        </p:txBody>
      </p:sp>
    </p:spTree>
    <p:extLst>
      <p:ext uri="{BB962C8B-B14F-4D97-AF65-F5344CB8AC3E}">
        <p14:creationId xmlns:p14="http://schemas.microsoft.com/office/powerpoint/2010/main" val="772279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VLAN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48</a:t>
            </a:fld>
            <a:endParaRPr lang="en-GB"/>
          </a:p>
        </p:txBody>
      </p:sp>
      <p:sp>
        <p:nvSpPr>
          <p:cNvPr id="6" name="Rectangle 9"/>
          <p:cNvSpPr>
            <a:spLocks noChangeArrowheads="1"/>
          </p:cNvSpPr>
          <p:nvPr/>
        </p:nvSpPr>
        <p:spPr bwMode="auto">
          <a:xfrm>
            <a:off x="975334" y="1646312"/>
            <a:ext cx="6248400" cy="649288"/>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7" name="Rectangle 10"/>
          <p:cNvSpPr>
            <a:spLocks noChangeArrowheads="1"/>
          </p:cNvSpPr>
          <p:nvPr/>
        </p:nvSpPr>
        <p:spPr bwMode="auto">
          <a:xfrm>
            <a:off x="1203934" y="1722512"/>
            <a:ext cx="6781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pPr algn="l"/>
            <a:r>
              <a:rPr lang="en-US" sz="1600">
                <a:latin typeface="Courier New" charset="0"/>
              </a:rPr>
              <a:t>SW1#vlan database </a:t>
            </a:r>
          </a:p>
          <a:p>
            <a:pPr algn="l"/>
            <a:r>
              <a:rPr lang="en-US" sz="1600">
                <a:latin typeface="Courier New" charset="0"/>
              </a:rPr>
              <a:t>SW1(vlan)#</a:t>
            </a:r>
            <a:r>
              <a:rPr lang="en-US" sz="1600">
                <a:latin typeface="Arial" charset="0"/>
              </a:rPr>
              <a:t> </a:t>
            </a:r>
            <a:r>
              <a:rPr lang="en-US" sz="1600">
                <a:latin typeface="Courier New" charset="0"/>
              </a:rPr>
              <a:t>vlan </a:t>
            </a:r>
            <a:r>
              <a:rPr lang="en-US" sz="1600" i="1">
                <a:latin typeface="Courier New" charset="0"/>
              </a:rPr>
              <a:t>vlan  </a:t>
            </a:r>
            <a:r>
              <a:rPr lang="en-US" sz="1600">
                <a:latin typeface="Courier New" charset="0"/>
              </a:rPr>
              <a:t>[name </a:t>
            </a:r>
            <a:r>
              <a:rPr lang="en-US" sz="1600" i="1">
                <a:latin typeface="Courier New" charset="0"/>
              </a:rPr>
              <a:t>vlan-name</a:t>
            </a:r>
            <a:r>
              <a:rPr lang="en-US" sz="1600">
                <a:latin typeface="Courier New" charset="0"/>
              </a:rPr>
              <a:t>]</a:t>
            </a:r>
          </a:p>
        </p:txBody>
      </p:sp>
      <p:sp>
        <p:nvSpPr>
          <p:cNvPr id="8" name="Rectangle 11"/>
          <p:cNvSpPr>
            <a:spLocks noChangeArrowheads="1"/>
          </p:cNvSpPr>
          <p:nvPr/>
        </p:nvSpPr>
        <p:spPr bwMode="auto">
          <a:xfrm>
            <a:off x="518134" y="2636912"/>
            <a:ext cx="7837488" cy="946150"/>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9" name="Rectangle 12"/>
          <p:cNvSpPr>
            <a:spLocks noChangeArrowheads="1"/>
          </p:cNvSpPr>
          <p:nvPr/>
        </p:nvSpPr>
        <p:spPr bwMode="auto">
          <a:xfrm>
            <a:off x="975334" y="2646864"/>
            <a:ext cx="425789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a:latin typeface="Courier New" charset="0"/>
                <a:cs typeface="Times New Roman" charset="0"/>
              </a:rPr>
              <a:t>SW1#vlan database</a:t>
            </a:r>
            <a:br>
              <a:rPr lang="en-US" sz="1600">
                <a:latin typeface="Courier New" charset="0"/>
                <a:cs typeface="Times New Roman" charset="0"/>
              </a:rPr>
            </a:br>
            <a:r>
              <a:rPr lang="en-US" sz="1600">
                <a:latin typeface="Courier New" charset="0"/>
                <a:cs typeface="Times New Roman" charset="0"/>
              </a:rPr>
              <a:t>SW1(vlan)#vlan 10 name switchlab2</a:t>
            </a:r>
            <a:br>
              <a:rPr lang="en-US" sz="1600">
                <a:latin typeface="Courier New" charset="0"/>
                <a:cs typeface="Times New Roman" charset="0"/>
              </a:rPr>
            </a:br>
            <a:r>
              <a:rPr lang="en-US" sz="1600">
                <a:latin typeface="Courier New" charset="0"/>
                <a:cs typeface="Times New Roman" charset="0"/>
              </a:rPr>
              <a:t>SW1(vlan)#exit</a:t>
            </a:r>
            <a:r>
              <a:rPr lang="en-US" sz="1600">
                <a:latin typeface="Courier New" charset="0"/>
              </a:rPr>
              <a:t> </a:t>
            </a:r>
          </a:p>
        </p:txBody>
      </p:sp>
      <p:sp>
        <p:nvSpPr>
          <p:cNvPr id="10" name="Title 1"/>
          <p:cNvSpPr txBox="1">
            <a:spLocks/>
          </p:cNvSpPr>
          <p:nvPr/>
        </p:nvSpPr>
        <p:spPr>
          <a:xfrm>
            <a:off x="360178" y="3463295"/>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r>
              <a:rPr lang="en-US"/>
              <a:t>Modifying a VLAN Name</a:t>
            </a:r>
            <a:endParaRPr lang="en-US" dirty="0"/>
          </a:p>
        </p:txBody>
      </p:sp>
      <p:sp>
        <p:nvSpPr>
          <p:cNvPr id="11" name="Rectangle 2"/>
          <p:cNvSpPr>
            <a:spLocks noChangeArrowheads="1"/>
          </p:cNvSpPr>
          <p:nvPr/>
        </p:nvSpPr>
        <p:spPr bwMode="auto">
          <a:xfrm>
            <a:off x="518134" y="4896221"/>
            <a:ext cx="7837488" cy="171599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5"/>
          <p:cNvSpPr>
            <a:spLocks noChangeArrowheads="1"/>
          </p:cNvSpPr>
          <p:nvPr/>
        </p:nvSpPr>
        <p:spPr bwMode="auto">
          <a:xfrm>
            <a:off x="965200" y="4270746"/>
            <a:ext cx="6451600" cy="5334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4" name="Rectangle 6"/>
          <p:cNvSpPr>
            <a:spLocks noChangeArrowheads="1"/>
          </p:cNvSpPr>
          <p:nvPr/>
        </p:nvSpPr>
        <p:spPr bwMode="auto">
          <a:xfrm>
            <a:off x="1000125" y="4361512"/>
            <a:ext cx="52854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a:latin typeface="Courier New" charset="0"/>
              </a:rPr>
              <a:t>SW1(config)#vlan </a:t>
            </a:r>
            <a:r>
              <a:rPr lang="en-US" i="1">
                <a:latin typeface="Courier New" charset="0"/>
              </a:rPr>
              <a:t>vlan </a:t>
            </a:r>
            <a:r>
              <a:rPr lang="en-US">
                <a:latin typeface="Courier New" charset="0"/>
              </a:rPr>
              <a:t>name</a:t>
            </a:r>
            <a:r>
              <a:rPr lang="en-US" i="1">
                <a:latin typeface="Courier New" charset="0"/>
              </a:rPr>
              <a:t> vlan-name</a:t>
            </a:r>
          </a:p>
        </p:txBody>
      </p:sp>
      <p:sp>
        <p:nvSpPr>
          <p:cNvPr id="15" name="Rectangle 7"/>
          <p:cNvSpPr>
            <a:spLocks noChangeArrowheads="1"/>
          </p:cNvSpPr>
          <p:nvPr/>
        </p:nvSpPr>
        <p:spPr bwMode="auto">
          <a:xfrm>
            <a:off x="829956" y="5235972"/>
            <a:ext cx="751840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a:latin typeface="Courier New" charset="0"/>
              </a:rPr>
              <a:t>SW1#configure terminal </a:t>
            </a:r>
          </a:p>
          <a:p>
            <a:pPr algn="l"/>
            <a:r>
              <a:rPr lang="en-US" sz="1600">
                <a:latin typeface="Courier New" charset="0"/>
              </a:rPr>
              <a:t>Enter configuration commands, one per line.  End with CNTL/Z</a:t>
            </a:r>
          </a:p>
          <a:p>
            <a:pPr algn="l"/>
            <a:r>
              <a:rPr lang="en-US" sz="1600">
                <a:latin typeface="Courier New" charset="0"/>
              </a:rPr>
              <a:t>SW1(config)#vlan 10 name switchlab10</a:t>
            </a:r>
            <a:endParaRPr lang="en-US" sz="1600">
              <a:latin typeface="Arial" charset="0"/>
            </a:endParaRPr>
          </a:p>
        </p:txBody>
      </p:sp>
    </p:spTree>
    <p:extLst>
      <p:ext uri="{BB962C8B-B14F-4D97-AF65-F5344CB8AC3E}">
        <p14:creationId xmlns:p14="http://schemas.microsoft.com/office/powerpoint/2010/main" val="40407429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a VLAN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49</a:t>
            </a:fld>
            <a:endParaRPr lang="en-GB"/>
          </a:p>
        </p:txBody>
      </p:sp>
      <p:sp>
        <p:nvSpPr>
          <p:cNvPr id="6" name="Rectangle 7"/>
          <p:cNvSpPr>
            <a:spLocks noChangeArrowheads="1"/>
          </p:cNvSpPr>
          <p:nvPr/>
        </p:nvSpPr>
        <p:spPr bwMode="auto">
          <a:xfrm>
            <a:off x="709656" y="2278505"/>
            <a:ext cx="7837488" cy="193833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7" name="Rectangle 6"/>
          <p:cNvSpPr>
            <a:spLocks noChangeArrowheads="1"/>
          </p:cNvSpPr>
          <p:nvPr/>
        </p:nvSpPr>
        <p:spPr bwMode="auto">
          <a:xfrm>
            <a:off x="1475656" y="3522616"/>
            <a:ext cx="1600200" cy="228600"/>
          </a:xfrm>
          <a:prstGeom prst="rect">
            <a:avLst/>
          </a:prstGeom>
          <a:solidFill>
            <a:srgbClr val="FFFF9B"/>
          </a:solidFill>
          <a:ln>
            <a:noFill/>
          </a:ln>
          <a:extLs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endParaRPr lang="en-US"/>
          </a:p>
        </p:txBody>
      </p:sp>
      <p:sp>
        <p:nvSpPr>
          <p:cNvPr id="8" name="Rectangle 3"/>
          <p:cNvSpPr>
            <a:spLocks noChangeArrowheads="1"/>
          </p:cNvSpPr>
          <p:nvPr/>
        </p:nvSpPr>
        <p:spPr bwMode="auto">
          <a:xfrm>
            <a:off x="839037" y="1610690"/>
            <a:ext cx="3789363" cy="457200"/>
          </a:xfrm>
          <a:prstGeom prst="rect">
            <a:avLst/>
          </a:prstGeom>
          <a:solidFill>
            <a:schemeClr val="bg1"/>
          </a:solidFill>
          <a:ln w="19050">
            <a:solidFill>
              <a:schemeClr val="tx1"/>
            </a:solidFill>
            <a:miter lim="800000"/>
            <a:headEnd type="none" w="sm" len="sm"/>
            <a:tailEnd type="none" w="sm" len="sm"/>
          </a:ln>
          <a:effectLst>
            <a:outerShdw dist="45791" dir="3378596" algn="ctr" rotWithShape="0">
              <a:schemeClr val="bg2"/>
            </a:outerShdw>
          </a:effectLst>
        </p:spPr>
        <p:txBody>
          <a:bodyPr anchor="ctr">
            <a:spAutoFit/>
          </a:bodyPr>
          <a:lstStyle/>
          <a:p>
            <a:pPr>
              <a:defRPr/>
            </a:pPr>
            <a:endParaRPr lang="en-US">
              <a:latin typeface="Courier" pitchFamily="18" charset="0"/>
              <a:ea typeface="+mn-ea"/>
            </a:endParaRPr>
          </a:p>
        </p:txBody>
      </p:sp>
      <p:sp>
        <p:nvSpPr>
          <p:cNvPr id="9" name="Rectangle 4"/>
          <p:cNvSpPr>
            <a:spLocks noChangeArrowheads="1"/>
          </p:cNvSpPr>
          <p:nvPr/>
        </p:nvSpPr>
        <p:spPr bwMode="auto">
          <a:xfrm>
            <a:off x="886843" y="1656754"/>
            <a:ext cx="3886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r>
              <a:rPr lang="en-US" sz="1600"/>
              <a:t>SW1#show vlan [</a:t>
            </a:r>
            <a:r>
              <a:rPr lang="en-US" sz="1600" i="1"/>
              <a:t>vlan#</a:t>
            </a:r>
            <a:r>
              <a:rPr lang="en-US" sz="1600"/>
              <a:t>]</a:t>
            </a:r>
          </a:p>
        </p:txBody>
      </p:sp>
      <p:sp>
        <p:nvSpPr>
          <p:cNvPr id="10" name="Rectangle 5"/>
          <p:cNvSpPr>
            <a:spLocks noChangeArrowheads="1"/>
          </p:cNvSpPr>
          <p:nvPr/>
        </p:nvSpPr>
        <p:spPr bwMode="auto">
          <a:xfrm>
            <a:off x="822943" y="2493320"/>
            <a:ext cx="6051550"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a:latin typeface="Courier New" charset="0"/>
              </a:rPr>
              <a:t>VnPro_SW#show vlan 10</a:t>
            </a:r>
          </a:p>
          <a:p>
            <a:pPr algn="l"/>
            <a:endParaRPr lang="en-US" sz="1600">
              <a:latin typeface="Courier New" charset="0"/>
            </a:endParaRPr>
          </a:p>
          <a:p>
            <a:pPr algn="l"/>
            <a:r>
              <a:rPr lang="en-US" sz="1600">
                <a:latin typeface="Courier New" charset="0"/>
              </a:rPr>
              <a:t>VLAN Name             Status     Ports</a:t>
            </a:r>
          </a:p>
          <a:p>
            <a:pPr algn="l"/>
            <a:r>
              <a:rPr lang="en-US" sz="1600">
                <a:latin typeface="Courier New" charset="0"/>
              </a:rPr>
              <a:t>------------------------------------------------</a:t>
            </a:r>
          </a:p>
          <a:p>
            <a:pPr algn="l"/>
            <a:r>
              <a:rPr lang="en-US" sz="1600">
                <a:latin typeface="Courier New" charset="0"/>
              </a:rPr>
              <a:t>10   switchlab10      Enabled    </a:t>
            </a:r>
          </a:p>
          <a:p>
            <a:pPr algn="l"/>
            <a:r>
              <a:rPr lang="en-US" sz="1600">
                <a:latin typeface="Courier New" charset="0"/>
              </a:rPr>
              <a:t>------------------------------------------------</a:t>
            </a:r>
            <a:endParaRPr lang="en-US" sz="1600">
              <a:latin typeface="Arial" charset="0"/>
            </a:endParaRPr>
          </a:p>
          <a:p>
            <a:pPr algn="l"/>
            <a:endParaRPr lang="en-US" sz="1600">
              <a:latin typeface="Arial" charset="0"/>
            </a:endParaRPr>
          </a:p>
        </p:txBody>
      </p:sp>
      <p:sp>
        <p:nvSpPr>
          <p:cNvPr id="11" name="Title 1"/>
          <p:cNvSpPr txBox="1">
            <a:spLocks/>
          </p:cNvSpPr>
          <p:nvPr/>
        </p:nvSpPr>
        <p:spPr>
          <a:xfrm>
            <a:off x="386296" y="4034234"/>
            <a:ext cx="8153400" cy="990600"/>
          </a:xfrm>
          <a:prstGeom prst="rect">
            <a:avLst/>
          </a:prstGeom>
        </p:spPr>
        <p:txBody>
          <a:bodyPr vert="horz" anchor="ctr">
            <a:normAutofit/>
          </a:bodyPr>
          <a:lst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a:lstStyle>
          <a:p>
            <a:r>
              <a:rPr lang="en-US"/>
              <a:t>Assigning Switch Ports to a VLAN</a:t>
            </a:r>
            <a:endParaRPr lang="en-US" dirty="0"/>
          </a:p>
        </p:txBody>
      </p:sp>
      <p:sp>
        <p:nvSpPr>
          <p:cNvPr id="12" name="Rectangle 11"/>
          <p:cNvSpPr>
            <a:spLocks noChangeArrowheads="1"/>
          </p:cNvSpPr>
          <p:nvPr/>
        </p:nvSpPr>
        <p:spPr bwMode="auto">
          <a:xfrm>
            <a:off x="533400" y="4873001"/>
            <a:ext cx="7696200" cy="1676400"/>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Rectangle 10"/>
          <p:cNvSpPr>
            <a:spLocks noChangeArrowheads="1"/>
          </p:cNvSpPr>
          <p:nvPr/>
        </p:nvSpPr>
        <p:spPr bwMode="auto">
          <a:xfrm>
            <a:off x="714375" y="6014999"/>
            <a:ext cx="561564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Courier New" charset="0"/>
              </a:rPr>
              <a:t>SW1(config-if)#</a:t>
            </a:r>
            <a:r>
              <a:rPr lang="en-US" sz="1600">
                <a:latin typeface="Courier New" charset="0"/>
                <a:cs typeface="Times New Roman" charset="0"/>
              </a:rPr>
              <a:t>switchport access vlan </a:t>
            </a:r>
            <a:r>
              <a:rPr lang="en-US" sz="1600" i="1">
                <a:latin typeface="Courier New" charset="0"/>
                <a:cs typeface="Times New Roman" charset="0"/>
              </a:rPr>
              <a:t>vlan#</a:t>
            </a:r>
            <a:r>
              <a:rPr lang="en-US" sz="1600">
                <a:latin typeface="Courier New" charset="0"/>
              </a:rPr>
              <a:t> </a:t>
            </a:r>
          </a:p>
        </p:txBody>
      </p:sp>
      <p:sp>
        <p:nvSpPr>
          <p:cNvPr id="14" name="Rectangle 11"/>
          <p:cNvSpPr>
            <a:spLocks noChangeArrowheads="1"/>
          </p:cNvSpPr>
          <p:nvPr/>
        </p:nvSpPr>
        <p:spPr bwMode="auto">
          <a:xfrm>
            <a:off x="731838" y="4948199"/>
            <a:ext cx="302358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Courier New" charset="0"/>
              </a:rPr>
              <a:t>SW1(config)#</a:t>
            </a:r>
            <a:r>
              <a:rPr lang="en-US" sz="1600">
                <a:latin typeface="Courier New" charset="0"/>
                <a:cs typeface="Times New Roman" charset="0"/>
              </a:rPr>
              <a:t>int fa0/10</a:t>
            </a:r>
            <a:r>
              <a:rPr lang="en-US" sz="1600">
                <a:latin typeface="Courier New" charset="0"/>
              </a:rPr>
              <a:t> </a:t>
            </a:r>
          </a:p>
        </p:txBody>
      </p:sp>
      <p:sp>
        <p:nvSpPr>
          <p:cNvPr id="15" name="Rectangle 12"/>
          <p:cNvSpPr>
            <a:spLocks noChangeArrowheads="1"/>
          </p:cNvSpPr>
          <p:nvPr/>
        </p:nvSpPr>
        <p:spPr bwMode="auto">
          <a:xfrm>
            <a:off x="762000" y="5481599"/>
            <a:ext cx="48750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Courier New" charset="0"/>
              </a:rPr>
              <a:t>SW1(config-if)#</a:t>
            </a:r>
            <a:r>
              <a:rPr lang="en-US" sz="1600">
                <a:latin typeface="Courier New" charset="0"/>
                <a:cs typeface="Times New Roman" charset="0"/>
              </a:rPr>
              <a:t>switchport mode access</a:t>
            </a:r>
            <a:r>
              <a:rPr lang="en-US" sz="1600">
                <a:latin typeface="Courier New" charset="0"/>
              </a:rPr>
              <a:t> </a:t>
            </a:r>
          </a:p>
        </p:txBody>
      </p:sp>
    </p:spTree>
    <p:extLst>
      <p:ext uri="{BB962C8B-B14F-4D97-AF65-F5344CB8AC3E}">
        <p14:creationId xmlns:p14="http://schemas.microsoft.com/office/powerpoint/2010/main" val="3259241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00"/>
                </a:solidFill>
                <a:latin typeface="Helvetica" pitchFamily="34" charset="0"/>
              </a:rPr>
              <a:t>VLAN Overview</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a:t>
            </a:fld>
            <a:endParaRPr lang="en-GB"/>
          </a:p>
        </p:txBody>
      </p:sp>
      <p:pic>
        <p:nvPicPr>
          <p:cNvPr id="6" name="Picture 7" descr="vl03.jpg"/>
          <p:cNvPicPr>
            <a:picLocks noChangeAspect="1"/>
          </p:cNvPicPr>
          <p:nvPr/>
        </p:nvPicPr>
        <p:blipFill>
          <a:blip r:embed="rId3"/>
          <a:srcRect/>
          <a:stretch>
            <a:fillRect/>
          </a:stretch>
        </p:blipFill>
        <p:spPr bwMode="auto">
          <a:xfrm>
            <a:off x="609600" y="1772816"/>
            <a:ext cx="8077200" cy="4750222"/>
          </a:xfrm>
          <a:prstGeom prst="rect">
            <a:avLst/>
          </a:prstGeom>
          <a:noFill/>
          <a:ln w="9525">
            <a:noFill/>
            <a:miter lim="800000"/>
            <a:headEnd/>
            <a:tailEnd/>
          </a:ln>
        </p:spPr>
      </p:pic>
    </p:spTree>
    <p:extLst>
      <p:ext uri="{BB962C8B-B14F-4D97-AF65-F5344CB8AC3E}">
        <p14:creationId xmlns:p14="http://schemas.microsoft.com/office/powerpoint/2010/main" val="29248878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Helvetica" charset="0"/>
              </a:rPr>
              <a:t>Verifying VLAN Membership</a:t>
            </a:r>
            <a:endParaRPr lang="en-US"/>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50</a:t>
            </a:fld>
            <a:endParaRPr lang="en-GB"/>
          </a:p>
        </p:txBody>
      </p:sp>
      <p:sp>
        <p:nvSpPr>
          <p:cNvPr id="6" name="Rectangle 2"/>
          <p:cNvSpPr>
            <a:spLocks noChangeArrowheads="1"/>
          </p:cNvSpPr>
          <p:nvPr/>
        </p:nvSpPr>
        <p:spPr bwMode="auto">
          <a:xfrm>
            <a:off x="457200" y="2209800"/>
            <a:ext cx="7848600" cy="3017838"/>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7" name="Rectangle 3"/>
          <p:cNvSpPr>
            <a:spLocks noChangeArrowheads="1"/>
          </p:cNvSpPr>
          <p:nvPr/>
        </p:nvSpPr>
        <p:spPr bwMode="auto">
          <a:xfrm>
            <a:off x="609600" y="2261107"/>
            <a:ext cx="7404100"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pPr algn="l">
              <a:tabLst>
                <a:tab pos="736600" algn="l"/>
                <a:tab pos="3030538" algn="l"/>
                <a:tab pos="4516438" algn="l"/>
              </a:tabLst>
            </a:pPr>
            <a:r>
              <a:rPr lang="en-US" sz="1200">
                <a:latin typeface="Courier New" charset="0"/>
              </a:rPr>
              <a:t>SW1#</a:t>
            </a:r>
            <a:r>
              <a:rPr lang="en-US" sz="1200">
                <a:latin typeface="Courier New" charset="0"/>
                <a:cs typeface="Times New Roman" charset="0"/>
              </a:rPr>
              <a:t>show vlan brief</a:t>
            </a:r>
          </a:p>
          <a:p>
            <a:pPr algn="l">
              <a:tabLst>
                <a:tab pos="736600" algn="l"/>
                <a:tab pos="3030538" algn="l"/>
                <a:tab pos="4516438" algn="l"/>
              </a:tabLst>
            </a:pPr>
            <a:r>
              <a:rPr lang="en-US" sz="1200">
                <a:latin typeface="Courier New" charset="0"/>
                <a:cs typeface="Times New Roman" charset="0"/>
              </a:rPr>
              <a:t>VLAN	Name                     Status   	Ports</a:t>
            </a:r>
          </a:p>
          <a:p>
            <a:pPr algn="l">
              <a:tabLst>
                <a:tab pos="736600" algn="l"/>
                <a:tab pos="3030538" algn="l"/>
                <a:tab pos="4516438" algn="l"/>
              </a:tabLst>
            </a:pPr>
            <a:r>
              <a:rPr lang="en-US" sz="1200">
                <a:latin typeface="Courier New" charset="0"/>
                <a:cs typeface="Times New Roman" charset="0"/>
              </a:rPr>
              <a:t>----	------------------------ ---------	-----------------------</a:t>
            </a:r>
          </a:p>
          <a:p>
            <a:pPr algn="l">
              <a:tabLst>
                <a:tab pos="736600" algn="l"/>
                <a:tab pos="3030538" algn="l"/>
                <a:tab pos="4516438" algn="l"/>
              </a:tabLst>
            </a:pPr>
            <a:r>
              <a:rPr lang="en-US" sz="1200">
                <a:latin typeface="Courier New" charset="0"/>
                <a:cs typeface="Times New Roman" charset="0"/>
              </a:rPr>
              <a:t>1   	default	active   	Fa0/4, Fa0/5, Fa0/6, Fa0/7,</a:t>
            </a:r>
          </a:p>
          <a:p>
            <a:pPr algn="l">
              <a:tabLst>
                <a:tab pos="736600" algn="l"/>
                <a:tab pos="3030538" algn="l"/>
                <a:tab pos="4516438" algn="l"/>
              </a:tabLst>
            </a:pPr>
            <a:r>
              <a:rPr lang="en-US" sz="1200">
                <a:latin typeface="Courier New" charset="0"/>
                <a:cs typeface="Times New Roman" charset="0"/>
              </a:rPr>
              <a:t>                                                	Fa0/8, Fa0/9, Fa0/10, Fa0/11,</a:t>
            </a:r>
          </a:p>
          <a:p>
            <a:pPr algn="l">
              <a:tabLst>
                <a:tab pos="736600" algn="l"/>
                <a:tab pos="3030538" algn="l"/>
                <a:tab pos="4516438" algn="l"/>
              </a:tabLst>
            </a:pPr>
            <a:r>
              <a:rPr lang="en-US" sz="1200">
                <a:latin typeface="Courier New" charset="0"/>
                <a:cs typeface="Times New Roman" charset="0"/>
              </a:rPr>
              <a:t>                                                	Fa0/12, Fa0/13, Fa0/14, Fa0/15,</a:t>
            </a:r>
          </a:p>
          <a:p>
            <a:pPr algn="l">
              <a:tabLst>
                <a:tab pos="736600" algn="l"/>
                <a:tab pos="3030538" algn="l"/>
                <a:tab pos="4516438" algn="l"/>
              </a:tabLst>
            </a:pPr>
            <a:r>
              <a:rPr lang="en-US" sz="1200">
                <a:latin typeface="Courier New" charset="0"/>
                <a:cs typeface="Times New Roman" charset="0"/>
              </a:rPr>
              <a:t>                                                	Fa0/16, Fa0/17, Fa0/18, Fa0/19,</a:t>
            </a:r>
          </a:p>
          <a:p>
            <a:pPr algn="l">
              <a:tabLst>
                <a:tab pos="736600" algn="l"/>
                <a:tab pos="3030538" algn="l"/>
                <a:tab pos="4516438" algn="l"/>
              </a:tabLst>
            </a:pPr>
            <a:r>
              <a:rPr lang="en-US" sz="1200">
                <a:latin typeface="Courier New" charset="0"/>
                <a:cs typeface="Times New Roman" charset="0"/>
              </a:rPr>
              <a:t>                                                	Fa0/20, Fa0/21</a:t>
            </a:r>
          </a:p>
          <a:p>
            <a:pPr algn="l">
              <a:tabLst>
                <a:tab pos="736600" algn="l"/>
                <a:tab pos="3030538" algn="l"/>
                <a:tab pos="4516438" algn="l"/>
              </a:tabLst>
            </a:pPr>
            <a:r>
              <a:rPr lang="en-US" sz="1200">
                <a:latin typeface="Courier New" charset="0"/>
                <a:cs typeface="Times New Roman" charset="0"/>
              </a:rPr>
              <a:t>5   	VLAN5	active   	Fa0/3</a:t>
            </a:r>
          </a:p>
          <a:p>
            <a:pPr algn="l">
              <a:tabLst>
                <a:tab pos="736600" algn="l"/>
                <a:tab pos="3030538" algn="l"/>
                <a:tab pos="4516438" algn="l"/>
              </a:tabLst>
            </a:pPr>
            <a:r>
              <a:rPr lang="en-US" sz="1200">
                <a:latin typeface="Courier New" charset="0"/>
                <a:cs typeface="Times New Roman" charset="0"/>
              </a:rPr>
              <a:t>9   	VLAN9                    active	Fa0/22, Fa0/23</a:t>
            </a:r>
          </a:p>
          <a:p>
            <a:pPr algn="l">
              <a:tabLst>
                <a:tab pos="736600" algn="l"/>
                <a:tab pos="3030538" algn="l"/>
                <a:tab pos="4516438" algn="l"/>
              </a:tabLst>
            </a:pPr>
            <a:r>
              <a:rPr lang="en-US" sz="1200">
                <a:latin typeface="Courier New" charset="0"/>
                <a:cs typeface="Times New Roman" charset="0"/>
              </a:rPr>
              <a:t>1002	fddi-default	active</a:t>
            </a:r>
          </a:p>
          <a:p>
            <a:pPr algn="l">
              <a:tabLst>
                <a:tab pos="736600" algn="l"/>
                <a:tab pos="3030538" algn="l"/>
                <a:tab pos="4516438" algn="l"/>
              </a:tabLst>
            </a:pPr>
            <a:r>
              <a:rPr lang="en-US" sz="1200">
                <a:latin typeface="Courier New" charset="0"/>
                <a:cs typeface="Times New Roman" charset="0"/>
              </a:rPr>
              <a:t>1003	token-ring-default	active</a:t>
            </a:r>
          </a:p>
          <a:p>
            <a:pPr algn="l">
              <a:tabLst>
                <a:tab pos="736600" algn="l"/>
                <a:tab pos="3030538" algn="l"/>
                <a:tab pos="4516438" algn="l"/>
              </a:tabLst>
            </a:pPr>
            <a:r>
              <a:rPr lang="en-US" sz="1200">
                <a:latin typeface="Courier New" charset="0"/>
                <a:cs typeface="Times New Roman" charset="0"/>
              </a:rPr>
              <a:t>1004	fddinet-default	active</a:t>
            </a:r>
          </a:p>
          <a:p>
            <a:pPr algn="l">
              <a:tabLst>
                <a:tab pos="736600" algn="l"/>
                <a:tab pos="3030538" algn="l"/>
                <a:tab pos="4516438" algn="l"/>
              </a:tabLst>
            </a:pPr>
            <a:r>
              <a:rPr lang="en-US" sz="1200">
                <a:latin typeface="Courier New" charset="0"/>
                <a:cs typeface="Times New Roman" charset="0"/>
              </a:rPr>
              <a:t>1005	trnet-default	active</a:t>
            </a:r>
            <a:r>
              <a:rPr lang="en-US" sz="1200">
                <a:latin typeface="Courier New" charset="0"/>
              </a:rPr>
              <a:t> </a:t>
            </a:r>
          </a:p>
        </p:txBody>
      </p:sp>
      <p:sp>
        <p:nvSpPr>
          <p:cNvPr id="8" name="Rectangle 4"/>
          <p:cNvSpPr>
            <a:spLocks noChangeArrowheads="1"/>
          </p:cNvSpPr>
          <p:nvPr/>
        </p:nvSpPr>
        <p:spPr bwMode="auto">
          <a:xfrm>
            <a:off x="711200" y="1616348"/>
            <a:ext cx="3867150" cy="4445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9" name="Rectangle 5"/>
          <p:cNvSpPr>
            <a:spLocks noChangeArrowheads="1"/>
          </p:cNvSpPr>
          <p:nvPr/>
        </p:nvSpPr>
        <p:spPr bwMode="auto">
          <a:xfrm>
            <a:off x="901700" y="1567448"/>
            <a:ext cx="25298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Courier New" charset="0"/>
              </a:rPr>
              <a:t>SW1#show vlan brief</a:t>
            </a:r>
          </a:p>
        </p:txBody>
      </p:sp>
      <p:sp>
        <p:nvSpPr>
          <p:cNvPr id="10" name="Rectangle 7"/>
          <p:cNvSpPr>
            <a:spLocks noChangeArrowheads="1"/>
          </p:cNvSpPr>
          <p:nvPr/>
        </p:nvSpPr>
        <p:spPr bwMode="auto">
          <a:xfrm>
            <a:off x="711200" y="5740400"/>
            <a:ext cx="6376988" cy="4445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1" name="Rectangle 8"/>
          <p:cNvSpPr>
            <a:spLocks noChangeArrowheads="1"/>
          </p:cNvSpPr>
          <p:nvPr/>
        </p:nvSpPr>
        <p:spPr bwMode="auto">
          <a:xfrm>
            <a:off x="971550" y="5821948"/>
            <a:ext cx="512191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r>
              <a:rPr lang="en-US" sz="1600">
                <a:latin typeface="Courier New" charset="0"/>
              </a:rPr>
              <a:t>SW1#show interfaces </a:t>
            </a:r>
            <a:r>
              <a:rPr lang="en-US" sz="1600" i="1">
                <a:latin typeface="Courier New" charset="0"/>
              </a:rPr>
              <a:t>interface</a:t>
            </a:r>
            <a:r>
              <a:rPr lang="en-US" sz="1600">
                <a:latin typeface="Courier New" charset="0"/>
              </a:rPr>
              <a:t> switchport</a:t>
            </a:r>
          </a:p>
        </p:txBody>
      </p:sp>
    </p:spTree>
    <p:extLst>
      <p:ext uri="{BB962C8B-B14F-4D97-AF65-F5344CB8AC3E}">
        <p14:creationId xmlns:p14="http://schemas.microsoft.com/office/powerpoint/2010/main" val="3556351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Verifying STP for a VLAN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51</a:t>
            </a:fld>
            <a:endParaRPr lang="en-GB"/>
          </a:p>
        </p:txBody>
      </p:sp>
      <p:sp>
        <p:nvSpPr>
          <p:cNvPr id="6" name="Rectangle 2"/>
          <p:cNvSpPr>
            <a:spLocks noChangeArrowheads="1"/>
          </p:cNvSpPr>
          <p:nvPr/>
        </p:nvSpPr>
        <p:spPr bwMode="auto">
          <a:xfrm>
            <a:off x="179512" y="2041364"/>
            <a:ext cx="8892480" cy="4451512"/>
          </a:xfrm>
          <a:prstGeom prst="rect">
            <a:avLst/>
          </a:prstGeom>
          <a:solidFill>
            <a:srgbClr val="FFCC99"/>
          </a:solidFill>
          <a:ln w="12700">
            <a:solidFill>
              <a:schemeClr val="tx1"/>
            </a:solidFill>
            <a:miter lim="800000"/>
            <a:headEnd/>
            <a:tailEnd/>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7" name="Rectangle 5"/>
          <p:cNvSpPr>
            <a:spLocks noChangeArrowheads="1"/>
          </p:cNvSpPr>
          <p:nvPr/>
        </p:nvSpPr>
        <p:spPr bwMode="auto">
          <a:xfrm>
            <a:off x="465111" y="2087217"/>
            <a:ext cx="8701421"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p>
            <a:pPr algn="l"/>
            <a:r>
              <a:rPr lang="en-US" sz="1600">
                <a:latin typeface="Courier New" charset="0"/>
              </a:rPr>
              <a:t>SW1#show spannng-tree vlan 1</a:t>
            </a:r>
          </a:p>
          <a:p>
            <a:pPr algn="l"/>
            <a:endParaRPr lang="en-US" sz="1600">
              <a:latin typeface="Courier New" charset="0"/>
            </a:endParaRPr>
          </a:p>
          <a:p>
            <a:pPr algn="l"/>
            <a:r>
              <a:rPr lang="en-US" sz="1600">
                <a:latin typeface="Courier New" charset="0"/>
              </a:rPr>
              <a:t>VLAN1 is executing the IEEE compatible Spanning Tree Protocol</a:t>
            </a:r>
          </a:p>
          <a:p>
            <a:pPr algn="l"/>
            <a:r>
              <a:rPr lang="en-US" sz="1600">
                <a:latin typeface="Courier New" charset="0"/>
              </a:rPr>
              <a:t>   Bridge Identifier has priority 32768, address 0050.F037.DA00</a:t>
            </a:r>
          </a:p>
          <a:p>
            <a:pPr algn="l"/>
            <a:r>
              <a:rPr lang="en-US" sz="1600">
                <a:latin typeface="Courier New" charset="0"/>
              </a:rPr>
              <a:t>   Configured hello time 2, max age 20, forward delay 15</a:t>
            </a:r>
          </a:p>
          <a:p>
            <a:pPr algn="l"/>
            <a:r>
              <a:rPr lang="en-US" sz="1600">
                <a:latin typeface="Courier New" charset="0"/>
              </a:rPr>
              <a:t>   Current root has priority 0, address 00D0.588F.B600</a:t>
            </a:r>
          </a:p>
          <a:p>
            <a:pPr algn="l"/>
            <a:r>
              <a:rPr lang="en-US" sz="1600">
                <a:latin typeface="Courier New" charset="0"/>
              </a:rPr>
              <a:t>   Root port is FastEthernet 0/26, cost of root path is 10</a:t>
            </a:r>
          </a:p>
          <a:p>
            <a:pPr algn="l"/>
            <a:r>
              <a:rPr lang="en-US" sz="1600">
                <a:latin typeface="Courier New" charset="0"/>
              </a:rPr>
              <a:t>   Topology change flag not set, detected flag not set</a:t>
            </a:r>
          </a:p>
          <a:p>
            <a:pPr algn="l"/>
            <a:r>
              <a:rPr lang="en-US" sz="1600">
                <a:latin typeface="Courier New" charset="0"/>
              </a:rPr>
              <a:t>   Topology changes 53, last topology change occurred 0d00h17m14s ago</a:t>
            </a:r>
          </a:p>
          <a:p>
            <a:pPr algn="l"/>
            <a:r>
              <a:rPr lang="en-US" sz="1600">
                <a:latin typeface="Courier New" charset="0"/>
              </a:rPr>
              <a:t>   Times:  hold 1, topology change 8960</a:t>
            </a:r>
          </a:p>
          <a:p>
            <a:pPr algn="l"/>
            <a:r>
              <a:rPr lang="en-US" sz="1600">
                <a:latin typeface="Courier New" charset="0"/>
              </a:rPr>
              <a:t>           hello 2, max age 20, forward delay 15</a:t>
            </a:r>
          </a:p>
          <a:p>
            <a:pPr algn="l"/>
            <a:r>
              <a:rPr lang="en-US" sz="1600">
                <a:latin typeface="Courier New" charset="0"/>
              </a:rPr>
              <a:t>   Timers: hello 2, topology change 35, notification 2</a:t>
            </a:r>
          </a:p>
          <a:p>
            <a:pPr algn="l"/>
            <a:r>
              <a:rPr lang="en-US" sz="1600">
                <a:latin typeface="Courier New" charset="0"/>
              </a:rPr>
              <a:t>   Port path cost 100, Port priority 128</a:t>
            </a:r>
          </a:p>
          <a:p>
            <a:pPr algn="l"/>
            <a:r>
              <a:rPr lang="en-US" sz="1600">
                <a:latin typeface="Courier New" charset="0"/>
              </a:rPr>
              <a:t>   Designated root has priority 0, address 00D0.588F.B600</a:t>
            </a:r>
          </a:p>
          <a:p>
            <a:pPr algn="l"/>
            <a:r>
              <a:rPr lang="en-US" sz="1600">
                <a:latin typeface="Courier New" charset="0"/>
              </a:rPr>
              <a:t>   Designated bridge has priority 32768, address 0050.F037.DA00</a:t>
            </a:r>
          </a:p>
          <a:p>
            <a:pPr algn="l"/>
            <a:r>
              <a:rPr lang="en-US" sz="1600">
                <a:latin typeface="Courier New" charset="0"/>
              </a:rPr>
              <a:t>   Designated port is Ethernet 0/1, path cost 10</a:t>
            </a:r>
          </a:p>
          <a:p>
            <a:pPr algn="l"/>
            <a:r>
              <a:rPr lang="en-US" sz="1600">
                <a:latin typeface="Courier New" charset="0"/>
              </a:rPr>
              <a:t>   Timers: message age 20, forward delay 15, hold 1</a:t>
            </a:r>
          </a:p>
          <a:p>
            <a:pPr lvl="2" algn="l"/>
            <a:endParaRPr lang="en-US" sz="1600">
              <a:latin typeface="Courier New" charset="0"/>
            </a:endParaRPr>
          </a:p>
        </p:txBody>
      </p:sp>
      <p:sp>
        <p:nvSpPr>
          <p:cNvPr id="8" name="Rectangle 11"/>
          <p:cNvSpPr>
            <a:spLocks noChangeArrowheads="1"/>
          </p:cNvSpPr>
          <p:nvPr/>
        </p:nvSpPr>
        <p:spPr bwMode="auto">
          <a:xfrm>
            <a:off x="1676400" y="1524000"/>
            <a:ext cx="5551488" cy="3810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9" name="Rectangle 12"/>
          <p:cNvSpPr>
            <a:spLocks noChangeArrowheads="1"/>
          </p:cNvSpPr>
          <p:nvPr/>
        </p:nvSpPr>
        <p:spPr bwMode="auto">
          <a:xfrm>
            <a:off x="1600200" y="1524000"/>
            <a:ext cx="56769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anchor="ctr">
            <a:spAutoFit/>
          </a:bodyPr>
          <a:lstStyle/>
          <a:p>
            <a:r>
              <a:rPr lang="en-US" sz="1600">
                <a:latin typeface="Courier New" charset="0"/>
              </a:rPr>
              <a:t>SW1#show spanning-tree vlan [</a:t>
            </a:r>
            <a:r>
              <a:rPr lang="en-US" sz="1600" i="1">
                <a:latin typeface="Courier New" charset="0"/>
              </a:rPr>
              <a:t>vlan#</a:t>
            </a:r>
            <a:r>
              <a:rPr lang="en-US" sz="1600">
                <a:latin typeface="Courier New" charset="0"/>
              </a:rPr>
              <a:t>]</a:t>
            </a:r>
          </a:p>
        </p:txBody>
      </p:sp>
    </p:spTree>
    <p:extLst>
      <p:ext uri="{BB962C8B-B14F-4D97-AF65-F5344CB8AC3E}">
        <p14:creationId xmlns:p14="http://schemas.microsoft.com/office/powerpoint/2010/main" val="26818863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7" name="Rectangle 3"/>
          <p:cNvSpPr>
            <a:spLocks noChangeArrowheads="1"/>
          </p:cNvSpPr>
          <p:nvPr/>
        </p:nvSpPr>
        <p:spPr bwMode="auto">
          <a:xfrm>
            <a:off x="635000" y="2032000"/>
            <a:ext cx="7378700" cy="495300"/>
          </a:xfrm>
          <a:prstGeom prst="rect">
            <a:avLst/>
          </a:prstGeom>
          <a:solidFill>
            <a:schemeClr val="bg1"/>
          </a:solidFill>
          <a:ln w="19050">
            <a:solidFill>
              <a:schemeClr val="tx1"/>
            </a:solidFill>
            <a:miter lim="800000"/>
            <a:headEnd type="none" w="sm" len="sm"/>
            <a:tailEnd type="none" w="sm" len="sm"/>
          </a:ln>
          <a:effectLst>
            <a:outerShdw dist="17961" dir="2700000" algn="ctr" rotWithShape="0">
              <a:schemeClr val="bg2"/>
            </a:outerShdw>
          </a:effectLst>
        </p:spPr>
        <p:txBody>
          <a:bodyPr anchor="ctr">
            <a:spAutoFit/>
          </a:bodyPr>
          <a:lstStyle/>
          <a:p>
            <a:pPr>
              <a:defRPr/>
            </a:pPr>
            <a:endParaRPr lang="en-US">
              <a:latin typeface="Courier" pitchFamily="18" charset="0"/>
              <a:ea typeface="+mn-ea"/>
            </a:endParaRPr>
          </a:p>
        </p:txBody>
      </p:sp>
      <p:sp>
        <p:nvSpPr>
          <p:cNvPr id="1065988" name="Rectangle 4"/>
          <p:cNvSpPr>
            <a:spLocks noGrp="1" noChangeArrowheads="1"/>
          </p:cNvSpPr>
          <p:nvPr>
            <p:ph type="title"/>
          </p:nvPr>
        </p:nvSpPr>
        <p:spPr>
          <a:xfrm>
            <a:off x="323528" y="228600"/>
            <a:ext cx="8153400" cy="990600"/>
          </a:xfrm>
        </p:spPr>
        <p:txBody>
          <a:bodyPr>
            <a:normAutofit/>
          </a:bodyPr>
          <a:lstStyle/>
          <a:p>
            <a:pPr>
              <a:defRPr/>
            </a:pPr>
            <a:r>
              <a:rPr lang="en-US" dirty="0">
                <a:ea typeface="+mj-ea"/>
                <a:cs typeface="Times New Roman" pitchFamily="18" charset="0"/>
              </a:rPr>
              <a:t>Executing Adds, Moves, and Changes for VLANs</a:t>
            </a:r>
            <a:r>
              <a:rPr lang="en-US" dirty="0">
                <a:ea typeface="+mj-ea"/>
              </a:rPr>
              <a:t> </a:t>
            </a:r>
          </a:p>
        </p:txBody>
      </p:sp>
      <p:sp>
        <p:nvSpPr>
          <p:cNvPr id="49156" name="Rectangle 5"/>
          <p:cNvSpPr>
            <a:spLocks noChangeArrowheads="1"/>
          </p:cNvSpPr>
          <p:nvPr/>
        </p:nvSpPr>
        <p:spPr bwMode="auto">
          <a:xfrm>
            <a:off x="809625" y="2111375"/>
            <a:ext cx="2343150" cy="56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24093" tIns="34133" rIns="24093" bIns="34133"/>
          <a:lstStyle/>
          <a:p>
            <a:pPr algn="l" defTabSz="1028700">
              <a:lnSpc>
                <a:spcPts val="2250"/>
              </a:lnSpc>
              <a:spcAft>
                <a:spcPts val="900"/>
              </a:spcAft>
              <a:tabLst>
                <a:tab pos="514350" algn="l"/>
                <a:tab pos="1028700" algn="l"/>
                <a:tab pos="1543050" algn="l"/>
              </a:tabLst>
            </a:pPr>
            <a:r>
              <a:rPr lang="en-US">
                <a:solidFill>
                  <a:srgbClr val="000000"/>
                </a:solidFill>
                <a:latin typeface="Courier New" charset="0"/>
                <a:cs typeface="Times New Roman" charset="0"/>
              </a:rPr>
              <a:t>SW1(config)#vlan database </a:t>
            </a:r>
          </a:p>
        </p:txBody>
      </p:sp>
      <p:sp>
        <p:nvSpPr>
          <p:cNvPr id="49157" name="Rectangle 6"/>
          <p:cNvSpPr>
            <a:spLocks noChangeArrowheads="1"/>
          </p:cNvSpPr>
          <p:nvPr/>
        </p:nvSpPr>
        <p:spPr bwMode="auto">
          <a:xfrm>
            <a:off x="688975" y="2663825"/>
            <a:ext cx="7781925" cy="1123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3548" tIns="51774" rIns="103548" bIns="51774">
            <a:spAutoFit/>
          </a:bodyPr>
          <a:lstStyle/>
          <a:p>
            <a:pPr marL="257175" indent="-257175" algn="l" defTabSz="1028700">
              <a:lnSpc>
                <a:spcPct val="95000"/>
              </a:lnSpc>
              <a:spcBef>
                <a:spcPct val="50000"/>
              </a:spcBef>
              <a:buClr>
                <a:schemeClr val="folHlink"/>
              </a:buClr>
              <a:buFont typeface="Arial" charset="0"/>
              <a:buChar char="•"/>
            </a:pPr>
            <a:r>
              <a:rPr lang="en-US" sz="2000">
                <a:solidFill>
                  <a:srgbClr val="000000"/>
                </a:solidFill>
                <a:latin typeface="Arial" charset="0"/>
                <a:cs typeface="Times New Roman" charset="0"/>
              </a:rPr>
              <a:t>Enters the vlan database privileged EXEC command to access VLAN configuration mode</a:t>
            </a:r>
          </a:p>
          <a:p>
            <a:pPr marL="257175" indent="-257175" algn="l" defTabSz="1028700">
              <a:lnSpc>
                <a:spcPct val="95000"/>
              </a:lnSpc>
              <a:spcBef>
                <a:spcPct val="50000"/>
              </a:spcBef>
              <a:buClr>
                <a:schemeClr val="folHlink"/>
              </a:buClr>
              <a:buFont typeface="Arial" charset="0"/>
              <a:buChar char="•"/>
            </a:pPr>
            <a:r>
              <a:rPr lang="en-US" sz="2000">
                <a:solidFill>
                  <a:srgbClr val="000000"/>
                </a:solidFill>
                <a:latin typeface="Arial" charset="0"/>
                <a:cs typeface="Times New Roman" charset="0"/>
              </a:rPr>
              <a:t>Writes VLAN adds, moves, and changes to the vlan.dat file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52</a:t>
            </a:fld>
            <a:endParaRPr lang="en-GB"/>
          </a:p>
        </p:txBody>
      </p:sp>
    </p:spTree>
    <p:extLst>
      <p:ext uri="{BB962C8B-B14F-4D97-AF65-F5344CB8AC3E}">
        <p14:creationId xmlns:p14="http://schemas.microsoft.com/office/powerpoint/2010/main" val="20608468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pPr>
              <a:defRPr/>
            </a:pPr>
            <a:r>
              <a:rPr lang="en-US">
                <a:ea typeface="+mj-ea"/>
              </a:rPr>
              <a:t>Troubleshooting Switched LANs</a:t>
            </a:r>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1524000"/>
            <a:ext cx="7793037" cy="498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pic>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53</a:t>
            </a:fld>
            <a:endParaRPr lang="en-GB"/>
          </a:p>
        </p:txBody>
      </p:sp>
    </p:spTree>
    <p:extLst>
      <p:ext uri="{BB962C8B-B14F-4D97-AF65-F5344CB8AC3E}">
        <p14:creationId xmlns:p14="http://schemas.microsoft.com/office/powerpoint/2010/main" val="3856276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normAutofit/>
          </a:bodyPr>
          <a:lstStyle/>
          <a:p>
            <a:pPr>
              <a:defRPr/>
            </a:pPr>
            <a:r>
              <a:rPr lang="en-US">
                <a:ea typeface="+mj-ea"/>
              </a:rPr>
              <a:t>Problem: One Device Cannot Communicate with Another</a:t>
            </a:r>
          </a:p>
        </p:txBody>
      </p:sp>
      <p:sp>
        <p:nvSpPr>
          <p:cNvPr id="52227" name="Rectangle 3"/>
          <p:cNvSpPr>
            <a:spLocks noGrp="1" noChangeArrowheads="1"/>
          </p:cNvSpPr>
          <p:nvPr>
            <p:ph type="body" idx="1"/>
          </p:nvPr>
        </p:nvSpPr>
        <p:spPr>
          <a:xfrm>
            <a:off x="371475" y="1701800"/>
            <a:ext cx="8391525" cy="4302125"/>
          </a:xfrm>
        </p:spPr>
        <p:txBody>
          <a:bodyPr>
            <a:normAutofit lnSpcReduction="10000"/>
          </a:bodyPr>
          <a:lstStyle/>
          <a:p>
            <a:pPr lvl="1" algn="just"/>
            <a:r>
              <a:rPr lang="vi-VN"/>
              <a:t>Hãy chắc chắn rằng địa chỉ IP, subnet mask, và thành viên VLAN của giao diện chuyển đổi là chính xác. </a:t>
            </a:r>
            <a:endParaRPr lang="en-US"/>
          </a:p>
          <a:p>
            <a:pPr lvl="1" algn="just"/>
            <a:r>
              <a:rPr lang="vi-VN"/>
              <a:t>Nếu </a:t>
            </a:r>
            <a:r>
              <a:rPr lang="en-US"/>
              <a:t>Host là </a:t>
            </a:r>
            <a:r>
              <a:rPr lang="vi-VN"/>
              <a:t>trong cùng một subnet như </a:t>
            </a:r>
            <a:r>
              <a:rPr lang="en-US"/>
              <a:t>Switch interface</a:t>
            </a:r>
            <a:r>
              <a:rPr lang="vi-VN"/>
              <a:t>, đảm bảo </a:t>
            </a:r>
            <a:r>
              <a:rPr lang="en-US"/>
              <a:t>Switch interface </a:t>
            </a:r>
            <a:r>
              <a:rPr lang="vi-VN"/>
              <a:t>và </a:t>
            </a:r>
            <a:r>
              <a:rPr lang="en-US"/>
              <a:t>Switch port </a:t>
            </a:r>
            <a:r>
              <a:rPr lang="vi-VN"/>
              <a:t>mà máy chủ được kết nối được giao cho cùng một VLAN. </a:t>
            </a:r>
            <a:endParaRPr lang="en-US"/>
          </a:p>
          <a:p>
            <a:pPr lvl="1" algn="just"/>
            <a:r>
              <a:rPr lang="vi-VN"/>
              <a:t>Nếu </a:t>
            </a:r>
            <a:r>
              <a:rPr lang="en-US"/>
              <a:t>Host</a:t>
            </a:r>
            <a:r>
              <a:rPr lang="vi-VN"/>
              <a:t> là trong một subnet khác nhau, chắc chắn các cổng mặc định trên switch được cấu hình với địa chỉ của một router trong cùng một subnet như </a:t>
            </a:r>
            <a:r>
              <a:rPr lang="en-US"/>
              <a:t>Switch interface</a:t>
            </a:r>
            <a:r>
              <a:rPr lang="vi-VN"/>
              <a:t>.</a:t>
            </a:r>
          </a:p>
          <a:p>
            <a:pPr lvl="1" algn="just"/>
            <a:endParaRPr lang="en-US" sz="2600">
              <a:latin typeface="Helvetica" charset="0"/>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54</a:t>
            </a:fld>
            <a:endParaRPr lang="en-GB"/>
          </a:p>
        </p:txBody>
      </p:sp>
    </p:spTree>
    <p:extLst>
      <p:ext uri="{BB962C8B-B14F-4D97-AF65-F5344CB8AC3E}">
        <p14:creationId xmlns:p14="http://schemas.microsoft.com/office/powerpoint/2010/main" val="3575505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0" y="76200"/>
            <a:ext cx="8763000" cy="1143000"/>
          </a:xfrm>
        </p:spPr>
        <p:txBody>
          <a:bodyPr>
            <a:normAutofit fontScale="90000"/>
          </a:bodyPr>
          <a:lstStyle/>
          <a:p>
            <a:pPr>
              <a:defRPr/>
            </a:pPr>
            <a:r>
              <a:rPr lang="en-US" sz="3600">
                <a:ea typeface="+mj-ea"/>
              </a:rPr>
              <a:t>Problem: One Device Cannot Communicate with Another (Cont.)</a:t>
            </a:r>
          </a:p>
        </p:txBody>
      </p:sp>
      <p:sp>
        <p:nvSpPr>
          <p:cNvPr id="53251" name="Rectangle 3"/>
          <p:cNvSpPr>
            <a:spLocks noGrp="1" noChangeArrowheads="1"/>
          </p:cNvSpPr>
          <p:nvPr>
            <p:ph type="body" idx="1"/>
          </p:nvPr>
        </p:nvSpPr>
        <p:spPr>
          <a:xfrm>
            <a:off x="228600" y="1628800"/>
            <a:ext cx="8677275" cy="4527525"/>
          </a:xfrm>
        </p:spPr>
        <p:txBody>
          <a:bodyPr>
            <a:normAutofit lnSpcReduction="10000"/>
          </a:bodyPr>
          <a:lstStyle/>
          <a:p>
            <a:pPr lvl="1" algn="just"/>
            <a:r>
              <a:rPr lang="vi-VN"/>
              <a:t>Nếu cổng đang ở chế độ nghe hoặc học tập, chờ đợi cho đến khi cổng trong chế độ chuyển tiếp và cố gắng để kết nối với máy chủ một lần nữa. </a:t>
            </a:r>
            <a:endParaRPr lang="en-US"/>
          </a:p>
          <a:p>
            <a:pPr lvl="1" algn="just"/>
            <a:r>
              <a:rPr lang="vi-VN"/>
              <a:t>Hãy chắc chắn rằng các thiết lập tốc độ và song công trên các máy chủ và các cổng chuyển đổi thích hợp là chính xác. </a:t>
            </a:r>
            <a:endParaRPr lang="en-US"/>
          </a:p>
          <a:p>
            <a:pPr lvl="1" algn="just"/>
            <a:r>
              <a:rPr lang="vi-VN"/>
              <a:t>Nếu các thiết bị kết nối là một trạm cuối, cho phép spanning-tree PortFast, vô hiệu hóa trunking, và vô hiệu hóa chaneling trên cổng. </a:t>
            </a:r>
            <a:endParaRPr lang="en-US"/>
          </a:p>
          <a:p>
            <a:pPr lvl="1" algn="just"/>
            <a:r>
              <a:rPr lang="vi-VN"/>
              <a:t>Hãy chắc chắn rằng </a:t>
            </a:r>
            <a:r>
              <a:rPr lang="en-US"/>
              <a:t>switch</a:t>
            </a:r>
            <a:r>
              <a:rPr lang="vi-VN"/>
              <a:t> được học địa chỉ MAC của</a:t>
            </a:r>
            <a:r>
              <a:rPr lang="en-US"/>
              <a:t> m</a:t>
            </a:r>
            <a:r>
              <a:rPr lang="vi-VN"/>
              <a:t>áy chủ.</a:t>
            </a:r>
            <a:endParaRPr lang="en-US" sz="2600">
              <a:latin typeface="Helvetica" charset="0"/>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55</a:t>
            </a:fld>
            <a:endParaRPr lang="en-GB"/>
          </a:p>
        </p:txBody>
      </p:sp>
    </p:spTree>
    <p:extLst>
      <p:ext uri="{BB962C8B-B14F-4D97-AF65-F5344CB8AC3E}">
        <p14:creationId xmlns:p14="http://schemas.microsoft.com/office/powerpoint/2010/main" val="191524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a:xfrm>
            <a:off x="0" y="76200"/>
            <a:ext cx="8915400" cy="982663"/>
          </a:xfrm>
        </p:spPr>
        <p:txBody>
          <a:bodyPr>
            <a:normAutofit fontScale="90000"/>
          </a:bodyPr>
          <a:lstStyle/>
          <a:p>
            <a:pPr>
              <a:defRPr/>
            </a:pPr>
            <a:r>
              <a:rPr lang="en-US" sz="3600">
                <a:ea typeface="+mj-ea"/>
              </a:rPr>
              <a:t>Problem: A Device Cannot Establish a Connection Across a Trunk Link</a:t>
            </a:r>
          </a:p>
        </p:txBody>
      </p:sp>
      <p:sp>
        <p:nvSpPr>
          <p:cNvPr id="54275" name="Rectangle 3"/>
          <p:cNvSpPr>
            <a:spLocks noGrp="1" noChangeArrowheads="1"/>
          </p:cNvSpPr>
          <p:nvPr>
            <p:ph type="body" idx="1"/>
          </p:nvPr>
        </p:nvSpPr>
        <p:spPr>
          <a:xfrm>
            <a:off x="455613" y="2054225"/>
            <a:ext cx="8224837" cy="3571875"/>
          </a:xfrm>
        </p:spPr>
        <p:txBody>
          <a:bodyPr>
            <a:normAutofit fontScale="92500" lnSpcReduction="10000"/>
          </a:bodyPr>
          <a:lstStyle/>
          <a:p>
            <a:pPr lvl="1" algn="just">
              <a:spcBef>
                <a:spcPts val="1200"/>
              </a:spcBef>
              <a:spcAft>
                <a:spcPts val="1200"/>
              </a:spcAft>
            </a:pPr>
            <a:r>
              <a:rPr lang="vi-VN"/>
              <a:t>Hãy chắc chắn rằng chế độ trunking cấu hình trên cả hai đầu của liên kết là hợp lệ. Sau đó, chế độ trunking phải được bật hoặc mong muốn trên một đầu và về, mong muốn, hoặc tự động ở đầu bên kia. </a:t>
            </a:r>
            <a:endParaRPr lang="en-US"/>
          </a:p>
          <a:p>
            <a:pPr lvl="1" algn="just">
              <a:spcBef>
                <a:spcPts val="1200"/>
              </a:spcBef>
              <a:spcAft>
                <a:spcPts val="1200"/>
              </a:spcAft>
            </a:pPr>
            <a:r>
              <a:rPr lang="vi-VN"/>
              <a:t>Hãy chắc chắn rằng các loại </a:t>
            </a:r>
            <a:r>
              <a:rPr lang="en-US"/>
              <a:t>Trunk </a:t>
            </a:r>
            <a:r>
              <a:rPr lang="vi-VN"/>
              <a:t>đóng gói cấu hình trên cả hai đầu của liên kết là hợp lệ. </a:t>
            </a:r>
            <a:endParaRPr lang="en-US"/>
          </a:p>
          <a:p>
            <a:pPr lvl="1" algn="just">
              <a:spcBef>
                <a:spcPts val="1200"/>
              </a:spcBef>
              <a:spcAft>
                <a:spcPts val="1200"/>
              </a:spcAft>
            </a:pPr>
            <a:r>
              <a:rPr lang="vi-VN"/>
              <a:t>Trên IEEE 802.1Q</a:t>
            </a:r>
            <a:r>
              <a:rPr lang="en-US"/>
              <a:t> Trunk</a:t>
            </a:r>
            <a:r>
              <a:rPr lang="vi-VN"/>
              <a:t>, đảm bảo native VLAN là như nhau trên cả hai đầu của </a:t>
            </a:r>
            <a:r>
              <a:rPr lang="en-US"/>
              <a:t>Trunk</a:t>
            </a:r>
            <a:r>
              <a:rPr lang="vi-VN"/>
              <a:t>.</a:t>
            </a:r>
            <a:endParaRPr lang="en-US">
              <a:latin typeface="Helvetica" charset="0"/>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56</a:t>
            </a:fld>
            <a:endParaRPr lang="en-GB"/>
          </a:p>
        </p:txBody>
      </p:sp>
    </p:spTree>
    <p:extLst>
      <p:ext uri="{BB962C8B-B14F-4D97-AF65-F5344CB8AC3E}">
        <p14:creationId xmlns:p14="http://schemas.microsoft.com/office/powerpoint/2010/main" val="1721691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VLAN Overview(</a:t>
            </a:r>
            <a:r>
              <a:rPr lang="en-US" dirty="0" err="1"/>
              <a:t>Cont</a:t>
            </a:r>
            <a:r>
              <a:rPr lang="en-US" dirty="0"/>
              <a:t>)</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a:t>
            </a:fld>
            <a:endParaRPr lang="en-GB"/>
          </a:p>
        </p:txBody>
      </p:sp>
      <p:graphicFrame>
        <p:nvGraphicFramePr>
          <p:cNvPr id="8" name="Object 3"/>
          <p:cNvGraphicFramePr>
            <a:graphicFrameLocks noGrp="1" noChangeAspect="1"/>
          </p:cNvGraphicFramePr>
          <p:nvPr>
            <p:ph idx="1"/>
          </p:nvPr>
        </p:nvGraphicFramePr>
        <p:xfrm>
          <a:off x="458788" y="1628775"/>
          <a:ext cx="8221662" cy="4806950"/>
        </p:xfrm>
        <a:graphic>
          <a:graphicData uri="http://schemas.openxmlformats.org/presentationml/2006/ole">
            <mc:AlternateContent xmlns:mc="http://schemas.openxmlformats.org/markup-compatibility/2006">
              <mc:Choice xmlns:v="urn:schemas-microsoft-com:vml" Requires="v">
                <p:oleObj spid="_x0000_s1048" name="Bitmap Image" r:id="rId4" imgW="5238095" imgH="3381847" progId="Paint.Picture">
                  <p:embed/>
                </p:oleObj>
              </mc:Choice>
              <mc:Fallback>
                <p:oleObj name="Bitmap Image" r:id="rId4" imgW="5238095" imgH="338184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1628775"/>
                        <a:ext cx="8221662" cy="4806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893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Operations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a:t>
            </a:fld>
            <a:endParaRPr lang="en-GB"/>
          </a:p>
        </p:txBody>
      </p:sp>
      <p:sp>
        <p:nvSpPr>
          <p:cNvPr id="4" name="Content Placeholder 3"/>
          <p:cNvSpPr>
            <a:spLocks noGrp="1"/>
          </p:cNvSpPr>
          <p:nvPr>
            <p:ph sz="quarter" idx="1"/>
          </p:nvPr>
        </p:nvSpPr>
        <p:spPr>
          <a:xfrm>
            <a:off x="612648" y="1600200"/>
            <a:ext cx="8153400" cy="1468760"/>
          </a:xfrm>
        </p:spPr>
        <p:txBody>
          <a:bodyPr>
            <a:normAutofit/>
          </a:bodyPr>
          <a:lstStyle/>
          <a:p>
            <a:endParaRPr lang="en-US" sz="3200" dirty="0">
              <a:latin typeface="Helvetica" charset="0"/>
            </a:endParaRPr>
          </a:p>
          <a:p>
            <a:endParaRPr lang="en-US" dirty="0"/>
          </a:p>
        </p:txBody>
      </p:sp>
      <p:grpSp>
        <p:nvGrpSpPr>
          <p:cNvPr id="6" name="Group 3"/>
          <p:cNvGrpSpPr>
            <a:grpSpLocks/>
          </p:cNvGrpSpPr>
          <p:nvPr/>
        </p:nvGrpSpPr>
        <p:grpSpPr bwMode="auto">
          <a:xfrm>
            <a:off x="1058416" y="3195928"/>
            <a:ext cx="5169768" cy="3545438"/>
            <a:chOff x="432" y="1520"/>
            <a:chExt cx="1824" cy="1494"/>
          </a:xfrm>
        </p:grpSpPr>
        <p:sp>
          <p:nvSpPr>
            <p:cNvPr id="7" name="Text Box 4"/>
            <p:cNvSpPr txBox="1">
              <a:spLocks noChangeArrowheads="1"/>
            </p:cNvSpPr>
            <p:nvPr/>
          </p:nvSpPr>
          <p:spPr bwMode="auto">
            <a:xfrm>
              <a:off x="960" y="1520"/>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A</a:t>
              </a:r>
            </a:p>
          </p:txBody>
        </p:sp>
        <p:sp>
          <p:nvSpPr>
            <p:cNvPr id="8" name="Rectangle 5"/>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9" name="Freeform 6"/>
            <p:cNvSpPr>
              <a:spLocks/>
            </p:cNvSpPr>
            <p:nvPr/>
          </p:nvSpPr>
          <p:spPr bwMode="auto">
            <a:xfrm>
              <a:off x="599"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accent2"/>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0" name="Group 7"/>
            <p:cNvGrpSpPr>
              <a:grpSpLocks/>
            </p:cNvGrpSpPr>
            <p:nvPr/>
          </p:nvGrpSpPr>
          <p:grpSpPr bwMode="auto">
            <a:xfrm>
              <a:off x="642" y="2426"/>
              <a:ext cx="295" cy="191"/>
              <a:chOff x="960" y="3552"/>
              <a:chExt cx="816" cy="528"/>
            </a:xfrm>
          </p:grpSpPr>
          <p:sp>
            <p:nvSpPr>
              <p:cNvPr id="31" name="Line 8"/>
              <p:cNvSpPr>
                <a:spLocks noChangeShapeType="1"/>
              </p:cNvSpPr>
              <p:nvPr/>
            </p:nvSpPr>
            <p:spPr bwMode="auto">
              <a:xfrm>
                <a:off x="960"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2" name="Line 9"/>
              <p:cNvSpPr>
                <a:spLocks noChangeShapeType="1"/>
              </p:cNvSpPr>
              <p:nvPr/>
            </p:nvSpPr>
            <p:spPr bwMode="auto">
              <a:xfrm>
                <a:off x="1232"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3" name="Line 10"/>
              <p:cNvSpPr>
                <a:spLocks noChangeShapeType="1"/>
              </p:cNvSpPr>
              <p:nvPr/>
            </p:nvSpPr>
            <p:spPr bwMode="auto">
              <a:xfrm>
                <a:off x="1504"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4" name="Line 11"/>
              <p:cNvSpPr>
                <a:spLocks noChangeShapeType="1"/>
              </p:cNvSpPr>
              <p:nvPr/>
            </p:nvSpPr>
            <p:spPr bwMode="auto">
              <a:xfrm>
                <a:off x="1776" y="3552"/>
                <a:ext cx="0" cy="528"/>
              </a:xfrm>
              <a:prstGeom prst="line">
                <a:avLst/>
              </a:prstGeom>
              <a:noFill/>
              <a:ln w="381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1" name="Freeform 12"/>
            <p:cNvSpPr>
              <a:spLocks/>
            </p:cNvSpPr>
            <p:nvPr/>
          </p:nvSpPr>
          <p:spPr bwMode="auto">
            <a:xfrm>
              <a:off x="1145"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2" name="Group 13"/>
            <p:cNvGrpSpPr>
              <a:grpSpLocks/>
            </p:cNvGrpSpPr>
            <p:nvPr/>
          </p:nvGrpSpPr>
          <p:grpSpPr bwMode="auto">
            <a:xfrm>
              <a:off x="1188" y="2426"/>
              <a:ext cx="295" cy="191"/>
              <a:chOff x="960" y="3552"/>
              <a:chExt cx="816" cy="528"/>
            </a:xfrm>
          </p:grpSpPr>
          <p:sp>
            <p:nvSpPr>
              <p:cNvPr id="27" name="Line 14"/>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8" name="Line 15"/>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9" name="Line 16"/>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Line 17"/>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3" name="Freeform 18"/>
            <p:cNvSpPr>
              <a:spLocks/>
            </p:cNvSpPr>
            <p:nvPr/>
          </p:nvSpPr>
          <p:spPr bwMode="auto">
            <a:xfrm>
              <a:off x="1682"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4" name="Group 19"/>
            <p:cNvGrpSpPr>
              <a:grpSpLocks/>
            </p:cNvGrpSpPr>
            <p:nvPr/>
          </p:nvGrpSpPr>
          <p:grpSpPr bwMode="auto">
            <a:xfrm>
              <a:off x="1725" y="2426"/>
              <a:ext cx="295" cy="191"/>
              <a:chOff x="960" y="3552"/>
              <a:chExt cx="816" cy="528"/>
            </a:xfrm>
          </p:grpSpPr>
          <p:sp>
            <p:nvSpPr>
              <p:cNvPr id="23" name="Line 20"/>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4" name="Line 21"/>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5" name="Line 22"/>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6" name="Line 23"/>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5" name="Line 24"/>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6" name="Line 25"/>
            <p:cNvSpPr>
              <a:spLocks noChangeShapeType="1"/>
            </p:cNvSpPr>
            <p:nvPr/>
          </p:nvSpPr>
          <p:spPr bwMode="auto">
            <a:xfrm>
              <a:off x="815" y="1993"/>
              <a:ext cx="105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7" name="AutoShape 26"/>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18" name="Text Box 27"/>
            <p:cNvSpPr txBox="1">
              <a:spLocks noChangeArrowheads="1"/>
            </p:cNvSpPr>
            <p:nvPr/>
          </p:nvSpPr>
          <p:spPr bwMode="auto">
            <a:xfrm>
              <a:off x="1680" y="2688"/>
              <a:ext cx="43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19" name="AutoShape 28"/>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0" name="Text Box 29"/>
            <p:cNvSpPr txBox="1">
              <a:spLocks noChangeArrowheads="1"/>
            </p:cNvSpPr>
            <p:nvPr/>
          </p:nvSpPr>
          <p:spPr bwMode="auto">
            <a:xfrm>
              <a:off x="1144" y="2688"/>
              <a:ext cx="45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 </a:t>
              </a:r>
            </a:p>
          </p:txBody>
        </p:sp>
        <p:sp>
          <p:nvSpPr>
            <p:cNvPr id="21" name="AutoShape 30"/>
            <p:cNvSpPr>
              <a:spLocks/>
            </p:cNvSpPr>
            <p:nvPr/>
          </p:nvSpPr>
          <p:spPr bwMode="auto">
            <a:xfrm rot="5400000">
              <a:off x="761"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2" name="Text Box 31"/>
            <p:cNvSpPr txBox="1">
              <a:spLocks noChangeArrowheads="1"/>
            </p:cNvSpPr>
            <p:nvPr/>
          </p:nvSpPr>
          <p:spPr bwMode="auto">
            <a:xfrm>
              <a:off x="604" y="2741"/>
              <a:ext cx="262" cy="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Yellow</a:t>
              </a:r>
            </a:p>
            <a:p>
              <a:r>
                <a:rPr lang="en-US" sz="1400">
                  <a:latin typeface="Helvetica" charset="0"/>
                </a:rPr>
                <a:t>VLAN</a:t>
              </a:r>
            </a:p>
          </p:txBody>
        </p:sp>
      </p:grpSp>
      <p:sp>
        <p:nvSpPr>
          <p:cNvPr id="35" name="Rectangle 34"/>
          <p:cNvSpPr/>
          <p:nvPr/>
        </p:nvSpPr>
        <p:spPr>
          <a:xfrm>
            <a:off x="323528" y="1484784"/>
            <a:ext cx="8712968" cy="1846659"/>
          </a:xfrm>
          <a:prstGeom prst="rect">
            <a:avLst/>
          </a:prstGeom>
        </p:spPr>
        <p:txBody>
          <a:bodyPr wrap="square">
            <a:spAutoFit/>
          </a:bodyPr>
          <a:lstStyle/>
          <a:p>
            <a:pPr marL="342900" indent="-342900">
              <a:lnSpc>
                <a:spcPct val="150000"/>
              </a:lnSpc>
              <a:buFont typeface="Arial" panose="020B0604020202020204" pitchFamily="34" charset="0"/>
              <a:buChar char="•"/>
            </a:pPr>
            <a:r>
              <a:rPr lang="vi-VN" sz="2400">
                <a:latin typeface="+mj-lt"/>
              </a:rPr>
              <a:t>Mỗi VLAN giống như một cây cầu riêng biệt </a:t>
            </a:r>
            <a:endParaRPr lang="en-US" sz="2400">
              <a:latin typeface="+mj-lt"/>
            </a:endParaRPr>
          </a:p>
          <a:p>
            <a:pPr marL="342900" indent="-342900">
              <a:lnSpc>
                <a:spcPct val="150000"/>
              </a:lnSpc>
              <a:buFont typeface="Arial" panose="020B0604020202020204" pitchFamily="34" charset="0"/>
              <a:buChar char="•"/>
            </a:pPr>
            <a:r>
              <a:rPr lang="vi-VN" sz="2400">
                <a:latin typeface="+mj-lt"/>
              </a:rPr>
              <a:t>Mỗi cổng trên switch có thể được gán cho một VLAN. </a:t>
            </a:r>
            <a:endParaRPr lang="en-US" sz="2400">
              <a:latin typeface="+mj-lt"/>
            </a:endParaRPr>
          </a:p>
          <a:p>
            <a:pPr marL="342900" indent="-342900">
              <a:lnSpc>
                <a:spcPct val="150000"/>
              </a:lnSpc>
              <a:buFont typeface="Arial" panose="020B0604020202020204" pitchFamily="34" charset="0"/>
              <a:buChar char="•"/>
            </a:pPr>
            <a:r>
              <a:rPr lang="vi-VN" sz="2400">
                <a:latin typeface="+mj-lt"/>
              </a:rPr>
              <a:t>Theo mặc định, tất cả các cổng trên</a:t>
            </a:r>
            <a:r>
              <a:rPr lang="vi-VN" sz="2800">
                <a:latin typeface="+mj-lt"/>
              </a:rPr>
              <a:t> </a:t>
            </a:r>
            <a:r>
              <a:rPr lang="en-US" sz="2800">
                <a:latin typeface="+mj-lt"/>
              </a:rPr>
              <a:t>switch </a:t>
            </a:r>
            <a:r>
              <a:rPr lang="en-US" sz="2400">
                <a:latin typeface="+mj-lt"/>
              </a:rPr>
              <a:t>là </a:t>
            </a:r>
            <a:r>
              <a:rPr lang="vi-VN" sz="2400">
                <a:latin typeface="+mj-lt"/>
              </a:rPr>
              <a:t>VLAN 1</a:t>
            </a:r>
            <a:endParaRPr lang="en-US" sz="2400">
              <a:latin typeface="+mj-lt"/>
            </a:endParaRPr>
          </a:p>
        </p:txBody>
      </p:sp>
    </p:spTree>
    <p:extLst>
      <p:ext uri="{BB962C8B-B14F-4D97-AF65-F5344CB8AC3E}">
        <p14:creationId xmlns:p14="http://schemas.microsoft.com/office/powerpoint/2010/main" val="3685001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Operations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8</a:t>
            </a:fld>
            <a:endParaRPr lang="en-GB"/>
          </a:p>
        </p:txBody>
      </p:sp>
      <p:sp>
        <p:nvSpPr>
          <p:cNvPr id="4" name="Content Placeholder 3"/>
          <p:cNvSpPr>
            <a:spLocks noGrp="1"/>
          </p:cNvSpPr>
          <p:nvPr>
            <p:ph sz="quarter" idx="1"/>
          </p:nvPr>
        </p:nvSpPr>
        <p:spPr>
          <a:xfrm>
            <a:off x="395536" y="1600200"/>
            <a:ext cx="8370512" cy="1918596"/>
          </a:xfrm>
        </p:spPr>
        <p:txBody>
          <a:bodyPr>
            <a:noAutofit/>
          </a:bodyPr>
          <a:lstStyle/>
          <a:p>
            <a:pPr algn="just">
              <a:lnSpc>
                <a:spcPct val="120000"/>
              </a:lnSpc>
              <a:buClr>
                <a:schemeClr val="accent1"/>
              </a:buClr>
              <a:buFontTx/>
              <a:buChar char="•"/>
            </a:pPr>
            <a:r>
              <a:rPr lang="vi-VN" sz="2400" dirty="0"/>
              <a:t>VLAN có thể </a:t>
            </a:r>
            <a:r>
              <a:rPr lang="en-US" sz="2400" dirty="0" err="1"/>
              <a:t>có</a:t>
            </a:r>
            <a:r>
              <a:rPr lang="en-US" sz="2400" dirty="0"/>
              <a:t> </a:t>
            </a:r>
            <a:r>
              <a:rPr lang="vi-VN" sz="2400" dirty="0"/>
              <a:t>chiều dài qua nhiều thiết bị chuyển mạch </a:t>
            </a:r>
            <a:endParaRPr lang="en-US" sz="2400" dirty="0"/>
          </a:p>
          <a:p>
            <a:pPr algn="just">
              <a:lnSpc>
                <a:spcPct val="120000"/>
              </a:lnSpc>
              <a:buClr>
                <a:schemeClr val="accent1"/>
              </a:buClr>
              <a:buFontTx/>
              <a:buChar char="•"/>
            </a:pPr>
            <a:r>
              <a:rPr lang="vi-VN" sz="2400" dirty="0"/>
              <a:t>Để cho phép VLAN để chiều dài qua nhiều thiết bị chuyển mạch, kết nối giữa thiết bị chuyển mạch phải thuộc về </a:t>
            </a:r>
            <a:r>
              <a:rPr lang="en-US" sz="2400" dirty="0" err="1"/>
              <a:t>nhiều</a:t>
            </a:r>
            <a:r>
              <a:rPr lang="en-US" sz="2400" dirty="0"/>
              <a:t> </a:t>
            </a:r>
            <a:r>
              <a:rPr lang="vi-VN" sz="2400" dirty="0"/>
              <a:t>VLAN.</a:t>
            </a:r>
            <a:endParaRPr lang="en-US" sz="2400" dirty="0"/>
          </a:p>
        </p:txBody>
      </p:sp>
      <p:grpSp>
        <p:nvGrpSpPr>
          <p:cNvPr id="6" name="Group 3"/>
          <p:cNvGrpSpPr>
            <a:grpSpLocks/>
          </p:cNvGrpSpPr>
          <p:nvPr/>
        </p:nvGrpSpPr>
        <p:grpSpPr bwMode="auto">
          <a:xfrm>
            <a:off x="689744" y="3908033"/>
            <a:ext cx="3211711" cy="2952328"/>
            <a:chOff x="432" y="1440"/>
            <a:chExt cx="1824" cy="1574"/>
          </a:xfrm>
        </p:grpSpPr>
        <p:sp>
          <p:nvSpPr>
            <p:cNvPr id="7" name="Text Box 4"/>
            <p:cNvSpPr txBox="1">
              <a:spLocks noChangeArrowheads="1"/>
            </p:cNvSpPr>
            <p:nvPr/>
          </p:nvSpPr>
          <p:spPr bwMode="auto">
            <a:xfrm>
              <a:off x="960" y="1440"/>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A</a:t>
              </a:r>
            </a:p>
          </p:txBody>
        </p:sp>
        <p:sp>
          <p:nvSpPr>
            <p:cNvPr id="8" name="Rectangle 5"/>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9" name="Freeform 6"/>
            <p:cNvSpPr>
              <a:spLocks/>
            </p:cNvSpPr>
            <p:nvPr/>
          </p:nvSpPr>
          <p:spPr bwMode="auto">
            <a:xfrm>
              <a:off x="599" y="2224"/>
              <a:ext cx="381" cy="157"/>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chemeClr val="accent6">
                    <a:lumMod val="60000"/>
                    <a:lumOff val="40000"/>
                  </a:schemeClr>
                </a:solidFill>
              </a:endParaRPr>
            </a:p>
          </p:txBody>
        </p:sp>
        <p:grpSp>
          <p:nvGrpSpPr>
            <p:cNvPr id="10" name="Group 7"/>
            <p:cNvGrpSpPr>
              <a:grpSpLocks/>
            </p:cNvGrpSpPr>
            <p:nvPr/>
          </p:nvGrpSpPr>
          <p:grpSpPr bwMode="auto">
            <a:xfrm>
              <a:off x="642" y="2426"/>
              <a:ext cx="295" cy="191"/>
              <a:chOff x="960" y="3552"/>
              <a:chExt cx="816" cy="528"/>
            </a:xfrm>
          </p:grpSpPr>
          <p:sp>
            <p:nvSpPr>
              <p:cNvPr id="31" name="Line 8"/>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chemeClr val="accent6">
                      <a:lumMod val="60000"/>
                      <a:lumOff val="40000"/>
                    </a:schemeClr>
                  </a:solidFill>
                </a:endParaRPr>
              </a:p>
            </p:txBody>
          </p:sp>
          <p:sp>
            <p:nvSpPr>
              <p:cNvPr id="32" name="Line 9"/>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chemeClr val="accent6">
                      <a:lumMod val="60000"/>
                      <a:lumOff val="40000"/>
                    </a:schemeClr>
                  </a:solidFill>
                </a:endParaRPr>
              </a:p>
            </p:txBody>
          </p:sp>
          <p:sp>
            <p:nvSpPr>
              <p:cNvPr id="33" name="Line 10"/>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chemeClr val="accent6">
                      <a:lumMod val="60000"/>
                      <a:lumOff val="40000"/>
                    </a:schemeClr>
                  </a:solidFill>
                </a:endParaRPr>
              </a:p>
            </p:txBody>
          </p:sp>
          <p:sp>
            <p:nvSpPr>
              <p:cNvPr id="34" name="Line 11"/>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chemeClr val="accent6">
                      <a:lumMod val="60000"/>
                      <a:lumOff val="40000"/>
                    </a:schemeClr>
                  </a:solidFill>
                </a:endParaRPr>
              </a:p>
            </p:txBody>
          </p:sp>
        </p:grpSp>
        <p:sp>
          <p:nvSpPr>
            <p:cNvPr id="11" name="Freeform 12"/>
            <p:cNvSpPr>
              <a:spLocks/>
            </p:cNvSpPr>
            <p:nvPr/>
          </p:nvSpPr>
          <p:spPr bwMode="auto">
            <a:xfrm>
              <a:off x="1145"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2" name="Group 13"/>
            <p:cNvGrpSpPr>
              <a:grpSpLocks/>
            </p:cNvGrpSpPr>
            <p:nvPr/>
          </p:nvGrpSpPr>
          <p:grpSpPr bwMode="auto">
            <a:xfrm>
              <a:off x="1188" y="2426"/>
              <a:ext cx="295" cy="191"/>
              <a:chOff x="960" y="3552"/>
              <a:chExt cx="816" cy="528"/>
            </a:xfrm>
          </p:grpSpPr>
          <p:sp>
            <p:nvSpPr>
              <p:cNvPr id="27" name="Line 14"/>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8" name="Line 15"/>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9" name="Line 16"/>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Line 17"/>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3" name="Freeform 18"/>
            <p:cNvSpPr>
              <a:spLocks/>
            </p:cNvSpPr>
            <p:nvPr/>
          </p:nvSpPr>
          <p:spPr bwMode="auto">
            <a:xfrm>
              <a:off x="1682"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14" name="Group 19"/>
            <p:cNvGrpSpPr>
              <a:grpSpLocks/>
            </p:cNvGrpSpPr>
            <p:nvPr/>
          </p:nvGrpSpPr>
          <p:grpSpPr bwMode="auto">
            <a:xfrm>
              <a:off x="1725" y="2426"/>
              <a:ext cx="295" cy="191"/>
              <a:chOff x="960" y="3552"/>
              <a:chExt cx="816" cy="528"/>
            </a:xfrm>
          </p:grpSpPr>
          <p:sp>
            <p:nvSpPr>
              <p:cNvPr id="23" name="Line 20"/>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4" name="Line 21"/>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5" name="Line 22"/>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6" name="Line 23"/>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15" name="Line 24"/>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6" name="Line 25"/>
            <p:cNvSpPr>
              <a:spLocks noChangeShapeType="1"/>
            </p:cNvSpPr>
            <p:nvPr/>
          </p:nvSpPr>
          <p:spPr bwMode="auto">
            <a:xfrm>
              <a:off x="815" y="1993"/>
              <a:ext cx="105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17" name="AutoShape 26"/>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18" name="Text Box 27"/>
            <p:cNvSpPr txBox="1">
              <a:spLocks noChangeArrowheads="1"/>
            </p:cNvSpPr>
            <p:nvPr/>
          </p:nvSpPr>
          <p:spPr bwMode="auto">
            <a:xfrm>
              <a:off x="1680" y="2688"/>
              <a:ext cx="43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19" name="AutoShape 28"/>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20" name="Text Box 29"/>
            <p:cNvSpPr txBox="1">
              <a:spLocks noChangeArrowheads="1"/>
            </p:cNvSpPr>
            <p:nvPr/>
          </p:nvSpPr>
          <p:spPr bwMode="auto">
            <a:xfrm>
              <a:off x="1144" y="2688"/>
              <a:ext cx="45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 </a:t>
              </a:r>
            </a:p>
          </p:txBody>
        </p:sp>
        <p:sp>
          <p:nvSpPr>
            <p:cNvPr id="21" name="AutoShape 30"/>
            <p:cNvSpPr>
              <a:spLocks/>
            </p:cNvSpPr>
            <p:nvPr/>
          </p:nvSpPr>
          <p:spPr bwMode="auto">
            <a:xfrm rot="5400000">
              <a:off x="761" y="2547"/>
              <a:ext cx="52" cy="232"/>
            </a:xfrm>
            <a:prstGeom prst="rightBrace">
              <a:avLst>
                <a:gd name="adj1" fmla="val 58333"/>
                <a:gd name="adj2" fmla="val 50000"/>
              </a:avLst>
            </a:prstGeom>
            <a:noFill/>
            <a:ln w="38100">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chemeClr val="accent6">
                    <a:lumMod val="60000"/>
                    <a:lumOff val="40000"/>
                  </a:schemeClr>
                </a:solidFill>
              </a:endParaRPr>
            </a:p>
          </p:txBody>
        </p:sp>
        <p:sp>
          <p:nvSpPr>
            <p:cNvPr id="22" name="Text Box 31"/>
            <p:cNvSpPr txBox="1">
              <a:spLocks noChangeArrowheads="1"/>
            </p:cNvSpPr>
            <p:nvPr/>
          </p:nvSpPr>
          <p:spPr bwMode="auto">
            <a:xfrm>
              <a:off x="604" y="2740"/>
              <a:ext cx="383"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Red</a:t>
              </a:r>
            </a:p>
            <a:p>
              <a:r>
                <a:rPr lang="en-US" sz="1400">
                  <a:latin typeface="Helvetica" charset="0"/>
                </a:rPr>
                <a:t>VLAN</a:t>
              </a:r>
            </a:p>
          </p:txBody>
        </p:sp>
      </p:grpSp>
      <p:grpSp>
        <p:nvGrpSpPr>
          <p:cNvPr id="5" name="Group 4"/>
          <p:cNvGrpSpPr/>
          <p:nvPr/>
        </p:nvGrpSpPr>
        <p:grpSpPr>
          <a:xfrm>
            <a:off x="5508104" y="4005064"/>
            <a:ext cx="2895600" cy="2501573"/>
            <a:chOff x="5432425" y="2897906"/>
            <a:chExt cx="2895600" cy="2501573"/>
          </a:xfrm>
        </p:grpSpPr>
        <p:sp>
          <p:nvSpPr>
            <p:cNvPr id="35" name="Text Box 32"/>
            <p:cNvSpPr txBox="1">
              <a:spLocks noChangeArrowheads="1"/>
            </p:cNvSpPr>
            <p:nvPr/>
          </p:nvSpPr>
          <p:spPr bwMode="auto">
            <a:xfrm>
              <a:off x="6270625" y="2897906"/>
              <a:ext cx="12557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B</a:t>
              </a:r>
            </a:p>
          </p:txBody>
        </p:sp>
        <p:sp>
          <p:nvSpPr>
            <p:cNvPr id="36" name="Rectangle 33"/>
            <p:cNvSpPr>
              <a:spLocks noChangeArrowheads="1"/>
            </p:cNvSpPr>
            <p:nvPr/>
          </p:nvSpPr>
          <p:spPr bwMode="auto">
            <a:xfrm>
              <a:off x="5432425" y="3355106"/>
              <a:ext cx="2895600" cy="1219200"/>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37" name="Freeform 34"/>
            <p:cNvSpPr>
              <a:spLocks/>
            </p:cNvSpPr>
            <p:nvPr/>
          </p:nvSpPr>
          <p:spPr bwMode="auto">
            <a:xfrm>
              <a:off x="5697538" y="4105994"/>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38" name="Group 35"/>
            <p:cNvGrpSpPr>
              <a:grpSpLocks/>
            </p:cNvGrpSpPr>
            <p:nvPr/>
          </p:nvGrpSpPr>
          <p:grpSpPr bwMode="auto">
            <a:xfrm>
              <a:off x="5765800" y="4463181"/>
              <a:ext cx="468313" cy="303213"/>
              <a:chOff x="960" y="3552"/>
              <a:chExt cx="816" cy="528"/>
            </a:xfrm>
          </p:grpSpPr>
          <p:sp>
            <p:nvSpPr>
              <p:cNvPr id="39" name="Line 36"/>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0" name="Line 37"/>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1" name="Line 38"/>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2" name="Line 39"/>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43" name="Freeform 40"/>
            <p:cNvSpPr>
              <a:spLocks/>
            </p:cNvSpPr>
            <p:nvPr/>
          </p:nvSpPr>
          <p:spPr bwMode="auto">
            <a:xfrm>
              <a:off x="6564313" y="4105994"/>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44" name="Group 41"/>
            <p:cNvGrpSpPr>
              <a:grpSpLocks/>
            </p:cNvGrpSpPr>
            <p:nvPr/>
          </p:nvGrpSpPr>
          <p:grpSpPr bwMode="auto">
            <a:xfrm>
              <a:off x="6632575" y="4463181"/>
              <a:ext cx="468313" cy="303213"/>
              <a:chOff x="960" y="3552"/>
              <a:chExt cx="816" cy="528"/>
            </a:xfrm>
          </p:grpSpPr>
          <p:sp>
            <p:nvSpPr>
              <p:cNvPr id="45" name="Line 42"/>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6" name="Line 43"/>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7" name="Line 44"/>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8" name="Line 45"/>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49" name="Freeform 46"/>
            <p:cNvSpPr>
              <a:spLocks/>
            </p:cNvSpPr>
            <p:nvPr/>
          </p:nvSpPr>
          <p:spPr bwMode="auto">
            <a:xfrm>
              <a:off x="7416800" y="4105994"/>
              <a:ext cx="604838" cy="323850"/>
            </a:xfrm>
            <a:custGeom>
              <a:avLst/>
              <a:gdLst>
                <a:gd name="T0" fmla="*/ 0 w 816"/>
                <a:gd name="T1" fmla="*/ 2971 h 436"/>
                <a:gd name="T2" fmla="*/ 0 w 816"/>
                <a:gd name="T3" fmla="*/ 323850 h 436"/>
                <a:gd name="T4" fmla="*/ 604838 w 816"/>
                <a:gd name="T5" fmla="*/ 323850 h 436"/>
                <a:gd name="T6" fmla="*/ 604838 w 816"/>
                <a:gd name="T7" fmla="*/ 0 h 436"/>
                <a:gd name="T8" fmla="*/ 536646 w 816"/>
                <a:gd name="T9" fmla="*/ 65364 h 436"/>
                <a:gd name="T10" fmla="*/ 412120 w 816"/>
                <a:gd name="T11" fmla="*/ 124786 h 436"/>
                <a:gd name="T12" fmla="*/ 305384 w 816"/>
                <a:gd name="T13" fmla="*/ 142613 h 436"/>
                <a:gd name="T14" fmla="*/ 192718 w 816"/>
                <a:gd name="T15" fmla="*/ 124786 h 436"/>
                <a:gd name="T16" fmla="*/ 68193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50" name="Group 47"/>
            <p:cNvGrpSpPr>
              <a:grpSpLocks/>
            </p:cNvGrpSpPr>
            <p:nvPr/>
          </p:nvGrpSpPr>
          <p:grpSpPr bwMode="auto">
            <a:xfrm>
              <a:off x="7485063" y="4463181"/>
              <a:ext cx="468312" cy="303213"/>
              <a:chOff x="960" y="3552"/>
              <a:chExt cx="816" cy="528"/>
            </a:xfrm>
          </p:grpSpPr>
          <p:sp>
            <p:nvSpPr>
              <p:cNvPr id="51" name="Line 48"/>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2" name="Line 49"/>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3" name="Line 50"/>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4" name="Line 51"/>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55" name="Line 52"/>
            <p:cNvSpPr>
              <a:spLocks noChangeShapeType="1"/>
            </p:cNvSpPr>
            <p:nvPr/>
          </p:nvSpPr>
          <p:spPr bwMode="auto">
            <a:xfrm>
              <a:off x="6040438" y="3583706"/>
              <a:ext cx="1679575"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6" name="Line 53"/>
            <p:cNvSpPr>
              <a:spLocks noChangeShapeType="1"/>
            </p:cNvSpPr>
            <p:nvPr/>
          </p:nvSpPr>
          <p:spPr bwMode="auto">
            <a:xfrm>
              <a:off x="6040438" y="3775794"/>
              <a:ext cx="1679575"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7" name="AutoShape 54"/>
            <p:cNvSpPr>
              <a:spLocks/>
            </p:cNvSpPr>
            <p:nvPr/>
          </p:nvSpPr>
          <p:spPr bwMode="auto">
            <a:xfrm rot="5400000">
              <a:off x="7678738" y="4550494"/>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8" name="Text Box 55"/>
            <p:cNvSpPr txBox="1">
              <a:spLocks noChangeArrowheads="1"/>
            </p:cNvSpPr>
            <p:nvPr/>
          </p:nvSpPr>
          <p:spPr bwMode="auto">
            <a:xfrm>
              <a:off x="7413625" y="4879106"/>
              <a:ext cx="696913"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59" name="AutoShape 56"/>
            <p:cNvSpPr>
              <a:spLocks/>
            </p:cNvSpPr>
            <p:nvPr/>
          </p:nvSpPr>
          <p:spPr bwMode="auto">
            <a:xfrm rot="5400000">
              <a:off x="6834188" y="4550494"/>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60" name="Text Box 57"/>
            <p:cNvSpPr txBox="1">
              <a:spLocks noChangeArrowheads="1"/>
            </p:cNvSpPr>
            <p:nvPr/>
          </p:nvSpPr>
          <p:spPr bwMode="auto">
            <a:xfrm>
              <a:off x="6586538" y="4879106"/>
              <a:ext cx="66833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a:t>
              </a:r>
            </a:p>
          </p:txBody>
        </p:sp>
        <p:sp>
          <p:nvSpPr>
            <p:cNvPr id="61" name="AutoShape 58"/>
            <p:cNvSpPr>
              <a:spLocks/>
            </p:cNvSpPr>
            <p:nvPr/>
          </p:nvSpPr>
          <p:spPr bwMode="auto">
            <a:xfrm rot="5400000">
              <a:off x="5954713" y="4550494"/>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62" name="Text Box 59"/>
            <p:cNvSpPr txBox="1">
              <a:spLocks noChangeArrowheads="1"/>
            </p:cNvSpPr>
            <p:nvPr/>
          </p:nvSpPr>
          <p:spPr bwMode="auto">
            <a:xfrm>
              <a:off x="5705475" y="4876259"/>
              <a:ext cx="6735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Red</a:t>
              </a:r>
            </a:p>
            <a:p>
              <a:r>
                <a:rPr lang="en-US" sz="1400">
                  <a:latin typeface="Helvetica" charset="0"/>
                </a:rPr>
                <a:t>VLAN</a:t>
              </a:r>
            </a:p>
          </p:txBody>
        </p:sp>
      </p:grpSp>
    </p:spTree>
    <p:extLst>
      <p:ext uri="{BB962C8B-B14F-4D97-AF65-F5344CB8AC3E}">
        <p14:creationId xmlns:p14="http://schemas.microsoft.com/office/powerpoint/2010/main" val="3783990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Helvetica" pitchFamily="34" charset="0"/>
              </a:rPr>
              <a:t>VLAN Operations</a:t>
            </a:r>
            <a:endParaRPr lang="en-US" dirty="0">
              <a:solidFill>
                <a:srgbClr val="00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9</a:t>
            </a:fld>
            <a:endParaRPr lang="en-GB"/>
          </a:p>
        </p:txBody>
      </p:sp>
      <p:sp>
        <p:nvSpPr>
          <p:cNvPr id="4" name="Content Placeholder 3"/>
          <p:cNvSpPr>
            <a:spLocks noGrp="1"/>
          </p:cNvSpPr>
          <p:nvPr>
            <p:ph sz="quarter" idx="1"/>
          </p:nvPr>
        </p:nvSpPr>
        <p:spPr>
          <a:xfrm>
            <a:off x="395536" y="1600200"/>
            <a:ext cx="8370512" cy="2476872"/>
          </a:xfrm>
        </p:spPr>
        <p:txBody>
          <a:bodyPr>
            <a:normAutofit/>
          </a:bodyPr>
          <a:lstStyle/>
          <a:p>
            <a:pPr algn="just">
              <a:buClr>
                <a:schemeClr val="accent1"/>
              </a:buClr>
              <a:buFontTx/>
              <a:buChar char="•"/>
            </a:pPr>
            <a:r>
              <a:rPr lang="vi-VN" dirty="0"/>
              <a:t>Trunks mang lưu lượng truy cập cho</a:t>
            </a:r>
            <a:r>
              <a:rPr lang="en-US" dirty="0"/>
              <a:t> </a:t>
            </a:r>
            <a:r>
              <a:rPr lang="vi-VN" dirty="0"/>
              <a:t>nhiều VLAN </a:t>
            </a:r>
            <a:endParaRPr lang="en-US" dirty="0"/>
          </a:p>
          <a:p>
            <a:pPr algn="just">
              <a:buClr>
                <a:schemeClr val="accent1"/>
              </a:buClr>
              <a:buFontTx/>
              <a:buChar char="•"/>
            </a:pPr>
            <a:r>
              <a:rPr lang="vi-VN" dirty="0"/>
              <a:t>Trunks sử dụng đóng gói đặc biệt để phân biệt giữa các VLAN khác nhau</a:t>
            </a:r>
            <a:endParaRPr lang="en-US" dirty="0">
              <a:latin typeface="Helvetica" charset="0"/>
            </a:endParaRPr>
          </a:p>
        </p:txBody>
      </p:sp>
      <p:grpSp>
        <p:nvGrpSpPr>
          <p:cNvPr id="6" name="Group 2"/>
          <p:cNvGrpSpPr>
            <a:grpSpLocks/>
          </p:cNvGrpSpPr>
          <p:nvPr/>
        </p:nvGrpSpPr>
        <p:grpSpPr bwMode="auto">
          <a:xfrm>
            <a:off x="3202360" y="5143872"/>
            <a:ext cx="2743200" cy="0"/>
            <a:chOff x="2208" y="2544"/>
            <a:chExt cx="1728" cy="0"/>
          </a:xfrm>
        </p:grpSpPr>
        <p:sp>
          <p:nvSpPr>
            <p:cNvPr id="7" name="Line 3"/>
            <p:cNvSpPr>
              <a:spLocks noChangeShapeType="1"/>
            </p:cNvSpPr>
            <p:nvPr/>
          </p:nvSpPr>
          <p:spPr bwMode="auto">
            <a:xfrm flipH="1">
              <a:off x="2496"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8" name="Line 4"/>
            <p:cNvSpPr>
              <a:spLocks noChangeShapeType="1"/>
            </p:cNvSpPr>
            <p:nvPr/>
          </p:nvSpPr>
          <p:spPr bwMode="auto">
            <a:xfrm flipH="1">
              <a:off x="2208"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9" name="Line 5"/>
            <p:cNvSpPr>
              <a:spLocks noChangeShapeType="1"/>
            </p:cNvSpPr>
            <p:nvPr/>
          </p:nvSpPr>
          <p:spPr bwMode="auto">
            <a:xfrm flipH="1">
              <a:off x="2352"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0" name="Line 6"/>
            <p:cNvSpPr>
              <a:spLocks noChangeShapeType="1"/>
            </p:cNvSpPr>
            <p:nvPr/>
          </p:nvSpPr>
          <p:spPr bwMode="auto">
            <a:xfrm flipH="1">
              <a:off x="2928"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1" name="Line 7"/>
            <p:cNvSpPr>
              <a:spLocks noChangeShapeType="1"/>
            </p:cNvSpPr>
            <p:nvPr/>
          </p:nvSpPr>
          <p:spPr bwMode="auto">
            <a:xfrm flipH="1">
              <a:off x="2640"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2" name="Line 8"/>
            <p:cNvSpPr>
              <a:spLocks noChangeShapeType="1"/>
            </p:cNvSpPr>
            <p:nvPr/>
          </p:nvSpPr>
          <p:spPr bwMode="auto">
            <a:xfrm flipH="1">
              <a:off x="2784"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3" name="Line 9"/>
            <p:cNvSpPr>
              <a:spLocks noChangeShapeType="1"/>
            </p:cNvSpPr>
            <p:nvPr/>
          </p:nvSpPr>
          <p:spPr bwMode="auto">
            <a:xfrm flipH="1">
              <a:off x="3360"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4" name="Line 10"/>
            <p:cNvSpPr>
              <a:spLocks noChangeShapeType="1"/>
            </p:cNvSpPr>
            <p:nvPr/>
          </p:nvSpPr>
          <p:spPr bwMode="auto">
            <a:xfrm flipH="1">
              <a:off x="3072"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5" name="Line 11"/>
            <p:cNvSpPr>
              <a:spLocks noChangeShapeType="1"/>
            </p:cNvSpPr>
            <p:nvPr/>
          </p:nvSpPr>
          <p:spPr bwMode="auto">
            <a:xfrm flipH="1">
              <a:off x="3216"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6" name="Line 12"/>
            <p:cNvSpPr>
              <a:spLocks noChangeShapeType="1"/>
            </p:cNvSpPr>
            <p:nvPr/>
          </p:nvSpPr>
          <p:spPr bwMode="auto">
            <a:xfrm flipH="1">
              <a:off x="3792" y="2544"/>
              <a:ext cx="144" cy="0"/>
            </a:xfrm>
            <a:prstGeom prst="line">
              <a:avLst/>
            </a:prstGeom>
            <a:noFill/>
            <a:ln w="177800">
              <a:solidFill>
                <a:srgbClr val="07D71B"/>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7" name="Line 13"/>
            <p:cNvSpPr>
              <a:spLocks noChangeShapeType="1"/>
            </p:cNvSpPr>
            <p:nvPr/>
          </p:nvSpPr>
          <p:spPr bwMode="auto">
            <a:xfrm flipH="1">
              <a:off x="3504" y="2544"/>
              <a:ext cx="144" cy="0"/>
            </a:xfrm>
            <a:prstGeom prst="line">
              <a:avLst/>
            </a:prstGeom>
            <a:noFill/>
            <a:ln w="1778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sp>
          <p:nvSpPr>
            <p:cNvPr id="18" name="Line 14"/>
            <p:cNvSpPr>
              <a:spLocks noChangeShapeType="1"/>
            </p:cNvSpPr>
            <p:nvPr/>
          </p:nvSpPr>
          <p:spPr bwMode="auto">
            <a:xfrm flipH="1">
              <a:off x="3648" y="2544"/>
              <a:ext cx="144" cy="0"/>
            </a:xfrm>
            <a:prstGeom prst="line">
              <a:avLst/>
            </a:prstGeom>
            <a:noFill/>
            <a:ln w="177800">
              <a:solidFill>
                <a:schemeClr val="tx1"/>
              </a:solidFill>
              <a:round/>
              <a:headEnd type="none" w="sm" len="sm"/>
              <a:tailEnd type="none" w="sm" len="sm"/>
            </a:ln>
            <a:effectLst>
              <a:outerShdw dist="17961" dir="2700000" algn="ctr" rotWithShape="0">
                <a:schemeClr val="tx1"/>
              </a:outerShdw>
            </a:effectLst>
          </p:spPr>
          <p:txBody>
            <a:bodyPr wrap="none" anchor="ctr"/>
            <a:lstStyle/>
            <a:p>
              <a:pPr>
                <a:defRPr/>
              </a:pPr>
              <a:endParaRPr lang="en-US">
                <a:latin typeface="Courier" pitchFamily="18" charset="0"/>
                <a:ea typeface="+mn-ea"/>
              </a:endParaRPr>
            </a:p>
          </p:txBody>
        </p:sp>
      </p:grpSp>
      <p:grpSp>
        <p:nvGrpSpPr>
          <p:cNvPr id="19" name="Group 16"/>
          <p:cNvGrpSpPr>
            <a:grpSpLocks/>
          </p:cNvGrpSpPr>
          <p:nvPr/>
        </p:nvGrpSpPr>
        <p:grpSpPr bwMode="auto">
          <a:xfrm>
            <a:off x="611560" y="4077072"/>
            <a:ext cx="2895600" cy="2501900"/>
            <a:chOff x="432" y="1440"/>
            <a:chExt cx="1824" cy="1576"/>
          </a:xfrm>
        </p:grpSpPr>
        <p:sp>
          <p:nvSpPr>
            <p:cNvPr id="20" name="Text Box 17"/>
            <p:cNvSpPr txBox="1">
              <a:spLocks noChangeArrowheads="1"/>
            </p:cNvSpPr>
            <p:nvPr/>
          </p:nvSpPr>
          <p:spPr bwMode="auto">
            <a:xfrm>
              <a:off x="960" y="1440"/>
              <a:ext cx="791"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A</a:t>
              </a:r>
            </a:p>
          </p:txBody>
        </p:sp>
        <p:sp>
          <p:nvSpPr>
            <p:cNvPr id="21" name="Rectangle 18"/>
            <p:cNvSpPr>
              <a:spLocks noChangeArrowheads="1"/>
            </p:cNvSpPr>
            <p:nvPr/>
          </p:nvSpPr>
          <p:spPr bwMode="auto">
            <a:xfrm>
              <a:off x="432" y="1728"/>
              <a:ext cx="1824" cy="768"/>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22" name="Freeform 19"/>
            <p:cNvSpPr>
              <a:spLocks/>
            </p:cNvSpPr>
            <p:nvPr/>
          </p:nvSpPr>
          <p:spPr bwMode="auto">
            <a:xfrm>
              <a:off x="599"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3" name="Group 20"/>
            <p:cNvGrpSpPr>
              <a:grpSpLocks/>
            </p:cNvGrpSpPr>
            <p:nvPr/>
          </p:nvGrpSpPr>
          <p:grpSpPr bwMode="auto">
            <a:xfrm>
              <a:off x="642" y="2426"/>
              <a:ext cx="295" cy="191"/>
              <a:chOff x="960" y="3552"/>
              <a:chExt cx="816" cy="528"/>
            </a:xfrm>
          </p:grpSpPr>
          <p:sp>
            <p:nvSpPr>
              <p:cNvPr id="44" name="Line 21"/>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5" name="Line 22"/>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6" name="Line 23"/>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7" name="Line 24"/>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24" name="Freeform 25"/>
            <p:cNvSpPr>
              <a:spLocks/>
            </p:cNvSpPr>
            <p:nvPr/>
          </p:nvSpPr>
          <p:spPr bwMode="auto">
            <a:xfrm>
              <a:off x="1145"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5" name="Group 26"/>
            <p:cNvGrpSpPr>
              <a:grpSpLocks/>
            </p:cNvGrpSpPr>
            <p:nvPr/>
          </p:nvGrpSpPr>
          <p:grpSpPr bwMode="auto">
            <a:xfrm>
              <a:off x="1188" y="2426"/>
              <a:ext cx="295" cy="191"/>
              <a:chOff x="960" y="3552"/>
              <a:chExt cx="816" cy="528"/>
            </a:xfrm>
          </p:grpSpPr>
          <p:sp>
            <p:nvSpPr>
              <p:cNvPr id="40" name="Line 27"/>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1" name="Line 28"/>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2" name="Line 29"/>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43" name="Line 30"/>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26" name="Freeform 31"/>
            <p:cNvSpPr>
              <a:spLocks/>
            </p:cNvSpPr>
            <p:nvPr/>
          </p:nvSpPr>
          <p:spPr bwMode="auto">
            <a:xfrm>
              <a:off x="1682" y="2201"/>
              <a:ext cx="381" cy="204"/>
            </a:xfrm>
            <a:custGeom>
              <a:avLst/>
              <a:gdLst>
                <a:gd name="T0" fmla="*/ 0 w 816"/>
                <a:gd name="T1" fmla="*/ 2 h 436"/>
                <a:gd name="T2" fmla="*/ 0 w 816"/>
                <a:gd name="T3" fmla="*/ 204 h 436"/>
                <a:gd name="T4" fmla="*/ 381 w 816"/>
                <a:gd name="T5" fmla="*/ 204 h 436"/>
                <a:gd name="T6" fmla="*/ 381 w 816"/>
                <a:gd name="T7" fmla="*/ 0 h 436"/>
                <a:gd name="T8" fmla="*/ 338 w 816"/>
                <a:gd name="T9" fmla="*/ 41 h 436"/>
                <a:gd name="T10" fmla="*/ 260 w 816"/>
                <a:gd name="T11" fmla="*/ 79 h 436"/>
                <a:gd name="T12" fmla="*/ 192 w 816"/>
                <a:gd name="T13" fmla="*/ 90 h 436"/>
                <a:gd name="T14" fmla="*/ 121 w 816"/>
                <a:gd name="T15" fmla="*/ 79 h 436"/>
                <a:gd name="T16" fmla="*/ 43 w 816"/>
                <a:gd name="T17" fmla="*/ 41 h 436"/>
                <a:gd name="T18" fmla="*/ 0 w 816"/>
                <a:gd name="T19" fmla="*/ 2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27" name="Group 32"/>
            <p:cNvGrpSpPr>
              <a:grpSpLocks/>
            </p:cNvGrpSpPr>
            <p:nvPr/>
          </p:nvGrpSpPr>
          <p:grpSpPr bwMode="auto">
            <a:xfrm>
              <a:off x="1725" y="2426"/>
              <a:ext cx="295" cy="191"/>
              <a:chOff x="960" y="3552"/>
              <a:chExt cx="816" cy="528"/>
            </a:xfrm>
          </p:grpSpPr>
          <p:sp>
            <p:nvSpPr>
              <p:cNvPr id="36" name="Line 33"/>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7" name="Line 34"/>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8" name="Line 35"/>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9" name="Line 36"/>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28" name="Line 37"/>
            <p:cNvSpPr>
              <a:spLocks noChangeShapeType="1"/>
            </p:cNvSpPr>
            <p:nvPr/>
          </p:nvSpPr>
          <p:spPr bwMode="auto">
            <a:xfrm>
              <a:off x="815" y="1872"/>
              <a:ext cx="1058"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9" name="Line 38"/>
            <p:cNvSpPr>
              <a:spLocks noChangeShapeType="1"/>
            </p:cNvSpPr>
            <p:nvPr/>
          </p:nvSpPr>
          <p:spPr bwMode="auto">
            <a:xfrm>
              <a:off x="815" y="1993"/>
              <a:ext cx="105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AutoShape 39"/>
            <p:cNvSpPr>
              <a:spLocks/>
            </p:cNvSpPr>
            <p:nvPr/>
          </p:nvSpPr>
          <p:spPr bwMode="auto">
            <a:xfrm rot="5400000">
              <a:off x="1847"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1" name="Text Box 40"/>
            <p:cNvSpPr txBox="1">
              <a:spLocks noChangeArrowheads="1"/>
            </p:cNvSpPr>
            <p:nvPr/>
          </p:nvSpPr>
          <p:spPr bwMode="auto">
            <a:xfrm>
              <a:off x="1680" y="2688"/>
              <a:ext cx="43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32" name="AutoShape 41"/>
            <p:cNvSpPr>
              <a:spLocks/>
            </p:cNvSpPr>
            <p:nvPr/>
          </p:nvSpPr>
          <p:spPr bwMode="auto">
            <a:xfrm rot="5400000">
              <a:off x="1315" y="2481"/>
              <a:ext cx="52" cy="364"/>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 name="Text Box 42"/>
            <p:cNvSpPr txBox="1">
              <a:spLocks noChangeArrowheads="1"/>
            </p:cNvSpPr>
            <p:nvPr/>
          </p:nvSpPr>
          <p:spPr bwMode="auto">
            <a:xfrm>
              <a:off x="1144" y="2688"/>
              <a:ext cx="45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 </a:t>
              </a:r>
            </a:p>
          </p:txBody>
        </p:sp>
        <p:sp>
          <p:nvSpPr>
            <p:cNvPr id="34" name="AutoShape 43"/>
            <p:cNvSpPr>
              <a:spLocks/>
            </p:cNvSpPr>
            <p:nvPr/>
          </p:nvSpPr>
          <p:spPr bwMode="auto">
            <a:xfrm rot="5400000">
              <a:off x="761" y="2481"/>
              <a:ext cx="52" cy="364"/>
            </a:xfrm>
            <a:prstGeom prst="rightBrace">
              <a:avLst>
                <a:gd name="adj1" fmla="val 58333"/>
                <a:gd name="adj2" fmla="val 50000"/>
              </a:avLst>
            </a:prstGeom>
            <a:noFill/>
            <a:ln w="38100">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5" name="Text Box 44"/>
            <p:cNvSpPr txBox="1">
              <a:spLocks noChangeArrowheads="1"/>
            </p:cNvSpPr>
            <p:nvPr/>
          </p:nvSpPr>
          <p:spPr bwMode="auto">
            <a:xfrm>
              <a:off x="604" y="2686"/>
              <a:ext cx="424"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Red</a:t>
              </a:r>
            </a:p>
            <a:p>
              <a:r>
                <a:rPr lang="en-US" sz="1400">
                  <a:latin typeface="Helvetica" charset="0"/>
                </a:rPr>
                <a:t>VLAN</a:t>
              </a:r>
            </a:p>
          </p:txBody>
        </p:sp>
      </p:grpSp>
      <p:sp>
        <p:nvSpPr>
          <p:cNvPr id="48" name="Text Box 45"/>
          <p:cNvSpPr txBox="1">
            <a:spLocks noChangeArrowheads="1"/>
          </p:cNvSpPr>
          <p:nvPr/>
        </p:nvSpPr>
        <p:spPr bwMode="auto">
          <a:xfrm>
            <a:off x="6097960" y="4077072"/>
            <a:ext cx="12557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2000">
                <a:latin typeface="Helvetica" charset="0"/>
              </a:rPr>
              <a:t>Switch B</a:t>
            </a:r>
          </a:p>
        </p:txBody>
      </p:sp>
      <p:sp>
        <p:nvSpPr>
          <p:cNvPr id="49" name="Rectangle 46"/>
          <p:cNvSpPr>
            <a:spLocks noChangeArrowheads="1"/>
          </p:cNvSpPr>
          <p:nvPr/>
        </p:nvSpPr>
        <p:spPr bwMode="auto">
          <a:xfrm>
            <a:off x="5259760" y="4534272"/>
            <a:ext cx="2895600" cy="1219200"/>
          </a:xfrm>
          <a:prstGeom prst="rect">
            <a:avLst/>
          </a:prstGeom>
          <a:solidFill>
            <a:srgbClr val="E7E9E8"/>
          </a:solidFill>
          <a:ln w="38100">
            <a:solidFill>
              <a:srgbClr val="B7BEB6"/>
            </a:solidFill>
            <a:miter lim="800000"/>
            <a:headEnd type="none" w="sm" len="sm"/>
            <a:tailEnd type="none" w="sm" len="sm"/>
          </a:ln>
        </p:spPr>
        <p:txBody>
          <a:bodyPr anchor="ctr">
            <a:spAutoFit/>
          </a:bodyPr>
          <a:lstStyle/>
          <a:p>
            <a:endParaRPr lang="en-US"/>
          </a:p>
        </p:txBody>
      </p:sp>
      <p:sp>
        <p:nvSpPr>
          <p:cNvPr id="50" name="Freeform 47"/>
          <p:cNvSpPr>
            <a:spLocks/>
          </p:cNvSpPr>
          <p:nvPr/>
        </p:nvSpPr>
        <p:spPr bwMode="auto">
          <a:xfrm>
            <a:off x="5524873" y="5285160"/>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FF0000"/>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51" name="Group 48"/>
          <p:cNvGrpSpPr>
            <a:grpSpLocks/>
          </p:cNvGrpSpPr>
          <p:nvPr/>
        </p:nvGrpSpPr>
        <p:grpSpPr bwMode="auto">
          <a:xfrm>
            <a:off x="5593135" y="5642347"/>
            <a:ext cx="468313" cy="303213"/>
            <a:chOff x="960" y="3552"/>
            <a:chExt cx="816" cy="528"/>
          </a:xfrm>
        </p:grpSpPr>
        <p:sp>
          <p:nvSpPr>
            <p:cNvPr id="52" name="Line 49"/>
            <p:cNvSpPr>
              <a:spLocks noChangeShapeType="1"/>
            </p:cNvSpPr>
            <p:nvPr/>
          </p:nvSpPr>
          <p:spPr bwMode="auto">
            <a:xfrm>
              <a:off x="960"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3" name="Line 50"/>
            <p:cNvSpPr>
              <a:spLocks noChangeShapeType="1"/>
            </p:cNvSpPr>
            <p:nvPr/>
          </p:nvSpPr>
          <p:spPr bwMode="auto">
            <a:xfrm>
              <a:off x="1232"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4" name="Line 51"/>
            <p:cNvSpPr>
              <a:spLocks noChangeShapeType="1"/>
            </p:cNvSpPr>
            <p:nvPr/>
          </p:nvSpPr>
          <p:spPr bwMode="auto">
            <a:xfrm>
              <a:off x="1504"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5" name="Line 52"/>
            <p:cNvSpPr>
              <a:spLocks noChangeShapeType="1"/>
            </p:cNvSpPr>
            <p:nvPr/>
          </p:nvSpPr>
          <p:spPr bwMode="auto">
            <a:xfrm>
              <a:off x="1776" y="3552"/>
              <a:ext cx="0" cy="528"/>
            </a:xfrm>
            <a:prstGeom prst="line">
              <a:avLst/>
            </a:prstGeom>
            <a:noFill/>
            <a:ln w="38100">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56" name="Freeform 53"/>
          <p:cNvSpPr>
            <a:spLocks/>
          </p:cNvSpPr>
          <p:nvPr/>
        </p:nvSpPr>
        <p:spPr bwMode="auto">
          <a:xfrm>
            <a:off x="6391648" y="5285160"/>
            <a:ext cx="604837" cy="323850"/>
          </a:xfrm>
          <a:custGeom>
            <a:avLst/>
            <a:gdLst>
              <a:gd name="T0" fmla="*/ 0 w 816"/>
              <a:gd name="T1" fmla="*/ 2971 h 436"/>
              <a:gd name="T2" fmla="*/ 0 w 816"/>
              <a:gd name="T3" fmla="*/ 323850 h 436"/>
              <a:gd name="T4" fmla="*/ 604837 w 816"/>
              <a:gd name="T5" fmla="*/ 323850 h 436"/>
              <a:gd name="T6" fmla="*/ 604837 w 816"/>
              <a:gd name="T7" fmla="*/ 0 h 436"/>
              <a:gd name="T8" fmla="*/ 536645 w 816"/>
              <a:gd name="T9" fmla="*/ 65364 h 436"/>
              <a:gd name="T10" fmla="*/ 412119 w 816"/>
              <a:gd name="T11" fmla="*/ 124786 h 436"/>
              <a:gd name="T12" fmla="*/ 305383 w 816"/>
              <a:gd name="T13" fmla="*/ 142613 h 436"/>
              <a:gd name="T14" fmla="*/ 192718 w 816"/>
              <a:gd name="T15" fmla="*/ 124786 h 436"/>
              <a:gd name="T16" fmla="*/ 68192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57" name="Group 54"/>
          <p:cNvGrpSpPr>
            <a:grpSpLocks/>
          </p:cNvGrpSpPr>
          <p:nvPr/>
        </p:nvGrpSpPr>
        <p:grpSpPr bwMode="auto">
          <a:xfrm>
            <a:off x="6459910" y="5642347"/>
            <a:ext cx="468313" cy="303213"/>
            <a:chOff x="960" y="3552"/>
            <a:chExt cx="816" cy="528"/>
          </a:xfrm>
        </p:grpSpPr>
        <p:sp>
          <p:nvSpPr>
            <p:cNvPr id="58" name="Line 55"/>
            <p:cNvSpPr>
              <a:spLocks noChangeShapeType="1"/>
            </p:cNvSpPr>
            <p:nvPr/>
          </p:nvSpPr>
          <p:spPr bwMode="auto">
            <a:xfrm>
              <a:off x="960"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59" name="Line 56"/>
            <p:cNvSpPr>
              <a:spLocks noChangeShapeType="1"/>
            </p:cNvSpPr>
            <p:nvPr/>
          </p:nvSpPr>
          <p:spPr bwMode="auto">
            <a:xfrm>
              <a:off x="1232"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0" name="Line 57"/>
            <p:cNvSpPr>
              <a:spLocks noChangeShapeType="1"/>
            </p:cNvSpPr>
            <p:nvPr/>
          </p:nvSpPr>
          <p:spPr bwMode="auto">
            <a:xfrm>
              <a:off x="1504"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1" name="Line 58"/>
            <p:cNvSpPr>
              <a:spLocks noChangeShapeType="1"/>
            </p:cNvSpPr>
            <p:nvPr/>
          </p:nvSpPr>
          <p:spPr bwMode="auto">
            <a:xfrm>
              <a:off x="1776" y="3552"/>
              <a:ext cx="0" cy="52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62" name="Freeform 59"/>
          <p:cNvSpPr>
            <a:spLocks/>
          </p:cNvSpPr>
          <p:nvPr/>
        </p:nvSpPr>
        <p:spPr bwMode="auto">
          <a:xfrm>
            <a:off x="7244135" y="5285160"/>
            <a:ext cx="604838" cy="323850"/>
          </a:xfrm>
          <a:custGeom>
            <a:avLst/>
            <a:gdLst>
              <a:gd name="T0" fmla="*/ 0 w 816"/>
              <a:gd name="T1" fmla="*/ 2971 h 436"/>
              <a:gd name="T2" fmla="*/ 0 w 816"/>
              <a:gd name="T3" fmla="*/ 323850 h 436"/>
              <a:gd name="T4" fmla="*/ 604838 w 816"/>
              <a:gd name="T5" fmla="*/ 323850 h 436"/>
              <a:gd name="T6" fmla="*/ 604838 w 816"/>
              <a:gd name="T7" fmla="*/ 0 h 436"/>
              <a:gd name="T8" fmla="*/ 536646 w 816"/>
              <a:gd name="T9" fmla="*/ 65364 h 436"/>
              <a:gd name="T10" fmla="*/ 412120 w 816"/>
              <a:gd name="T11" fmla="*/ 124786 h 436"/>
              <a:gd name="T12" fmla="*/ 305384 w 816"/>
              <a:gd name="T13" fmla="*/ 142613 h 436"/>
              <a:gd name="T14" fmla="*/ 192718 w 816"/>
              <a:gd name="T15" fmla="*/ 124786 h 436"/>
              <a:gd name="T16" fmla="*/ 68193 w 816"/>
              <a:gd name="T17" fmla="*/ 65364 h 436"/>
              <a:gd name="T18" fmla="*/ 0 w 816"/>
              <a:gd name="T19" fmla="*/ 2971 h 4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6"/>
              <a:gd name="T31" fmla="*/ 0 h 436"/>
              <a:gd name="T32" fmla="*/ 816 w 816"/>
              <a:gd name="T33" fmla="*/ 436 h 4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6" h="436">
                <a:moveTo>
                  <a:pt x="0" y="4"/>
                </a:moveTo>
                <a:lnTo>
                  <a:pt x="0" y="436"/>
                </a:lnTo>
                <a:lnTo>
                  <a:pt x="816" y="436"/>
                </a:lnTo>
                <a:lnTo>
                  <a:pt x="816" y="0"/>
                </a:lnTo>
                <a:cubicBezTo>
                  <a:pt x="776" y="48"/>
                  <a:pt x="772" y="48"/>
                  <a:pt x="724" y="88"/>
                </a:cubicBezTo>
                <a:cubicBezTo>
                  <a:pt x="664" y="124"/>
                  <a:pt x="640" y="136"/>
                  <a:pt x="556" y="168"/>
                </a:cubicBezTo>
                <a:cubicBezTo>
                  <a:pt x="488" y="192"/>
                  <a:pt x="461" y="192"/>
                  <a:pt x="412" y="192"/>
                </a:cubicBezTo>
                <a:cubicBezTo>
                  <a:pt x="363" y="192"/>
                  <a:pt x="313" y="185"/>
                  <a:pt x="260" y="168"/>
                </a:cubicBezTo>
                <a:cubicBezTo>
                  <a:pt x="209" y="153"/>
                  <a:pt x="160" y="136"/>
                  <a:pt x="92" y="88"/>
                </a:cubicBezTo>
                <a:cubicBezTo>
                  <a:pt x="55" y="64"/>
                  <a:pt x="0" y="46"/>
                  <a:pt x="0" y="4"/>
                </a:cubicBezTo>
                <a:close/>
              </a:path>
            </a:pathLst>
          </a:custGeom>
          <a:noFill/>
          <a:ln w="28575">
            <a:solidFill>
              <a:srgbClr val="07D71B"/>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grpSp>
        <p:nvGrpSpPr>
          <p:cNvPr id="63" name="Group 60"/>
          <p:cNvGrpSpPr>
            <a:grpSpLocks/>
          </p:cNvGrpSpPr>
          <p:nvPr/>
        </p:nvGrpSpPr>
        <p:grpSpPr bwMode="auto">
          <a:xfrm>
            <a:off x="7312398" y="5642347"/>
            <a:ext cx="468312" cy="303213"/>
            <a:chOff x="960" y="3552"/>
            <a:chExt cx="816" cy="528"/>
          </a:xfrm>
        </p:grpSpPr>
        <p:sp>
          <p:nvSpPr>
            <p:cNvPr id="64" name="Line 61"/>
            <p:cNvSpPr>
              <a:spLocks noChangeShapeType="1"/>
            </p:cNvSpPr>
            <p:nvPr/>
          </p:nvSpPr>
          <p:spPr bwMode="auto">
            <a:xfrm>
              <a:off x="960"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5" name="Line 62"/>
            <p:cNvSpPr>
              <a:spLocks noChangeShapeType="1"/>
            </p:cNvSpPr>
            <p:nvPr/>
          </p:nvSpPr>
          <p:spPr bwMode="auto">
            <a:xfrm>
              <a:off x="1232"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6" name="Line 63"/>
            <p:cNvSpPr>
              <a:spLocks noChangeShapeType="1"/>
            </p:cNvSpPr>
            <p:nvPr/>
          </p:nvSpPr>
          <p:spPr bwMode="auto">
            <a:xfrm>
              <a:off x="1504"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7" name="Line 64"/>
            <p:cNvSpPr>
              <a:spLocks noChangeShapeType="1"/>
            </p:cNvSpPr>
            <p:nvPr/>
          </p:nvSpPr>
          <p:spPr bwMode="auto">
            <a:xfrm>
              <a:off x="1776" y="3552"/>
              <a:ext cx="0" cy="528"/>
            </a:xfrm>
            <a:prstGeom prst="line">
              <a:avLst/>
            </a:prstGeom>
            <a:noFill/>
            <a:ln w="38100">
              <a:solidFill>
                <a:srgbClr val="07D71B"/>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p>
          </p:txBody>
        </p:sp>
      </p:grpSp>
      <p:sp>
        <p:nvSpPr>
          <p:cNvPr id="68" name="Line 65"/>
          <p:cNvSpPr>
            <a:spLocks noChangeShapeType="1"/>
          </p:cNvSpPr>
          <p:nvPr/>
        </p:nvSpPr>
        <p:spPr bwMode="auto">
          <a:xfrm>
            <a:off x="5867773" y="4762872"/>
            <a:ext cx="1679575" cy="0"/>
          </a:xfrm>
          <a:prstGeom prst="line">
            <a:avLst/>
          </a:prstGeom>
          <a:noFill/>
          <a:ln w="381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69" name="Line 66"/>
          <p:cNvSpPr>
            <a:spLocks noChangeShapeType="1"/>
          </p:cNvSpPr>
          <p:nvPr/>
        </p:nvSpPr>
        <p:spPr bwMode="auto">
          <a:xfrm>
            <a:off x="5867773" y="4954960"/>
            <a:ext cx="1679575"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70" name="AutoShape 67"/>
          <p:cNvSpPr>
            <a:spLocks/>
          </p:cNvSpPr>
          <p:nvPr/>
        </p:nvSpPr>
        <p:spPr bwMode="auto">
          <a:xfrm rot="5400000">
            <a:off x="7506073" y="5729660"/>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71" name="Text Box 68"/>
          <p:cNvSpPr txBox="1">
            <a:spLocks noChangeArrowheads="1"/>
          </p:cNvSpPr>
          <p:nvPr/>
        </p:nvSpPr>
        <p:spPr bwMode="auto">
          <a:xfrm>
            <a:off x="7240960" y="6058272"/>
            <a:ext cx="696913"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Green</a:t>
            </a:r>
          </a:p>
          <a:p>
            <a:r>
              <a:rPr lang="en-US" sz="1400">
                <a:latin typeface="Helvetica" charset="0"/>
              </a:rPr>
              <a:t>VLAN</a:t>
            </a:r>
          </a:p>
        </p:txBody>
      </p:sp>
      <p:sp>
        <p:nvSpPr>
          <p:cNvPr id="72" name="AutoShape 69"/>
          <p:cNvSpPr>
            <a:spLocks/>
          </p:cNvSpPr>
          <p:nvPr/>
        </p:nvSpPr>
        <p:spPr bwMode="auto">
          <a:xfrm rot="5400000">
            <a:off x="6661523" y="5729660"/>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73" name="Text Box 70"/>
          <p:cNvSpPr txBox="1">
            <a:spLocks noChangeArrowheads="1"/>
          </p:cNvSpPr>
          <p:nvPr/>
        </p:nvSpPr>
        <p:spPr bwMode="auto">
          <a:xfrm>
            <a:off x="6413873" y="6058272"/>
            <a:ext cx="66833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Black</a:t>
            </a:r>
          </a:p>
          <a:p>
            <a:r>
              <a:rPr lang="en-US" sz="1400">
                <a:latin typeface="Helvetica" charset="0"/>
              </a:rPr>
              <a:t>VLAN</a:t>
            </a:r>
          </a:p>
        </p:txBody>
      </p:sp>
      <p:sp>
        <p:nvSpPr>
          <p:cNvPr id="74" name="AutoShape 71"/>
          <p:cNvSpPr>
            <a:spLocks/>
          </p:cNvSpPr>
          <p:nvPr/>
        </p:nvSpPr>
        <p:spPr bwMode="auto">
          <a:xfrm rot="5400000">
            <a:off x="5782048" y="5729660"/>
            <a:ext cx="82550" cy="577850"/>
          </a:xfrm>
          <a:prstGeom prst="rightBrace">
            <a:avLst>
              <a:gd name="adj1" fmla="val 58333"/>
              <a:gd name="adj2" fmla="val 50000"/>
            </a:avLst>
          </a:pr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75" name="Text Box 72"/>
          <p:cNvSpPr txBox="1">
            <a:spLocks noChangeArrowheads="1"/>
          </p:cNvSpPr>
          <p:nvPr/>
        </p:nvSpPr>
        <p:spPr bwMode="auto">
          <a:xfrm>
            <a:off x="5532810" y="6055425"/>
            <a:ext cx="6735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sz="1400">
                <a:latin typeface="Helvetica" charset="0"/>
              </a:rPr>
              <a:t>Red</a:t>
            </a:r>
          </a:p>
          <a:p>
            <a:r>
              <a:rPr lang="en-US" sz="1400">
                <a:latin typeface="Helvetica" charset="0"/>
              </a:rPr>
              <a:t>VLAN</a:t>
            </a:r>
          </a:p>
        </p:txBody>
      </p:sp>
      <p:sp>
        <p:nvSpPr>
          <p:cNvPr id="76" name="Text Box 73"/>
          <p:cNvSpPr txBox="1">
            <a:spLocks noChangeArrowheads="1"/>
          </p:cNvSpPr>
          <p:nvPr/>
        </p:nvSpPr>
        <p:spPr bwMode="auto">
          <a:xfrm>
            <a:off x="3940548" y="4397747"/>
            <a:ext cx="8191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 </a:t>
            </a:r>
          </a:p>
          <a:p>
            <a:r>
              <a:rPr lang="en-US">
                <a:latin typeface="Helvetica" charset="0"/>
              </a:rPr>
              <a:t>Trunk</a:t>
            </a:r>
          </a:p>
        </p:txBody>
      </p:sp>
      <p:sp>
        <p:nvSpPr>
          <p:cNvPr id="77" name="Text Box 75"/>
          <p:cNvSpPr txBox="1">
            <a:spLocks noChangeArrowheads="1"/>
          </p:cNvSpPr>
          <p:nvPr/>
        </p:nvSpPr>
        <p:spPr bwMode="auto">
          <a:xfrm>
            <a:off x="3480173" y="5220072"/>
            <a:ext cx="170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b="1">
                <a:solidFill>
                  <a:schemeClr val="tx1"/>
                </a:solidFill>
                <a:latin typeface="Courier" charset="0"/>
                <a:ea typeface="ＭＳ Ｐゴシック" charset="0"/>
              </a:defRPr>
            </a:lvl1pPr>
            <a:lvl2pPr marL="742950" indent="-285750">
              <a:defRPr b="1">
                <a:solidFill>
                  <a:schemeClr val="tx1"/>
                </a:solidFill>
                <a:latin typeface="Courier" charset="0"/>
                <a:ea typeface="ＭＳ Ｐゴシック" charset="0"/>
              </a:defRPr>
            </a:lvl2pPr>
            <a:lvl3pPr marL="1143000" indent="-228600">
              <a:defRPr b="1">
                <a:solidFill>
                  <a:schemeClr val="tx1"/>
                </a:solidFill>
                <a:latin typeface="Courier" charset="0"/>
                <a:ea typeface="ＭＳ Ｐゴシック" charset="0"/>
              </a:defRPr>
            </a:lvl3pPr>
            <a:lvl4pPr marL="1600200" indent="-228600">
              <a:defRPr b="1">
                <a:solidFill>
                  <a:schemeClr val="tx1"/>
                </a:solidFill>
                <a:latin typeface="Courier" charset="0"/>
                <a:ea typeface="ＭＳ Ｐゴシック" charset="0"/>
              </a:defRPr>
            </a:lvl4pPr>
            <a:lvl5pPr marL="2057400" indent="-228600">
              <a:defRPr b="1">
                <a:solidFill>
                  <a:schemeClr val="tx1"/>
                </a:solidFill>
                <a:latin typeface="Courier" charset="0"/>
                <a:ea typeface="ＭＳ Ｐゴシック" charset="0"/>
              </a:defRPr>
            </a:lvl5pPr>
            <a:lvl6pPr marL="2514600" indent="-228600" algn="ctr" eaLnBrk="0" fontAlgn="base" hangingPunct="0">
              <a:spcBef>
                <a:spcPct val="0"/>
              </a:spcBef>
              <a:spcAft>
                <a:spcPct val="0"/>
              </a:spcAft>
              <a:defRPr b="1">
                <a:solidFill>
                  <a:schemeClr val="tx1"/>
                </a:solidFill>
                <a:latin typeface="Courier" charset="0"/>
                <a:ea typeface="ＭＳ Ｐゴシック" charset="0"/>
              </a:defRPr>
            </a:lvl6pPr>
            <a:lvl7pPr marL="2971800" indent="-228600" algn="ctr" eaLnBrk="0" fontAlgn="base" hangingPunct="0">
              <a:spcBef>
                <a:spcPct val="0"/>
              </a:spcBef>
              <a:spcAft>
                <a:spcPct val="0"/>
              </a:spcAft>
              <a:defRPr b="1">
                <a:solidFill>
                  <a:schemeClr val="tx1"/>
                </a:solidFill>
                <a:latin typeface="Courier" charset="0"/>
                <a:ea typeface="ＭＳ Ｐゴシック" charset="0"/>
              </a:defRPr>
            </a:lvl7pPr>
            <a:lvl8pPr marL="3429000" indent="-228600" algn="ctr" eaLnBrk="0" fontAlgn="base" hangingPunct="0">
              <a:spcBef>
                <a:spcPct val="0"/>
              </a:spcBef>
              <a:spcAft>
                <a:spcPct val="0"/>
              </a:spcAft>
              <a:defRPr b="1">
                <a:solidFill>
                  <a:schemeClr val="tx1"/>
                </a:solidFill>
                <a:latin typeface="Courier" charset="0"/>
                <a:ea typeface="ＭＳ Ｐゴシック" charset="0"/>
              </a:defRPr>
            </a:lvl8pPr>
            <a:lvl9pPr marL="3886200" indent="-228600" algn="ctr" eaLnBrk="0" fontAlgn="base" hangingPunct="0">
              <a:spcBef>
                <a:spcPct val="0"/>
              </a:spcBef>
              <a:spcAft>
                <a:spcPct val="0"/>
              </a:spcAft>
              <a:defRPr b="1">
                <a:solidFill>
                  <a:schemeClr val="tx1"/>
                </a:solidFill>
                <a:latin typeface="Courier" charset="0"/>
                <a:ea typeface="ＭＳ Ｐゴシック" charset="0"/>
              </a:defRPr>
            </a:lvl9pPr>
          </a:lstStyle>
          <a:p>
            <a:r>
              <a:rPr lang="en-US">
                <a:latin typeface="Helvetica" charset="0"/>
              </a:rPr>
              <a:t> Fast Ethernet</a:t>
            </a:r>
          </a:p>
        </p:txBody>
      </p:sp>
    </p:spTree>
    <p:extLst>
      <p:ext uri="{BB962C8B-B14F-4D97-AF65-F5344CB8AC3E}">
        <p14:creationId xmlns:p14="http://schemas.microsoft.com/office/powerpoint/2010/main" val="20023355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RESOURCE_PATHS_HASH_2" val="ecf52c56125a43e9e3484dbaf9c3a6dafd3aa8e"/>
  <p:tag name="ISPRING_ULTRA_SCORM_SLIDE_COUNT" val="1"/>
  <p:tag name="ISPRING_SCORM_PASSING_SCORE" val="1.0700000000"/>
</p:tagLst>
</file>

<file path=ppt/tags/tag10.xml><?xml version="1.0" encoding="utf-8"?>
<p:tagLst xmlns:a="http://schemas.openxmlformats.org/drawingml/2006/main" xmlns:r="http://schemas.openxmlformats.org/officeDocument/2006/relationships" xmlns:p="http://schemas.openxmlformats.org/presentationml/2006/main">
  <p:tag name="ISPRING_SLIDE_ID" val="{740823DF-7D8B-48C2-AF0C-126D5FE76412}"/>
  <p:tag name="GENSWF_ADVANCE_TIME" val="0.501"/>
  <p:tag name="TIMING" val="|0.001"/>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 val="{C4816EC0-B1E4-4288-ACAF-E8A52343E457}"/>
  <p:tag name="GENSWF_ADVANCE_TIME" val="5"/>
  <p:tag name="TIMING" val=""/>
  <p:tag name="ISPRING_CUSTOM_TIMING_USED" val="1"/>
</p:tagLst>
</file>

<file path=ppt/tags/tag12.xml><?xml version="1.0" encoding="utf-8"?>
<p:tagLst xmlns:a="http://schemas.openxmlformats.org/drawingml/2006/main" xmlns:r="http://schemas.openxmlformats.org/officeDocument/2006/relationships" xmlns:p="http://schemas.openxmlformats.org/presentationml/2006/main">
  <p:tag name="ISPRING_SLIDE_ID" val="{D7963E67-BA63-4D3C-95E6-42D4E65F86F6}"/>
  <p:tag name="GENSWF_ADVANCE_TIME" val="0.501"/>
  <p:tag name="TIMING" val="|0.001"/>
  <p:tag name="ISPRING_CUSTOM_TIMING_USED" val="1"/>
</p:tagLst>
</file>

<file path=ppt/tags/tag13.xml><?xml version="1.0" encoding="utf-8"?>
<p:tagLst xmlns:a="http://schemas.openxmlformats.org/drawingml/2006/main" xmlns:r="http://schemas.openxmlformats.org/officeDocument/2006/relationships" xmlns:p="http://schemas.openxmlformats.org/presentationml/2006/main">
  <p:tag name="ISPRING_SLIDE_ID" val="{504B37A5-A5E4-4ADA-A36F-7E15427F3E4A}"/>
  <p:tag name="GENSWF_ADVANCE_TIME" val="5"/>
  <p:tag name="TIMING" val=""/>
  <p:tag name="ISPRING_CUSTOM_TIMING_USED" val="1"/>
</p:tagLst>
</file>

<file path=ppt/tags/tag14.xml><?xml version="1.0" encoding="utf-8"?>
<p:tagLst xmlns:a="http://schemas.openxmlformats.org/drawingml/2006/main" xmlns:r="http://schemas.openxmlformats.org/officeDocument/2006/relationships" xmlns:p="http://schemas.openxmlformats.org/presentationml/2006/main">
  <p:tag name="ISPRING_SLIDE_ID" val="{2FCB9240-3376-43F6-A26F-72F6DDFC573B}"/>
  <p:tag name="GENSWF_ADVANCE_TIME" val="5"/>
  <p:tag name="TIMING" val=""/>
  <p:tag name="ISPRING_CUSTOM_TIMING_USED" val="1"/>
</p:tagLst>
</file>

<file path=ppt/tags/tag15.xml><?xml version="1.0" encoding="utf-8"?>
<p:tagLst xmlns:a="http://schemas.openxmlformats.org/drawingml/2006/main" xmlns:r="http://schemas.openxmlformats.org/officeDocument/2006/relationships" xmlns:p="http://schemas.openxmlformats.org/presentationml/2006/main">
  <p:tag name="ISPRING_SLIDE_ID" val="{F87B7C23-5662-4121-8F8A-CDEDD03DD9CA}"/>
  <p:tag name="GENSWF_ADVANCE_TIME" val="5"/>
  <p:tag name="TIMING" val=""/>
  <p:tag name="ISPRING_CUSTOM_TIMING_USED" val="1"/>
</p:tagLst>
</file>

<file path=ppt/tags/tag16.xml><?xml version="1.0" encoding="utf-8"?>
<p:tagLst xmlns:a="http://schemas.openxmlformats.org/drawingml/2006/main" xmlns:r="http://schemas.openxmlformats.org/officeDocument/2006/relationships" xmlns:p="http://schemas.openxmlformats.org/presentationml/2006/main">
  <p:tag name="ISPRING_SLIDE_ID" val="{B760C161-25EE-4D9A-9BF8-C698CA96B059}"/>
  <p:tag name="GENSWF_ADVANCE_TIME" val="0.005"/>
  <p:tag name="TIMING" val="|0.001|0.001|0.001|0.001"/>
  <p:tag name="ISPRING_CUSTOM_TIMING_USED" val="1"/>
</p:tagLst>
</file>

<file path=ppt/tags/tag17.xml><?xml version="1.0" encoding="utf-8"?>
<p:tagLst xmlns:a="http://schemas.openxmlformats.org/drawingml/2006/main" xmlns:r="http://schemas.openxmlformats.org/officeDocument/2006/relationships" xmlns:p="http://schemas.openxmlformats.org/presentationml/2006/main">
  <p:tag name="ISPRING_SLIDE_ID" val="{AD5D6412-EEFF-4612-9412-E34B8FE47035}"/>
  <p:tag name="GENSWF_ADVANCE_TIME" val="13.998"/>
  <p:tag name="TIMING" val="|0.001"/>
  <p:tag name="ISPRING_CUSTOM_TIMING_USED" val="1"/>
</p:tagLst>
</file>

<file path=ppt/tags/tag18.xml><?xml version="1.0" encoding="utf-8"?>
<p:tagLst xmlns:a="http://schemas.openxmlformats.org/drawingml/2006/main" xmlns:r="http://schemas.openxmlformats.org/officeDocument/2006/relationships" xmlns:p="http://schemas.openxmlformats.org/presentationml/2006/main">
  <p:tag name="ISPRING_SLIDE_ID" val="{CE3C0AAB-20EC-4255-91A9-1EB541DC67F1}"/>
  <p:tag name="GENSWF_ADVANCE_TIME" val="7.002"/>
  <p:tag name="TIMING" val="|0.001|0.001|3|1"/>
  <p:tag name="ISPRING_CUSTOM_TIMING_USED" val="1"/>
</p:tagLst>
</file>

<file path=ppt/tags/tag19.xml><?xml version="1.0" encoding="utf-8"?>
<p:tagLst xmlns:a="http://schemas.openxmlformats.org/drawingml/2006/main" xmlns:r="http://schemas.openxmlformats.org/officeDocument/2006/relationships" xmlns:p="http://schemas.openxmlformats.org/presentationml/2006/main">
  <p:tag name="ISPRING_SLIDE_ID" val="{9C1FBEED-7377-4820-8994-672DC78DCB22}"/>
  <p:tag name="GENSWF_ADVANCE_TIME" val="5"/>
  <p:tag name="TIMING" val=""/>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 val="{22A6FDF7-88E6-4212-8AE9-059DE31BA2F7}"/>
  <p:tag name="GENSWF_ADVANCE_TIME" val="5"/>
  <p:tag name="TIMING" val=""/>
  <p:tag name="ISPRING_CUSTOM_TIMING_USED" val="1"/>
</p:tagLst>
</file>

<file path=ppt/tags/tag20.xml><?xml version="1.0" encoding="utf-8"?>
<p:tagLst xmlns:a="http://schemas.openxmlformats.org/drawingml/2006/main" xmlns:r="http://schemas.openxmlformats.org/officeDocument/2006/relationships" xmlns:p="http://schemas.openxmlformats.org/presentationml/2006/main">
  <p:tag name="ISPRING_SLIDE_ID" val="{19078FA5-847E-4328-B632-41AF788CCF2C}"/>
  <p:tag name="GENSWF_ADVANCE_TIME" val="5"/>
  <p:tag name="TIMING" val=""/>
  <p:tag name="ISPRING_CUSTOM_TIMING_USED" val="1"/>
</p:tagLst>
</file>

<file path=ppt/tags/tag21.xml><?xml version="1.0" encoding="utf-8"?>
<p:tagLst xmlns:a="http://schemas.openxmlformats.org/drawingml/2006/main" xmlns:r="http://schemas.openxmlformats.org/officeDocument/2006/relationships" xmlns:p="http://schemas.openxmlformats.org/presentationml/2006/main">
  <p:tag name="ISPRING_SLIDE_ID" val="{99BD0D7D-D077-4CFC-AC4D-CB7D71DF6528}"/>
  <p:tag name="GENSWF_ADVANCE_TIME" val="5"/>
  <p:tag name="TIMING" val=""/>
  <p:tag name="ISPRING_CUSTOM_TIMING_USED" val="1"/>
</p:tagLst>
</file>

<file path=ppt/tags/tag22.xml><?xml version="1.0" encoding="utf-8"?>
<p:tagLst xmlns:a="http://schemas.openxmlformats.org/drawingml/2006/main" xmlns:r="http://schemas.openxmlformats.org/officeDocument/2006/relationships" xmlns:p="http://schemas.openxmlformats.org/presentationml/2006/main">
  <p:tag name="ISPRING_SLIDE_ID" val="{364E6730-8138-45B0-AC07-5606E42EA505}"/>
  <p:tag name="GENSWF_ADVANCE_TIME" val="5"/>
  <p:tag name="TIMING" val=""/>
  <p:tag name="ISPRING_CUSTOM_TIMING_USED" val="1"/>
</p:tagLst>
</file>

<file path=ppt/tags/tag23.xml><?xml version="1.0" encoding="utf-8"?>
<p:tagLst xmlns:a="http://schemas.openxmlformats.org/drawingml/2006/main" xmlns:r="http://schemas.openxmlformats.org/officeDocument/2006/relationships" xmlns:p="http://schemas.openxmlformats.org/presentationml/2006/main">
  <p:tag name="ISPRING_SLIDE_ID" val="{5AB5570D-A8CE-44E7-9F62-EE6914348179}"/>
  <p:tag name="GENSWF_ADVANCE_TIME" val="9.005"/>
  <p:tag name="TIMING" val="|0.001|2.001|0.501|4.001"/>
  <p:tag name="ISPRING_CUSTOM_TIMING_USED" val="1"/>
</p:tagLst>
</file>

<file path=ppt/tags/tag24.xml><?xml version="1.0" encoding="utf-8"?>
<p:tagLst xmlns:a="http://schemas.openxmlformats.org/drawingml/2006/main" xmlns:r="http://schemas.openxmlformats.org/officeDocument/2006/relationships" xmlns:p="http://schemas.openxmlformats.org/presentationml/2006/main">
  <p:tag name="ISPRING_SLIDE_ID" val="{751F351D-5C0A-489E-B1F7-EAFEDC5FB653}"/>
  <p:tag name="GENSWF_ADVANCE_TIME" val="5"/>
  <p:tag name="TIMING" val=""/>
  <p:tag name="ISPRING_CUSTOM_TIMING_USED" val="1"/>
</p:tagLst>
</file>

<file path=ppt/tags/tag25.xml><?xml version="1.0" encoding="utf-8"?>
<p:tagLst xmlns:a="http://schemas.openxmlformats.org/drawingml/2006/main" xmlns:r="http://schemas.openxmlformats.org/officeDocument/2006/relationships" xmlns:p="http://schemas.openxmlformats.org/presentationml/2006/main">
  <p:tag name="ISPRING_SLIDE_ID" val="{A897C681-41DC-4030-8544-4973B99FB63F}"/>
  <p:tag name="GENSWF_ADVANCE_TIME" val="5"/>
  <p:tag name="TIMING" val=""/>
  <p:tag name="ISPRING_CUSTOM_TIMING_USED" val="1"/>
</p:tagLst>
</file>

<file path=ppt/tags/tag26.xml><?xml version="1.0" encoding="utf-8"?>
<p:tagLst xmlns:a="http://schemas.openxmlformats.org/drawingml/2006/main" xmlns:r="http://schemas.openxmlformats.org/officeDocument/2006/relationships" xmlns:p="http://schemas.openxmlformats.org/presentationml/2006/main">
  <p:tag name="ISPRING_SLIDE_ID" val="{433DE914-706D-45CA-A6E4-FA74D0A3658E}"/>
  <p:tag name="GENSWF_ADVANCE_TIME" val="0.002"/>
  <p:tag name="TIMING" val="|0.001"/>
  <p:tag name="ISPRING_CUSTOM_TIMING_USED" val="1"/>
</p:tagLst>
</file>

<file path=ppt/tags/tag27.xml><?xml version="1.0" encoding="utf-8"?>
<p:tagLst xmlns:a="http://schemas.openxmlformats.org/drawingml/2006/main" xmlns:r="http://schemas.openxmlformats.org/officeDocument/2006/relationships" xmlns:p="http://schemas.openxmlformats.org/presentationml/2006/main">
  <p:tag name="ISPRING_SLIDE_ID" val="{06E1C683-90E5-4AA3-A795-70FF05870A34}"/>
  <p:tag name="GENSWF_ADVANCE_TIME" val="0.002"/>
  <p:tag name="TIMING" val="|0.001"/>
  <p:tag name="ISPRING_CUSTOM_TIMING_USED" val="1"/>
</p:tagLst>
</file>

<file path=ppt/tags/tag28.xml><?xml version="1.0" encoding="utf-8"?>
<p:tagLst xmlns:a="http://schemas.openxmlformats.org/drawingml/2006/main" xmlns:r="http://schemas.openxmlformats.org/officeDocument/2006/relationships" xmlns:p="http://schemas.openxmlformats.org/presentationml/2006/main">
  <p:tag name="ISPRING_SLIDE_ID" val="{2A76D129-D755-48FC-B03A-05AD6D41CCF3}"/>
  <p:tag name="GENSWF_ADVANCE_TIME" val="1.501"/>
  <p:tag name="TIMING" val="|0.001|0.5|0.5"/>
  <p:tag name="ISPRING_CUSTOM_TIMING_USED" val="1"/>
</p:tagLst>
</file>

<file path=ppt/tags/tag29.xml><?xml version="1.0" encoding="utf-8"?>
<p:tagLst xmlns:a="http://schemas.openxmlformats.org/drawingml/2006/main" xmlns:r="http://schemas.openxmlformats.org/officeDocument/2006/relationships" xmlns:p="http://schemas.openxmlformats.org/presentationml/2006/main">
  <p:tag name="ISPRING_SLIDE_ID" val="{E79BC447-BAAD-494C-B91B-48F22FA795A5}"/>
  <p:tag name="GENSWF_ADVANCE_TIME" val="5"/>
  <p:tag name="TIMING" val=""/>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7F75C88B-E5FE-4FD8-B166-AD905555FAC4}"/>
  <p:tag name="GENSWF_ADVANCE_TIME" val="5"/>
  <p:tag name="TIMING" val=""/>
  <p:tag name="ISPRING_CUSTOM_TIMING_USED" val="1"/>
</p:tagLst>
</file>

<file path=ppt/tags/tag30.xml><?xml version="1.0" encoding="utf-8"?>
<p:tagLst xmlns:a="http://schemas.openxmlformats.org/drawingml/2006/main" xmlns:r="http://schemas.openxmlformats.org/officeDocument/2006/relationships" xmlns:p="http://schemas.openxmlformats.org/presentationml/2006/main">
  <p:tag name="ISPRING_SLIDE_ID" val="{6C5B8408-582C-4479-83F5-12B516BCF53E}"/>
  <p:tag name="GENSWF_ADVANCE_TIME" val="0.005"/>
  <p:tag name="TIMING" val="|0.001|0.001|0.001|0.001"/>
  <p:tag name="ISPRING_CUSTOM_TIMING_USED" val="1"/>
</p:tagLst>
</file>

<file path=ppt/tags/tag31.xml><?xml version="1.0" encoding="utf-8"?>
<p:tagLst xmlns:a="http://schemas.openxmlformats.org/drawingml/2006/main" xmlns:r="http://schemas.openxmlformats.org/officeDocument/2006/relationships" xmlns:p="http://schemas.openxmlformats.org/presentationml/2006/main">
  <p:tag name="ISPRING_SLIDE_ID" val="{1E06E92D-6A1C-452C-AB58-C0D511BE1AB7}"/>
  <p:tag name="GENSWF_ADVANCE_TIME" val="0.003"/>
  <p:tag name="TIMING" val="|0.001|0.001"/>
  <p:tag name="ISPRING_CUSTOM_TIMING_USED" val="1"/>
</p:tagLst>
</file>

<file path=ppt/tags/tag32.xml><?xml version="1.0" encoding="utf-8"?>
<p:tagLst xmlns:a="http://schemas.openxmlformats.org/drawingml/2006/main" xmlns:r="http://schemas.openxmlformats.org/officeDocument/2006/relationships" xmlns:p="http://schemas.openxmlformats.org/presentationml/2006/main">
  <p:tag name="ISPRING_SLIDE_ID" val="{CE3CE601-E54F-4831-ADC9-B32ADCEA262B}"/>
  <p:tag name="GENSWF_ADVANCE_TIME" val="5"/>
  <p:tag name="TIMING" val=""/>
  <p:tag name="ISPRING_CUSTOM_TIMING_USED" val="1"/>
</p:tagLst>
</file>

<file path=ppt/tags/tag33.xml><?xml version="1.0" encoding="utf-8"?>
<p:tagLst xmlns:a="http://schemas.openxmlformats.org/drawingml/2006/main" xmlns:r="http://schemas.openxmlformats.org/officeDocument/2006/relationships" xmlns:p="http://schemas.openxmlformats.org/presentationml/2006/main">
  <p:tag name="ISPRING_SLIDE_ID" val="{3E6D1FB5-22A3-45D7-A6DC-298F7A312687}"/>
  <p:tag name="GENSWF_ADVANCE_TIME" val="0.002"/>
  <p:tag name="TIMING" val="|0.001"/>
  <p:tag name="ISPRING_CUSTOM_TIMING_USED" val="1"/>
</p:tagLst>
</file>

<file path=ppt/tags/tag34.xml><?xml version="1.0" encoding="utf-8"?>
<p:tagLst xmlns:a="http://schemas.openxmlformats.org/drawingml/2006/main" xmlns:r="http://schemas.openxmlformats.org/officeDocument/2006/relationships" xmlns:p="http://schemas.openxmlformats.org/presentationml/2006/main">
  <p:tag name="ISPRING_SLIDE_ID" val="{C46C69FF-ED5C-42C4-88C8-44CCEC86540B}"/>
  <p:tag name="GENSWF_ADVANCE_TIME" val="5"/>
  <p:tag name="TIMING" val=""/>
  <p:tag name="ISPRING_CUSTOM_TIMING_USED" val="1"/>
</p:tagLst>
</file>

<file path=ppt/tags/tag35.xml><?xml version="1.0" encoding="utf-8"?>
<p:tagLst xmlns:a="http://schemas.openxmlformats.org/drawingml/2006/main" xmlns:r="http://schemas.openxmlformats.org/officeDocument/2006/relationships" xmlns:p="http://schemas.openxmlformats.org/presentationml/2006/main">
  <p:tag name="ISPRING_SLIDE_ID" val="{E83A21B5-A4AF-4887-A91E-6E6965AE1E35}"/>
  <p:tag name="GENSWF_ADVANCE_TIME" val="0.003"/>
  <p:tag name="TIMING" val="|0.001|0.001"/>
  <p:tag name="ISPRING_CUSTOM_TIMING_USED" val="1"/>
</p:tagLst>
</file>

<file path=ppt/tags/tag36.xml><?xml version="1.0" encoding="utf-8"?>
<p:tagLst xmlns:a="http://schemas.openxmlformats.org/drawingml/2006/main" xmlns:r="http://schemas.openxmlformats.org/officeDocument/2006/relationships" xmlns:p="http://schemas.openxmlformats.org/presentationml/2006/main">
  <p:tag name="ISPRING_SLIDE_ID" val="{6F633C63-5A57-4CA2-BC22-1EC9A1B39CEA}"/>
  <p:tag name="GENSWF_ADVANCE_TIME" val="5"/>
  <p:tag name="TIMING" val=""/>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 val="{5FC97BF8-C144-4620-9E8B-D984CC7DEAFB}"/>
  <p:tag name="GENSWF_ADVANCE_TIME" val="5"/>
  <p:tag name="TIMING" val=""/>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 val="{B11132D9-0C6A-4CA1-B901-C7F881E85B19}"/>
  <p:tag name="GENSWF_ADVANCE_TIME" val="5"/>
  <p:tag name="TIMING" val=""/>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 val="{BD7F3423-503D-4DEE-B906-02E0A9F31667}"/>
  <p:tag name="GENSWF_ADVANCE_TIME" val="5"/>
  <p:tag name="TIMING" val=""/>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184C2929-3F1E-4C11-B6E4-61A22CBE6F30}"/>
  <p:tag name="GENSWF_ADVANCE_TIME" val="5"/>
  <p:tag name="TIMING" val=""/>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 val="{9133DAFD-57FC-46B7-BD4E-692336D12B47}"/>
  <p:tag name="GENSWF_ADVANCE_TIME" val="0.501"/>
  <p:tag name="TIMING" val="|0.001"/>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 val="{A894F70E-B6E3-432E-AA99-9C2370C3793A}"/>
  <p:tag name="GENSWF_ADVANCE_TIME" val="0.501"/>
  <p:tag name="TIMING" val="|0.001"/>
  <p:tag name="ISPRING_CUSTOM_TIMING_USED"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1539</TotalTime>
  <Words>3579</Words>
  <Application>Microsoft Office PowerPoint</Application>
  <PresentationFormat>On-screen Show (4:3)</PresentationFormat>
  <Paragraphs>574</Paragraphs>
  <Slides>56</Slides>
  <Notes>56</Notes>
  <HiddenSlides>7</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70" baseType="lpstr">
      <vt:lpstr>ＭＳ Ｐゴシック</vt:lpstr>
      <vt:lpstr>Arial</vt:lpstr>
      <vt:lpstr>Calibri</vt:lpstr>
      <vt:lpstr>Corbel</vt:lpstr>
      <vt:lpstr>Courier</vt:lpstr>
      <vt:lpstr>Courier New</vt:lpstr>
      <vt:lpstr>Helvetica</vt:lpstr>
      <vt:lpstr>Tahoma</vt:lpstr>
      <vt:lpstr>Times New Roman</vt:lpstr>
      <vt:lpstr>Tw Cen MT</vt:lpstr>
      <vt:lpstr>Wingdings</vt:lpstr>
      <vt:lpstr>Wingdings 2</vt:lpstr>
      <vt:lpstr>Median</vt:lpstr>
      <vt:lpstr>Bitmap Image</vt:lpstr>
      <vt:lpstr>PowerPoint Presentation</vt:lpstr>
      <vt:lpstr>Mục tiêu</vt:lpstr>
      <vt:lpstr>Virtual LAN</vt:lpstr>
      <vt:lpstr>VLAN Overview</vt:lpstr>
      <vt:lpstr>VLAN Overview</vt:lpstr>
      <vt:lpstr>VLAN Overview(Cont)</vt:lpstr>
      <vt:lpstr>VLAN Operations</vt:lpstr>
      <vt:lpstr>VLAN Operations</vt:lpstr>
      <vt:lpstr>VLAN Operations</vt:lpstr>
      <vt:lpstr>Benefits of VLANs</vt:lpstr>
      <vt:lpstr>VLAN ID Ranges</vt:lpstr>
      <vt:lpstr>VLAN ID Ranges</vt:lpstr>
      <vt:lpstr>VLAN ID Ranges</vt:lpstr>
      <vt:lpstr>Types of VLANs</vt:lpstr>
      <vt:lpstr>Types of Port-Based VLANs</vt:lpstr>
      <vt:lpstr>Types of Port-Based VLANs</vt:lpstr>
      <vt:lpstr>Types of Port-Based VLANs</vt:lpstr>
      <vt:lpstr>Types of Port-Based VLANs</vt:lpstr>
      <vt:lpstr>Native VLANs</vt:lpstr>
      <vt:lpstr>Types of Port-Based VLANs</vt:lpstr>
      <vt:lpstr>Switch Port Membership Modes</vt:lpstr>
      <vt:lpstr>Switch Port Membership Modes</vt:lpstr>
      <vt:lpstr>Switch Port Membership Modes</vt:lpstr>
      <vt:lpstr>Switch Port Membership Modes</vt:lpstr>
      <vt:lpstr>Controlling Broadcast Domains with VLANs</vt:lpstr>
      <vt:lpstr>Controlling Broadcast Domains with VLANs</vt:lpstr>
      <vt:lpstr>Virtual Local Area Networks</vt:lpstr>
      <vt:lpstr>VLAN Trunking</vt:lpstr>
      <vt:lpstr>VLAN Trunking</vt:lpstr>
      <vt:lpstr>IEEE 802.1Q Frame Tagging</vt:lpstr>
      <vt:lpstr>Trunking Operation</vt:lpstr>
      <vt:lpstr>Virtual Local Area Networks</vt:lpstr>
      <vt:lpstr>Configure a VLAN</vt:lpstr>
      <vt:lpstr>Configure a VLAN</vt:lpstr>
      <vt:lpstr>Configure a VLAN</vt:lpstr>
      <vt:lpstr>Configure a VLAN</vt:lpstr>
      <vt:lpstr>Managing VLANs</vt:lpstr>
      <vt:lpstr>Managing VLANs</vt:lpstr>
      <vt:lpstr>Managing VLANs</vt:lpstr>
      <vt:lpstr>Managing VLANs</vt:lpstr>
      <vt:lpstr>Managing VLANs</vt:lpstr>
      <vt:lpstr>Configure a Trunk</vt:lpstr>
      <vt:lpstr>Configure a Trunk</vt:lpstr>
      <vt:lpstr>Configure a Trunk</vt:lpstr>
      <vt:lpstr>802.1Q Trunking</vt:lpstr>
      <vt:lpstr>VLAN Configuration Steps</vt:lpstr>
      <vt:lpstr>Configuring  802.1Q Trunking</vt:lpstr>
      <vt:lpstr>Adding a VLAN</vt:lpstr>
      <vt:lpstr>Verifying a VLAN</vt:lpstr>
      <vt:lpstr>Verifying VLAN Membership</vt:lpstr>
      <vt:lpstr>Verifying STP for a VLAN</vt:lpstr>
      <vt:lpstr>Executing Adds, Moves, and Changes for VLANs </vt:lpstr>
      <vt:lpstr>Troubleshooting Switched LANs</vt:lpstr>
      <vt:lpstr>Problem: One Device Cannot Communicate with Another</vt:lpstr>
      <vt:lpstr>Problem: One Device Cannot Communicate with Another (Cont.)</vt:lpstr>
      <vt:lpstr>Problem: A Device Cannot Establish a Connection Across a Trunk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Chapter_VLAN</dc:title>
  <dc:creator>thaithuynvt</dc:creator>
  <cp:lastModifiedBy>Windows User</cp:lastModifiedBy>
  <cp:revision>122</cp:revision>
  <dcterms:created xsi:type="dcterms:W3CDTF">2014-07-14T09:55:58Z</dcterms:created>
  <dcterms:modified xsi:type="dcterms:W3CDTF">2021-05-14T00:45:47Z</dcterms:modified>
</cp:coreProperties>
</file>