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34"/>
  </p:notesMasterIdLst>
  <p:sldIdLst>
    <p:sldId id="256" r:id="rId2"/>
    <p:sldId id="341" r:id="rId3"/>
    <p:sldId id="262" r:id="rId4"/>
    <p:sldId id="342" r:id="rId5"/>
    <p:sldId id="344" r:id="rId6"/>
    <p:sldId id="351" r:id="rId7"/>
    <p:sldId id="364" r:id="rId8"/>
    <p:sldId id="352" r:id="rId9"/>
    <p:sldId id="382" r:id="rId10"/>
    <p:sldId id="356" r:id="rId11"/>
    <p:sldId id="383" r:id="rId12"/>
    <p:sldId id="361" r:id="rId13"/>
    <p:sldId id="359" r:id="rId14"/>
    <p:sldId id="354" r:id="rId15"/>
    <p:sldId id="353" r:id="rId16"/>
    <p:sldId id="363" r:id="rId17"/>
    <p:sldId id="264" r:id="rId18"/>
    <p:sldId id="365" r:id="rId19"/>
    <p:sldId id="367" r:id="rId20"/>
    <p:sldId id="376" r:id="rId21"/>
    <p:sldId id="268" r:id="rId22"/>
    <p:sldId id="369" r:id="rId23"/>
    <p:sldId id="370" r:id="rId24"/>
    <p:sldId id="371" r:id="rId25"/>
    <p:sldId id="372" r:id="rId26"/>
    <p:sldId id="368" r:id="rId27"/>
    <p:sldId id="379" r:id="rId28"/>
    <p:sldId id="380" r:id="rId29"/>
    <p:sldId id="373" r:id="rId30"/>
    <p:sldId id="374" r:id="rId31"/>
    <p:sldId id="377" r:id="rId32"/>
    <p:sldId id="378" r:id="rId33"/>
  </p:sldIdLst>
  <p:sldSz cx="9144000" cy="5143500" type="screen16x9"/>
  <p:notesSz cx="6858000" cy="9144000"/>
  <p:embeddedFontLst>
    <p:embeddedFont>
      <p:font typeface="IBM Plex Sans" panose="020B0503050203000203" pitchFamily="34" charset="0"/>
      <p:regular r:id="rId35"/>
      <p:bold r:id="rId36"/>
      <p:italic r:id="rId37"/>
      <p:boldItalic r:id="rId38"/>
    </p:embeddedFont>
    <p:embeddedFont>
      <p:font typeface="IBM Plex Sans Medium" panose="020B0603050203000203" pitchFamily="34" charset="0"/>
      <p:regular r:id="rId39"/>
      <p:bold r:id="rId40"/>
      <p:italic r:id="rId41"/>
      <p:boldItalic r:id="rId42"/>
    </p:embeddedFont>
    <p:embeddedFont>
      <p:font typeface="Muli Black" panose="020B0604020202020204" charset="0"/>
      <p:regular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D0D96-B77D-4D96-B704-2623E22AA872}">
  <a:tblStyle styleId="{0FFD0D96-B77D-4D96-B704-2623E22AA8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9" autoAdjust="0"/>
    <p:restoredTop sz="94660"/>
  </p:normalViewPr>
  <p:slideViewPr>
    <p:cSldViewPr snapToGrid="0">
      <p:cViewPr varScale="1">
        <p:scale>
          <a:sx n="103" d="100"/>
          <a:sy n="103"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7fc7cce3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37fc7cce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864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25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3808d40dd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3808d40dd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91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1710476bc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1710476bc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77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259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17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1710476bc4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1710476bc4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513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37fc7cce3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37fc7cce3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808d40d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808d40d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31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3808d40dd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3808d40dd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7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079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6bcd6a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6bcd6a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108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3808d40d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3808d40d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834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052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648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3808d40dd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3808d40d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21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6bcd6a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6bcd6a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705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1710476bc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1710476bc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00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1710476bc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1710476bc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338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90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1710476bc4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1710476bc4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682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1173cd25692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1173cd25692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886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3808d40dd4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3808d40dd4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2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08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1173cd25692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1173cd25692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30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7"/>
        <p:cNvGrpSpPr/>
        <p:nvPr/>
      </p:nvGrpSpPr>
      <p:grpSpPr>
        <a:xfrm>
          <a:off x="0" y="0"/>
          <a:ext cx="0" cy="0"/>
          <a:chOff x="0" y="0"/>
          <a:chExt cx="0" cy="0"/>
        </a:xfrm>
      </p:grpSpPr>
      <p:sp>
        <p:nvSpPr>
          <p:cNvPr id="3668" name="Google Shape;3668;g1173cd25692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9" name="Google Shape;3669;g1173cd25692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07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6bcd6a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6bcd6a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54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623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1710476bc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1710476bc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73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0"/>
          <p:cNvSpPr/>
          <p:nvPr/>
        </p:nvSpPr>
        <p:spPr>
          <a:xfrm rot="10800000" flipH="1">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txBox="1">
            <a:spLocks noGrp="1"/>
          </p:cNvSpPr>
          <p:nvPr>
            <p:ph type="title"/>
          </p:nvPr>
        </p:nvSpPr>
        <p:spPr>
          <a:xfrm>
            <a:off x="842475" y="968900"/>
            <a:ext cx="350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0"/>
          <p:cNvSpPr txBox="1">
            <a:spLocks noGrp="1"/>
          </p:cNvSpPr>
          <p:nvPr>
            <p:ph type="subTitle" idx="1"/>
          </p:nvPr>
        </p:nvSpPr>
        <p:spPr>
          <a:xfrm>
            <a:off x="842475" y="1659400"/>
            <a:ext cx="3506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0"/>
          <p:cNvSpPr/>
          <p:nvPr/>
        </p:nvSpPr>
        <p:spPr>
          <a:xfrm>
            <a:off x="7670175"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8345300"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0"/>
          <p:cNvGrpSpPr/>
          <p:nvPr/>
        </p:nvGrpSpPr>
        <p:grpSpPr>
          <a:xfrm>
            <a:off x="5593730" y="574087"/>
            <a:ext cx="1160092" cy="63948"/>
            <a:chOff x="3779200" y="1371600"/>
            <a:chExt cx="1992600" cy="109500"/>
          </a:xfrm>
        </p:grpSpPr>
        <p:sp>
          <p:nvSpPr>
            <p:cNvPr id="189" name="Google Shape;189;p2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 name="Google Shape;195;p20"/>
          <p:cNvPicPr preferRelativeResize="0"/>
          <p:nvPr/>
        </p:nvPicPr>
        <p:blipFill rotWithShape="1">
          <a:blip r:embed="rId3">
            <a:alphaModFix/>
          </a:blip>
          <a:srcRect b="33936"/>
          <a:stretch/>
        </p:blipFill>
        <p:spPr>
          <a:xfrm>
            <a:off x="108675" y="3803150"/>
            <a:ext cx="3347900" cy="13403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4_1_1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3"/>
          <p:cNvSpPr/>
          <p:nvPr/>
        </p:nvSpPr>
        <p:spPr>
          <a:xfrm rot="10800000" flipH="1">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7">
  <p:cSld name="CUSTOM_4_1_1_1_1_1">
    <p:bg>
      <p:bgPr>
        <a:blipFill>
          <a:blip r:embed="rId2">
            <a:alphaModFix/>
          </a:blip>
          <a:stretch>
            <a:fillRect/>
          </a:stretch>
        </a:blip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4972850" y="799825"/>
            <a:ext cx="3266400" cy="2255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4972850" y="3098996"/>
            <a:ext cx="3266400" cy="114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a:spLocks noGrp="1"/>
          </p:cNvSpPr>
          <p:nvPr>
            <p:ph type="pic" idx="2"/>
          </p:nvPr>
        </p:nvSpPr>
        <p:spPr>
          <a:xfrm>
            <a:off x="0" y="175"/>
            <a:ext cx="3813000" cy="5143500"/>
          </a:xfrm>
          <a:prstGeom prst="snip2DiagRect">
            <a:avLst>
              <a:gd name="adj1" fmla="val 0"/>
              <a:gd name="adj2" fmla="val 16667"/>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0">
  <p:cSld name="CUSTOM_4_1_1_2_1_1">
    <p:bg>
      <p:bgPr>
        <a:blipFill>
          <a:blip r:embed="rId2">
            <a:alphaModFix/>
          </a:blip>
          <a:stretch>
            <a:fillRect/>
          </a:stretch>
        </a:blipFill>
        <a:effectLst/>
      </p:bgPr>
    </p:bg>
    <p:spTree>
      <p:nvGrpSpPr>
        <p:cNvPr id="1" name="Shape 226"/>
        <p:cNvGrpSpPr/>
        <p:nvPr/>
      </p:nvGrpSpPr>
      <p:grpSpPr>
        <a:xfrm>
          <a:off x="0" y="0"/>
          <a:ext cx="0" cy="0"/>
          <a:chOff x="0" y="0"/>
          <a:chExt cx="0" cy="0"/>
        </a:xfrm>
      </p:grpSpPr>
      <p:sp>
        <p:nvSpPr>
          <p:cNvPr id="227" name="Google Shape;227;p28"/>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txBox="1">
            <a:spLocks noGrp="1"/>
          </p:cNvSpPr>
          <p:nvPr>
            <p:ph type="title"/>
          </p:nvPr>
        </p:nvSpPr>
        <p:spPr>
          <a:xfrm>
            <a:off x="5085525" y="1683375"/>
            <a:ext cx="2909100" cy="706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28"/>
          <p:cNvSpPr txBox="1">
            <a:spLocks noGrp="1"/>
          </p:cNvSpPr>
          <p:nvPr>
            <p:ph type="subTitle" idx="1"/>
          </p:nvPr>
        </p:nvSpPr>
        <p:spPr>
          <a:xfrm>
            <a:off x="5085525" y="2334225"/>
            <a:ext cx="2909100" cy="10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28"/>
          <p:cNvSpPr>
            <a:spLocks noGrp="1"/>
          </p:cNvSpPr>
          <p:nvPr>
            <p:ph type="pic" idx="2"/>
          </p:nvPr>
        </p:nvSpPr>
        <p:spPr>
          <a:xfrm>
            <a:off x="37437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10_1">
    <p:bg>
      <p:bgPr>
        <a:blipFill>
          <a:blip r:embed="rId2">
            <a:alphaModFix/>
          </a:blip>
          <a:stretch>
            <a:fillRect/>
          </a:stretch>
        </a:blipFill>
        <a:effectLst/>
      </p:bgPr>
    </p:bg>
    <p:spTree>
      <p:nvGrpSpPr>
        <p:cNvPr id="1" name="Shape 235"/>
        <p:cNvGrpSpPr/>
        <p:nvPr/>
      </p:nvGrpSpPr>
      <p:grpSpPr>
        <a:xfrm>
          <a:off x="0" y="0"/>
          <a:ext cx="0" cy="0"/>
          <a:chOff x="0" y="0"/>
          <a:chExt cx="0" cy="0"/>
        </a:xfrm>
      </p:grpSpPr>
      <p:sp>
        <p:nvSpPr>
          <p:cNvPr id="236" name="Google Shape;236;p30"/>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txBox="1">
            <a:spLocks noGrp="1"/>
          </p:cNvSpPr>
          <p:nvPr>
            <p:ph type="title"/>
          </p:nvPr>
        </p:nvSpPr>
        <p:spPr>
          <a:xfrm>
            <a:off x="1643638"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30"/>
          <p:cNvSpPr txBox="1">
            <a:spLocks noGrp="1"/>
          </p:cNvSpPr>
          <p:nvPr>
            <p:ph type="title" idx="2"/>
          </p:nvPr>
        </p:nvSpPr>
        <p:spPr>
          <a:xfrm>
            <a:off x="4994750"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30"/>
          <p:cNvSpPr txBox="1">
            <a:spLocks noGrp="1"/>
          </p:cNvSpPr>
          <p:nvPr>
            <p:ph type="subTitle" idx="1"/>
          </p:nvPr>
        </p:nvSpPr>
        <p:spPr>
          <a:xfrm>
            <a:off x="4994747"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0" name="Google Shape;240;p30"/>
          <p:cNvSpPr txBox="1">
            <a:spLocks noGrp="1"/>
          </p:cNvSpPr>
          <p:nvPr>
            <p:ph type="subTitle" idx="3"/>
          </p:nvPr>
        </p:nvSpPr>
        <p:spPr>
          <a:xfrm>
            <a:off x="1643813"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41" name="Google Shape;241;p30"/>
          <p:cNvGrpSpPr/>
          <p:nvPr/>
        </p:nvGrpSpPr>
        <p:grpSpPr>
          <a:xfrm>
            <a:off x="7652602" y="4829929"/>
            <a:ext cx="1163678" cy="63948"/>
            <a:chOff x="3779200" y="1371600"/>
            <a:chExt cx="1992600" cy="109500"/>
          </a:xfrm>
        </p:grpSpPr>
        <p:sp>
          <p:nvSpPr>
            <p:cNvPr id="242" name="Google Shape;242;p3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8" name="Google Shape;248;p30"/>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249" name="Google Shape;249;p30"/>
          <p:cNvPicPr preferRelativeResize="0"/>
          <p:nvPr/>
        </p:nvPicPr>
        <p:blipFill rotWithShape="1">
          <a:blip r:embed="rId3">
            <a:alphaModFix/>
          </a:blip>
          <a:srcRect b="45764"/>
          <a:stretch/>
        </p:blipFill>
        <p:spPr>
          <a:xfrm>
            <a:off x="4417450" y="4340975"/>
            <a:ext cx="2441750" cy="802524"/>
          </a:xfrm>
          <a:prstGeom prst="rect">
            <a:avLst/>
          </a:prstGeom>
          <a:noFill/>
          <a:ln>
            <a:noFill/>
          </a:ln>
        </p:spPr>
      </p:pic>
      <p:grpSp>
        <p:nvGrpSpPr>
          <p:cNvPr id="250" name="Google Shape;250;p30"/>
          <p:cNvGrpSpPr/>
          <p:nvPr/>
        </p:nvGrpSpPr>
        <p:grpSpPr>
          <a:xfrm>
            <a:off x="7451325" y="466663"/>
            <a:ext cx="1154625" cy="430500"/>
            <a:chOff x="4042650" y="642025"/>
            <a:chExt cx="1154625" cy="430500"/>
          </a:xfrm>
        </p:grpSpPr>
        <p:sp>
          <p:nvSpPr>
            <p:cNvPr id="251" name="Google Shape;251;p3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0"/>
          <p:cNvSpPr/>
          <p:nvPr/>
        </p:nvSpPr>
        <p:spPr>
          <a:xfrm>
            <a:off x="571425" y="4173588"/>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6_1_1">
    <p:bg>
      <p:bgPr>
        <a:blipFill>
          <a:blip r:embed="rId2">
            <a:alphaModFix/>
          </a:blip>
          <a:stretch>
            <a:fillRect/>
          </a:stretch>
        </a:blipFill>
        <a:effectLst/>
      </p:bgPr>
    </p:bg>
    <p:spTree>
      <p:nvGrpSpPr>
        <p:cNvPr id="1" name="Shape 304"/>
        <p:cNvGrpSpPr/>
        <p:nvPr/>
      </p:nvGrpSpPr>
      <p:grpSpPr>
        <a:xfrm>
          <a:off x="0" y="0"/>
          <a:ext cx="0" cy="0"/>
          <a:chOff x="0" y="0"/>
          <a:chExt cx="0" cy="0"/>
        </a:xfrm>
      </p:grpSpPr>
      <p:sp>
        <p:nvSpPr>
          <p:cNvPr id="305" name="Google Shape;305;p35"/>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7" name="Google Shape;307;p35"/>
          <p:cNvSpPr txBox="1">
            <a:spLocks noGrp="1"/>
          </p:cNvSpPr>
          <p:nvPr>
            <p:ph type="title" idx="2"/>
          </p:nvPr>
        </p:nvSpPr>
        <p:spPr>
          <a:xfrm>
            <a:off x="8908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8" name="Google Shape;308;p35"/>
          <p:cNvSpPr txBox="1">
            <a:spLocks noGrp="1"/>
          </p:cNvSpPr>
          <p:nvPr>
            <p:ph type="subTitle" idx="1"/>
          </p:nvPr>
        </p:nvSpPr>
        <p:spPr>
          <a:xfrm>
            <a:off x="8908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35"/>
          <p:cNvSpPr txBox="1">
            <a:spLocks noGrp="1"/>
          </p:cNvSpPr>
          <p:nvPr>
            <p:ph type="title" idx="3"/>
          </p:nvPr>
        </p:nvSpPr>
        <p:spPr>
          <a:xfrm>
            <a:off x="3439563"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35"/>
          <p:cNvSpPr txBox="1">
            <a:spLocks noGrp="1"/>
          </p:cNvSpPr>
          <p:nvPr>
            <p:ph type="subTitle" idx="4"/>
          </p:nvPr>
        </p:nvSpPr>
        <p:spPr>
          <a:xfrm>
            <a:off x="3439563"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35"/>
          <p:cNvSpPr txBox="1">
            <a:spLocks noGrp="1"/>
          </p:cNvSpPr>
          <p:nvPr>
            <p:ph type="title" idx="5"/>
          </p:nvPr>
        </p:nvSpPr>
        <p:spPr>
          <a:xfrm>
            <a:off x="59882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2" name="Google Shape;312;p35"/>
          <p:cNvSpPr txBox="1">
            <a:spLocks noGrp="1"/>
          </p:cNvSpPr>
          <p:nvPr>
            <p:ph type="subTitle" idx="6"/>
          </p:nvPr>
        </p:nvSpPr>
        <p:spPr>
          <a:xfrm>
            <a:off x="59882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3" name="Google Shape;313;p35"/>
          <p:cNvGrpSpPr/>
          <p:nvPr/>
        </p:nvGrpSpPr>
        <p:grpSpPr>
          <a:xfrm>
            <a:off x="8373782" y="4621856"/>
            <a:ext cx="882480" cy="329031"/>
            <a:chOff x="4042650" y="642025"/>
            <a:chExt cx="1154625" cy="430500"/>
          </a:xfrm>
        </p:grpSpPr>
        <p:sp>
          <p:nvSpPr>
            <p:cNvPr id="314" name="Google Shape;314;p35"/>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35"/>
          <p:cNvGrpSpPr/>
          <p:nvPr/>
        </p:nvGrpSpPr>
        <p:grpSpPr>
          <a:xfrm rot="10800000">
            <a:off x="5649001" y="4534812"/>
            <a:ext cx="2724785" cy="350705"/>
            <a:chOff x="198225" y="4390550"/>
            <a:chExt cx="3765075" cy="484600"/>
          </a:xfrm>
        </p:grpSpPr>
        <p:sp>
          <p:nvSpPr>
            <p:cNvPr id="317" name="Google Shape;317;p3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5"/>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0" name="Google Shape;320;p35"/>
          <p:cNvPicPr preferRelativeResize="0"/>
          <p:nvPr/>
        </p:nvPicPr>
        <p:blipFill rotWithShape="1">
          <a:blip r:embed="rId3">
            <a:alphaModFix/>
          </a:blip>
          <a:srcRect b="44478"/>
          <a:stretch/>
        </p:blipFill>
        <p:spPr>
          <a:xfrm>
            <a:off x="70550" y="54126"/>
            <a:ext cx="2502225" cy="8419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2">
  <p:cSld name="CUSTOM_6_1_1_1">
    <p:bg>
      <p:bgPr>
        <a:blipFill>
          <a:blip r:embed="rId2">
            <a:alphaModFix/>
          </a:blip>
          <a:stretch>
            <a:fillRect/>
          </a:stretch>
        </a:blipFill>
        <a:effectLst/>
      </p:bgPr>
    </p:bg>
    <p:spTree>
      <p:nvGrpSpPr>
        <p:cNvPr id="1" name="Shape 321"/>
        <p:cNvGrpSpPr/>
        <p:nvPr/>
      </p:nvGrpSpPr>
      <p:grpSpPr>
        <a:xfrm>
          <a:off x="0" y="0"/>
          <a:ext cx="0" cy="0"/>
          <a:chOff x="0" y="0"/>
          <a:chExt cx="0" cy="0"/>
        </a:xfrm>
      </p:grpSpPr>
      <p:sp>
        <p:nvSpPr>
          <p:cNvPr id="322" name="Google Shape;322;p36"/>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3" name="Google Shape;323;p36"/>
          <p:cNvPicPr preferRelativeResize="0"/>
          <p:nvPr/>
        </p:nvPicPr>
        <p:blipFill rotWithShape="1">
          <a:blip r:embed="rId3">
            <a:alphaModFix/>
          </a:blip>
          <a:srcRect r="28886" b="34314"/>
          <a:stretch/>
        </p:blipFill>
        <p:spPr>
          <a:xfrm>
            <a:off x="6685800" y="3758425"/>
            <a:ext cx="2380825" cy="1332674"/>
          </a:xfrm>
          <a:prstGeom prst="rect">
            <a:avLst/>
          </a:prstGeom>
          <a:noFill/>
          <a:ln>
            <a:noFill/>
          </a:ln>
        </p:spPr>
      </p:pic>
      <p:sp>
        <p:nvSpPr>
          <p:cNvPr id="324" name="Google Shape;324;p3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5" name="Google Shape;325;p36"/>
          <p:cNvSpPr txBox="1">
            <a:spLocks noGrp="1"/>
          </p:cNvSpPr>
          <p:nvPr>
            <p:ph type="title" idx="2"/>
          </p:nvPr>
        </p:nvSpPr>
        <p:spPr>
          <a:xfrm>
            <a:off x="865180" y="1537650"/>
            <a:ext cx="188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 name="Google Shape;326;p36"/>
          <p:cNvSpPr txBox="1">
            <a:spLocks noGrp="1"/>
          </p:cNvSpPr>
          <p:nvPr>
            <p:ph type="subTitle" idx="1"/>
          </p:nvPr>
        </p:nvSpPr>
        <p:spPr>
          <a:xfrm>
            <a:off x="3390000" y="1493700"/>
            <a:ext cx="4830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36"/>
          <p:cNvSpPr txBox="1">
            <a:spLocks noGrp="1"/>
          </p:cNvSpPr>
          <p:nvPr>
            <p:ph type="title" idx="3"/>
          </p:nvPr>
        </p:nvSpPr>
        <p:spPr>
          <a:xfrm>
            <a:off x="863525" y="259256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36"/>
          <p:cNvSpPr txBox="1">
            <a:spLocks noGrp="1"/>
          </p:cNvSpPr>
          <p:nvPr>
            <p:ph type="subTitle" idx="4"/>
          </p:nvPr>
        </p:nvSpPr>
        <p:spPr>
          <a:xfrm>
            <a:off x="3391200" y="2550906"/>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36"/>
          <p:cNvSpPr txBox="1">
            <a:spLocks noGrp="1"/>
          </p:cNvSpPr>
          <p:nvPr>
            <p:ph type="title" idx="5"/>
          </p:nvPr>
        </p:nvSpPr>
        <p:spPr>
          <a:xfrm>
            <a:off x="863526" y="364747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36"/>
          <p:cNvSpPr txBox="1">
            <a:spLocks noGrp="1"/>
          </p:cNvSpPr>
          <p:nvPr>
            <p:ph type="subTitle" idx="6"/>
          </p:nvPr>
        </p:nvSpPr>
        <p:spPr>
          <a:xfrm>
            <a:off x="3391200" y="3605112"/>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8_1">
    <p:bg>
      <p:bgPr>
        <a:blipFill>
          <a:blip r:embed="rId2">
            <a:alphaModFix/>
          </a:blip>
          <a:stretch>
            <a:fillRect/>
          </a:stretch>
        </a:blipFill>
        <a:effectLst/>
      </p:bgPr>
    </p:bg>
    <p:spTree>
      <p:nvGrpSpPr>
        <p:cNvPr id="1" name="Shape 521"/>
        <p:cNvGrpSpPr/>
        <p:nvPr/>
      </p:nvGrpSpPr>
      <p:grpSpPr>
        <a:xfrm>
          <a:off x="0" y="0"/>
          <a:ext cx="0" cy="0"/>
          <a:chOff x="0" y="0"/>
          <a:chExt cx="0" cy="0"/>
        </a:xfrm>
      </p:grpSpPr>
      <p:sp>
        <p:nvSpPr>
          <p:cNvPr id="522" name="Google Shape;522;p49"/>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3" name="Google Shape;523;p4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4" name="Google Shape;524;p49"/>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25" name="Google Shape;525;p49"/>
          <p:cNvGrpSpPr/>
          <p:nvPr/>
        </p:nvGrpSpPr>
        <p:grpSpPr>
          <a:xfrm flipH="1">
            <a:off x="256575" y="4506113"/>
            <a:ext cx="1154625" cy="430500"/>
            <a:chOff x="4042650" y="642025"/>
            <a:chExt cx="1154625" cy="430500"/>
          </a:xfrm>
        </p:grpSpPr>
        <p:sp>
          <p:nvSpPr>
            <p:cNvPr id="526" name="Google Shape;526;p4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4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extLst>
      <p:ext uri="{BB962C8B-B14F-4D97-AF65-F5344CB8AC3E}">
        <p14:creationId xmlns:p14="http://schemas.microsoft.com/office/powerpoint/2010/main" val="14952669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blipFill>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Google Shape;200;p22"/>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title"/>
          </p:nvPr>
        </p:nvSpPr>
        <p:spPr>
          <a:xfrm>
            <a:off x="5497088" y="1502988"/>
            <a:ext cx="256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subTitle" idx="1"/>
          </p:nvPr>
        </p:nvSpPr>
        <p:spPr>
          <a:xfrm>
            <a:off x="5497088" y="2214663"/>
            <a:ext cx="2568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55229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8">
  <p:cSld name="Title and text 8">
    <p:bg>
      <p:bgPr>
        <a:blipFill>
          <a:blip r:embed="rId2">
            <a:alphaModFix/>
          </a:blip>
          <a:stretch>
            <a:fillRect/>
          </a:stretch>
        </a:blipFill>
        <a:effectLst/>
      </p:bgPr>
    </p:bg>
    <p:spTree>
      <p:nvGrpSpPr>
        <p:cNvPr id="1" name="Shape 217"/>
        <p:cNvGrpSpPr/>
        <p:nvPr/>
      </p:nvGrpSpPr>
      <p:grpSpPr>
        <a:xfrm>
          <a:off x="0" y="0"/>
          <a:ext cx="0" cy="0"/>
          <a:chOff x="0" y="0"/>
          <a:chExt cx="0" cy="0"/>
        </a:xfrm>
      </p:grpSpPr>
      <p:sp>
        <p:nvSpPr>
          <p:cNvPr id="218" name="Google Shape;218;p26"/>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title"/>
          </p:nvPr>
        </p:nvSpPr>
        <p:spPr>
          <a:xfrm>
            <a:off x="828325" y="1683375"/>
            <a:ext cx="2909100" cy="70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0" name="Google Shape;220;p26"/>
          <p:cNvSpPr txBox="1">
            <a:spLocks noGrp="1"/>
          </p:cNvSpPr>
          <p:nvPr>
            <p:ph type="subTitle" idx="1"/>
          </p:nvPr>
        </p:nvSpPr>
        <p:spPr>
          <a:xfrm>
            <a:off x="828325" y="2357675"/>
            <a:ext cx="2909100" cy="103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6"/>
          <p:cNvSpPr>
            <a:spLocks noGrp="1"/>
          </p:cNvSpPr>
          <p:nvPr>
            <p:ph type="pic" idx="2"/>
          </p:nvPr>
        </p:nvSpPr>
        <p:spPr>
          <a:xfrm>
            <a:off x="456072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extLst>
      <p:ext uri="{BB962C8B-B14F-4D97-AF65-F5344CB8AC3E}">
        <p14:creationId xmlns:p14="http://schemas.microsoft.com/office/powerpoint/2010/main" val="3149222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blipFill>
          <a:blip r:embed="rId2">
            <a:alphaModFix/>
          </a:blip>
          <a:stretch>
            <a:fillRect/>
          </a:stretch>
        </a:blipFill>
        <a:effectLst/>
      </p:bgPr>
    </p:bg>
    <p:spTree>
      <p:nvGrpSpPr>
        <p:cNvPr id="1" name="Shape 207"/>
        <p:cNvGrpSpPr/>
        <p:nvPr/>
      </p:nvGrpSpPr>
      <p:grpSpPr>
        <a:xfrm>
          <a:off x="0" y="0"/>
          <a:ext cx="0" cy="0"/>
          <a:chOff x="0" y="0"/>
          <a:chExt cx="0" cy="0"/>
        </a:xfrm>
      </p:grpSpPr>
      <p:sp>
        <p:nvSpPr>
          <p:cNvPr id="208" name="Google Shape;208;p24"/>
          <p:cNvSpPr/>
          <p:nvPr/>
        </p:nvSpPr>
        <p:spPr>
          <a:xfrm rot="10800000" flipH="1">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txBox="1">
            <a:spLocks noGrp="1"/>
          </p:cNvSpPr>
          <p:nvPr>
            <p:ph type="title"/>
          </p:nvPr>
        </p:nvSpPr>
        <p:spPr>
          <a:xfrm>
            <a:off x="1372200" y="2465025"/>
            <a:ext cx="63996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 name="Google Shape;210;p24"/>
          <p:cNvSpPr txBox="1">
            <a:spLocks noGrp="1"/>
          </p:cNvSpPr>
          <p:nvPr>
            <p:ph type="subTitle" idx="1"/>
          </p:nvPr>
        </p:nvSpPr>
        <p:spPr>
          <a:xfrm>
            <a:off x="1372200" y="3221875"/>
            <a:ext cx="63996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4"/>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512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blipFill>
          <a:blip r:embed="rId2">
            <a:alphaModFix/>
          </a:blip>
          <a:stretch>
            <a:fillRect/>
          </a:stretch>
        </a:blipFill>
        <a:effectLst/>
      </p:bgPr>
    </p:bg>
    <p:spTree>
      <p:nvGrpSpPr>
        <p:cNvPr id="1" name="Shape 331"/>
        <p:cNvGrpSpPr/>
        <p:nvPr/>
      </p:nvGrpSpPr>
      <p:grpSpPr>
        <a:xfrm>
          <a:off x="0" y="0"/>
          <a:ext cx="0" cy="0"/>
          <a:chOff x="0" y="0"/>
          <a:chExt cx="0" cy="0"/>
        </a:xfrm>
      </p:grpSpPr>
      <p:sp>
        <p:nvSpPr>
          <p:cNvPr id="332" name="Google Shape;332;p3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37"/>
          <p:cNvSpPr txBox="1">
            <a:spLocks noGrp="1"/>
          </p:cNvSpPr>
          <p:nvPr>
            <p:ph type="title" idx="2"/>
          </p:nvPr>
        </p:nvSpPr>
        <p:spPr>
          <a:xfrm>
            <a:off x="8908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5" name="Google Shape;335;p37"/>
          <p:cNvSpPr txBox="1">
            <a:spLocks noGrp="1"/>
          </p:cNvSpPr>
          <p:nvPr>
            <p:ph type="subTitle" idx="1"/>
          </p:nvPr>
        </p:nvSpPr>
        <p:spPr>
          <a:xfrm>
            <a:off x="8908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37"/>
          <p:cNvSpPr txBox="1">
            <a:spLocks noGrp="1"/>
          </p:cNvSpPr>
          <p:nvPr>
            <p:ph type="title" idx="3"/>
          </p:nvPr>
        </p:nvSpPr>
        <p:spPr>
          <a:xfrm>
            <a:off x="3439563"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37"/>
          <p:cNvSpPr txBox="1">
            <a:spLocks noGrp="1"/>
          </p:cNvSpPr>
          <p:nvPr>
            <p:ph type="subTitle" idx="4"/>
          </p:nvPr>
        </p:nvSpPr>
        <p:spPr>
          <a:xfrm>
            <a:off x="34395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37"/>
          <p:cNvSpPr txBox="1">
            <a:spLocks noGrp="1"/>
          </p:cNvSpPr>
          <p:nvPr>
            <p:ph type="title" idx="5"/>
          </p:nvPr>
        </p:nvSpPr>
        <p:spPr>
          <a:xfrm>
            <a:off x="59882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37"/>
          <p:cNvSpPr txBox="1">
            <a:spLocks noGrp="1"/>
          </p:cNvSpPr>
          <p:nvPr>
            <p:ph type="subTitle" idx="6"/>
          </p:nvPr>
        </p:nvSpPr>
        <p:spPr>
          <a:xfrm>
            <a:off x="59882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0" name="Google Shape;340;p37"/>
          <p:cNvGrpSpPr/>
          <p:nvPr/>
        </p:nvGrpSpPr>
        <p:grpSpPr>
          <a:xfrm>
            <a:off x="8373782" y="4621856"/>
            <a:ext cx="882480" cy="329031"/>
            <a:chOff x="4042650" y="642025"/>
            <a:chExt cx="1154625" cy="430500"/>
          </a:xfrm>
        </p:grpSpPr>
        <p:sp>
          <p:nvSpPr>
            <p:cNvPr id="341" name="Google Shape;341;p37"/>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7"/>
          <p:cNvGrpSpPr/>
          <p:nvPr/>
        </p:nvGrpSpPr>
        <p:grpSpPr>
          <a:xfrm rot="10800000">
            <a:off x="5649001" y="4534812"/>
            <a:ext cx="2724785" cy="350705"/>
            <a:chOff x="198225" y="4390550"/>
            <a:chExt cx="3765075" cy="484600"/>
          </a:xfrm>
        </p:grpSpPr>
        <p:sp>
          <p:nvSpPr>
            <p:cNvPr id="344" name="Google Shape;344;p37"/>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7" name="Google Shape;347;p37"/>
          <p:cNvPicPr preferRelativeResize="0"/>
          <p:nvPr/>
        </p:nvPicPr>
        <p:blipFill rotWithShape="1">
          <a:blip r:embed="rId3">
            <a:alphaModFix/>
          </a:blip>
          <a:srcRect b="44478"/>
          <a:stretch/>
        </p:blipFill>
        <p:spPr>
          <a:xfrm>
            <a:off x="70550" y="54126"/>
            <a:ext cx="2502225" cy="841925"/>
          </a:xfrm>
          <a:prstGeom prst="rect">
            <a:avLst/>
          </a:prstGeom>
          <a:noFill/>
          <a:ln>
            <a:noFill/>
          </a:ln>
        </p:spPr>
      </p:pic>
      <p:sp>
        <p:nvSpPr>
          <p:cNvPr id="348" name="Google Shape;348;p37"/>
          <p:cNvSpPr>
            <a:spLocks noGrp="1"/>
          </p:cNvSpPr>
          <p:nvPr>
            <p:ph type="pic" idx="7"/>
          </p:nvPr>
        </p:nvSpPr>
        <p:spPr>
          <a:xfrm>
            <a:off x="2376450" y="1285600"/>
            <a:ext cx="4368000" cy="19338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extLst>
      <p:ext uri="{BB962C8B-B14F-4D97-AF65-F5344CB8AC3E}">
        <p14:creationId xmlns:p14="http://schemas.microsoft.com/office/powerpoint/2010/main" val="265902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75" name="Google Shape;7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alphaModFix/>
          </a:blip>
          <a:srcRect r="7859" b="33936"/>
          <a:stretch/>
        </p:blipFill>
        <p:spPr>
          <a:xfrm>
            <a:off x="108675" y="3803150"/>
            <a:ext cx="3084675" cy="1340349"/>
          </a:xfrm>
          <a:prstGeom prst="rect">
            <a:avLst/>
          </a:prstGeom>
          <a:noFill/>
          <a:ln>
            <a:noFill/>
          </a:ln>
        </p:spPr>
      </p:pic>
      <p:sp>
        <p:nvSpPr>
          <p:cNvPr id="88" name="Google Shape;88;p8"/>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flipH="1">
            <a:off x="1110402" y="142362"/>
            <a:ext cx="2724785" cy="350705"/>
            <a:chOff x="198225" y="4390550"/>
            <a:chExt cx="3765075" cy="484600"/>
          </a:xfrm>
        </p:grpSpPr>
        <p:sp>
          <p:nvSpPr>
            <p:cNvPr id="94" name="Google Shape;94;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165"/>
        <p:cNvGrpSpPr/>
        <p:nvPr/>
      </p:nvGrpSpPr>
      <p:grpSpPr>
        <a:xfrm>
          <a:off x="0" y="0"/>
          <a:ext cx="0" cy="0"/>
          <a:chOff x="0" y="0"/>
          <a:chExt cx="0" cy="0"/>
        </a:xfrm>
      </p:grpSpPr>
      <p:sp>
        <p:nvSpPr>
          <p:cNvPr id="166" name="Google Shape;166;p17"/>
          <p:cNvSpPr/>
          <p:nvPr/>
        </p:nvSpPr>
        <p:spPr>
          <a:xfrm rot="10800000" flipH="1">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a:spLocks noGrp="1"/>
          </p:cNvSpPr>
          <p:nvPr>
            <p:ph type="title"/>
          </p:nvPr>
        </p:nvSpPr>
        <p:spPr>
          <a:xfrm>
            <a:off x="2246850" y="2489675"/>
            <a:ext cx="4650300" cy="99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8" name="Google Shape;168;p17"/>
          <p:cNvSpPr txBox="1">
            <a:spLocks noGrp="1"/>
          </p:cNvSpPr>
          <p:nvPr>
            <p:ph type="title" idx="2" hasCustomPrompt="1"/>
          </p:nvPr>
        </p:nvSpPr>
        <p:spPr>
          <a:xfrm>
            <a:off x="3752250" y="1392613"/>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17"/>
          <p:cNvSpPr txBox="1">
            <a:spLocks noGrp="1"/>
          </p:cNvSpPr>
          <p:nvPr>
            <p:ph type="subTitle" idx="1"/>
          </p:nvPr>
        </p:nvSpPr>
        <p:spPr>
          <a:xfrm>
            <a:off x="2246850" y="3426000"/>
            <a:ext cx="4650300" cy="5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7"/>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59" r:id="rId7"/>
    <p:sldLayoutId id="2147483660" r:id="rId8"/>
    <p:sldLayoutId id="2147483663" r:id="rId9"/>
    <p:sldLayoutId id="2147483666" r:id="rId10"/>
    <p:sldLayoutId id="2147483669" r:id="rId11"/>
    <p:sldLayoutId id="2147483671" r:id="rId12"/>
    <p:sldLayoutId id="2147483674" r:id="rId13"/>
    <p:sldLayoutId id="2147483676" r:id="rId14"/>
    <p:sldLayoutId id="2147483681" r:id="rId15"/>
    <p:sldLayoutId id="2147483682" r:id="rId16"/>
    <p:sldLayoutId id="2147483695" r:id="rId17"/>
    <p:sldLayoutId id="2147483698" r:id="rId18"/>
    <p:sldLayoutId id="2147483699" r:id="rId19"/>
    <p:sldLayoutId id="2147483700" r:id="rId20"/>
    <p:sldLayoutId id="2147483701" r:id="rId21"/>
    <p:sldLayoutId id="2147483708" r:id="rId22"/>
    <p:sldLayoutId id="2147483709" r:id="rId23"/>
    <p:sldLayoutId id="2147483710" r:id="rId24"/>
    <p:sldLayoutId id="2147483711" r:id="rId25"/>
    <p:sldLayoutId id="2147483712"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8" name="Group 7">
            <a:extLst>
              <a:ext uri="{FF2B5EF4-FFF2-40B4-BE49-F238E27FC236}">
                <a16:creationId xmlns:a16="http://schemas.microsoft.com/office/drawing/2014/main" id="{3CA0FD6F-AC44-F8C2-5F0B-E3E9A9FA7E87}"/>
              </a:ext>
            </a:extLst>
          </p:cNvPr>
          <p:cNvGrpSpPr/>
          <p:nvPr/>
        </p:nvGrpSpPr>
        <p:grpSpPr>
          <a:xfrm>
            <a:off x="243067" y="-251856"/>
            <a:ext cx="8900933" cy="5207826"/>
            <a:chOff x="243067" y="-251856"/>
            <a:chExt cx="8900933" cy="5207826"/>
          </a:xfrm>
        </p:grpSpPr>
        <p:sp>
          <p:nvSpPr>
            <p:cNvPr id="590" name="Google Shape;590;p61"/>
            <p:cNvSpPr/>
            <p:nvPr/>
          </p:nvSpPr>
          <p:spPr>
            <a:xfrm rot="10800000" flipH="1">
              <a:off x="4193612" y="236369"/>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591" name="Google Shape;591;p61"/>
            <p:cNvSpPr/>
            <p:nvPr/>
          </p:nvSpPr>
          <p:spPr>
            <a:xfrm>
              <a:off x="301550" y="236369"/>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4" name="Google Shape;594;p61"/>
            <p:cNvPicPr preferRelativeResize="0"/>
            <p:nvPr/>
          </p:nvPicPr>
          <p:blipFill>
            <a:blip r:embed="rId3">
              <a:alphaModFix/>
            </a:blip>
            <a:stretch>
              <a:fillRect/>
            </a:stretch>
          </p:blipFill>
          <p:spPr>
            <a:xfrm>
              <a:off x="516575" y="432219"/>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1856"/>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76269"/>
              <a:ext cx="2441750" cy="1479701"/>
            </a:xfrm>
            <a:prstGeom prst="rect">
              <a:avLst/>
            </a:prstGeom>
            <a:noFill/>
            <a:ln>
              <a:noFill/>
            </a:ln>
          </p:spPr>
        </p:pic>
        <p:grpSp>
          <p:nvGrpSpPr>
            <p:cNvPr id="600" name="Google Shape;600;p61"/>
            <p:cNvGrpSpPr/>
            <p:nvPr/>
          </p:nvGrpSpPr>
          <p:grpSpPr>
            <a:xfrm>
              <a:off x="5716150" y="286294"/>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8489"/>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61"/>
          <p:cNvSpPr txBox="1">
            <a:spLocks noGrp="1"/>
          </p:cNvSpPr>
          <p:nvPr>
            <p:ph type="ctrTitle"/>
          </p:nvPr>
        </p:nvSpPr>
        <p:spPr>
          <a:xfrm>
            <a:off x="3781040" y="816287"/>
            <a:ext cx="4054771" cy="16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a:t>Min-conflicts algorithm</a:t>
            </a:r>
            <a:endParaRPr sz="4800"/>
          </a:p>
        </p:txBody>
      </p:sp>
      <p:graphicFrame>
        <p:nvGraphicFramePr>
          <p:cNvPr id="6" name="Table 6">
            <a:extLst>
              <a:ext uri="{FF2B5EF4-FFF2-40B4-BE49-F238E27FC236}">
                <a16:creationId xmlns:a16="http://schemas.microsoft.com/office/drawing/2014/main" id="{78276EF4-1159-13A6-10D9-CC538FA398D5}"/>
              </a:ext>
            </a:extLst>
          </p:cNvPr>
          <p:cNvGraphicFramePr>
            <a:graphicFrameLocks noGrp="1"/>
          </p:cNvGraphicFramePr>
          <p:nvPr>
            <p:extLst>
              <p:ext uri="{D42A27DB-BD31-4B8C-83A1-F6EECF244321}">
                <p14:modId xmlns:p14="http://schemas.microsoft.com/office/powerpoint/2010/main" val="2540878269"/>
              </p:ext>
            </p:extLst>
          </p:nvPr>
        </p:nvGraphicFramePr>
        <p:xfrm>
          <a:off x="4576636" y="2490693"/>
          <a:ext cx="3407568" cy="2377440"/>
        </p:xfrm>
        <a:graphic>
          <a:graphicData uri="http://schemas.openxmlformats.org/drawingml/2006/table">
            <a:tbl>
              <a:tblPr firstRow="1" bandRow="1">
                <a:tableStyleId>{0FFD0D96-B77D-4D96-B704-2623E22AA872}</a:tableStyleId>
              </a:tblPr>
              <a:tblGrid>
                <a:gridCol w="2409258">
                  <a:extLst>
                    <a:ext uri="{9D8B030D-6E8A-4147-A177-3AD203B41FA5}">
                      <a16:colId xmlns:a16="http://schemas.microsoft.com/office/drawing/2014/main" val="4079658020"/>
                    </a:ext>
                  </a:extLst>
                </a:gridCol>
                <a:gridCol w="998310">
                  <a:extLst>
                    <a:ext uri="{9D8B030D-6E8A-4147-A177-3AD203B41FA5}">
                      <a16:colId xmlns:a16="http://schemas.microsoft.com/office/drawing/2014/main" val="2390532519"/>
                    </a:ext>
                  </a:extLst>
                </a:gridCol>
              </a:tblGrid>
              <a:tr h="291603">
                <a:tc>
                  <a:txBody>
                    <a:bodyPr/>
                    <a:lstStyle/>
                    <a:p>
                      <a:pPr algn="l"/>
                      <a:r>
                        <a:rPr lang="en-US" sz="1350">
                          <a:solidFill>
                            <a:schemeClr val="bg1"/>
                          </a:solidFill>
                          <a:latin typeface="Muli Black" panose="020B0604020202020204" charset="0"/>
                        </a:rPr>
                        <a:t>Hoàng Mai Hiếu</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21110882</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86881908"/>
                  </a:ext>
                </a:extLst>
              </a:tr>
              <a:tr h="291603">
                <a:tc>
                  <a:txBody>
                    <a:bodyPr/>
                    <a:lstStyle/>
                    <a:p>
                      <a:pPr algn="l"/>
                      <a:r>
                        <a:rPr lang="en-US" sz="1350">
                          <a:solidFill>
                            <a:schemeClr val="bg1"/>
                          </a:solidFill>
                          <a:latin typeface="Muli Black" panose="020B0604020202020204" charset="0"/>
                        </a:rPr>
                        <a:t>Nguyễn Văn Tín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21110931</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22178000"/>
                  </a:ext>
                </a:extLst>
              </a:tr>
              <a:tr h="291603">
                <a:tc>
                  <a:txBody>
                    <a:bodyPr/>
                    <a:lstStyle/>
                    <a:p>
                      <a:pPr algn="l"/>
                      <a:r>
                        <a:rPr lang="en-US" sz="1350">
                          <a:solidFill>
                            <a:schemeClr val="bg1"/>
                          </a:solidFill>
                          <a:latin typeface="Muli Black" panose="020B0604020202020204" charset="0"/>
                        </a:rPr>
                        <a:t>Đặng Công Tuấn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21110709</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78824771"/>
                  </a:ext>
                </a:extLst>
              </a:tr>
              <a:tr h="291603">
                <a:tc>
                  <a:txBody>
                    <a:bodyPr/>
                    <a:lstStyle/>
                    <a:p>
                      <a:pPr algn="l"/>
                      <a:r>
                        <a:rPr lang="en-US" sz="1350">
                          <a:solidFill>
                            <a:schemeClr val="bg1"/>
                          </a:solidFill>
                          <a:latin typeface="Muli Black" panose="020B0604020202020204" charset="0"/>
                        </a:rPr>
                        <a:t>Trần Hoàng Phúc</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21110606</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1183151"/>
                  </a:ext>
                </a:extLst>
              </a:tr>
              <a:tr h="291603">
                <a:tc>
                  <a:txBody>
                    <a:bodyPr/>
                    <a:lstStyle/>
                    <a:p>
                      <a:pPr algn="l"/>
                      <a:r>
                        <a:rPr lang="en-US" sz="1350">
                          <a:solidFill>
                            <a:schemeClr val="bg1"/>
                          </a:solidFill>
                          <a:latin typeface="Muli Black" panose="020B0604020202020204" charset="0"/>
                        </a:rPr>
                        <a:t>Nguyễn Thành Lộc</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21110879</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02467965"/>
                  </a:ext>
                </a:extLst>
              </a:tr>
              <a:tr h="291603">
                <a:tc>
                  <a:txBody>
                    <a:bodyPr/>
                    <a:lstStyle/>
                    <a:p>
                      <a:pPr algn="l"/>
                      <a:r>
                        <a:rPr lang="en-US" sz="1350">
                          <a:solidFill>
                            <a:schemeClr val="bg1"/>
                          </a:solidFill>
                          <a:latin typeface="Muli Black" panose="020B0604020202020204" charset="0"/>
                        </a:rPr>
                        <a:t>Mai Đình Hồng Sơn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21110465</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16814407"/>
                  </a:ext>
                </a:extLst>
              </a:tr>
              <a:tr h="291603">
                <a:tc>
                  <a:txBody>
                    <a:bodyPr/>
                    <a:lstStyle/>
                    <a:p>
                      <a:pPr algn="l"/>
                      <a:r>
                        <a:rPr lang="en-US" sz="1350">
                          <a:solidFill>
                            <a:schemeClr val="bg1"/>
                          </a:solidFill>
                          <a:latin typeface="Muli Black" panose="020B0604020202020204" charset="0"/>
                        </a:rPr>
                        <a:t>Nguyễn Hoàng Phương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21110609</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78910748"/>
                  </a:ext>
                </a:extLst>
              </a:tr>
              <a:tr h="291603">
                <a:tc>
                  <a:txBody>
                    <a:bodyPr/>
                    <a:lstStyle/>
                    <a:p>
                      <a:pPr algn="l"/>
                      <a:r>
                        <a:rPr lang="en-US" sz="1350">
                          <a:solidFill>
                            <a:schemeClr val="bg1"/>
                          </a:solidFill>
                          <a:latin typeface="Muli Black" panose="020B0604020202020204" charset="0"/>
                        </a:rPr>
                        <a:t>Trương Nguyễn Thùy Trang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350">
                          <a:solidFill>
                            <a:srgbClr val="FFFFFF"/>
                          </a:solidFill>
                          <a:latin typeface="Muli Black"/>
                        </a:rPr>
                        <a:t>21110691</a:t>
                      </a:r>
                      <a:endParaRPr lang="en-US" sz="135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44506117"/>
                  </a:ext>
                </a:extLst>
              </a:tr>
            </a:tbl>
          </a:graphicData>
        </a:graphic>
      </p:graphicFrame>
      <p:sp>
        <p:nvSpPr>
          <p:cNvPr id="9" name="Google Shape;623;p63">
            <a:extLst>
              <a:ext uri="{FF2B5EF4-FFF2-40B4-BE49-F238E27FC236}">
                <a16:creationId xmlns:a16="http://schemas.microsoft.com/office/drawing/2014/main" id="{6DC89DA5-1231-2D50-6AAB-090EDA6ECA80}"/>
              </a:ext>
            </a:extLst>
          </p:cNvPr>
          <p:cNvSpPr txBox="1">
            <a:spLocks/>
          </p:cNvSpPr>
          <p:nvPr/>
        </p:nvSpPr>
        <p:spPr>
          <a:xfrm>
            <a:off x="85474" y="126495"/>
            <a:ext cx="1797313" cy="385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2pPr>
            <a:lvl3pPr marR="0" lvl="2"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3pPr>
            <a:lvl4pPr marR="0" lvl="3"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4pPr>
            <a:lvl5pPr marR="0" lvl="4"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5pPr>
            <a:lvl6pPr marR="0" lvl="5"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6pPr>
            <a:lvl7pPr marR="0" lvl="6"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7pPr>
            <a:lvl8pPr marR="0" lvl="7"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8pPr>
            <a:lvl9pPr marR="0" lvl="8" algn="ctr" rtl="0">
              <a:lnSpc>
                <a:spcPct val="100000"/>
              </a:lnSpc>
              <a:spcBef>
                <a:spcPts val="0"/>
              </a:spcBef>
              <a:spcAft>
                <a:spcPts val="0"/>
              </a:spcAft>
              <a:buClr>
                <a:srgbClr val="191919"/>
              </a:buClr>
              <a:buSzPts val="5200"/>
              <a:buFont typeface="IBM Plex Sans"/>
              <a:buNone/>
              <a:defRPr sz="5200" b="1" i="0" u="none" strike="noStrike" cap="none">
                <a:solidFill>
                  <a:srgbClr val="191919"/>
                </a:solidFill>
                <a:latin typeface="IBM Plex Sans"/>
                <a:ea typeface="IBM Plex Sans"/>
                <a:cs typeface="IBM Plex Sans"/>
                <a:sym typeface="IBM Plex Sans"/>
              </a:defRPr>
            </a:lvl9pPr>
          </a:lstStyle>
          <a:p>
            <a:r>
              <a:rPr lang="en-US" sz="2200"/>
              <a:t>NHÓM 10</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2"/>
                                        </p:tgtEl>
                                        <p:attrNameLst>
                                          <p:attrName>style.visibility</p:attrName>
                                        </p:attrNameLst>
                                      </p:cBhvr>
                                      <p:to>
                                        <p:strVal val="visible"/>
                                      </p:to>
                                    </p:set>
                                    <p:animEffect transition="in" filter="fade">
                                      <p:cBhvr>
                                        <p:cTn id="7" dur="1000"/>
                                        <p:tgtEl>
                                          <p:spTgt spid="592"/>
                                        </p:tgtEl>
                                      </p:cBhvr>
                                    </p:animEffect>
                                    <p:anim calcmode="lin" valueType="num">
                                      <p:cBhvr>
                                        <p:cTn id="8" dur="1000" fill="hold"/>
                                        <p:tgtEl>
                                          <p:spTgt spid="592"/>
                                        </p:tgtEl>
                                        <p:attrNameLst>
                                          <p:attrName>ppt_x</p:attrName>
                                        </p:attrNameLst>
                                      </p:cBhvr>
                                      <p:tavLst>
                                        <p:tav tm="0">
                                          <p:val>
                                            <p:strVal val="#ppt_x"/>
                                          </p:val>
                                        </p:tav>
                                        <p:tav tm="100000">
                                          <p:val>
                                            <p:strVal val="#ppt_x"/>
                                          </p:val>
                                        </p:tav>
                                      </p:tavLst>
                                    </p:anim>
                                    <p:anim calcmode="lin" valueType="num">
                                      <p:cBhvr>
                                        <p:cTn id="9" dur="1000" fill="hold"/>
                                        <p:tgtEl>
                                          <p:spTgt spid="5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p:nvPr/>
        </p:nvSpPr>
        <p:spPr>
          <a:xfrm>
            <a:off x="1426039" y="784050"/>
            <a:ext cx="5921388" cy="3364855"/>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66"/>
          <p:cNvGrpSpPr/>
          <p:nvPr/>
        </p:nvGrpSpPr>
        <p:grpSpPr>
          <a:xfrm>
            <a:off x="7086635" y="919407"/>
            <a:ext cx="943732" cy="306757"/>
            <a:chOff x="7827710" y="4530982"/>
            <a:chExt cx="943732" cy="306757"/>
          </a:xfrm>
        </p:grpSpPr>
        <p:grpSp>
          <p:nvGrpSpPr>
            <p:cNvPr id="702" name="Google Shape;702;p66"/>
            <p:cNvGrpSpPr/>
            <p:nvPr/>
          </p:nvGrpSpPr>
          <p:grpSpPr>
            <a:xfrm>
              <a:off x="7827710" y="4530982"/>
              <a:ext cx="943732" cy="63948"/>
              <a:chOff x="3779200" y="1371600"/>
              <a:chExt cx="1615980" cy="109500"/>
            </a:xfrm>
          </p:grpSpPr>
          <p:sp>
            <p:nvSpPr>
              <p:cNvPr id="703" name="Google Shape;703;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6"/>
            <p:cNvGrpSpPr/>
            <p:nvPr/>
          </p:nvGrpSpPr>
          <p:grpSpPr>
            <a:xfrm>
              <a:off x="7827710" y="4773790"/>
              <a:ext cx="943732" cy="63948"/>
              <a:chOff x="3779200" y="1371600"/>
              <a:chExt cx="1615980" cy="109500"/>
            </a:xfrm>
          </p:grpSpPr>
          <p:sp>
            <p:nvSpPr>
              <p:cNvPr id="709" name="Google Shape;709;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66"/>
          <p:cNvGrpSpPr/>
          <p:nvPr/>
        </p:nvGrpSpPr>
        <p:grpSpPr>
          <a:xfrm rot="10800000" flipH="1">
            <a:off x="1426041" y="994595"/>
            <a:ext cx="2125761" cy="273605"/>
            <a:chOff x="198225" y="4390550"/>
            <a:chExt cx="3765075" cy="484600"/>
          </a:xfrm>
        </p:grpSpPr>
        <p:sp>
          <p:nvSpPr>
            <p:cNvPr id="715" name="Google Shape;715;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66"/>
          <p:cNvSpPr txBox="1">
            <a:spLocks noGrp="1"/>
          </p:cNvSpPr>
          <p:nvPr>
            <p:ph type="title"/>
          </p:nvPr>
        </p:nvSpPr>
        <p:spPr>
          <a:xfrm>
            <a:off x="1478755" y="1417225"/>
            <a:ext cx="5799250" cy="731700"/>
          </a:xfrm>
          <a:prstGeom prst="rect">
            <a:avLst/>
          </a:prstGeom>
        </p:spPr>
        <p:txBody>
          <a:bodyPr spcFirstLastPara="1" wrap="square" lIns="91425" tIns="91425" rIns="91425" bIns="91425" anchor="b" anchorCtr="0">
            <a:noAutofit/>
          </a:bodyPr>
          <a:lstStyle/>
          <a:p>
            <a:pPr lvl="0"/>
            <a:r>
              <a:rPr lang="en-US" sz="3700"/>
              <a:t>Danh sách các ràng buộc</a:t>
            </a:r>
            <a:endParaRPr sz="3700"/>
          </a:p>
        </p:txBody>
      </p:sp>
      <p:sp>
        <p:nvSpPr>
          <p:cNvPr id="718" name="Google Shape;718;p66"/>
          <p:cNvSpPr txBox="1">
            <a:spLocks noGrp="1"/>
          </p:cNvSpPr>
          <p:nvPr>
            <p:ph type="subTitle" idx="1"/>
          </p:nvPr>
        </p:nvSpPr>
        <p:spPr>
          <a:xfrm>
            <a:off x="2231791" y="2138355"/>
            <a:ext cx="4669071" cy="1628400"/>
          </a:xfrm>
          <a:prstGeom prst="rect">
            <a:avLst/>
          </a:prstGeom>
        </p:spPr>
        <p:txBody>
          <a:bodyPr spcFirstLastPara="1" wrap="square" lIns="91425" tIns="91425" rIns="91425" bIns="91425" anchor="t" anchorCtr="0">
            <a:noAutofit/>
          </a:bodyPr>
          <a:lstStyle/>
          <a:p>
            <a:pPr marL="0" lvl="0" indent="0" algn="l"/>
            <a:r>
              <a:rPr lang="en-US"/>
              <a:t>   </a:t>
            </a:r>
            <a:r>
              <a:rPr lang="vi-VN"/>
              <a:t>Là tập hợp các điều kiện phải được đáp ứng trong trạng thái tối ưu. </a:t>
            </a:r>
          </a:p>
          <a:p>
            <a:pPr marL="0" lvl="0" indent="0" algn="l"/>
            <a:r>
              <a:rPr lang="en-US"/>
              <a:t>   </a:t>
            </a:r>
            <a:r>
              <a:rPr lang="vi-VN"/>
              <a:t>Ví dụ, trong bài toán lập lịch, mỗi công việc cần được thực hiện trong một khoảng thời gian nhất định và không thể chạy đồng thời với công việc khác.</a:t>
            </a:r>
          </a:p>
        </p:txBody>
      </p:sp>
    </p:spTree>
    <p:extLst>
      <p:ext uri="{BB962C8B-B14F-4D97-AF65-F5344CB8AC3E}">
        <p14:creationId xmlns:p14="http://schemas.microsoft.com/office/powerpoint/2010/main" val="28753231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0"/>
                                        </p:tgtEl>
                                        <p:attrNameLst>
                                          <p:attrName>style.visibility</p:attrName>
                                        </p:attrNameLst>
                                      </p:cBhvr>
                                      <p:to>
                                        <p:strVal val="visible"/>
                                      </p:to>
                                    </p:set>
                                    <p:anim calcmode="lin" valueType="num">
                                      <p:cBhvr additive="base">
                                        <p:cTn id="7" dur="500" fill="hold"/>
                                        <p:tgtEl>
                                          <p:spTgt spid="700"/>
                                        </p:tgtEl>
                                        <p:attrNameLst>
                                          <p:attrName>ppt_x</p:attrName>
                                        </p:attrNameLst>
                                      </p:cBhvr>
                                      <p:tavLst>
                                        <p:tav tm="0">
                                          <p:val>
                                            <p:strVal val="#ppt_x"/>
                                          </p:val>
                                        </p:tav>
                                        <p:tav tm="100000">
                                          <p:val>
                                            <p:strVal val="#ppt_x"/>
                                          </p:val>
                                        </p:tav>
                                      </p:tavLst>
                                    </p:anim>
                                    <p:anim calcmode="lin" valueType="num">
                                      <p:cBhvr additive="base">
                                        <p:cTn id="8" dur="500" fill="hold"/>
                                        <p:tgtEl>
                                          <p:spTgt spid="70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4"/>
                                        </p:tgtEl>
                                        <p:attrNameLst>
                                          <p:attrName>style.visibility</p:attrName>
                                        </p:attrNameLst>
                                      </p:cBhvr>
                                      <p:to>
                                        <p:strVal val="visible"/>
                                      </p:to>
                                    </p:set>
                                    <p:anim calcmode="lin" valueType="num">
                                      <p:cBhvr additive="base">
                                        <p:cTn id="11" dur="500" fill="hold"/>
                                        <p:tgtEl>
                                          <p:spTgt spid="714"/>
                                        </p:tgtEl>
                                        <p:attrNameLst>
                                          <p:attrName>ppt_x</p:attrName>
                                        </p:attrNameLst>
                                      </p:cBhvr>
                                      <p:tavLst>
                                        <p:tav tm="0">
                                          <p:val>
                                            <p:strVal val="#ppt_x"/>
                                          </p:val>
                                        </p:tav>
                                        <p:tav tm="100000">
                                          <p:val>
                                            <p:strVal val="#ppt_x"/>
                                          </p:val>
                                        </p:tav>
                                      </p:tavLst>
                                    </p:anim>
                                    <p:anim calcmode="lin" valueType="num">
                                      <p:cBhvr additive="base">
                                        <p:cTn id="12" dur="500" fill="hold"/>
                                        <p:tgtEl>
                                          <p:spTgt spid="7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17"/>
                                        </p:tgtEl>
                                        <p:attrNameLst>
                                          <p:attrName>style.visibility</p:attrName>
                                        </p:attrNameLst>
                                      </p:cBhvr>
                                      <p:to>
                                        <p:strVal val="visible"/>
                                      </p:to>
                                    </p:set>
                                    <p:animEffect transition="in" filter="randombar(horizontal)">
                                      <p:cBhvr>
                                        <p:cTn id="17" dur="500"/>
                                        <p:tgtEl>
                                          <p:spTgt spid="71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18">
                                            <p:txEl>
                                              <p:pRg st="0" end="0"/>
                                            </p:txEl>
                                          </p:spTgt>
                                        </p:tgtEl>
                                        <p:attrNameLst>
                                          <p:attrName>style.visibility</p:attrName>
                                        </p:attrNameLst>
                                      </p:cBhvr>
                                      <p:to>
                                        <p:strVal val="visible"/>
                                      </p:to>
                                    </p:set>
                                    <p:animEffect transition="in" filter="barn(inVertical)">
                                      <p:cBhvr>
                                        <p:cTn id="20" dur="500"/>
                                        <p:tgtEl>
                                          <p:spTgt spid="718">
                                            <p:txEl>
                                              <p:pRg st="0" end="0"/>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18">
                                            <p:txEl>
                                              <p:pRg st="1" end="1"/>
                                            </p:txEl>
                                          </p:spTgt>
                                        </p:tgtEl>
                                        <p:attrNameLst>
                                          <p:attrName>style.visibility</p:attrName>
                                        </p:attrNameLst>
                                      </p:cBhvr>
                                      <p:to>
                                        <p:strVal val="visible"/>
                                      </p:to>
                                    </p:set>
                                    <p:animEffect transition="in" filter="barn(inVertical)">
                                      <p:cBhvr>
                                        <p:cTn id="23" dur="500"/>
                                        <p:tgtEl>
                                          <p:spTgt spid="7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 grpId="0" animBg="1"/>
      <p:bldP spid="717" grpId="0"/>
      <p:bldP spid="71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713100" y="955750"/>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851725" y="1094350"/>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168782" y="1289350"/>
            <a:ext cx="5359850" cy="841800"/>
          </a:xfrm>
          <a:prstGeom prst="rect">
            <a:avLst/>
          </a:prstGeom>
        </p:spPr>
        <p:txBody>
          <a:bodyPr spcFirstLastPara="1" wrap="square" lIns="91425" tIns="91425" rIns="91425" bIns="91425" anchor="ctr" anchorCtr="0">
            <a:noAutofit/>
          </a:bodyPr>
          <a:lstStyle/>
          <a:p>
            <a:pPr lvl="0"/>
            <a:r>
              <a:rPr lang="en-US" sz="4000"/>
              <a:t>Hàm lựa chọn biến</a:t>
            </a:r>
            <a:endParaRPr sz="4000"/>
          </a:p>
        </p:txBody>
      </p:sp>
      <p:sp>
        <p:nvSpPr>
          <p:cNvPr id="691" name="Google Shape;691;p65"/>
          <p:cNvSpPr txBox="1">
            <a:spLocks noGrp="1"/>
          </p:cNvSpPr>
          <p:nvPr>
            <p:ph type="subTitle" idx="1"/>
          </p:nvPr>
        </p:nvSpPr>
        <p:spPr>
          <a:xfrm>
            <a:off x="1418817" y="2059710"/>
            <a:ext cx="4591200" cy="1569900"/>
          </a:xfrm>
          <a:prstGeom prst="rect">
            <a:avLst/>
          </a:prstGeom>
        </p:spPr>
        <p:txBody>
          <a:bodyPr spcFirstLastPara="1" wrap="square" lIns="91425" tIns="91425" rIns="91425" bIns="91425" anchor="ctr" anchorCtr="0">
            <a:noAutofit/>
          </a:bodyPr>
          <a:lstStyle/>
          <a:p>
            <a:pPr marL="0" lvl="0" indent="0"/>
            <a:r>
              <a:rPr lang="vi-VN"/>
              <a:t>Được sử dụng để chọn một biến nào đó trong trạng thái tối ưu để thay đổi giá trị của nó. Hàm này thường được xây dựng để chọn biến có nhiều xung đột nhất với các ràng buộc hiện tại.</a:t>
            </a:r>
          </a:p>
        </p:txBody>
      </p:sp>
      <p:grpSp>
        <p:nvGrpSpPr>
          <p:cNvPr id="692" name="Google Shape;692;p65"/>
          <p:cNvGrpSpPr/>
          <p:nvPr/>
        </p:nvGrpSpPr>
        <p:grpSpPr>
          <a:xfrm rot="5400000">
            <a:off x="416740" y="982095"/>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13865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8"/>
                                        </p:tgtEl>
                                        <p:attrNameLst>
                                          <p:attrName>style.visibility</p:attrName>
                                        </p:attrNameLst>
                                      </p:cBhvr>
                                      <p:to>
                                        <p:strVal val="visible"/>
                                      </p:to>
                                    </p:set>
                                    <p:anim calcmode="lin" valueType="num">
                                      <p:cBhvr additive="base">
                                        <p:cTn id="7" dur="500" fill="hold"/>
                                        <p:tgtEl>
                                          <p:spTgt spid="688"/>
                                        </p:tgtEl>
                                        <p:attrNameLst>
                                          <p:attrName>ppt_x</p:attrName>
                                        </p:attrNameLst>
                                      </p:cBhvr>
                                      <p:tavLst>
                                        <p:tav tm="0">
                                          <p:val>
                                            <p:strVal val="#ppt_x"/>
                                          </p:val>
                                        </p:tav>
                                        <p:tav tm="100000">
                                          <p:val>
                                            <p:strVal val="#ppt_x"/>
                                          </p:val>
                                        </p:tav>
                                      </p:tavLst>
                                    </p:anim>
                                    <p:anim calcmode="lin" valueType="num">
                                      <p:cBhvr additive="base">
                                        <p:cTn id="8" dur="500" fill="hold"/>
                                        <p:tgtEl>
                                          <p:spTgt spid="6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89"/>
                                        </p:tgtEl>
                                        <p:attrNameLst>
                                          <p:attrName>style.visibility</p:attrName>
                                        </p:attrNameLst>
                                      </p:cBhvr>
                                      <p:to>
                                        <p:strVal val="visible"/>
                                      </p:to>
                                    </p:set>
                                    <p:anim calcmode="lin" valueType="num">
                                      <p:cBhvr additive="base">
                                        <p:cTn id="11" dur="500" fill="hold"/>
                                        <p:tgtEl>
                                          <p:spTgt spid="689"/>
                                        </p:tgtEl>
                                        <p:attrNameLst>
                                          <p:attrName>ppt_x</p:attrName>
                                        </p:attrNameLst>
                                      </p:cBhvr>
                                      <p:tavLst>
                                        <p:tav tm="0">
                                          <p:val>
                                            <p:strVal val="#ppt_x"/>
                                          </p:val>
                                        </p:tav>
                                        <p:tav tm="100000">
                                          <p:val>
                                            <p:strVal val="#ppt_x"/>
                                          </p:val>
                                        </p:tav>
                                      </p:tavLst>
                                    </p:anim>
                                    <p:anim calcmode="lin" valueType="num">
                                      <p:cBhvr additive="base">
                                        <p:cTn id="12" dur="500" fill="hold"/>
                                        <p:tgtEl>
                                          <p:spTgt spid="68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90"/>
                                        </p:tgtEl>
                                        <p:attrNameLst>
                                          <p:attrName>style.visibility</p:attrName>
                                        </p:attrNameLst>
                                      </p:cBhvr>
                                      <p:to>
                                        <p:strVal val="visible"/>
                                      </p:to>
                                    </p:set>
                                    <p:animEffect transition="in" filter="randombar(horizontal)">
                                      <p:cBhvr>
                                        <p:cTn id="17" dur="500"/>
                                        <p:tgtEl>
                                          <p:spTgt spid="69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91">
                                            <p:txEl>
                                              <p:pRg st="0" end="0"/>
                                            </p:txEl>
                                          </p:spTgt>
                                        </p:tgtEl>
                                        <p:attrNameLst>
                                          <p:attrName>style.visibility</p:attrName>
                                        </p:attrNameLst>
                                      </p:cBhvr>
                                      <p:to>
                                        <p:strVal val="visible"/>
                                      </p:to>
                                    </p:set>
                                    <p:animEffect transition="in" filter="barn(inVertical)">
                                      <p:cBhvr>
                                        <p:cTn id="20" dur="500"/>
                                        <p:tgtEl>
                                          <p:spTgt spid="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 grpId="0" animBg="1"/>
      <p:bldP spid="689" grpId="0" animBg="1"/>
      <p:bldP spid="690" grpId="0"/>
      <p:bldP spid="6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79"/>
          <p:cNvSpPr/>
          <p:nvPr/>
        </p:nvSpPr>
        <p:spPr>
          <a:xfrm>
            <a:off x="1764098" y="1290483"/>
            <a:ext cx="4004449" cy="2760131"/>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9"/>
          <p:cNvSpPr txBox="1">
            <a:spLocks noGrp="1"/>
          </p:cNvSpPr>
          <p:nvPr>
            <p:ph type="title"/>
          </p:nvPr>
        </p:nvSpPr>
        <p:spPr>
          <a:xfrm>
            <a:off x="2126184" y="1854634"/>
            <a:ext cx="3089799" cy="706800"/>
          </a:xfrm>
          <a:prstGeom prst="rect">
            <a:avLst/>
          </a:prstGeom>
        </p:spPr>
        <p:txBody>
          <a:bodyPr spcFirstLastPara="1" wrap="square" lIns="91425" tIns="91425" rIns="91425" bIns="91425" anchor="b" anchorCtr="0">
            <a:noAutofit/>
          </a:bodyPr>
          <a:lstStyle/>
          <a:p>
            <a:pPr lvl="0"/>
            <a:r>
              <a:rPr lang="en-US"/>
              <a:t>Hàm lựa chọn giá trị mới</a:t>
            </a:r>
            <a:endParaRPr/>
          </a:p>
        </p:txBody>
      </p:sp>
      <p:sp>
        <p:nvSpPr>
          <p:cNvPr id="969" name="Google Shape;969;p79"/>
          <p:cNvSpPr txBox="1">
            <a:spLocks noGrp="1"/>
          </p:cNvSpPr>
          <p:nvPr>
            <p:ph type="subTitle" idx="1"/>
          </p:nvPr>
        </p:nvSpPr>
        <p:spPr>
          <a:xfrm>
            <a:off x="2468733" y="2468288"/>
            <a:ext cx="2909100" cy="1031700"/>
          </a:xfrm>
          <a:prstGeom prst="rect">
            <a:avLst/>
          </a:prstGeom>
        </p:spPr>
        <p:txBody>
          <a:bodyPr spcFirstLastPara="1" wrap="square" lIns="91425" tIns="91425" rIns="91425" bIns="91425" anchor="t" anchorCtr="0">
            <a:noAutofit/>
          </a:bodyPr>
          <a:lstStyle/>
          <a:p>
            <a:pPr marL="0" lvl="0" indent="0" algn="just"/>
            <a:r>
              <a:rPr lang="en-US"/>
              <a:t>Đ</a:t>
            </a:r>
            <a:r>
              <a:rPr lang="vi-VN"/>
              <a:t>ược sử dụng để chọn giá trị mới cho biến được chọn bởi hàm lựa chọn biến. Hàm này thường được xây dựng để chọn giá trị mới là giá trị làm giảm số lượng xung đột với các ràng buộc hiện tại</a:t>
            </a:r>
            <a:endParaRPr/>
          </a:p>
        </p:txBody>
      </p:sp>
      <p:grpSp>
        <p:nvGrpSpPr>
          <p:cNvPr id="970" name="Google Shape;970;p79"/>
          <p:cNvGrpSpPr/>
          <p:nvPr/>
        </p:nvGrpSpPr>
        <p:grpSpPr>
          <a:xfrm>
            <a:off x="7374323" y="4299533"/>
            <a:ext cx="780400" cy="357900"/>
            <a:chOff x="4598506" y="471425"/>
            <a:chExt cx="780400" cy="357900"/>
          </a:xfrm>
        </p:grpSpPr>
        <p:sp>
          <p:nvSpPr>
            <p:cNvPr id="971" name="Google Shape;971;p79"/>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9"/>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79"/>
          <p:cNvGrpSpPr/>
          <p:nvPr/>
        </p:nvGrpSpPr>
        <p:grpSpPr>
          <a:xfrm>
            <a:off x="645138" y="439171"/>
            <a:ext cx="3104190" cy="411667"/>
            <a:chOff x="592131" y="714783"/>
            <a:chExt cx="3104190" cy="411667"/>
          </a:xfrm>
        </p:grpSpPr>
        <p:grpSp>
          <p:nvGrpSpPr>
            <p:cNvPr id="974" name="Google Shape;974;p79"/>
            <p:cNvGrpSpPr/>
            <p:nvPr/>
          </p:nvGrpSpPr>
          <p:grpSpPr>
            <a:xfrm rot="10800000" flipH="1">
              <a:off x="915813" y="714783"/>
              <a:ext cx="2780508" cy="357877"/>
              <a:chOff x="198225" y="4390550"/>
              <a:chExt cx="3765075" cy="484600"/>
            </a:xfrm>
          </p:grpSpPr>
          <p:sp>
            <p:nvSpPr>
              <p:cNvPr id="975" name="Google Shape;975;p7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79"/>
            <p:cNvSpPr/>
            <p:nvPr/>
          </p:nvSpPr>
          <p:spPr>
            <a:xfrm rot="5400000">
              <a:off x="575031" y="785650"/>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80011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3"/>
                                        </p:tgtEl>
                                        <p:attrNameLst>
                                          <p:attrName>style.visibility</p:attrName>
                                        </p:attrNameLst>
                                      </p:cBhvr>
                                      <p:to>
                                        <p:strVal val="visible"/>
                                      </p:to>
                                    </p:set>
                                    <p:anim calcmode="lin" valueType="num">
                                      <p:cBhvr additive="base">
                                        <p:cTn id="7" dur="500" fill="hold"/>
                                        <p:tgtEl>
                                          <p:spTgt spid="973"/>
                                        </p:tgtEl>
                                        <p:attrNameLst>
                                          <p:attrName>ppt_x</p:attrName>
                                        </p:attrNameLst>
                                      </p:cBhvr>
                                      <p:tavLst>
                                        <p:tav tm="0">
                                          <p:val>
                                            <p:strVal val="0-#ppt_w/2"/>
                                          </p:val>
                                        </p:tav>
                                        <p:tav tm="100000">
                                          <p:val>
                                            <p:strVal val="#ppt_x"/>
                                          </p:val>
                                        </p:tav>
                                      </p:tavLst>
                                    </p:anim>
                                    <p:anim calcmode="lin" valueType="num">
                                      <p:cBhvr additive="base">
                                        <p:cTn id="8" dur="500" fill="hold"/>
                                        <p:tgtEl>
                                          <p:spTgt spid="973"/>
                                        </p:tgtEl>
                                        <p:attrNameLst>
                                          <p:attrName>ppt_y</p:attrName>
                                        </p:attrNameLst>
                                      </p:cBhvr>
                                      <p:tavLst>
                                        <p:tav tm="0">
                                          <p:val>
                                            <p:strVal val="#ppt_y"/>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967"/>
                                        </p:tgtEl>
                                        <p:attrNameLst>
                                          <p:attrName>style.visibility</p:attrName>
                                        </p:attrNameLst>
                                      </p:cBhvr>
                                      <p:to>
                                        <p:strVal val="visible"/>
                                      </p:to>
                                    </p:set>
                                    <p:anim calcmode="lin" valueType="num">
                                      <p:cBhvr additive="base">
                                        <p:cTn id="11" dur="500" fill="hold"/>
                                        <p:tgtEl>
                                          <p:spTgt spid="967"/>
                                        </p:tgtEl>
                                        <p:attrNameLst>
                                          <p:attrName>ppt_x</p:attrName>
                                        </p:attrNameLst>
                                      </p:cBhvr>
                                      <p:tavLst>
                                        <p:tav tm="0">
                                          <p:val>
                                            <p:strVal val="0-#ppt_w/2"/>
                                          </p:val>
                                        </p:tav>
                                        <p:tav tm="100000">
                                          <p:val>
                                            <p:strVal val="#ppt_x"/>
                                          </p:val>
                                        </p:tav>
                                      </p:tavLst>
                                    </p:anim>
                                    <p:anim calcmode="lin" valueType="num">
                                      <p:cBhvr additive="base">
                                        <p:cTn id="12" dur="500" fill="hold"/>
                                        <p:tgtEl>
                                          <p:spTgt spid="967"/>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70"/>
                                        </p:tgtEl>
                                        <p:attrNameLst>
                                          <p:attrName>style.visibility</p:attrName>
                                        </p:attrNameLst>
                                      </p:cBhvr>
                                      <p:to>
                                        <p:strVal val="visible"/>
                                      </p:to>
                                    </p:set>
                                    <p:anim calcmode="lin" valueType="num">
                                      <p:cBhvr additive="base">
                                        <p:cTn id="15" dur="500" fill="hold"/>
                                        <p:tgtEl>
                                          <p:spTgt spid="970"/>
                                        </p:tgtEl>
                                        <p:attrNameLst>
                                          <p:attrName>ppt_x</p:attrName>
                                        </p:attrNameLst>
                                      </p:cBhvr>
                                      <p:tavLst>
                                        <p:tav tm="0">
                                          <p:val>
                                            <p:strVal val="1+#ppt_w/2"/>
                                          </p:val>
                                        </p:tav>
                                        <p:tav tm="100000">
                                          <p:val>
                                            <p:strVal val="#ppt_x"/>
                                          </p:val>
                                        </p:tav>
                                      </p:tavLst>
                                    </p:anim>
                                    <p:anim calcmode="lin" valueType="num">
                                      <p:cBhvr additive="base">
                                        <p:cTn id="16" dur="500" fill="hold"/>
                                        <p:tgtEl>
                                          <p:spTgt spid="97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68"/>
                                        </p:tgtEl>
                                        <p:attrNameLst>
                                          <p:attrName>style.visibility</p:attrName>
                                        </p:attrNameLst>
                                      </p:cBhvr>
                                      <p:to>
                                        <p:strVal val="visible"/>
                                      </p:to>
                                    </p:set>
                                    <p:animEffect transition="in" filter="randombar(horizontal)">
                                      <p:cBhvr>
                                        <p:cTn id="21" dur="500"/>
                                        <p:tgtEl>
                                          <p:spTgt spid="96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69">
                                            <p:txEl>
                                              <p:pRg st="0" end="0"/>
                                            </p:txEl>
                                          </p:spTgt>
                                        </p:tgtEl>
                                        <p:attrNameLst>
                                          <p:attrName>style.visibility</p:attrName>
                                        </p:attrNameLst>
                                      </p:cBhvr>
                                      <p:to>
                                        <p:strVal val="visible"/>
                                      </p:to>
                                    </p:set>
                                    <p:animEffect transition="in" filter="barn(inVertical)">
                                      <p:cBhvr>
                                        <p:cTn id="24" dur="500"/>
                                        <p:tgtEl>
                                          <p:spTgt spid="9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 grpId="0" animBg="1"/>
      <p:bldP spid="968" grpId="0"/>
      <p:bldP spid="96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76"/>
          <p:cNvSpPr/>
          <p:nvPr/>
        </p:nvSpPr>
        <p:spPr>
          <a:xfrm>
            <a:off x="1375450" y="1091100"/>
            <a:ext cx="3042000" cy="29613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6"/>
          <p:cNvSpPr/>
          <p:nvPr/>
        </p:nvSpPr>
        <p:spPr>
          <a:xfrm>
            <a:off x="4726550" y="1091100"/>
            <a:ext cx="3042000" cy="29613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6"/>
          <p:cNvSpPr txBox="1">
            <a:spLocks noGrp="1"/>
          </p:cNvSpPr>
          <p:nvPr>
            <p:ph type="title"/>
          </p:nvPr>
        </p:nvSpPr>
        <p:spPr>
          <a:xfrm>
            <a:off x="1643813" y="1395395"/>
            <a:ext cx="2505600" cy="5267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300"/>
              <a:t>Hàm đếm số lượng xung đột</a:t>
            </a:r>
            <a:endParaRPr sz="2300"/>
          </a:p>
        </p:txBody>
      </p:sp>
      <p:sp>
        <p:nvSpPr>
          <p:cNvPr id="913" name="Google Shape;913;p76"/>
          <p:cNvSpPr txBox="1">
            <a:spLocks noGrp="1"/>
          </p:cNvSpPr>
          <p:nvPr>
            <p:ph type="title" idx="2"/>
          </p:nvPr>
        </p:nvSpPr>
        <p:spPr>
          <a:xfrm>
            <a:off x="4994747" y="1395395"/>
            <a:ext cx="2505600" cy="5267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Số lần lặp </a:t>
            </a:r>
            <a:br>
              <a:rPr lang="en-US"/>
            </a:br>
            <a:r>
              <a:rPr lang="en-US"/>
              <a:t>tối đa </a:t>
            </a:r>
          </a:p>
        </p:txBody>
      </p:sp>
      <p:sp>
        <p:nvSpPr>
          <p:cNvPr id="914" name="Google Shape;914;p76"/>
          <p:cNvSpPr txBox="1">
            <a:spLocks noGrp="1"/>
          </p:cNvSpPr>
          <p:nvPr>
            <p:ph type="subTitle" idx="1"/>
          </p:nvPr>
        </p:nvSpPr>
        <p:spPr>
          <a:xfrm>
            <a:off x="4994746" y="2450285"/>
            <a:ext cx="2538303" cy="126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t>Đây là giới hạn số lần lặp tối đa để tìm kiếm giải pháp. Nếu không tìm thấy giải pháp trong số lần lặp này, thuật toán sẽ dừng lại và trả về kết quả tốt nhất tìm được.</a:t>
            </a:r>
            <a:endParaRPr/>
          </a:p>
        </p:txBody>
      </p:sp>
      <p:sp>
        <p:nvSpPr>
          <p:cNvPr id="915" name="Google Shape;915;p76"/>
          <p:cNvSpPr txBox="1">
            <a:spLocks noGrp="1"/>
          </p:cNvSpPr>
          <p:nvPr>
            <p:ph type="subTitle" idx="3"/>
          </p:nvPr>
        </p:nvSpPr>
        <p:spPr>
          <a:xfrm>
            <a:off x="1610950" y="2450285"/>
            <a:ext cx="2571000" cy="1262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Đ</a:t>
            </a:r>
            <a:r>
              <a:rPr lang="vi-VN"/>
              <a:t>ược sử dụng để đếm số lượng ràng buộc không được đáp ứng trong trạng thái hiện tại. Hàm này thường được sử dụng để đánh giá chất lượng của một trạng thái.</a:t>
            </a:r>
            <a:endParaRPr/>
          </a:p>
        </p:txBody>
      </p:sp>
    </p:spTree>
    <p:extLst>
      <p:ext uri="{BB962C8B-B14F-4D97-AF65-F5344CB8AC3E}">
        <p14:creationId xmlns:p14="http://schemas.microsoft.com/office/powerpoint/2010/main" val="7363032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1000"/>
                                        <p:tgtEl>
                                          <p:spTgt spid="910"/>
                                        </p:tgtEl>
                                      </p:cBhvr>
                                    </p:animEffect>
                                    <p:anim calcmode="lin" valueType="num">
                                      <p:cBhvr>
                                        <p:cTn id="8" dur="1000" fill="hold"/>
                                        <p:tgtEl>
                                          <p:spTgt spid="910"/>
                                        </p:tgtEl>
                                        <p:attrNameLst>
                                          <p:attrName>ppt_x</p:attrName>
                                        </p:attrNameLst>
                                      </p:cBhvr>
                                      <p:tavLst>
                                        <p:tav tm="0">
                                          <p:val>
                                            <p:strVal val="#ppt_x"/>
                                          </p:val>
                                        </p:tav>
                                        <p:tav tm="100000">
                                          <p:val>
                                            <p:strVal val="#ppt_x"/>
                                          </p:val>
                                        </p:tav>
                                      </p:tavLst>
                                    </p:anim>
                                    <p:anim calcmode="lin" valueType="num">
                                      <p:cBhvr>
                                        <p:cTn id="9" dur="1000" fill="hold"/>
                                        <p:tgtEl>
                                          <p:spTgt spid="9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2"/>
                                        </p:tgtEl>
                                        <p:attrNameLst>
                                          <p:attrName>style.visibility</p:attrName>
                                        </p:attrNameLst>
                                      </p:cBhvr>
                                      <p:to>
                                        <p:strVal val="visible"/>
                                      </p:to>
                                    </p:set>
                                    <p:animEffect transition="in" filter="fade">
                                      <p:cBhvr>
                                        <p:cTn id="12" dur="1000"/>
                                        <p:tgtEl>
                                          <p:spTgt spid="912"/>
                                        </p:tgtEl>
                                      </p:cBhvr>
                                    </p:animEffect>
                                    <p:anim calcmode="lin" valueType="num">
                                      <p:cBhvr>
                                        <p:cTn id="13" dur="1000" fill="hold"/>
                                        <p:tgtEl>
                                          <p:spTgt spid="912"/>
                                        </p:tgtEl>
                                        <p:attrNameLst>
                                          <p:attrName>ppt_x</p:attrName>
                                        </p:attrNameLst>
                                      </p:cBhvr>
                                      <p:tavLst>
                                        <p:tav tm="0">
                                          <p:val>
                                            <p:strVal val="#ppt_x"/>
                                          </p:val>
                                        </p:tav>
                                        <p:tav tm="100000">
                                          <p:val>
                                            <p:strVal val="#ppt_x"/>
                                          </p:val>
                                        </p:tav>
                                      </p:tavLst>
                                    </p:anim>
                                    <p:anim calcmode="lin" valueType="num">
                                      <p:cBhvr>
                                        <p:cTn id="14" dur="1000" fill="hold"/>
                                        <p:tgtEl>
                                          <p:spTgt spid="9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15">
                                            <p:txEl>
                                              <p:pRg st="0" end="0"/>
                                            </p:txEl>
                                          </p:spTgt>
                                        </p:tgtEl>
                                        <p:attrNameLst>
                                          <p:attrName>style.visibility</p:attrName>
                                        </p:attrNameLst>
                                      </p:cBhvr>
                                      <p:to>
                                        <p:strVal val="visible"/>
                                      </p:to>
                                    </p:set>
                                    <p:animEffect transition="in" filter="fade">
                                      <p:cBhvr>
                                        <p:cTn id="17" dur="1000"/>
                                        <p:tgtEl>
                                          <p:spTgt spid="915">
                                            <p:txEl>
                                              <p:pRg st="0" end="0"/>
                                            </p:txEl>
                                          </p:spTgt>
                                        </p:tgtEl>
                                      </p:cBhvr>
                                    </p:animEffect>
                                    <p:anim calcmode="lin" valueType="num">
                                      <p:cBhvr>
                                        <p:cTn id="18" dur="1000" fill="hold"/>
                                        <p:tgtEl>
                                          <p:spTgt spid="91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11"/>
                                        </p:tgtEl>
                                        <p:attrNameLst>
                                          <p:attrName>style.visibility</p:attrName>
                                        </p:attrNameLst>
                                      </p:cBhvr>
                                      <p:to>
                                        <p:strVal val="visible"/>
                                      </p:to>
                                    </p:set>
                                    <p:animEffect transition="in" filter="fade">
                                      <p:cBhvr>
                                        <p:cTn id="24" dur="1000"/>
                                        <p:tgtEl>
                                          <p:spTgt spid="911"/>
                                        </p:tgtEl>
                                      </p:cBhvr>
                                    </p:animEffect>
                                    <p:anim calcmode="lin" valueType="num">
                                      <p:cBhvr>
                                        <p:cTn id="25" dur="1000" fill="hold"/>
                                        <p:tgtEl>
                                          <p:spTgt spid="911"/>
                                        </p:tgtEl>
                                        <p:attrNameLst>
                                          <p:attrName>ppt_x</p:attrName>
                                        </p:attrNameLst>
                                      </p:cBhvr>
                                      <p:tavLst>
                                        <p:tav tm="0">
                                          <p:val>
                                            <p:strVal val="#ppt_x"/>
                                          </p:val>
                                        </p:tav>
                                        <p:tav tm="100000">
                                          <p:val>
                                            <p:strVal val="#ppt_x"/>
                                          </p:val>
                                        </p:tav>
                                      </p:tavLst>
                                    </p:anim>
                                    <p:anim calcmode="lin" valueType="num">
                                      <p:cBhvr>
                                        <p:cTn id="26" dur="1000" fill="hold"/>
                                        <p:tgtEl>
                                          <p:spTgt spid="9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913"/>
                                        </p:tgtEl>
                                        <p:attrNameLst>
                                          <p:attrName>style.visibility</p:attrName>
                                        </p:attrNameLst>
                                      </p:cBhvr>
                                      <p:to>
                                        <p:strVal val="visible"/>
                                      </p:to>
                                    </p:set>
                                    <p:animEffect transition="in" filter="fade">
                                      <p:cBhvr>
                                        <p:cTn id="29" dur="1000"/>
                                        <p:tgtEl>
                                          <p:spTgt spid="913"/>
                                        </p:tgtEl>
                                      </p:cBhvr>
                                    </p:animEffect>
                                    <p:anim calcmode="lin" valueType="num">
                                      <p:cBhvr>
                                        <p:cTn id="30" dur="1000" fill="hold"/>
                                        <p:tgtEl>
                                          <p:spTgt spid="913"/>
                                        </p:tgtEl>
                                        <p:attrNameLst>
                                          <p:attrName>ppt_x</p:attrName>
                                        </p:attrNameLst>
                                      </p:cBhvr>
                                      <p:tavLst>
                                        <p:tav tm="0">
                                          <p:val>
                                            <p:strVal val="#ppt_x"/>
                                          </p:val>
                                        </p:tav>
                                        <p:tav tm="100000">
                                          <p:val>
                                            <p:strVal val="#ppt_x"/>
                                          </p:val>
                                        </p:tav>
                                      </p:tavLst>
                                    </p:anim>
                                    <p:anim calcmode="lin" valueType="num">
                                      <p:cBhvr>
                                        <p:cTn id="31" dur="1000" fill="hold"/>
                                        <p:tgtEl>
                                          <p:spTgt spid="91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14">
                                            <p:txEl>
                                              <p:pRg st="0" end="0"/>
                                            </p:txEl>
                                          </p:spTgt>
                                        </p:tgtEl>
                                        <p:attrNameLst>
                                          <p:attrName>style.visibility</p:attrName>
                                        </p:attrNameLst>
                                      </p:cBhvr>
                                      <p:to>
                                        <p:strVal val="visible"/>
                                      </p:to>
                                    </p:set>
                                    <p:animEffect transition="in" filter="fade">
                                      <p:cBhvr>
                                        <p:cTn id="34" dur="1000"/>
                                        <p:tgtEl>
                                          <p:spTgt spid="914">
                                            <p:txEl>
                                              <p:pRg st="0" end="0"/>
                                            </p:txEl>
                                          </p:spTgt>
                                        </p:tgtEl>
                                      </p:cBhvr>
                                    </p:animEffect>
                                    <p:anim calcmode="lin" valueType="num">
                                      <p:cBhvr>
                                        <p:cTn id="35" dur="1000" fill="hold"/>
                                        <p:tgtEl>
                                          <p:spTgt spid="914">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9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 grpId="0" animBg="1"/>
      <p:bldP spid="911" grpId="0" animBg="1"/>
      <p:bldP spid="912" grpId="0"/>
      <p:bldP spid="913" grpId="0"/>
      <p:bldP spid="914" grpId="0" build="p"/>
      <p:bldP spid="9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p:nvPr/>
        </p:nvSpPr>
        <p:spPr>
          <a:xfrm>
            <a:off x="256435" y="1202387"/>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3"/>
          <p:cNvSpPr/>
          <p:nvPr/>
        </p:nvSpPr>
        <p:spPr>
          <a:xfrm>
            <a:off x="924437"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4849500" y="1880100"/>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4849500"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924437" y="1880100"/>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a:t>
            </a:r>
            <a:r>
              <a:rPr lang="en-US"/>
              <a:t> </a:t>
            </a:r>
            <a:r>
              <a:rPr lang="vi-VN"/>
              <a:t>Cơ chế hoạt động của thuật toán</a:t>
            </a:r>
            <a:endParaRPr/>
          </a:p>
        </p:txBody>
      </p:sp>
      <p:sp>
        <p:nvSpPr>
          <p:cNvPr id="624" name="Google Shape;624;p63"/>
          <p:cNvSpPr txBox="1">
            <a:spLocks noGrp="1"/>
          </p:cNvSpPr>
          <p:nvPr>
            <p:ph type="subTitle" idx="1"/>
          </p:nvPr>
        </p:nvSpPr>
        <p:spPr>
          <a:xfrm>
            <a:off x="1827711" y="1797746"/>
            <a:ext cx="253468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700" b="1">
                <a:latin typeface="IBM Plex Sans  "/>
              </a:rPr>
              <a:t>Khởi tạo giá trị ban đầu</a:t>
            </a:r>
            <a:endParaRPr sz="1700" b="1">
              <a:latin typeface="IBM Plex Sans  "/>
            </a:endParaRPr>
          </a:p>
        </p:txBody>
      </p:sp>
      <p:sp>
        <p:nvSpPr>
          <p:cNvPr id="626" name="Google Shape;626;p63"/>
          <p:cNvSpPr txBox="1">
            <a:spLocks noGrp="1"/>
          </p:cNvSpPr>
          <p:nvPr>
            <p:ph type="subTitle" idx="3"/>
          </p:nvPr>
        </p:nvSpPr>
        <p:spPr>
          <a:xfrm>
            <a:off x="1827712" y="3406101"/>
            <a:ext cx="253469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700" b="1">
                <a:latin typeface="IBM Plex Sans  "/>
              </a:rPr>
              <a:t>Kiểm tra ràng buộc và cập nhật trạng thái</a:t>
            </a:r>
            <a:endParaRPr sz="1700" b="1">
              <a:latin typeface="IBM Plex Sans  "/>
            </a:endParaRPr>
          </a:p>
        </p:txBody>
      </p:sp>
      <p:sp>
        <p:nvSpPr>
          <p:cNvPr id="628" name="Google Shape;628;p63"/>
          <p:cNvSpPr txBox="1">
            <a:spLocks noGrp="1"/>
          </p:cNvSpPr>
          <p:nvPr>
            <p:ph type="subTitle" idx="5"/>
          </p:nvPr>
        </p:nvSpPr>
        <p:spPr>
          <a:xfrm>
            <a:off x="5783446" y="1798087"/>
            <a:ext cx="252727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700" b="1">
                <a:latin typeface="IBM Plex Sans  "/>
              </a:rPr>
              <a:t>Lựa chọn biến và giá trị </a:t>
            </a:r>
            <a:endParaRPr sz="1700" b="1">
              <a:latin typeface="IBM Plex Sans  "/>
            </a:endParaRPr>
          </a:p>
        </p:txBody>
      </p:sp>
      <p:sp>
        <p:nvSpPr>
          <p:cNvPr id="630" name="Google Shape;630;p63"/>
          <p:cNvSpPr txBox="1">
            <a:spLocks noGrp="1"/>
          </p:cNvSpPr>
          <p:nvPr>
            <p:ph type="subTitle" idx="7"/>
          </p:nvPr>
        </p:nvSpPr>
        <p:spPr>
          <a:xfrm>
            <a:off x="5752774" y="3338269"/>
            <a:ext cx="2671225" cy="3604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700" b="1">
                <a:latin typeface="IBM Plex Sans  "/>
              </a:rPr>
              <a:t>Kiểm tra điều kiện dừng</a:t>
            </a:r>
            <a:endParaRPr sz="1700" b="1">
              <a:latin typeface="IBM Plex Sans  "/>
            </a:endParaRPr>
          </a:p>
        </p:txBody>
      </p:sp>
      <p:sp>
        <p:nvSpPr>
          <p:cNvPr id="631" name="Google Shape;631;p63"/>
          <p:cNvSpPr txBox="1">
            <a:spLocks noGrp="1"/>
          </p:cNvSpPr>
          <p:nvPr>
            <p:ph type="title" idx="8"/>
          </p:nvPr>
        </p:nvSpPr>
        <p:spPr>
          <a:xfrm>
            <a:off x="924437" y="2046750"/>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2" name="Google Shape;632;p63"/>
          <p:cNvSpPr txBox="1">
            <a:spLocks noGrp="1"/>
          </p:cNvSpPr>
          <p:nvPr>
            <p:ph type="title" idx="9"/>
          </p:nvPr>
        </p:nvSpPr>
        <p:spPr>
          <a:xfrm>
            <a:off x="924437"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3" name="Google Shape;633;p63"/>
          <p:cNvSpPr txBox="1">
            <a:spLocks noGrp="1"/>
          </p:cNvSpPr>
          <p:nvPr>
            <p:ph type="title" idx="13"/>
          </p:nvPr>
        </p:nvSpPr>
        <p:spPr>
          <a:xfrm>
            <a:off x="4849500" y="2046750"/>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4" name="Google Shape;634;p63"/>
          <p:cNvSpPr txBox="1">
            <a:spLocks noGrp="1"/>
          </p:cNvSpPr>
          <p:nvPr>
            <p:ph type="title" idx="14"/>
          </p:nvPr>
        </p:nvSpPr>
        <p:spPr>
          <a:xfrm>
            <a:off x="4849500"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191" y="4320418"/>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545016" y="1175943"/>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990152" y="1386354"/>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24;p63">
            <a:extLst>
              <a:ext uri="{FF2B5EF4-FFF2-40B4-BE49-F238E27FC236}">
                <a16:creationId xmlns:a16="http://schemas.microsoft.com/office/drawing/2014/main" id="{78CC70ED-5096-5E27-9E52-F4ECA9A8E4E7}"/>
              </a:ext>
            </a:extLst>
          </p:cNvPr>
          <p:cNvSpPr txBox="1">
            <a:spLocks/>
          </p:cNvSpPr>
          <p:nvPr/>
        </p:nvSpPr>
        <p:spPr>
          <a:xfrm>
            <a:off x="1827712" y="2384767"/>
            <a:ext cx="253469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i="1"/>
              <a:t>C</a:t>
            </a:r>
            <a:r>
              <a:rPr lang="vi-VN" i="1"/>
              <a:t>họn ngẫu nhiên để tăng tính thực tế và khám phá được nhiều lời giải tiềm năng</a:t>
            </a:r>
            <a:endParaRPr lang="en-US" i="1"/>
          </a:p>
        </p:txBody>
      </p:sp>
      <p:sp>
        <p:nvSpPr>
          <p:cNvPr id="11" name="Google Shape;628;p63">
            <a:extLst>
              <a:ext uri="{FF2B5EF4-FFF2-40B4-BE49-F238E27FC236}">
                <a16:creationId xmlns:a16="http://schemas.microsoft.com/office/drawing/2014/main" id="{7B8D152B-6C47-9630-FF5B-98A9CDD8AB23}"/>
              </a:ext>
            </a:extLst>
          </p:cNvPr>
          <p:cNvSpPr txBox="1">
            <a:spLocks/>
          </p:cNvSpPr>
          <p:nvPr/>
        </p:nvSpPr>
        <p:spPr>
          <a:xfrm>
            <a:off x="5819141" y="2379042"/>
            <a:ext cx="21792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i="1"/>
              <a:t>C</a:t>
            </a:r>
            <a:r>
              <a:rPr lang="vi-VN" i="1"/>
              <a:t>họn giá trị có số lượng xung đột thấp nhất với các biến khác</a:t>
            </a:r>
            <a:endParaRPr lang="en-US" i="1"/>
          </a:p>
        </p:txBody>
      </p:sp>
      <p:sp>
        <p:nvSpPr>
          <p:cNvPr id="14" name="Google Shape;630;p63">
            <a:extLst>
              <a:ext uri="{FF2B5EF4-FFF2-40B4-BE49-F238E27FC236}">
                <a16:creationId xmlns:a16="http://schemas.microsoft.com/office/drawing/2014/main" id="{8A89CEF2-4DE5-ECDE-C9B0-ECDAD7743494}"/>
              </a:ext>
            </a:extLst>
          </p:cNvPr>
          <p:cNvSpPr txBox="1">
            <a:spLocks/>
          </p:cNvSpPr>
          <p:nvPr/>
        </p:nvSpPr>
        <p:spPr>
          <a:xfrm>
            <a:off x="5819141" y="3989186"/>
            <a:ext cx="2295723"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vi-VN" i="1"/>
              <a:t>Thực hiện đến khi đạt được giá trị tối ưu hoặc dừng lại sau khi đã lặp lại số bước tối đa cho phép</a:t>
            </a:r>
            <a:endParaRPr lang="en-US" i="1"/>
          </a:p>
        </p:txBody>
      </p:sp>
    </p:spTree>
    <p:extLst>
      <p:ext uri="{BB962C8B-B14F-4D97-AF65-F5344CB8AC3E}">
        <p14:creationId xmlns:p14="http://schemas.microsoft.com/office/powerpoint/2010/main" val="24113900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2"/>
                                        </p:tgtEl>
                                        <p:attrNameLst>
                                          <p:attrName>style.visibility</p:attrName>
                                        </p:attrNameLst>
                                      </p:cBhvr>
                                      <p:to>
                                        <p:strVal val="visible"/>
                                      </p:to>
                                    </p:set>
                                    <p:animEffect transition="in" filter="fade">
                                      <p:cBhvr>
                                        <p:cTn id="7" dur="1000"/>
                                        <p:tgtEl>
                                          <p:spTgt spid="622"/>
                                        </p:tgtEl>
                                      </p:cBhvr>
                                    </p:animEffect>
                                    <p:anim calcmode="lin" valueType="num">
                                      <p:cBhvr>
                                        <p:cTn id="8" dur="1000" fill="hold"/>
                                        <p:tgtEl>
                                          <p:spTgt spid="622"/>
                                        </p:tgtEl>
                                        <p:attrNameLst>
                                          <p:attrName>ppt_x</p:attrName>
                                        </p:attrNameLst>
                                      </p:cBhvr>
                                      <p:tavLst>
                                        <p:tav tm="0">
                                          <p:val>
                                            <p:strVal val="#ppt_x"/>
                                          </p:val>
                                        </p:tav>
                                        <p:tav tm="100000">
                                          <p:val>
                                            <p:strVal val="#ppt_x"/>
                                          </p:val>
                                        </p:tav>
                                      </p:tavLst>
                                    </p:anim>
                                    <p:anim calcmode="lin" valueType="num">
                                      <p:cBhvr>
                                        <p:cTn id="9" dur="1000" fill="hold"/>
                                        <p:tgtEl>
                                          <p:spTgt spid="6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6"/>
                                        </p:tgtEl>
                                        <p:attrNameLst>
                                          <p:attrName>style.visibility</p:attrName>
                                        </p:attrNameLst>
                                      </p:cBhvr>
                                      <p:to>
                                        <p:strVal val="visible"/>
                                      </p:to>
                                    </p:set>
                                    <p:animEffect transition="in" filter="fade">
                                      <p:cBhvr>
                                        <p:cTn id="12" dur="1000"/>
                                        <p:tgtEl>
                                          <p:spTgt spid="646"/>
                                        </p:tgtEl>
                                      </p:cBhvr>
                                    </p:animEffect>
                                    <p:anim calcmode="lin" valueType="num">
                                      <p:cBhvr>
                                        <p:cTn id="13" dur="1000" fill="hold"/>
                                        <p:tgtEl>
                                          <p:spTgt spid="646"/>
                                        </p:tgtEl>
                                        <p:attrNameLst>
                                          <p:attrName>ppt_x</p:attrName>
                                        </p:attrNameLst>
                                      </p:cBhvr>
                                      <p:tavLst>
                                        <p:tav tm="0">
                                          <p:val>
                                            <p:strVal val="#ppt_x"/>
                                          </p:val>
                                        </p:tav>
                                        <p:tav tm="100000">
                                          <p:val>
                                            <p:strVal val="#ppt_x"/>
                                          </p:val>
                                        </p:tav>
                                      </p:tavLst>
                                    </p:anim>
                                    <p:anim calcmode="lin" valueType="num">
                                      <p:cBhvr>
                                        <p:cTn id="14" dur="1000" fill="hold"/>
                                        <p:tgtEl>
                                          <p:spTgt spid="646"/>
                                        </p:tgtEl>
                                        <p:attrNameLst>
                                          <p:attrName>ppt_y</p:attrName>
                                        </p:attrNameLst>
                                      </p:cBhvr>
                                      <p:tavLst>
                                        <p:tav tm="0">
                                          <p:val>
                                            <p:strVal val="#ppt_y+.1"/>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40"/>
                                        </p:tgtEl>
                                        <p:attrNameLst>
                                          <p:attrName>style.visibility</p:attrName>
                                        </p:attrNameLst>
                                      </p:cBhvr>
                                      <p:to>
                                        <p:strVal val="visible"/>
                                      </p:to>
                                    </p:set>
                                    <p:anim calcmode="lin" valueType="num">
                                      <p:cBhvr additive="base">
                                        <p:cTn id="17" dur="500" fill="hold"/>
                                        <p:tgtEl>
                                          <p:spTgt spid="640"/>
                                        </p:tgtEl>
                                        <p:attrNameLst>
                                          <p:attrName>ppt_x</p:attrName>
                                        </p:attrNameLst>
                                      </p:cBhvr>
                                      <p:tavLst>
                                        <p:tav tm="0">
                                          <p:val>
                                            <p:strVal val="0-#ppt_w/2"/>
                                          </p:val>
                                        </p:tav>
                                        <p:tav tm="100000">
                                          <p:val>
                                            <p:strVal val="#ppt_x"/>
                                          </p:val>
                                        </p:tav>
                                      </p:tavLst>
                                    </p:anim>
                                    <p:anim calcmode="lin" valueType="num">
                                      <p:cBhvr additive="base">
                                        <p:cTn id="18" dur="500" fill="hold"/>
                                        <p:tgtEl>
                                          <p:spTgt spid="64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3"/>
                                        </p:tgtEl>
                                        <p:attrNameLst>
                                          <p:attrName>style.visibility</p:attrName>
                                        </p:attrNameLst>
                                      </p:cBhvr>
                                      <p:to>
                                        <p:strVal val="visible"/>
                                      </p:to>
                                    </p:set>
                                    <p:anim calcmode="lin" valueType="num">
                                      <p:cBhvr additive="base">
                                        <p:cTn id="21" dur="500" fill="hold"/>
                                        <p:tgtEl>
                                          <p:spTgt spid="643"/>
                                        </p:tgtEl>
                                        <p:attrNameLst>
                                          <p:attrName>ppt_x</p:attrName>
                                        </p:attrNameLst>
                                      </p:cBhvr>
                                      <p:tavLst>
                                        <p:tav tm="0">
                                          <p:val>
                                            <p:strVal val="1+#ppt_w/2"/>
                                          </p:val>
                                        </p:tav>
                                        <p:tav tm="100000">
                                          <p:val>
                                            <p:strVal val="#ppt_x"/>
                                          </p:val>
                                        </p:tav>
                                      </p:tavLst>
                                    </p:anim>
                                    <p:anim calcmode="lin" valueType="num">
                                      <p:cBhvr additive="base">
                                        <p:cTn id="22" dur="500" fill="hold"/>
                                        <p:tgtEl>
                                          <p:spTgt spid="64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21"/>
                                        </p:tgtEl>
                                        <p:attrNameLst>
                                          <p:attrName>style.visibility</p:attrName>
                                        </p:attrNameLst>
                                      </p:cBhvr>
                                      <p:to>
                                        <p:strVal val="visible"/>
                                      </p:to>
                                    </p:set>
                                    <p:animEffect transition="in" filter="wipe(down)">
                                      <p:cBhvr>
                                        <p:cTn id="27" dur="500"/>
                                        <p:tgtEl>
                                          <p:spTgt spid="6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24">
                                            <p:txEl>
                                              <p:pRg st="0" end="0"/>
                                            </p:txEl>
                                          </p:spTgt>
                                        </p:tgtEl>
                                        <p:attrNameLst>
                                          <p:attrName>style.visibility</p:attrName>
                                        </p:attrNameLst>
                                      </p:cBhvr>
                                      <p:to>
                                        <p:strVal val="visible"/>
                                      </p:to>
                                    </p:set>
                                    <p:animEffect transition="in" filter="wipe(down)">
                                      <p:cBhvr>
                                        <p:cTn id="30" dur="500"/>
                                        <p:tgtEl>
                                          <p:spTgt spid="624">
                                            <p:txEl>
                                              <p:pRg st="0" end="0"/>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31"/>
                                        </p:tgtEl>
                                        <p:attrNameLst>
                                          <p:attrName>style.visibility</p:attrName>
                                        </p:attrNameLst>
                                      </p:cBhvr>
                                      <p:to>
                                        <p:strVal val="visible"/>
                                      </p:to>
                                    </p:set>
                                    <p:animEffect transition="in" filter="wipe(down)">
                                      <p:cBhvr>
                                        <p:cTn id="33" dur="500"/>
                                        <p:tgtEl>
                                          <p:spTgt spid="63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19"/>
                                        </p:tgtEl>
                                        <p:attrNameLst>
                                          <p:attrName>style.visibility</p:attrName>
                                        </p:attrNameLst>
                                      </p:cBhvr>
                                      <p:to>
                                        <p:strVal val="visible"/>
                                      </p:to>
                                    </p:set>
                                    <p:animEffect transition="in" filter="wipe(down)">
                                      <p:cBhvr>
                                        <p:cTn id="41" dur="500"/>
                                        <p:tgtEl>
                                          <p:spTgt spid="6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628">
                                            <p:txEl>
                                              <p:pRg st="0" end="0"/>
                                            </p:txEl>
                                          </p:spTgt>
                                        </p:tgtEl>
                                        <p:attrNameLst>
                                          <p:attrName>style.visibility</p:attrName>
                                        </p:attrNameLst>
                                      </p:cBhvr>
                                      <p:to>
                                        <p:strVal val="visible"/>
                                      </p:to>
                                    </p:set>
                                    <p:animEffect transition="in" filter="wipe(down)">
                                      <p:cBhvr>
                                        <p:cTn id="44" dur="500"/>
                                        <p:tgtEl>
                                          <p:spTgt spid="628">
                                            <p:txEl>
                                              <p:pRg st="0" end="0"/>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33"/>
                                        </p:tgtEl>
                                        <p:attrNameLst>
                                          <p:attrName>style.visibility</p:attrName>
                                        </p:attrNameLst>
                                      </p:cBhvr>
                                      <p:to>
                                        <p:strVal val="visible"/>
                                      </p:to>
                                    </p:set>
                                    <p:animEffect transition="in" filter="wipe(down)">
                                      <p:cBhvr>
                                        <p:cTn id="47" dur="500"/>
                                        <p:tgtEl>
                                          <p:spTgt spid="63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18"/>
                                        </p:tgtEl>
                                        <p:attrNameLst>
                                          <p:attrName>style.visibility</p:attrName>
                                        </p:attrNameLst>
                                      </p:cBhvr>
                                      <p:to>
                                        <p:strVal val="visible"/>
                                      </p:to>
                                    </p:set>
                                    <p:animEffect transition="in" filter="wipe(down)">
                                      <p:cBhvr>
                                        <p:cTn id="55" dur="500"/>
                                        <p:tgtEl>
                                          <p:spTgt spid="6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626">
                                            <p:txEl>
                                              <p:pRg st="0" end="0"/>
                                            </p:txEl>
                                          </p:spTgt>
                                        </p:tgtEl>
                                        <p:attrNameLst>
                                          <p:attrName>style.visibility</p:attrName>
                                        </p:attrNameLst>
                                      </p:cBhvr>
                                      <p:to>
                                        <p:strVal val="visible"/>
                                      </p:to>
                                    </p:set>
                                    <p:animEffect transition="in" filter="wipe(down)">
                                      <p:cBhvr>
                                        <p:cTn id="58" dur="500"/>
                                        <p:tgtEl>
                                          <p:spTgt spid="626">
                                            <p:txEl>
                                              <p:pRg st="0" end="0"/>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632"/>
                                        </p:tgtEl>
                                        <p:attrNameLst>
                                          <p:attrName>style.visibility</p:attrName>
                                        </p:attrNameLst>
                                      </p:cBhvr>
                                      <p:to>
                                        <p:strVal val="visible"/>
                                      </p:to>
                                    </p:set>
                                    <p:animEffect transition="in" filter="wipe(down)">
                                      <p:cBhvr>
                                        <p:cTn id="61" dur="500"/>
                                        <p:tgtEl>
                                          <p:spTgt spid="63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620"/>
                                        </p:tgtEl>
                                        <p:attrNameLst>
                                          <p:attrName>style.visibility</p:attrName>
                                        </p:attrNameLst>
                                      </p:cBhvr>
                                      <p:to>
                                        <p:strVal val="visible"/>
                                      </p:to>
                                    </p:set>
                                    <p:animEffect transition="in" filter="wipe(down)">
                                      <p:cBhvr>
                                        <p:cTn id="66" dur="500"/>
                                        <p:tgtEl>
                                          <p:spTgt spid="62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30">
                                            <p:txEl>
                                              <p:pRg st="0" end="0"/>
                                            </p:txEl>
                                          </p:spTgt>
                                        </p:tgtEl>
                                        <p:attrNameLst>
                                          <p:attrName>style.visibility</p:attrName>
                                        </p:attrNameLst>
                                      </p:cBhvr>
                                      <p:to>
                                        <p:strVal val="visible"/>
                                      </p:to>
                                    </p:set>
                                    <p:animEffect transition="in" filter="wipe(down)">
                                      <p:cBhvr>
                                        <p:cTn id="69" dur="500"/>
                                        <p:tgtEl>
                                          <p:spTgt spid="630">
                                            <p:txEl>
                                              <p:pRg st="0" end="0"/>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34"/>
                                        </p:tgtEl>
                                        <p:attrNameLst>
                                          <p:attrName>style.visibility</p:attrName>
                                        </p:attrNameLst>
                                      </p:cBhvr>
                                      <p:to>
                                        <p:strVal val="visible"/>
                                      </p:to>
                                    </p:set>
                                    <p:animEffect transition="in" filter="wipe(down)">
                                      <p:cBhvr>
                                        <p:cTn id="72" dur="500"/>
                                        <p:tgtEl>
                                          <p:spTgt spid="63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0" animBg="1"/>
      <p:bldP spid="619" grpId="0" animBg="1"/>
      <p:bldP spid="620" grpId="0" animBg="1"/>
      <p:bldP spid="621" grpId="0" animBg="1"/>
      <p:bldP spid="622" grpId="0"/>
      <p:bldP spid="624" grpId="0" build="p"/>
      <p:bldP spid="626" grpId="0" build="p"/>
      <p:bldP spid="628" grpId="0" build="p"/>
      <p:bldP spid="630" grpId="0" build="p"/>
      <p:bldP spid="631" grpId="0"/>
      <p:bldP spid="632" grpId="0"/>
      <p:bldP spid="633" grpId="0"/>
      <p:bldP spid="634" grpId="0"/>
      <p:bldP spid="10" grpId="0"/>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567168" y="429956"/>
            <a:ext cx="80096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a:t>3.</a:t>
            </a:r>
            <a:r>
              <a:rPr lang="en-US" sz="3000"/>
              <a:t> </a:t>
            </a:r>
            <a:r>
              <a:rPr lang="vi-VN" sz="3000"/>
              <a:t>Giải thích chi tiết các bước của thuật toán</a:t>
            </a:r>
            <a:endParaRPr lang="en-US" sz="3000"/>
          </a:p>
        </p:txBody>
      </p:sp>
      <p:sp>
        <p:nvSpPr>
          <p:cNvPr id="612" name="Google Shape;612;p62"/>
          <p:cNvSpPr txBox="1">
            <a:spLocks noGrp="1"/>
          </p:cNvSpPr>
          <p:nvPr>
            <p:ph type="body" idx="1"/>
          </p:nvPr>
        </p:nvSpPr>
        <p:spPr>
          <a:xfrm>
            <a:off x="1010079" y="1180034"/>
            <a:ext cx="7338151"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i="1" dirty="0"/>
              <a:t>H</a:t>
            </a:r>
            <a:r>
              <a:rPr lang="vi-VN" sz="1400" b="1" i="1" dirty="0" err="1"/>
              <a:t>àm</a:t>
            </a:r>
            <a:r>
              <a:rPr lang="vi-VN" sz="1400" b="1" i="1" dirty="0"/>
              <a:t> </a:t>
            </a:r>
            <a:r>
              <a:rPr lang="vi-VN" sz="1400" dirty="0"/>
              <a:t>MIN-CONFLICTS(</a:t>
            </a:r>
            <a:r>
              <a:rPr lang="vi-VN" sz="1400" dirty="0" err="1"/>
              <a:t>csp</a:t>
            </a:r>
            <a:r>
              <a:rPr lang="vi-VN" sz="1400" dirty="0"/>
              <a:t>, </a:t>
            </a:r>
            <a:r>
              <a:rPr lang="vi-VN" sz="1400" dirty="0" err="1"/>
              <a:t>max_steps</a:t>
            </a:r>
            <a:r>
              <a:rPr lang="vi-VN" sz="1400" dirty="0"/>
              <a:t>) </a:t>
            </a:r>
            <a:r>
              <a:rPr lang="vi-VN" sz="1400" b="1" i="1" dirty="0"/>
              <a:t>trả về </a:t>
            </a:r>
            <a:r>
              <a:rPr lang="vi-VN" sz="1400" dirty="0"/>
              <a:t>một giải pháp hoặc thất bại</a:t>
            </a:r>
          </a:p>
          <a:p>
            <a:pPr marL="0" lvl="0" indent="0" algn="l" rtl="0">
              <a:spcBef>
                <a:spcPts val="600"/>
              </a:spcBef>
              <a:spcAft>
                <a:spcPts val="0"/>
              </a:spcAft>
              <a:buNone/>
            </a:pPr>
            <a:r>
              <a:rPr lang="vi-VN" sz="1400" dirty="0"/>
              <a:t>  </a:t>
            </a:r>
            <a:r>
              <a:rPr lang="en-US" sz="1400" b="1" i="1" dirty="0"/>
              <a:t>Đ</a:t>
            </a:r>
            <a:r>
              <a:rPr lang="vi-VN" sz="1400" b="1" i="1" dirty="0"/>
              <a:t>ầu vào</a:t>
            </a:r>
            <a:r>
              <a:rPr lang="vi-VN" sz="1400" dirty="0"/>
              <a:t>: </a:t>
            </a:r>
            <a:r>
              <a:rPr lang="vi-VN" sz="1400" dirty="0" err="1"/>
              <a:t>csp</a:t>
            </a:r>
            <a:r>
              <a:rPr lang="vi-VN" sz="1400" dirty="0"/>
              <a:t>: một vấn đề thỏa mãn ràng buộc</a:t>
            </a:r>
          </a:p>
          <a:p>
            <a:pPr marL="0" lvl="0" indent="0" algn="l" rtl="0">
              <a:spcBef>
                <a:spcPts val="600"/>
              </a:spcBef>
              <a:spcAft>
                <a:spcPts val="0"/>
              </a:spcAft>
              <a:buNone/>
            </a:pPr>
            <a:r>
              <a:rPr lang="vi-VN" sz="1400" dirty="0"/>
              <a:t>        		</a:t>
            </a:r>
            <a:r>
              <a:rPr lang="vi-VN" sz="1400" dirty="0" err="1"/>
              <a:t>max_steps</a:t>
            </a:r>
            <a:r>
              <a:rPr lang="vi-VN" sz="1400" dirty="0"/>
              <a:t>: số lần lặp tối đa được phép</a:t>
            </a:r>
          </a:p>
          <a:p>
            <a:pPr marL="0" lvl="0" indent="0" algn="l" rtl="0">
              <a:spcBef>
                <a:spcPts val="600"/>
              </a:spcBef>
              <a:spcAft>
                <a:spcPts val="0"/>
              </a:spcAft>
              <a:buNone/>
            </a:pPr>
            <a:r>
              <a:rPr lang="vi-VN" sz="1400" dirty="0"/>
              <a:t>  </a:t>
            </a:r>
            <a:r>
              <a:rPr lang="vi-VN" sz="1400" dirty="0" err="1"/>
              <a:t>current</a:t>
            </a:r>
            <a:r>
              <a:rPr lang="vi-VN" sz="1400" dirty="0"/>
              <a:t> ← trạng thái khởi tạo ban đầu cho các biến trong </a:t>
            </a:r>
            <a:r>
              <a:rPr lang="vi-VN" sz="1400" dirty="0" err="1"/>
              <a:t>csp</a:t>
            </a:r>
            <a:endParaRPr lang="vi-VN" sz="1400" dirty="0"/>
          </a:p>
          <a:p>
            <a:pPr marL="0" lvl="0" indent="0" algn="l" rtl="0">
              <a:spcBef>
                <a:spcPts val="600"/>
              </a:spcBef>
              <a:spcAft>
                <a:spcPts val="0"/>
              </a:spcAft>
              <a:buNone/>
            </a:pPr>
            <a:r>
              <a:rPr lang="vi-VN" sz="1400" dirty="0"/>
              <a:t>  </a:t>
            </a:r>
            <a:r>
              <a:rPr lang="en-US" sz="1400" b="1" i="1" dirty="0"/>
              <a:t>V</a:t>
            </a:r>
            <a:r>
              <a:rPr lang="vi-VN" sz="1400" b="1" i="1" dirty="0" err="1"/>
              <a:t>òng</a:t>
            </a:r>
            <a:r>
              <a:rPr lang="vi-VN" sz="1400" b="1" i="1" dirty="0"/>
              <a:t> lặp từ </a:t>
            </a:r>
            <a:r>
              <a:rPr lang="vi-VN" sz="1400" dirty="0"/>
              <a:t>i ← 1 </a:t>
            </a:r>
            <a:r>
              <a:rPr lang="vi-VN" sz="1400" b="1" i="1" dirty="0"/>
              <a:t>đến</a:t>
            </a:r>
            <a:r>
              <a:rPr lang="vi-VN" sz="1400" dirty="0"/>
              <a:t> </a:t>
            </a:r>
            <a:r>
              <a:rPr lang="vi-VN" sz="1400" dirty="0" err="1"/>
              <a:t>max_steps</a:t>
            </a:r>
            <a:r>
              <a:rPr lang="vi-VN" sz="1400" dirty="0"/>
              <a:t> </a:t>
            </a:r>
            <a:r>
              <a:rPr lang="vi-VN" sz="1400" b="1" i="1" dirty="0"/>
              <a:t>thực hiện</a:t>
            </a:r>
          </a:p>
          <a:p>
            <a:pPr marL="0" lvl="0" indent="0" algn="l" rtl="0">
              <a:spcBef>
                <a:spcPts val="600"/>
              </a:spcBef>
              <a:spcAft>
                <a:spcPts val="0"/>
              </a:spcAft>
              <a:buNone/>
            </a:pPr>
            <a:r>
              <a:rPr lang="vi-VN" sz="1400" dirty="0"/>
              <a:t>        	</a:t>
            </a:r>
            <a:r>
              <a:rPr lang="en-US" sz="1400" b="1" i="1" dirty="0"/>
              <a:t>N</a:t>
            </a:r>
            <a:r>
              <a:rPr lang="vi-VN" sz="1400" b="1" i="1" dirty="0" err="1"/>
              <a:t>ếu</a:t>
            </a:r>
            <a:r>
              <a:rPr lang="vi-VN" sz="1400" dirty="0"/>
              <a:t> </a:t>
            </a:r>
            <a:r>
              <a:rPr lang="vi-VN" sz="1400" dirty="0" err="1"/>
              <a:t>current</a:t>
            </a:r>
            <a:r>
              <a:rPr lang="vi-VN" sz="1400" dirty="0"/>
              <a:t> là một giải pháp cho </a:t>
            </a:r>
            <a:r>
              <a:rPr lang="vi-VN" sz="1400" dirty="0" err="1"/>
              <a:t>csp</a:t>
            </a:r>
            <a:r>
              <a:rPr lang="vi-VN" sz="1400" dirty="0"/>
              <a:t> </a:t>
            </a:r>
            <a:r>
              <a:rPr lang="vi-VN" sz="1400" b="1" i="1" dirty="0"/>
              <a:t>thì trả về </a:t>
            </a:r>
            <a:r>
              <a:rPr lang="vi-VN" sz="1400" dirty="0" err="1"/>
              <a:t>current</a:t>
            </a:r>
            <a:endParaRPr lang="vi-VN" sz="1400" dirty="0"/>
          </a:p>
          <a:p>
            <a:pPr marL="0" lvl="0" indent="0" algn="l" rtl="0">
              <a:spcBef>
                <a:spcPts val="600"/>
              </a:spcBef>
              <a:spcAft>
                <a:spcPts val="0"/>
              </a:spcAft>
              <a:buNone/>
            </a:pPr>
            <a:r>
              <a:rPr lang="vi-VN" sz="1400" dirty="0"/>
              <a:t>        	</a:t>
            </a:r>
            <a:r>
              <a:rPr lang="en-US" sz="1400" b="1" dirty="0"/>
              <a:t>G</a:t>
            </a:r>
            <a:r>
              <a:rPr lang="vi-VN" sz="1400" b="1" dirty="0"/>
              <a:t>án</a:t>
            </a:r>
            <a:r>
              <a:rPr lang="vi-VN" sz="1400" dirty="0"/>
              <a:t> </a:t>
            </a:r>
            <a:r>
              <a:rPr lang="vi-VN" sz="1400" dirty="0" err="1"/>
              <a:t>var</a:t>
            </a:r>
            <a:r>
              <a:rPr lang="vi-VN" sz="1400" dirty="0"/>
              <a:t> ← Một biến xung đột được chọn ngẫu nhiên từ </a:t>
            </a:r>
            <a:r>
              <a:rPr lang="vi-VN" sz="1400" dirty="0" err="1"/>
              <a:t>csp.VARIABLES</a:t>
            </a:r>
            <a:endParaRPr lang="vi-VN" sz="1400" dirty="0"/>
          </a:p>
          <a:p>
            <a:pPr marL="0" indent="0">
              <a:spcBef>
                <a:spcPts val="600"/>
              </a:spcBef>
              <a:buNone/>
            </a:pPr>
            <a:r>
              <a:rPr lang="vi-VN" sz="1400" dirty="0"/>
              <a:t>        	</a:t>
            </a:r>
            <a:r>
              <a:rPr lang="en-US" sz="1400" b="1" dirty="0"/>
              <a:t>G</a:t>
            </a:r>
            <a:r>
              <a:rPr lang="vi-VN" sz="1400" b="1" dirty="0"/>
              <a:t>án</a:t>
            </a:r>
            <a:r>
              <a:rPr lang="vi-VN" sz="1400" dirty="0"/>
              <a:t> </a:t>
            </a:r>
            <a:r>
              <a:rPr lang="vi-VN" sz="1400" dirty="0" err="1"/>
              <a:t>value</a:t>
            </a:r>
            <a:r>
              <a:rPr lang="vi-VN" sz="1400" dirty="0"/>
              <a:t> ← giá trị v cho biến </a:t>
            </a:r>
            <a:r>
              <a:rPr lang="vi-VN" sz="1400" dirty="0" err="1"/>
              <a:t>var</a:t>
            </a:r>
            <a:r>
              <a:rPr lang="vi-VN" sz="1400" dirty="0"/>
              <a:t>  để giảm thiểu xung đột trong hàm</a:t>
            </a:r>
            <a:endParaRPr lang="en-US" sz="1400" dirty="0"/>
          </a:p>
          <a:p>
            <a:pPr marL="0" indent="0">
              <a:spcBef>
                <a:spcPts val="600"/>
              </a:spcBef>
              <a:buNone/>
            </a:pPr>
            <a:r>
              <a:rPr lang="en-US" sz="1400" dirty="0"/>
              <a:t>  </a:t>
            </a:r>
            <a:r>
              <a:rPr lang="vi-VN" sz="1400" dirty="0"/>
              <a:t>CONFLICTS(</a:t>
            </a:r>
            <a:r>
              <a:rPr lang="vi-VN" sz="1400" dirty="0" err="1"/>
              <a:t>csp</a:t>
            </a:r>
            <a:r>
              <a:rPr lang="vi-VN" sz="1400" dirty="0"/>
              <a:t>, </a:t>
            </a:r>
            <a:r>
              <a:rPr lang="vi-VN" sz="1400" dirty="0" err="1"/>
              <a:t>var</a:t>
            </a:r>
            <a:r>
              <a:rPr lang="vi-VN" sz="1400" dirty="0"/>
              <a:t>, v, </a:t>
            </a:r>
            <a:r>
              <a:rPr lang="vi-VN" sz="1400" dirty="0" err="1"/>
              <a:t>current</a:t>
            </a:r>
            <a:r>
              <a:rPr lang="vi-VN" sz="1400" dirty="0"/>
              <a:t>) </a:t>
            </a:r>
          </a:p>
          <a:p>
            <a:pPr marL="0" indent="0">
              <a:spcBef>
                <a:spcPts val="600"/>
              </a:spcBef>
              <a:buNone/>
            </a:pPr>
            <a:r>
              <a:rPr lang="vi-VN" sz="1400" dirty="0"/>
              <a:t> </a:t>
            </a:r>
            <a:r>
              <a:rPr lang="en-US" sz="1400" dirty="0"/>
              <a:t>	</a:t>
            </a:r>
            <a:r>
              <a:rPr lang="en-US" sz="1400" b="1" dirty="0"/>
              <a:t>G</a:t>
            </a:r>
            <a:r>
              <a:rPr lang="vi-VN" sz="1400" b="1" dirty="0"/>
              <a:t>án</a:t>
            </a:r>
            <a:r>
              <a:rPr lang="vi-VN" sz="1400" dirty="0"/>
              <a:t> </a:t>
            </a:r>
            <a:r>
              <a:rPr lang="vi-VN" sz="1400" dirty="0" err="1"/>
              <a:t>var</a:t>
            </a:r>
            <a:r>
              <a:rPr lang="vi-VN" sz="1400" dirty="0"/>
              <a:t> ← </a:t>
            </a:r>
            <a:r>
              <a:rPr lang="vi-VN" sz="1400" dirty="0" err="1"/>
              <a:t>value</a:t>
            </a:r>
            <a:r>
              <a:rPr lang="vi-VN" sz="1400" dirty="0"/>
              <a:t> trong </a:t>
            </a:r>
            <a:r>
              <a:rPr lang="vi-VN" sz="1400" dirty="0" err="1"/>
              <a:t>current</a:t>
            </a:r>
            <a:endParaRPr lang="vi-VN" sz="1400" dirty="0"/>
          </a:p>
          <a:p>
            <a:pPr marL="0" lvl="0" indent="0" algn="l" rtl="0">
              <a:spcBef>
                <a:spcPts val="600"/>
              </a:spcBef>
              <a:spcAft>
                <a:spcPts val="0"/>
              </a:spcAft>
              <a:buNone/>
            </a:pPr>
            <a:r>
              <a:rPr lang="en-US" sz="1400" dirty="0"/>
              <a:t>T</a:t>
            </a:r>
            <a:r>
              <a:rPr lang="vi-VN" sz="1400" dirty="0"/>
              <a:t>rả về thất bại</a:t>
            </a:r>
          </a:p>
        </p:txBody>
      </p:sp>
    </p:spTree>
    <p:extLst>
      <p:ext uri="{BB962C8B-B14F-4D97-AF65-F5344CB8AC3E}">
        <p14:creationId xmlns:p14="http://schemas.microsoft.com/office/powerpoint/2010/main" val="16798334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barn(inVertical)">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12">
                                            <p:txEl>
                                              <p:pRg st="0" end="0"/>
                                            </p:txEl>
                                          </p:spTgt>
                                        </p:tgtEl>
                                        <p:attrNameLst>
                                          <p:attrName>style.visibility</p:attrName>
                                        </p:attrNameLst>
                                      </p:cBhvr>
                                      <p:to>
                                        <p:strVal val="visible"/>
                                      </p:to>
                                    </p:set>
                                    <p:animEffect transition="in" filter="fade">
                                      <p:cBhvr>
                                        <p:cTn id="12" dur="1000"/>
                                        <p:tgtEl>
                                          <p:spTgt spid="612">
                                            <p:txEl>
                                              <p:pRg st="0" end="0"/>
                                            </p:txEl>
                                          </p:spTgt>
                                        </p:tgtEl>
                                      </p:cBhvr>
                                    </p:animEffect>
                                    <p:anim calcmode="lin" valueType="num">
                                      <p:cBhvr>
                                        <p:cTn id="13" dur="1000" fill="hold"/>
                                        <p:tgtEl>
                                          <p:spTgt spid="6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12">
                                            <p:txEl>
                                              <p:pRg st="1" end="1"/>
                                            </p:txEl>
                                          </p:spTgt>
                                        </p:tgtEl>
                                        <p:attrNameLst>
                                          <p:attrName>style.visibility</p:attrName>
                                        </p:attrNameLst>
                                      </p:cBhvr>
                                      <p:to>
                                        <p:strVal val="visible"/>
                                      </p:to>
                                    </p:set>
                                    <p:animEffect transition="in" filter="fade">
                                      <p:cBhvr>
                                        <p:cTn id="19" dur="1000"/>
                                        <p:tgtEl>
                                          <p:spTgt spid="612">
                                            <p:txEl>
                                              <p:pRg st="1" end="1"/>
                                            </p:txEl>
                                          </p:spTgt>
                                        </p:tgtEl>
                                      </p:cBhvr>
                                    </p:animEffect>
                                    <p:anim calcmode="lin" valueType="num">
                                      <p:cBhvr>
                                        <p:cTn id="20" dur="1000" fill="hold"/>
                                        <p:tgtEl>
                                          <p:spTgt spid="6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2">
                                            <p:txEl>
                                              <p:pRg st="2" end="2"/>
                                            </p:txEl>
                                          </p:spTgt>
                                        </p:tgtEl>
                                        <p:attrNameLst>
                                          <p:attrName>style.visibility</p:attrName>
                                        </p:attrNameLst>
                                      </p:cBhvr>
                                      <p:to>
                                        <p:strVal val="visible"/>
                                      </p:to>
                                    </p:set>
                                    <p:animEffect transition="in" filter="fade">
                                      <p:cBhvr>
                                        <p:cTn id="26" dur="1000"/>
                                        <p:tgtEl>
                                          <p:spTgt spid="612">
                                            <p:txEl>
                                              <p:pRg st="2" end="2"/>
                                            </p:txEl>
                                          </p:spTgt>
                                        </p:tgtEl>
                                      </p:cBhvr>
                                    </p:animEffect>
                                    <p:anim calcmode="lin" valueType="num">
                                      <p:cBhvr>
                                        <p:cTn id="27" dur="1000" fill="hold"/>
                                        <p:tgtEl>
                                          <p:spTgt spid="61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12">
                                            <p:txEl>
                                              <p:pRg st="3" end="3"/>
                                            </p:txEl>
                                          </p:spTgt>
                                        </p:tgtEl>
                                        <p:attrNameLst>
                                          <p:attrName>style.visibility</p:attrName>
                                        </p:attrNameLst>
                                      </p:cBhvr>
                                      <p:to>
                                        <p:strVal val="visible"/>
                                      </p:to>
                                    </p:set>
                                    <p:animEffect transition="in" filter="fade">
                                      <p:cBhvr>
                                        <p:cTn id="33" dur="1000"/>
                                        <p:tgtEl>
                                          <p:spTgt spid="612">
                                            <p:txEl>
                                              <p:pRg st="3" end="3"/>
                                            </p:txEl>
                                          </p:spTgt>
                                        </p:tgtEl>
                                      </p:cBhvr>
                                    </p:animEffect>
                                    <p:anim calcmode="lin" valueType="num">
                                      <p:cBhvr>
                                        <p:cTn id="34" dur="1000" fill="hold"/>
                                        <p:tgtEl>
                                          <p:spTgt spid="61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12">
                                            <p:txEl>
                                              <p:pRg st="4" end="4"/>
                                            </p:txEl>
                                          </p:spTgt>
                                        </p:tgtEl>
                                        <p:attrNameLst>
                                          <p:attrName>style.visibility</p:attrName>
                                        </p:attrNameLst>
                                      </p:cBhvr>
                                      <p:to>
                                        <p:strVal val="visible"/>
                                      </p:to>
                                    </p:set>
                                    <p:animEffect transition="in" filter="fade">
                                      <p:cBhvr>
                                        <p:cTn id="40" dur="1000"/>
                                        <p:tgtEl>
                                          <p:spTgt spid="612">
                                            <p:txEl>
                                              <p:pRg st="4" end="4"/>
                                            </p:txEl>
                                          </p:spTgt>
                                        </p:tgtEl>
                                      </p:cBhvr>
                                    </p:animEffect>
                                    <p:anim calcmode="lin" valueType="num">
                                      <p:cBhvr>
                                        <p:cTn id="41" dur="1000" fill="hold"/>
                                        <p:tgtEl>
                                          <p:spTgt spid="61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12">
                                            <p:txEl>
                                              <p:pRg st="5" end="5"/>
                                            </p:txEl>
                                          </p:spTgt>
                                        </p:tgtEl>
                                        <p:attrNameLst>
                                          <p:attrName>style.visibility</p:attrName>
                                        </p:attrNameLst>
                                      </p:cBhvr>
                                      <p:to>
                                        <p:strVal val="visible"/>
                                      </p:to>
                                    </p:set>
                                    <p:animEffect transition="in" filter="fade">
                                      <p:cBhvr>
                                        <p:cTn id="47" dur="1000"/>
                                        <p:tgtEl>
                                          <p:spTgt spid="612">
                                            <p:txEl>
                                              <p:pRg st="5" end="5"/>
                                            </p:txEl>
                                          </p:spTgt>
                                        </p:tgtEl>
                                      </p:cBhvr>
                                    </p:animEffect>
                                    <p:anim calcmode="lin" valueType="num">
                                      <p:cBhvr>
                                        <p:cTn id="48" dur="1000" fill="hold"/>
                                        <p:tgtEl>
                                          <p:spTgt spid="612">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6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612">
                                            <p:txEl>
                                              <p:pRg st="6" end="6"/>
                                            </p:txEl>
                                          </p:spTgt>
                                        </p:tgtEl>
                                        <p:attrNameLst>
                                          <p:attrName>style.visibility</p:attrName>
                                        </p:attrNameLst>
                                      </p:cBhvr>
                                      <p:to>
                                        <p:strVal val="visible"/>
                                      </p:to>
                                    </p:set>
                                    <p:animEffect transition="in" filter="fade">
                                      <p:cBhvr>
                                        <p:cTn id="54" dur="1000"/>
                                        <p:tgtEl>
                                          <p:spTgt spid="612">
                                            <p:txEl>
                                              <p:pRg st="6" end="6"/>
                                            </p:txEl>
                                          </p:spTgt>
                                        </p:tgtEl>
                                      </p:cBhvr>
                                    </p:animEffect>
                                    <p:anim calcmode="lin" valueType="num">
                                      <p:cBhvr>
                                        <p:cTn id="55" dur="1000" fill="hold"/>
                                        <p:tgtEl>
                                          <p:spTgt spid="612">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6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12">
                                            <p:txEl>
                                              <p:pRg st="7" end="7"/>
                                            </p:txEl>
                                          </p:spTgt>
                                        </p:tgtEl>
                                        <p:attrNameLst>
                                          <p:attrName>style.visibility</p:attrName>
                                        </p:attrNameLst>
                                      </p:cBhvr>
                                      <p:to>
                                        <p:strVal val="visible"/>
                                      </p:to>
                                    </p:set>
                                    <p:animEffect transition="in" filter="fade">
                                      <p:cBhvr>
                                        <p:cTn id="61" dur="1000"/>
                                        <p:tgtEl>
                                          <p:spTgt spid="612">
                                            <p:txEl>
                                              <p:pRg st="7" end="7"/>
                                            </p:txEl>
                                          </p:spTgt>
                                        </p:tgtEl>
                                      </p:cBhvr>
                                    </p:animEffect>
                                    <p:anim calcmode="lin" valueType="num">
                                      <p:cBhvr>
                                        <p:cTn id="62" dur="1000" fill="hold"/>
                                        <p:tgtEl>
                                          <p:spTgt spid="612">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6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12">
                                            <p:txEl>
                                              <p:pRg st="8" end="8"/>
                                            </p:txEl>
                                          </p:spTgt>
                                        </p:tgtEl>
                                        <p:attrNameLst>
                                          <p:attrName>style.visibility</p:attrName>
                                        </p:attrNameLst>
                                      </p:cBhvr>
                                      <p:to>
                                        <p:strVal val="visible"/>
                                      </p:to>
                                    </p:set>
                                    <p:animEffect transition="in" filter="fade">
                                      <p:cBhvr>
                                        <p:cTn id="68" dur="1000"/>
                                        <p:tgtEl>
                                          <p:spTgt spid="612">
                                            <p:txEl>
                                              <p:pRg st="8" end="8"/>
                                            </p:txEl>
                                          </p:spTgt>
                                        </p:tgtEl>
                                      </p:cBhvr>
                                    </p:animEffect>
                                    <p:anim calcmode="lin" valueType="num">
                                      <p:cBhvr>
                                        <p:cTn id="69" dur="1000" fill="hold"/>
                                        <p:tgtEl>
                                          <p:spTgt spid="612">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6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12">
                                            <p:txEl>
                                              <p:pRg st="9" end="9"/>
                                            </p:txEl>
                                          </p:spTgt>
                                        </p:tgtEl>
                                        <p:attrNameLst>
                                          <p:attrName>style.visibility</p:attrName>
                                        </p:attrNameLst>
                                      </p:cBhvr>
                                      <p:to>
                                        <p:strVal val="visible"/>
                                      </p:to>
                                    </p:set>
                                    <p:animEffect transition="in" filter="fade">
                                      <p:cBhvr>
                                        <p:cTn id="75" dur="1000"/>
                                        <p:tgtEl>
                                          <p:spTgt spid="612">
                                            <p:txEl>
                                              <p:pRg st="9" end="9"/>
                                            </p:txEl>
                                          </p:spTgt>
                                        </p:tgtEl>
                                      </p:cBhvr>
                                    </p:animEffect>
                                    <p:anim calcmode="lin" valueType="num">
                                      <p:cBhvr>
                                        <p:cTn id="76" dur="1000" fill="hold"/>
                                        <p:tgtEl>
                                          <p:spTgt spid="612">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61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612">
                                            <p:txEl>
                                              <p:pRg st="10" end="10"/>
                                            </p:txEl>
                                          </p:spTgt>
                                        </p:tgtEl>
                                        <p:attrNameLst>
                                          <p:attrName>style.visibility</p:attrName>
                                        </p:attrNameLst>
                                      </p:cBhvr>
                                      <p:to>
                                        <p:strVal val="visible"/>
                                      </p:to>
                                    </p:set>
                                    <p:animEffect transition="in" filter="fade">
                                      <p:cBhvr>
                                        <p:cTn id="82" dur="1000"/>
                                        <p:tgtEl>
                                          <p:spTgt spid="612">
                                            <p:txEl>
                                              <p:pRg st="10" end="10"/>
                                            </p:txEl>
                                          </p:spTgt>
                                        </p:tgtEl>
                                      </p:cBhvr>
                                    </p:animEffect>
                                    <p:anim calcmode="lin" valueType="num">
                                      <p:cBhvr>
                                        <p:cTn id="83" dur="1000" fill="hold"/>
                                        <p:tgtEl>
                                          <p:spTgt spid="612">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61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P spid="6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pic>
        <p:nvPicPr>
          <p:cNvPr id="5" name="Picture 4">
            <a:extLst>
              <a:ext uri="{FF2B5EF4-FFF2-40B4-BE49-F238E27FC236}">
                <a16:creationId xmlns:a16="http://schemas.microsoft.com/office/drawing/2014/main" id="{95103D2F-9521-AA7E-B539-FD246D9E8F8E}"/>
              </a:ext>
            </a:extLst>
          </p:cNvPr>
          <p:cNvPicPr>
            <a:picLocks noChangeAspect="1"/>
          </p:cNvPicPr>
          <p:nvPr/>
        </p:nvPicPr>
        <p:blipFill>
          <a:blip r:embed="rId3"/>
          <a:stretch>
            <a:fillRect/>
          </a:stretch>
        </p:blipFill>
        <p:spPr>
          <a:xfrm>
            <a:off x="5047126" y="1054225"/>
            <a:ext cx="3481836" cy="3536668"/>
          </a:xfrm>
          <a:prstGeom prst="rect">
            <a:avLst/>
          </a:prstGeom>
        </p:spPr>
      </p:pic>
      <p:grpSp>
        <p:nvGrpSpPr>
          <p:cNvPr id="1222" name="Google Shape;1222;p89"/>
          <p:cNvGrpSpPr/>
          <p:nvPr/>
        </p:nvGrpSpPr>
        <p:grpSpPr>
          <a:xfrm>
            <a:off x="514008" y="566396"/>
            <a:ext cx="4163361" cy="2376767"/>
            <a:chOff x="713100" y="1597775"/>
            <a:chExt cx="5712625" cy="3217500"/>
          </a:xfrm>
        </p:grpSpPr>
        <p:sp>
          <p:nvSpPr>
            <p:cNvPr id="1223" name="Google Shape;1223;p89"/>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9"/>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89"/>
          <p:cNvSpPr txBox="1">
            <a:spLocks noGrp="1"/>
          </p:cNvSpPr>
          <p:nvPr>
            <p:ph type="title"/>
          </p:nvPr>
        </p:nvSpPr>
        <p:spPr>
          <a:xfrm>
            <a:off x="842475" y="835183"/>
            <a:ext cx="37295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III. Ứng dụng của Min-Conflict Algorithm</a:t>
            </a:r>
            <a:endParaRPr/>
          </a:p>
        </p:txBody>
      </p:sp>
      <p:sp>
        <p:nvSpPr>
          <p:cNvPr id="1226" name="Google Shape;1226;p89"/>
          <p:cNvSpPr txBox="1">
            <a:spLocks noGrp="1"/>
          </p:cNvSpPr>
          <p:nvPr>
            <p:ph type="subTitle" idx="1"/>
          </p:nvPr>
        </p:nvSpPr>
        <p:spPr>
          <a:xfrm>
            <a:off x="5916758" y="4590893"/>
            <a:ext cx="1742572" cy="3726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bài toán N-Queens</a:t>
            </a:r>
            <a:endParaRPr i="1"/>
          </a:p>
        </p:txBody>
      </p:sp>
      <p:sp>
        <p:nvSpPr>
          <p:cNvPr id="1227" name="Google Shape;1227;p89"/>
          <p:cNvSpPr/>
          <p:nvPr/>
        </p:nvSpPr>
        <p:spPr>
          <a:xfrm>
            <a:off x="2755275" y="376405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89"/>
          <p:cNvGrpSpPr/>
          <p:nvPr/>
        </p:nvGrpSpPr>
        <p:grpSpPr>
          <a:xfrm flipH="1">
            <a:off x="-5" y="3262424"/>
            <a:ext cx="2947684" cy="527672"/>
            <a:chOff x="1358103" y="3291921"/>
            <a:chExt cx="3368397" cy="603054"/>
          </a:xfrm>
        </p:grpSpPr>
        <p:sp>
          <p:nvSpPr>
            <p:cNvPr id="1229" name="Google Shape;1229;p89"/>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89"/>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8500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26">
                                            <p:txEl>
                                              <p:pRg st="0" end="0"/>
                                            </p:txEl>
                                          </p:spTgt>
                                        </p:tgtEl>
                                        <p:attrNameLst>
                                          <p:attrName>style.visibility</p:attrName>
                                        </p:attrNameLst>
                                      </p:cBhvr>
                                      <p:to>
                                        <p:strVal val="visible"/>
                                      </p:to>
                                    </p:set>
                                    <p:anim calcmode="lin" valueType="num">
                                      <p:cBhvr additive="base">
                                        <p:cTn id="11" dur="500" fill="hold"/>
                                        <p:tgtEl>
                                          <p:spTgt spid="1226">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2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22"/>
                                        </p:tgtEl>
                                        <p:attrNameLst>
                                          <p:attrName>style.visibility</p:attrName>
                                        </p:attrNameLst>
                                      </p:cBhvr>
                                      <p:to>
                                        <p:strVal val="visible"/>
                                      </p:to>
                                    </p:set>
                                    <p:anim calcmode="lin" valueType="num">
                                      <p:cBhvr additive="base">
                                        <p:cTn id="15" dur="500" fill="hold"/>
                                        <p:tgtEl>
                                          <p:spTgt spid="1222"/>
                                        </p:tgtEl>
                                        <p:attrNameLst>
                                          <p:attrName>ppt_x</p:attrName>
                                        </p:attrNameLst>
                                      </p:cBhvr>
                                      <p:tavLst>
                                        <p:tav tm="0">
                                          <p:val>
                                            <p:strVal val="0-#ppt_w/2"/>
                                          </p:val>
                                        </p:tav>
                                        <p:tav tm="100000">
                                          <p:val>
                                            <p:strVal val="#ppt_x"/>
                                          </p:val>
                                        </p:tav>
                                      </p:tavLst>
                                    </p:anim>
                                    <p:anim calcmode="lin" valueType="num">
                                      <p:cBhvr additive="base">
                                        <p:cTn id="16" dur="500" fill="hold"/>
                                        <p:tgtEl>
                                          <p:spTgt spid="12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225"/>
                                        </p:tgtEl>
                                        <p:attrNameLst>
                                          <p:attrName>style.visibility</p:attrName>
                                        </p:attrNameLst>
                                      </p:cBhvr>
                                      <p:to>
                                        <p:strVal val="visible"/>
                                      </p:to>
                                    </p:set>
                                    <p:animEffect transition="in" filter="circle(in)">
                                      <p:cBhvr>
                                        <p:cTn id="21" dur="2000"/>
                                        <p:tgtEl>
                                          <p:spTgt spid="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 grpId="0"/>
      <p:bldP spid="122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9"/>
          <p:cNvSpPr txBox="1">
            <a:spLocks noGrp="1"/>
          </p:cNvSpPr>
          <p:nvPr>
            <p:ph type="title"/>
          </p:nvPr>
        </p:nvSpPr>
        <p:spPr>
          <a:xfrm>
            <a:off x="1106429" y="747407"/>
            <a:ext cx="6931142" cy="1581004"/>
          </a:xfrm>
          <a:prstGeom prst="rect">
            <a:avLst/>
          </a:prstGeom>
        </p:spPr>
        <p:txBody>
          <a:bodyPr spcFirstLastPara="1" wrap="square" lIns="91425" tIns="91425" rIns="91425" bIns="91425" anchor="b" anchorCtr="0">
            <a:noAutofit/>
          </a:bodyPr>
          <a:lstStyle/>
          <a:p>
            <a:pPr lvl="0"/>
            <a:r>
              <a:rPr lang="en-US"/>
              <a:t>Bài toán sắp xếp học sinh nói chuyện trong lớp</a:t>
            </a:r>
            <a:endParaRPr/>
          </a:p>
        </p:txBody>
      </p:sp>
      <p:sp>
        <p:nvSpPr>
          <p:cNvPr id="746" name="Google Shape;746;p69"/>
          <p:cNvSpPr txBox="1">
            <a:spLocks noGrp="1"/>
          </p:cNvSpPr>
          <p:nvPr>
            <p:ph type="subTitle" idx="1"/>
          </p:nvPr>
        </p:nvSpPr>
        <p:spPr>
          <a:xfrm>
            <a:off x="1372200" y="2528703"/>
            <a:ext cx="6399600" cy="1304400"/>
          </a:xfrm>
          <a:prstGeom prst="rect">
            <a:avLst/>
          </a:prstGeom>
        </p:spPr>
        <p:txBody>
          <a:bodyPr spcFirstLastPara="1" wrap="square" lIns="91425" tIns="91425" rIns="91425" bIns="91425" anchor="t" anchorCtr="0">
            <a:noAutofit/>
          </a:bodyPr>
          <a:lstStyle/>
          <a:p>
            <a:pPr marL="0" lvl="0" indent="0"/>
            <a:r>
              <a:rPr lang="vi-VN"/>
              <a:t>Cô Thu là GVCN của lớp 1C, hôm nay lớp có một tiết học dự giờ, vấn đề của cô gặp phải là có một vài bạn học sinh trong lớp thường xuyên nói chuyện với nhau trong giờ học, vì thế trong tiết học dự giờ ngày hôm nay cô phải sắp xếp lại lớp học sao cho các học sinh nói chuyện với nhau không ngồi cạnh nhau.</a:t>
            </a:r>
            <a:endParaRPr/>
          </a:p>
        </p:txBody>
      </p:sp>
      <p:grpSp>
        <p:nvGrpSpPr>
          <p:cNvPr id="747" name="Google Shape;747;p69"/>
          <p:cNvGrpSpPr/>
          <p:nvPr/>
        </p:nvGrpSpPr>
        <p:grpSpPr>
          <a:xfrm>
            <a:off x="7388554" y="3710858"/>
            <a:ext cx="1154625" cy="1014150"/>
            <a:chOff x="6968225" y="1501913"/>
            <a:chExt cx="1154625" cy="1014150"/>
          </a:xfrm>
        </p:grpSpPr>
        <p:grpSp>
          <p:nvGrpSpPr>
            <p:cNvPr id="748" name="Google Shape;748;p69"/>
            <p:cNvGrpSpPr/>
            <p:nvPr/>
          </p:nvGrpSpPr>
          <p:grpSpPr>
            <a:xfrm flipH="1">
              <a:off x="6968225" y="2085563"/>
              <a:ext cx="1154625" cy="430500"/>
              <a:chOff x="4042650" y="642025"/>
              <a:chExt cx="1154625" cy="430500"/>
            </a:xfrm>
          </p:grpSpPr>
          <p:sp>
            <p:nvSpPr>
              <p:cNvPr id="749" name="Google Shape;749;p6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69"/>
            <p:cNvSpPr/>
            <p:nvPr/>
          </p:nvSpPr>
          <p:spPr>
            <a:xfrm flipH="1">
              <a:off x="7624850" y="15019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69"/>
          <p:cNvGrpSpPr/>
          <p:nvPr/>
        </p:nvGrpSpPr>
        <p:grpSpPr>
          <a:xfrm rot="5400000">
            <a:off x="286112" y="956497"/>
            <a:ext cx="1163678" cy="63948"/>
            <a:chOff x="3779200" y="1371600"/>
            <a:chExt cx="1992600" cy="109500"/>
          </a:xfrm>
        </p:grpSpPr>
        <p:sp>
          <p:nvSpPr>
            <p:cNvPr id="753" name="Google Shape;753;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69"/>
          <p:cNvGrpSpPr/>
          <p:nvPr/>
        </p:nvGrpSpPr>
        <p:grpSpPr>
          <a:xfrm rot="5400000">
            <a:off x="533137" y="956497"/>
            <a:ext cx="1163678" cy="63948"/>
            <a:chOff x="3779200" y="1371600"/>
            <a:chExt cx="1992600" cy="109500"/>
          </a:xfrm>
        </p:grpSpPr>
        <p:sp>
          <p:nvSpPr>
            <p:cNvPr id="760" name="Google Shape;760;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52"/>
                                        </p:tgtEl>
                                        <p:attrNameLst>
                                          <p:attrName>style.visibility</p:attrName>
                                        </p:attrNameLst>
                                      </p:cBhvr>
                                      <p:to>
                                        <p:strVal val="visible"/>
                                      </p:to>
                                    </p:set>
                                    <p:animEffect transition="in" filter="fade">
                                      <p:cBhvr>
                                        <p:cTn id="7" dur="1000"/>
                                        <p:tgtEl>
                                          <p:spTgt spid="752"/>
                                        </p:tgtEl>
                                      </p:cBhvr>
                                    </p:animEffect>
                                    <p:anim calcmode="lin" valueType="num">
                                      <p:cBhvr>
                                        <p:cTn id="8" dur="1000" fill="hold"/>
                                        <p:tgtEl>
                                          <p:spTgt spid="752"/>
                                        </p:tgtEl>
                                        <p:attrNameLst>
                                          <p:attrName>ppt_x</p:attrName>
                                        </p:attrNameLst>
                                      </p:cBhvr>
                                      <p:tavLst>
                                        <p:tav tm="0">
                                          <p:val>
                                            <p:strVal val="#ppt_x"/>
                                          </p:val>
                                        </p:tav>
                                        <p:tav tm="100000">
                                          <p:val>
                                            <p:strVal val="#ppt_x"/>
                                          </p:val>
                                        </p:tav>
                                      </p:tavLst>
                                    </p:anim>
                                    <p:anim calcmode="lin" valueType="num">
                                      <p:cBhvr>
                                        <p:cTn id="9" dur="1000" fill="hold"/>
                                        <p:tgtEl>
                                          <p:spTgt spid="75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59"/>
                                        </p:tgtEl>
                                        <p:attrNameLst>
                                          <p:attrName>style.visibility</p:attrName>
                                        </p:attrNameLst>
                                      </p:cBhvr>
                                      <p:to>
                                        <p:strVal val="visible"/>
                                      </p:to>
                                    </p:set>
                                    <p:animEffect transition="in" filter="fade">
                                      <p:cBhvr>
                                        <p:cTn id="12" dur="1000"/>
                                        <p:tgtEl>
                                          <p:spTgt spid="759"/>
                                        </p:tgtEl>
                                      </p:cBhvr>
                                    </p:animEffect>
                                    <p:anim calcmode="lin" valueType="num">
                                      <p:cBhvr>
                                        <p:cTn id="13" dur="1000" fill="hold"/>
                                        <p:tgtEl>
                                          <p:spTgt spid="759"/>
                                        </p:tgtEl>
                                        <p:attrNameLst>
                                          <p:attrName>ppt_x</p:attrName>
                                        </p:attrNameLst>
                                      </p:cBhvr>
                                      <p:tavLst>
                                        <p:tav tm="0">
                                          <p:val>
                                            <p:strVal val="#ppt_x"/>
                                          </p:val>
                                        </p:tav>
                                        <p:tav tm="100000">
                                          <p:val>
                                            <p:strVal val="#ppt_x"/>
                                          </p:val>
                                        </p:tav>
                                      </p:tavLst>
                                    </p:anim>
                                    <p:anim calcmode="lin" valueType="num">
                                      <p:cBhvr>
                                        <p:cTn id="14" dur="1000" fill="hold"/>
                                        <p:tgtEl>
                                          <p:spTgt spid="75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7"/>
                                        </p:tgtEl>
                                        <p:attrNameLst>
                                          <p:attrName>style.visibility</p:attrName>
                                        </p:attrNameLst>
                                      </p:cBhvr>
                                      <p:to>
                                        <p:strVal val="visible"/>
                                      </p:to>
                                    </p:set>
                                    <p:animEffect transition="in" filter="fade">
                                      <p:cBhvr>
                                        <p:cTn id="17" dur="1000"/>
                                        <p:tgtEl>
                                          <p:spTgt spid="747"/>
                                        </p:tgtEl>
                                      </p:cBhvr>
                                    </p:animEffect>
                                    <p:anim calcmode="lin" valueType="num">
                                      <p:cBhvr>
                                        <p:cTn id="18" dur="1000" fill="hold"/>
                                        <p:tgtEl>
                                          <p:spTgt spid="747"/>
                                        </p:tgtEl>
                                        <p:attrNameLst>
                                          <p:attrName>ppt_x</p:attrName>
                                        </p:attrNameLst>
                                      </p:cBhvr>
                                      <p:tavLst>
                                        <p:tav tm="0">
                                          <p:val>
                                            <p:strVal val="#ppt_x"/>
                                          </p:val>
                                        </p:tav>
                                        <p:tav tm="100000">
                                          <p:val>
                                            <p:strVal val="#ppt_x"/>
                                          </p:val>
                                        </p:tav>
                                      </p:tavLst>
                                    </p:anim>
                                    <p:anim calcmode="lin" valueType="num">
                                      <p:cBhvr>
                                        <p:cTn id="19" dur="1000" fill="hold"/>
                                        <p:tgtEl>
                                          <p:spTgt spid="74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45"/>
                                        </p:tgtEl>
                                        <p:attrNameLst>
                                          <p:attrName>style.visibility</p:attrName>
                                        </p:attrNameLst>
                                      </p:cBhvr>
                                      <p:to>
                                        <p:strVal val="visible"/>
                                      </p:to>
                                    </p:set>
                                    <p:animEffect transition="in" filter="barn(inVertical)">
                                      <p:cBhvr>
                                        <p:cTn id="24" dur="500"/>
                                        <p:tgtEl>
                                          <p:spTgt spid="74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46">
                                            <p:txEl>
                                              <p:pRg st="0" end="0"/>
                                            </p:txEl>
                                          </p:spTgt>
                                        </p:tgtEl>
                                        <p:attrNameLst>
                                          <p:attrName>style.visibility</p:attrName>
                                        </p:attrNameLst>
                                      </p:cBhvr>
                                      <p:to>
                                        <p:strVal val="visible"/>
                                      </p:to>
                                    </p:set>
                                    <p:animEffect transition="in" filter="wipe(down)">
                                      <p:cBhvr>
                                        <p:cTn id="29" dur="500"/>
                                        <p:tgtEl>
                                          <p:spTgt spid="7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p:bldP spid="74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5" name="Google Shape;795;p71"/>
          <p:cNvSpPr txBox="1">
            <a:spLocks noGrp="1"/>
          </p:cNvSpPr>
          <p:nvPr>
            <p:ph type="title"/>
          </p:nvPr>
        </p:nvSpPr>
        <p:spPr>
          <a:xfrm>
            <a:off x="4897527" y="1334678"/>
            <a:ext cx="3832135" cy="2255100"/>
          </a:xfrm>
          <a:prstGeom prst="rect">
            <a:avLst/>
          </a:prstGeom>
        </p:spPr>
        <p:txBody>
          <a:bodyPr spcFirstLastPara="1" wrap="square" lIns="91425" tIns="91425" rIns="91425" bIns="91425" anchor="b" anchorCtr="0">
            <a:noAutofit/>
          </a:bodyPr>
          <a:lstStyle/>
          <a:p>
            <a:pPr lvl="0"/>
            <a:r>
              <a:rPr lang="en-US"/>
              <a:t>Giải quyết bài toán bằng thuật toán Min-conflict</a:t>
            </a:r>
            <a:endParaRPr/>
          </a:p>
        </p:txBody>
      </p:sp>
      <p:grpSp>
        <p:nvGrpSpPr>
          <p:cNvPr id="797" name="Google Shape;797;p71"/>
          <p:cNvGrpSpPr/>
          <p:nvPr/>
        </p:nvGrpSpPr>
        <p:grpSpPr>
          <a:xfrm flipH="1">
            <a:off x="7455750" y="497083"/>
            <a:ext cx="1154625" cy="430500"/>
            <a:chOff x="4042650" y="642025"/>
            <a:chExt cx="1154625" cy="430500"/>
          </a:xfrm>
        </p:grpSpPr>
        <p:sp>
          <p:nvSpPr>
            <p:cNvPr id="798" name="Google Shape;798;p71"/>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1"/>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71"/>
          <p:cNvGrpSpPr/>
          <p:nvPr/>
        </p:nvGrpSpPr>
        <p:grpSpPr>
          <a:xfrm>
            <a:off x="6545016" y="4405718"/>
            <a:ext cx="2598996" cy="484774"/>
            <a:chOff x="1298650" y="3255600"/>
            <a:chExt cx="3427850" cy="639375"/>
          </a:xfrm>
        </p:grpSpPr>
        <p:sp>
          <p:nvSpPr>
            <p:cNvPr id="801" name="Google Shape;801;p7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EEF02554-4238-865E-B054-8482ACB30593}"/>
              </a:ext>
            </a:extLst>
          </p:cNvPr>
          <p:cNvPicPr>
            <a:picLocks noGrp="1" noChangeAspect="1"/>
          </p:cNvPicPr>
          <p:nvPr>
            <p:ph type="pic" idx="2"/>
          </p:nvPr>
        </p:nvPicPr>
        <p:blipFill>
          <a:blip r:embed="rId3"/>
          <a:srcRect t="205" b="205"/>
          <a:stretch/>
        </p:blipFill>
        <p:spPr>
          <a:xfrm>
            <a:off x="-1" y="1"/>
            <a:ext cx="3757613" cy="5143674"/>
          </a:xfrm>
        </p:spPr>
      </p:pic>
    </p:spTree>
    <p:extLst>
      <p:ext uri="{BB962C8B-B14F-4D97-AF65-F5344CB8AC3E}">
        <p14:creationId xmlns:p14="http://schemas.microsoft.com/office/powerpoint/2010/main" val="3372779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95"/>
                                        </p:tgtEl>
                                        <p:attrNameLst>
                                          <p:attrName>style.visibility</p:attrName>
                                        </p:attrNameLst>
                                      </p:cBhvr>
                                      <p:to>
                                        <p:strVal val="visible"/>
                                      </p:to>
                                    </p:set>
                                    <p:animEffect transition="in" filter="wipe(down)">
                                      <p:cBhvr>
                                        <p:cTn id="12" dur="580">
                                          <p:stCondLst>
                                            <p:cond delay="0"/>
                                          </p:stCondLst>
                                        </p:cTn>
                                        <p:tgtEl>
                                          <p:spTgt spid="795"/>
                                        </p:tgtEl>
                                      </p:cBhvr>
                                    </p:animEffect>
                                    <p:anim calcmode="lin" valueType="num">
                                      <p:cBhvr>
                                        <p:cTn id="13" dur="1822" tmFilter="0,0; 0.14,0.36; 0.43,0.73; 0.71,0.91; 1.0,1.0">
                                          <p:stCondLst>
                                            <p:cond delay="0"/>
                                          </p:stCondLst>
                                        </p:cTn>
                                        <p:tgtEl>
                                          <p:spTgt spid="79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9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9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9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95"/>
                                        </p:tgtEl>
                                        <p:attrNameLst>
                                          <p:attrName>ppt_y</p:attrName>
                                        </p:attrNameLst>
                                      </p:cBhvr>
                                      <p:tavLst>
                                        <p:tav tm="0" fmla="#ppt_y-sin(pi*$)/81">
                                          <p:val>
                                            <p:fltVal val="0"/>
                                          </p:val>
                                        </p:tav>
                                        <p:tav tm="100000">
                                          <p:val>
                                            <p:fltVal val="1"/>
                                          </p:val>
                                        </p:tav>
                                      </p:tavLst>
                                    </p:anim>
                                    <p:animScale>
                                      <p:cBhvr>
                                        <p:cTn id="18" dur="26">
                                          <p:stCondLst>
                                            <p:cond delay="650"/>
                                          </p:stCondLst>
                                        </p:cTn>
                                        <p:tgtEl>
                                          <p:spTgt spid="795"/>
                                        </p:tgtEl>
                                      </p:cBhvr>
                                      <p:to x="100000" y="60000"/>
                                    </p:animScale>
                                    <p:animScale>
                                      <p:cBhvr>
                                        <p:cTn id="19" dur="166" decel="50000">
                                          <p:stCondLst>
                                            <p:cond delay="676"/>
                                          </p:stCondLst>
                                        </p:cTn>
                                        <p:tgtEl>
                                          <p:spTgt spid="795"/>
                                        </p:tgtEl>
                                      </p:cBhvr>
                                      <p:to x="100000" y="100000"/>
                                    </p:animScale>
                                    <p:animScale>
                                      <p:cBhvr>
                                        <p:cTn id="20" dur="26">
                                          <p:stCondLst>
                                            <p:cond delay="1312"/>
                                          </p:stCondLst>
                                        </p:cTn>
                                        <p:tgtEl>
                                          <p:spTgt spid="795"/>
                                        </p:tgtEl>
                                      </p:cBhvr>
                                      <p:to x="100000" y="80000"/>
                                    </p:animScale>
                                    <p:animScale>
                                      <p:cBhvr>
                                        <p:cTn id="21" dur="166" decel="50000">
                                          <p:stCondLst>
                                            <p:cond delay="1338"/>
                                          </p:stCondLst>
                                        </p:cTn>
                                        <p:tgtEl>
                                          <p:spTgt spid="795"/>
                                        </p:tgtEl>
                                      </p:cBhvr>
                                      <p:to x="100000" y="100000"/>
                                    </p:animScale>
                                    <p:animScale>
                                      <p:cBhvr>
                                        <p:cTn id="22" dur="26">
                                          <p:stCondLst>
                                            <p:cond delay="1642"/>
                                          </p:stCondLst>
                                        </p:cTn>
                                        <p:tgtEl>
                                          <p:spTgt spid="795"/>
                                        </p:tgtEl>
                                      </p:cBhvr>
                                      <p:to x="100000" y="90000"/>
                                    </p:animScale>
                                    <p:animScale>
                                      <p:cBhvr>
                                        <p:cTn id="23" dur="166" decel="50000">
                                          <p:stCondLst>
                                            <p:cond delay="1668"/>
                                          </p:stCondLst>
                                        </p:cTn>
                                        <p:tgtEl>
                                          <p:spTgt spid="795"/>
                                        </p:tgtEl>
                                      </p:cBhvr>
                                      <p:to x="100000" y="100000"/>
                                    </p:animScale>
                                    <p:animScale>
                                      <p:cBhvr>
                                        <p:cTn id="24" dur="26">
                                          <p:stCondLst>
                                            <p:cond delay="1808"/>
                                          </p:stCondLst>
                                        </p:cTn>
                                        <p:tgtEl>
                                          <p:spTgt spid="795"/>
                                        </p:tgtEl>
                                      </p:cBhvr>
                                      <p:to x="100000" y="95000"/>
                                    </p:animScale>
                                    <p:animScale>
                                      <p:cBhvr>
                                        <p:cTn id="25" dur="166" decel="50000">
                                          <p:stCondLst>
                                            <p:cond delay="1834"/>
                                          </p:stCondLst>
                                        </p:cTn>
                                        <p:tgtEl>
                                          <p:spTgt spid="7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75"/>
          <p:cNvSpPr/>
          <p:nvPr/>
        </p:nvSpPr>
        <p:spPr>
          <a:xfrm>
            <a:off x="4766651" y="1371600"/>
            <a:ext cx="3482400" cy="2528888"/>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5"/>
          <p:cNvSpPr txBox="1">
            <a:spLocks noGrp="1"/>
          </p:cNvSpPr>
          <p:nvPr>
            <p:ph type="title"/>
          </p:nvPr>
        </p:nvSpPr>
        <p:spPr>
          <a:xfrm>
            <a:off x="4928444" y="1864950"/>
            <a:ext cx="2972544" cy="706800"/>
          </a:xfrm>
          <a:prstGeom prst="rect">
            <a:avLst/>
          </a:prstGeom>
        </p:spPr>
        <p:txBody>
          <a:bodyPr spcFirstLastPara="1" wrap="square" lIns="91425" tIns="91425" rIns="91425" bIns="91425" anchor="b" anchorCtr="0">
            <a:noAutofit/>
          </a:bodyPr>
          <a:lstStyle/>
          <a:p>
            <a:pPr lvl="0"/>
            <a:r>
              <a:rPr lang="en-US" sz="3300"/>
              <a:t>Ứng dụng thực tiễn khác </a:t>
            </a:r>
            <a:endParaRPr sz="3300"/>
          </a:p>
        </p:txBody>
      </p:sp>
      <p:sp>
        <p:nvSpPr>
          <p:cNvPr id="890" name="Google Shape;890;p75"/>
          <p:cNvSpPr txBox="1">
            <a:spLocks noGrp="1"/>
          </p:cNvSpPr>
          <p:nvPr>
            <p:ph type="subTitle" idx="1"/>
          </p:nvPr>
        </p:nvSpPr>
        <p:spPr>
          <a:xfrm>
            <a:off x="5085525" y="2484562"/>
            <a:ext cx="3099582" cy="1259081"/>
          </a:xfrm>
          <a:prstGeom prst="rect">
            <a:avLst/>
          </a:prstGeom>
        </p:spPr>
        <p:txBody>
          <a:bodyPr spcFirstLastPara="1" wrap="square" lIns="91425" tIns="91425" rIns="91425" bIns="91425" anchor="t" anchorCtr="0">
            <a:noAutofit/>
          </a:bodyPr>
          <a:lstStyle/>
          <a:p>
            <a:pPr marL="285750" lvl="0" indent="-285750">
              <a:buFont typeface="Courier New" panose="02070309020205020404" pitchFamily="49" charset="0"/>
              <a:buChar char="o"/>
            </a:pPr>
            <a:r>
              <a:rPr lang="en-US"/>
              <a:t>Giải quyết bài toán sudoku</a:t>
            </a:r>
          </a:p>
          <a:p>
            <a:pPr marL="285750" lvl="0" indent="-285750">
              <a:buFont typeface="Courier New" panose="02070309020205020404" pitchFamily="49" charset="0"/>
              <a:buChar char="o"/>
            </a:pPr>
            <a:r>
              <a:rPr lang="en-US"/>
              <a:t>Sắp xếp chỗ ngồi cho khách mời</a:t>
            </a:r>
          </a:p>
          <a:p>
            <a:pPr marL="285750" lvl="0" indent="-285750">
              <a:buFont typeface="Courier New" panose="02070309020205020404" pitchFamily="49" charset="0"/>
              <a:buChar char="o"/>
            </a:pPr>
            <a:r>
              <a:rPr lang="en-US"/>
              <a:t>Lập lịch sản xuất</a:t>
            </a:r>
          </a:p>
          <a:p>
            <a:pPr marL="285750" lvl="0" indent="-285750">
              <a:buFont typeface="Courier New" panose="02070309020205020404" pitchFamily="49" charset="0"/>
              <a:buChar char="o"/>
            </a:pPr>
            <a:r>
              <a:rPr lang="en-US"/>
              <a:t>Xếp lịch thi</a:t>
            </a:r>
          </a:p>
          <a:p>
            <a:pPr marL="285750" lvl="0" indent="-285750">
              <a:buFont typeface="Courier New" panose="02070309020205020404" pitchFamily="49" charset="0"/>
              <a:buChar char="o"/>
            </a:pPr>
            <a:r>
              <a:rPr lang="en-US"/>
              <a:t>Lập lịch đặt phòng khám</a:t>
            </a:r>
          </a:p>
          <a:p>
            <a:pPr marL="0" lvl="0" indent="0"/>
            <a:endParaRPr lang="en-US"/>
          </a:p>
          <a:p>
            <a:pPr marL="0" lvl="0" indent="0"/>
            <a:endParaRPr/>
          </a:p>
        </p:txBody>
      </p:sp>
      <p:grpSp>
        <p:nvGrpSpPr>
          <p:cNvPr id="891" name="Google Shape;891;p75"/>
          <p:cNvGrpSpPr/>
          <p:nvPr/>
        </p:nvGrpSpPr>
        <p:grpSpPr>
          <a:xfrm flipH="1">
            <a:off x="6074719" y="503988"/>
            <a:ext cx="3069289" cy="395094"/>
            <a:chOff x="198225" y="4390550"/>
            <a:chExt cx="3765075" cy="484600"/>
          </a:xfrm>
        </p:grpSpPr>
        <p:sp>
          <p:nvSpPr>
            <p:cNvPr id="892" name="Google Shape;892;p7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75"/>
          <p:cNvGrpSpPr/>
          <p:nvPr/>
        </p:nvGrpSpPr>
        <p:grpSpPr>
          <a:xfrm>
            <a:off x="4391137" y="573831"/>
            <a:ext cx="685039" cy="255416"/>
            <a:chOff x="4042650" y="642025"/>
            <a:chExt cx="1154625" cy="430500"/>
          </a:xfrm>
        </p:grpSpPr>
        <p:sp>
          <p:nvSpPr>
            <p:cNvPr id="895" name="Google Shape;895;p75"/>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5"/>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75"/>
          <p:cNvSpPr/>
          <p:nvPr/>
        </p:nvSpPr>
        <p:spPr>
          <a:xfrm>
            <a:off x="4585912" y="4166268"/>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75"/>
          <p:cNvGrpSpPr/>
          <p:nvPr/>
        </p:nvGrpSpPr>
        <p:grpSpPr>
          <a:xfrm>
            <a:off x="7085377" y="4421579"/>
            <a:ext cx="1163678" cy="63948"/>
            <a:chOff x="3779200" y="1371600"/>
            <a:chExt cx="1992600" cy="109500"/>
          </a:xfrm>
        </p:grpSpPr>
        <p:sp>
          <p:nvSpPr>
            <p:cNvPr id="899" name="Google Shape;899;p75"/>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5"/>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5"/>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5"/>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5"/>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5"/>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05" name="Google Shape;905;p75"/>
          <p:cNvPicPr preferRelativeResize="0">
            <a:picLocks noGrp="1"/>
          </p:cNvPicPr>
          <p:nvPr>
            <p:ph type="pic" idx="2"/>
          </p:nvPr>
        </p:nvPicPr>
        <p:blipFill>
          <a:blip r:embed="rId3"/>
          <a:srcRect/>
          <a:stretch/>
        </p:blipFill>
        <p:spPr>
          <a:xfrm>
            <a:off x="374375" y="627150"/>
            <a:ext cx="3889200" cy="3889200"/>
          </a:xfrm>
          <a:prstGeom prst="snip2DiagRect">
            <a:avLst>
              <a:gd name="adj1" fmla="val 0"/>
              <a:gd name="adj2" fmla="val 16667"/>
            </a:avLst>
          </a:prstGeom>
        </p:spPr>
      </p:pic>
      <p:sp>
        <p:nvSpPr>
          <p:cNvPr id="5" name="Google Shape;890;p75">
            <a:extLst>
              <a:ext uri="{FF2B5EF4-FFF2-40B4-BE49-F238E27FC236}">
                <a16:creationId xmlns:a16="http://schemas.microsoft.com/office/drawing/2014/main" id="{9F60B017-9AE6-4CD3-90D8-584958B6C96B}"/>
              </a:ext>
            </a:extLst>
          </p:cNvPr>
          <p:cNvSpPr txBox="1">
            <a:spLocks/>
          </p:cNvSpPr>
          <p:nvPr/>
        </p:nvSpPr>
        <p:spPr>
          <a:xfrm>
            <a:off x="2228578" y="4516350"/>
            <a:ext cx="1529044" cy="342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i="1"/>
              <a:t>Bài toán sudoku</a:t>
            </a:r>
          </a:p>
          <a:p>
            <a:pPr marL="0" indent="0"/>
            <a:endParaRPr lang="en-US"/>
          </a:p>
          <a:p>
            <a:pPr marL="0" indent="0"/>
            <a:endParaRPr lang="en-US"/>
          </a:p>
        </p:txBody>
      </p:sp>
    </p:spTree>
    <p:extLst>
      <p:ext uri="{BB962C8B-B14F-4D97-AF65-F5344CB8AC3E}">
        <p14:creationId xmlns:p14="http://schemas.microsoft.com/office/powerpoint/2010/main" val="54872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8"/>
                                        </p:tgtEl>
                                        <p:attrNameLst>
                                          <p:attrName>style.visibility</p:attrName>
                                        </p:attrNameLst>
                                      </p:cBhvr>
                                      <p:to>
                                        <p:strVal val="visible"/>
                                      </p:to>
                                    </p:set>
                                    <p:anim calcmode="lin" valueType="num">
                                      <p:cBhvr additive="base">
                                        <p:cTn id="7" dur="500" fill="hold"/>
                                        <p:tgtEl>
                                          <p:spTgt spid="888"/>
                                        </p:tgtEl>
                                        <p:attrNameLst>
                                          <p:attrName>ppt_x</p:attrName>
                                        </p:attrNameLst>
                                      </p:cBhvr>
                                      <p:tavLst>
                                        <p:tav tm="0">
                                          <p:val>
                                            <p:strVal val="#ppt_x"/>
                                          </p:val>
                                        </p:tav>
                                        <p:tav tm="100000">
                                          <p:val>
                                            <p:strVal val="#ppt_x"/>
                                          </p:val>
                                        </p:tav>
                                      </p:tavLst>
                                    </p:anim>
                                    <p:anim calcmode="lin" valueType="num">
                                      <p:cBhvr additive="base">
                                        <p:cTn id="8" dur="500" fill="hold"/>
                                        <p:tgtEl>
                                          <p:spTgt spid="88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4"/>
                                        </p:tgtEl>
                                        <p:attrNameLst>
                                          <p:attrName>style.visibility</p:attrName>
                                        </p:attrNameLst>
                                      </p:cBhvr>
                                      <p:to>
                                        <p:strVal val="visible"/>
                                      </p:to>
                                    </p:set>
                                    <p:anim calcmode="lin" valueType="num">
                                      <p:cBhvr additive="base">
                                        <p:cTn id="11" dur="500" fill="hold"/>
                                        <p:tgtEl>
                                          <p:spTgt spid="894"/>
                                        </p:tgtEl>
                                        <p:attrNameLst>
                                          <p:attrName>ppt_x</p:attrName>
                                        </p:attrNameLst>
                                      </p:cBhvr>
                                      <p:tavLst>
                                        <p:tav tm="0">
                                          <p:val>
                                            <p:strVal val="#ppt_x"/>
                                          </p:val>
                                        </p:tav>
                                        <p:tav tm="100000">
                                          <p:val>
                                            <p:strVal val="#ppt_x"/>
                                          </p:val>
                                        </p:tav>
                                      </p:tavLst>
                                    </p:anim>
                                    <p:anim calcmode="lin" valueType="num">
                                      <p:cBhvr additive="base">
                                        <p:cTn id="12" dur="500" fill="hold"/>
                                        <p:tgtEl>
                                          <p:spTgt spid="8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1"/>
                                        </p:tgtEl>
                                        <p:attrNameLst>
                                          <p:attrName>style.visibility</p:attrName>
                                        </p:attrNameLst>
                                      </p:cBhvr>
                                      <p:to>
                                        <p:strVal val="visible"/>
                                      </p:to>
                                    </p:set>
                                    <p:anim calcmode="lin" valueType="num">
                                      <p:cBhvr additive="base">
                                        <p:cTn id="15" dur="500" fill="hold"/>
                                        <p:tgtEl>
                                          <p:spTgt spid="891"/>
                                        </p:tgtEl>
                                        <p:attrNameLst>
                                          <p:attrName>ppt_x</p:attrName>
                                        </p:attrNameLst>
                                      </p:cBhvr>
                                      <p:tavLst>
                                        <p:tav tm="0">
                                          <p:val>
                                            <p:strVal val="#ppt_x"/>
                                          </p:val>
                                        </p:tav>
                                        <p:tav tm="100000">
                                          <p:val>
                                            <p:strVal val="#ppt_x"/>
                                          </p:val>
                                        </p:tav>
                                      </p:tavLst>
                                    </p:anim>
                                    <p:anim calcmode="lin" valueType="num">
                                      <p:cBhvr additive="base">
                                        <p:cTn id="16" dur="500" fill="hold"/>
                                        <p:tgtEl>
                                          <p:spTgt spid="89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97"/>
                                        </p:tgtEl>
                                        <p:attrNameLst>
                                          <p:attrName>style.visibility</p:attrName>
                                        </p:attrNameLst>
                                      </p:cBhvr>
                                      <p:to>
                                        <p:strVal val="visible"/>
                                      </p:to>
                                    </p:set>
                                    <p:anim calcmode="lin" valueType="num">
                                      <p:cBhvr additive="base">
                                        <p:cTn id="19" dur="500" fill="hold"/>
                                        <p:tgtEl>
                                          <p:spTgt spid="897"/>
                                        </p:tgtEl>
                                        <p:attrNameLst>
                                          <p:attrName>ppt_x</p:attrName>
                                        </p:attrNameLst>
                                      </p:cBhvr>
                                      <p:tavLst>
                                        <p:tav tm="0">
                                          <p:val>
                                            <p:strVal val="#ppt_x"/>
                                          </p:val>
                                        </p:tav>
                                        <p:tav tm="100000">
                                          <p:val>
                                            <p:strVal val="#ppt_x"/>
                                          </p:val>
                                        </p:tav>
                                      </p:tavLst>
                                    </p:anim>
                                    <p:anim calcmode="lin" valueType="num">
                                      <p:cBhvr additive="base">
                                        <p:cTn id="20" dur="500" fill="hold"/>
                                        <p:tgtEl>
                                          <p:spTgt spid="89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98"/>
                                        </p:tgtEl>
                                        <p:attrNameLst>
                                          <p:attrName>style.visibility</p:attrName>
                                        </p:attrNameLst>
                                      </p:cBhvr>
                                      <p:to>
                                        <p:strVal val="visible"/>
                                      </p:to>
                                    </p:set>
                                    <p:anim calcmode="lin" valueType="num">
                                      <p:cBhvr additive="base">
                                        <p:cTn id="23" dur="500" fill="hold"/>
                                        <p:tgtEl>
                                          <p:spTgt spid="898"/>
                                        </p:tgtEl>
                                        <p:attrNameLst>
                                          <p:attrName>ppt_x</p:attrName>
                                        </p:attrNameLst>
                                      </p:cBhvr>
                                      <p:tavLst>
                                        <p:tav tm="0">
                                          <p:val>
                                            <p:strVal val="#ppt_x"/>
                                          </p:val>
                                        </p:tav>
                                        <p:tav tm="100000">
                                          <p:val>
                                            <p:strVal val="#ppt_x"/>
                                          </p:val>
                                        </p:tav>
                                      </p:tavLst>
                                    </p:anim>
                                    <p:anim calcmode="lin" valueType="num">
                                      <p:cBhvr additive="base">
                                        <p:cTn id="24" dur="500" fill="hold"/>
                                        <p:tgtEl>
                                          <p:spTgt spid="89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89"/>
                                        </p:tgtEl>
                                        <p:attrNameLst>
                                          <p:attrName>style.visibility</p:attrName>
                                        </p:attrNameLst>
                                      </p:cBhvr>
                                      <p:to>
                                        <p:strVal val="visible"/>
                                      </p:to>
                                    </p:set>
                                    <p:anim calcmode="lin" valueType="num">
                                      <p:cBhvr additive="base">
                                        <p:cTn id="29" dur="1000"/>
                                        <p:tgtEl>
                                          <p:spTgt spid="889"/>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890"/>
                                        </p:tgtEl>
                                        <p:attrNameLst>
                                          <p:attrName>style.visibility</p:attrName>
                                        </p:attrNameLst>
                                      </p:cBhvr>
                                      <p:to>
                                        <p:strVal val="visible"/>
                                      </p:to>
                                    </p:set>
                                    <p:anim calcmode="lin" valueType="num">
                                      <p:cBhvr additive="base">
                                        <p:cTn id="32" dur="1000"/>
                                        <p:tgtEl>
                                          <p:spTgt spid="890"/>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05"/>
                                        </p:tgtEl>
                                        <p:attrNameLst>
                                          <p:attrName>style.visibility</p:attrName>
                                        </p:attrNameLst>
                                      </p:cBhvr>
                                      <p:to>
                                        <p:strVal val="visible"/>
                                      </p:to>
                                    </p:set>
                                    <p:anim calcmode="lin" valueType="num">
                                      <p:cBhvr additive="base">
                                        <p:cTn id="37" dur="1000"/>
                                        <p:tgtEl>
                                          <p:spTgt spid="905"/>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 grpId="0" animBg="1"/>
      <p:bldP spid="8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lvl="0"/>
            <a:r>
              <a:rPr lang="en-US"/>
              <a:t>Min-conflicts algorithm</a:t>
            </a:r>
            <a:endParaRPr/>
          </a:p>
        </p:txBody>
      </p:sp>
      <p:pic>
        <p:nvPicPr>
          <p:cNvPr id="21" name="Picture 20">
            <a:extLst>
              <a:ext uri="{FF2B5EF4-FFF2-40B4-BE49-F238E27FC236}">
                <a16:creationId xmlns:a16="http://schemas.microsoft.com/office/drawing/2014/main" id="{D6A95851-A526-1C3F-F486-02E784AAEB2C}"/>
              </a:ext>
            </a:extLst>
          </p:cNvPr>
          <p:cNvPicPr>
            <a:picLocks noChangeAspect="1"/>
          </p:cNvPicPr>
          <p:nvPr/>
        </p:nvPicPr>
        <p:blipFill>
          <a:blip r:embed="rId3"/>
          <a:stretch>
            <a:fillRect/>
          </a:stretch>
        </p:blipFill>
        <p:spPr>
          <a:xfrm>
            <a:off x="2072202" y="2943685"/>
            <a:ext cx="12193" cy="121931"/>
          </a:xfrm>
          <a:prstGeom prst="rect">
            <a:avLst/>
          </a:prstGeom>
        </p:spPr>
      </p:pic>
      <p:grpSp>
        <p:nvGrpSpPr>
          <p:cNvPr id="2" name="Group 1">
            <a:extLst>
              <a:ext uri="{FF2B5EF4-FFF2-40B4-BE49-F238E27FC236}">
                <a16:creationId xmlns:a16="http://schemas.microsoft.com/office/drawing/2014/main" id="{6728F550-E31E-E791-C8CA-6078BC924723}"/>
              </a:ext>
            </a:extLst>
          </p:cNvPr>
          <p:cNvGrpSpPr/>
          <p:nvPr/>
        </p:nvGrpSpPr>
        <p:grpSpPr>
          <a:xfrm>
            <a:off x="1605031" y="1362934"/>
            <a:ext cx="958737" cy="1579660"/>
            <a:chOff x="774062" y="1326175"/>
            <a:chExt cx="1462512" cy="2890656"/>
          </a:xfrm>
        </p:grpSpPr>
        <p:sp>
          <p:nvSpPr>
            <p:cNvPr id="1314" name="Google Shape;1314;p92"/>
            <p:cNvSpPr txBox="1"/>
            <p:nvPr/>
          </p:nvSpPr>
          <p:spPr>
            <a:xfrm>
              <a:off x="774062" y="1411375"/>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IBM Plex Sans"/>
                  <a:ea typeface="IBM Plex Sans"/>
                  <a:cs typeface="IBM Plex Sans"/>
                  <a:sym typeface="IBM Plex Sans"/>
                </a:rPr>
                <a:t>I</a:t>
              </a:r>
              <a:endParaRPr sz="2500" b="1">
                <a:solidFill>
                  <a:schemeClr val="lt1"/>
                </a:solidFill>
                <a:latin typeface="IBM Plex Sans"/>
                <a:ea typeface="IBM Plex Sans"/>
                <a:cs typeface="IBM Plex Sans"/>
                <a:sym typeface="IBM Plex Sans"/>
              </a:endParaRPr>
            </a:p>
          </p:txBody>
        </p:sp>
        <p:sp>
          <p:nvSpPr>
            <p:cNvPr id="1315" name="Google Shape;1315;p92"/>
            <p:cNvSpPr txBox="1"/>
            <p:nvPr/>
          </p:nvSpPr>
          <p:spPr>
            <a:xfrm>
              <a:off x="774074" y="3742052"/>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IBM Plex Sans"/>
                  <a:ea typeface="IBM Plex Sans"/>
                  <a:cs typeface="IBM Plex Sans"/>
                  <a:sym typeface="IBM Plex Sans"/>
                </a:rPr>
                <a:t>IV</a:t>
              </a:r>
              <a:endParaRPr sz="2500" b="1">
                <a:solidFill>
                  <a:schemeClr val="lt1"/>
                </a:solidFill>
                <a:latin typeface="IBM Plex Sans"/>
                <a:ea typeface="IBM Plex Sans"/>
                <a:cs typeface="IBM Plex Sans"/>
                <a:sym typeface="IBM Plex Sans"/>
              </a:endParaRPr>
            </a:p>
          </p:txBody>
        </p:sp>
        <p:sp>
          <p:nvSpPr>
            <p:cNvPr id="1316" name="Google Shape;1316;p92"/>
            <p:cNvSpPr txBox="1"/>
            <p:nvPr/>
          </p:nvSpPr>
          <p:spPr>
            <a:xfrm>
              <a:off x="774066" y="2965158"/>
              <a:ext cx="1462500" cy="4022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IBM Plex Sans"/>
                  <a:ea typeface="IBM Plex Sans"/>
                  <a:cs typeface="IBM Plex Sans"/>
                  <a:sym typeface="IBM Plex Sans"/>
                </a:rPr>
                <a:t>III</a:t>
              </a:r>
              <a:endParaRPr sz="2500" b="1">
                <a:solidFill>
                  <a:schemeClr val="lt1"/>
                </a:solidFill>
                <a:latin typeface="IBM Plex Sans"/>
                <a:ea typeface="IBM Plex Sans"/>
                <a:cs typeface="IBM Plex Sans"/>
                <a:sym typeface="IBM Plex Sans"/>
              </a:endParaRPr>
            </a:p>
          </p:txBody>
        </p:sp>
        <p:sp>
          <p:nvSpPr>
            <p:cNvPr id="1317" name="Google Shape;1317;p92"/>
            <p:cNvSpPr txBox="1"/>
            <p:nvPr/>
          </p:nvSpPr>
          <p:spPr>
            <a:xfrm>
              <a:off x="774074" y="2188267"/>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IBM Plex Sans"/>
                  <a:ea typeface="IBM Plex Sans"/>
                  <a:cs typeface="IBM Plex Sans"/>
                  <a:sym typeface="IBM Plex Sans"/>
                </a:rPr>
                <a:t>II</a:t>
              </a:r>
              <a:endParaRPr sz="2500" b="1">
                <a:solidFill>
                  <a:schemeClr val="lt1"/>
                </a:solidFill>
                <a:latin typeface="IBM Plex Sans"/>
                <a:ea typeface="IBM Plex Sans"/>
                <a:cs typeface="IBM Plex Sans"/>
                <a:sym typeface="IBM Plex Sans"/>
              </a:endParaRPr>
            </a:p>
          </p:txBody>
        </p:sp>
        <p:sp>
          <p:nvSpPr>
            <p:cNvPr id="1318" name="Google Shape;1318;p92"/>
            <p:cNvSpPr/>
            <p:nvPr/>
          </p:nvSpPr>
          <p:spPr>
            <a:xfrm>
              <a:off x="859413" y="1326175"/>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2"/>
            <p:cNvSpPr/>
            <p:nvPr/>
          </p:nvSpPr>
          <p:spPr>
            <a:xfrm>
              <a:off x="859413" y="2103051"/>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2"/>
            <p:cNvSpPr/>
            <p:nvPr/>
          </p:nvSpPr>
          <p:spPr>
            <a:xfrm>
              <a:off x="859413" y="2879963"/>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2"/>
            <p:cNvSpPr/>
            <p:nvPr/>
          </p:nvSpPr>
          <p:spPr>
            <a:xfrm>
              <a:off x="859413" y="3644131"/>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2" name="Google Shape;1322;p92"/>
            <p:cNvCxnSpPr>
              <a:stCxn id="1318" idx="1"/>
              <a:endCxn id="1319" idx="3"/>
            </p:cNvCxnSpPr>
            <p:nvPr/>
          </p:nvCxnSpPr>
          <p:spPr>
            <a:xfrm>
              <a:off x="1505313" y="1898875"/>
              <a:ext cx="0" cy="204300"/>
            </a:xfrm>
            <a:prstGeom prst="straightConnector1">
              <a:avLst/>
            </a:prstGeom>
            <a:noFill/>
            <a:ln w="9525" cap="flat" cmpd="sng">
              <a:solidFill>
                <a:schemeClr val="lt1"/>
              </a:solidFill>
              <a:prstDash val="solid"/>
              <a:round/>
              <a:headEnd type="none" w="med" len="med"/>
              <a:tailEnd type="none" w="med" len="med"/>
            </a:ln>
          </p:spPr>
        </p:cxnSp>
        <p:cxnSp>
          <p:nvCxnSpPr>
            <p:cNvPr id="1323" name="Google Shape;1323;p92"/>
            <p:cNvCxnSpPr>
              <a:stCxn id="1319" idx="1"/>
              <a:endCxn id="1320" idx="3"/>
            </p:cNvCxnSpPr>
            <p:nvPr/>
          </p:nvCxnSpPr>
          <p:spPr>
            <a:xfrm>
              <a:off x="1505313" y="2675750"/>
              <a:ext cx="0" cy="204300"/>
            </a:xfrm>
            <a:prstGeom prst="straightConnector1">
              <a:avLst/>
            </a:prstGeom>
            <a:noFill/>
            <a:ln w="9525" cap="flat" cmpd="sng">
              <a:solidFill>
                <a:schemeClr val="lt1"/>
              </a:solidFill>
              <a:prstDash val="solid"/>
              <a:round/>
              <a:headEnd type="none" w="med" len="med"/>
              <a:tailEnd type="none" w="med" len="med"/>
            </a:ln>
          </p:spPr>
        </p:cxnSp>
        <p:cxnSp>
          <p:nvCxnSpPr>
            <p:cNvPr id="1324" name="Google Shape;1324;p92"/>
            <p:cNvCxnSpPr>
              <a:stCxn id="1320" idx="1"/>
              <a:endCxn id="1321" idx="3"/>
            </p:cNvCxnSpPr>
            <p:nvPr/>
          </p:nvCxnSpPr>
          <p:spPr>
            <a:xfrm>
              <a:off x="1505313" y="3452663"/>
              <a:ext cx="0" cy="191468"/>
            </a:xfrm>
            <a:prstGeom prst="straightConnector1">
              <a:avLst/>
            </a:prstGeom>
            <a:noFill/>
            <a:ln w="9525" cap="flat" cmpd="sng">
              <a:solidFill>
                <a:schemeClr val="lt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85DA662D-EAAE-AB24-BF91-28158D6A826F}"/>
              </a:ext>
            </a:extLst>
          </p:cNvPr>
          <p:cNvGrpSpPr/>
          <p:nvPr/>
        </p:nvGrpSpPr>
        <p:grpSpPr>
          <a:xfrm>
            <a:off x="1608428" y="3069759"/>
            <a:ext cx="962851" cy="1162064"/>
            <a:chOff x="774062" y="1326175"/>
            <a:chExt cx="1468788" cy="2126488"/>
          </a:xfrm>
        </p:grpSpPr>
        <p:sp>
          <p:nvSpPr>
            <p:cNvPr id="29" name="Google Shape;1314;p92">
              <a:extLst>
                <a:ext uri="{FF2B5EF4-FFF2-40B4-BE49-F238E27FC236}">
                  <a16:creationId xmlns:a16="http://schemas.microsoft.com/office/drawing/2014/main" id="{4EAFF451-619C-44CD-09FC-180B93D65418}"/>
                </a:ext>
              </a:extLst>
            </p:cNvPr>
            <p:cNvSpPr txBox="1"/>
            <p:nvPr/>
          </p:nvSpPr>
          <p:spPr>
            <a:xfrm>
              <a:off x="774062" y="1411375"/>
              <a:ext cx="1462500" cy="4022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IBM Plex Sans"/>
                  <a:ea typeface="IBM Plex Sans"/>
                  <a:cs typeface="IBM Plex Sans"/>
                  <a:sym typeface="IBM Plex Sans"/>
                </a:rPr>
                <a:t>V</a:t>
              </a:r>
              <a:endParaRPr sz="2500" b="1">
                <a:solidFill>
                  <a:schemeClr val="lt1"/>
                </a:solidFill>
                <a:latin typeface="IBM Plex Sans"/>
                <a:ea typeface="IBM Plex Sans"/>
                <a:cs typeface="IBM Plex Sans"/>
                <a:sym typeface="IBM Plex Sans"/>
              </a:endParaRPr>
            </a:p>
          </p:txBody>
        </p:sp>
        <p:sp>
          <p:nvSpPr>
            <p:cNvPr id="31" name="Google Shape;1316;p92">
              <a:extLst>
                <a:ext uri="{FF2B5EF4-FFF2-40B4-BE49-F238E27FC236}">
                  <a16:creationId xmlns:a16="http://schemas.microsoft.com/office/drawing/2014/main" id="{AE6A42DC-A1DD-C1BB-1FA3-4FCC8185A67D}"/>
                </a:ext>
              </a:extLst>
            </p:cNvPr>
            <p:cNvSpPr txBox="1"/>
            <p:nvPr/>
          </p:nvSpPr>
          <p:spPr>
            <a:xfrm>
              <a:off x="774066" y="2965159"/>
              <a:ext cx="1462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IBM Plex Sans"/>
                  <a:ea typeface="IBM Plex Sans"/>
                  <a:cs typeface="IBM Plex Sans"/>
                  <a:sym typeface="IBM Plex Sans"/>
                </a:rPr>
                <a:t>VII</a:t>
              </a:r>
              <a:endParaRPr sz="2500" b="1">
                <a:solidFill>
                  <a:schemeClr val="lt1"/>
                </a:solidFill>
                <a:latin typeface="IBM Plex Sans"/>
                <a:ea typeface="IBM Plex Sans"/>
                <a:cs typeface="IBM Plex Sans"/>
                <a:sym typeface="IBM Plex Sans"/>
              </a:endParaRPr>
            </a:p>
          </p:txBody>
        </p:sp>
        <p:sp>
          <p:nvSpPr>
            <p:cNvPr id="32" name="Google Shape;1317;p92">
              <a:extLst>
                <a:ext uri="{FF2B5EF4-FFF2-40B4-BE49-F238E27FC236}">
                  <a16:creationId xmlns:a16="http://schemas.microsoft.com/office/drawing/2014/main" id="{D04BA728-34D8-6D5A-D9D9-35A2F0051FC1}"/>
                </a:ext>
              </a:extLst>
            </p:cNvPr>
            <p:cNvSpPr txBox="1"/>
            <p:nvPr/>
          </p:nvSpPr>
          <p:spPr>
            <a:xfrm>
              <a:off x="780350" y="2188266"/>
              <a:ext cx="1462500" cy="4022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IBM Plex Sans"/>
                  <a:ea typeface="IBM Plex Sans"/>
                  <a:cs typeface="IBM Plex Sans"/>
                  <a:sym typeface="IBM Plex Sans"/>
                </a:rPr>
                <a:t>VI</a:t>
              </a:r>
              <a:endParaRPr sz="2500" b="1">
                <a:solidFill>
                  <a:schemeClr val="lt1"/>
                </a:solidFill>
                <a:latin typeface="IBM Plex Sans"/>
                <a:ea typeface="IBM Plex Sans"/>
                <a:cs typeface="IBM Plex Sans"/>
                <a:sym typeface="IBM Plex Sans"/>
              </a:endParaRPr>
            </a:p>
          </p:txBody>
        </p:sp>
        <p:sp>
          <p:nvSpPr>
            <p:cNvPr id="33" name="Google Shape;1318;p92">
              <a:extLst>
                <a:ext uri="{FF2B5EF4-FFF2-40B4-BE49-F238E27FC236}">
                  <a16:creationId xmlns:a16="http://schemas.microsoft.com/office/drawing/2014/main" id="{DACF489F-6499-6B58-6283-9A7C76DA8B4D}"/>
                </a:ext>
              </a:extLst>
            </p:cNvPr>
            <p:cNvSpPr/>
            <p:nvPr/>
          </p:nvSpPr>
          <p:spPr>
            <a:xfrm>
              <a:off x="859413" y="1326175"/>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9;p92">
              <a:extLst>
                <a:ext uri="{FF2B5EF4-FFF2-40B4-BE49-F238E27FC236}">
                  <a16:creationId xmlns:a16="http://schemas.microsoft.com/office/drawing/2014/main" id="{7EE01CE1-6D3E-76F2-8174-0A8573A38423}"/>
                </a:ext>
              </a:extLst>
            </p:cNvPr>
            <p:cNvSpPr/>
            <p:nvPr/>
          </p:nvSpPr>
          <p:spPr>
            <a:xfrm>
              <a:off x="859413" y="2103050"/>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0;p92">
              <a:extLst>
                <a:ext uri="{FF2B5EF4-FFF2-40B4-BE49-F238E27FC236}">
                  <a16:creationId xmlns:a16="http://schemas.microsoft.com/office/drawing/2014/main" id="{1692BB35-D1DA-7959-256C-A3ADC8546DD6}"/>
                </a:ext>
              </a:extLst>
            </p:cNvPr>
            <p:cNvSpPr/>
            <p:nvPr/>
          </p:nvSpPr>
          <p:spPr>
            <a:xfrm>
              <a:off x="859413" y="2879963"/>
              <a:ext cx="1291800" cy="57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322;p92">
              <a:extLst>
                <a:ext uri="{FF2B5EF4-FFF2-40B4-BE49-F238E27FC236}">
                  <a16:creationId xmlns:a16="http://schemas.microsoft.com/office/drawing/2014/main" id="{DCF3BF3A-7247-A5FF-2292-3B52B5045771}"/>
                </a:ext>
              </a:extLst>
            </p:cNvPr>
            <p:cNvCxnSpPr>
              <a:stCxn id="33" idx="1"/>
              <a:endCxn id="34" idx="3"/>
            </p:cNvCxnSpPr>
            <p:nvPr/>
          </p:nvCxnSpPr>
          <p:spPr>
            <a:xfrm>
              <a:off x="1505313" y="1898875"/>
              <a:ext cx="0" cy="20430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1323;p92">
              <a:extLst>
                <a:ext uri="{FF2B5EF4-FFF2-40B4-BE49-F238E27FC236}">
                  <a16:creationId xmlns:a16="http://schemas.microsoft.com/office/drawing/2014/main" id="{C6AC2653-1337-AE24-E592-722FBE8CC1CE}"/>
                </a:ext>
              </a:extLst>
            </p:cNvPr>
            <p:cNvCxnSpPr>
              <a:stCxn id="34" idx="1"/>
              <a:endCxn id="35" idx="3"/>
            </p:cNvCxnSpPr>
            <p:nvPr/>
          </p:nvCxnSpPr>
          <p:spPr>
            <a:xfrm>
              <a:off x="1505313" y="2675750"/>
              <a:ext cx="0" cy="204300"/>
            </a:xfrm>
            <a:prstGeom prst="straightConnector1">
              <a:avLst/>
            </a:prstGeom>
            <a:noFill/>
            <a:ln w="9525" cap="flat" cmpd="sng">
              <a:solidFill>
                <a:schemeClr val="lt1"/>
              </a:solidFill>
              <a:prstDash val="solid"/>
              <a:round/>
              <a:headEnd type="none" w="med" len="med"/>
              <a:tailEnd type="none" w="med" len="med"/>
            </a:ln>
          </p:spPr>
        </p:cxnSp>
      </p:grpSp>
      <p:sp>
        <p:nvSpPr>
          <p:cNvPr id="1307" name="Google Shape;1307;p92"/>
          <p:cNvSpPr txBox="1"/>
          <p:nvPr/>
        </p:nvSpPr>
        <p:spPr>
          <a:xfrm>
            <a:off x="3130147" y="1362934"/>
            <a:ext cx="44106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latin typeface="IBM Plex Sans Medium"/>
                <a:ea typeface="IBM Plex Sans Medium"/>
                <a:cs typeface="IBM Plex Sans Medium"/>
                <a:sym typeface="IBM Plex Sans Medium"/>
              </a:rPr>
              <a:t>Giới thiệu</a:t>
            </a:r>
            <a:endParaRPr sz="1700">
              <a:solidFill>
                <a:schemeClr val="lt1"/>
              </a:solidFill>
              <a:latin typeface="IBM Plex Sans Medium"/>
              <a:ea typeface="IBM Plex Sans Medium"/>
              <a:cs typeface="IBM Plex Sans Medium"/>
              <a:sym typeface="IBM Plex Sans Medium"/>
            </a:endParaRPr>
          </a:p>
        </p:txBody>
      </p:sp>
      <p:sp>
        <p:nvSpPr>
          <p:cNvPr id="1309" name="Google Shape;1309;p92"/>
          <p:cNvSpPr txBox="1"/>
          <p:nvPr/>
        </p:nvSpPr>
        <p:spPr>
          <a:xfrm>
            <a:off x="3130147" y="2578388"/>
            <a:ext cx="4410600" cy="402300"/>
          </a:xfrm>
          <a:prstGeom prst="rect">
            <a:avLst/>
          </a:prstGeom>
          <a:noFill/>
          <a:ln>
            <a:noFill/>
          </a:ln>
        </p:spPr>
        <p:txBody>
          <a:bodyPr spcFirstLastPara="1" wrap="square" lIns="91425" tIns="91425" rIns="91425" bIns="91425" anchor="ctr" anchorCtr="0">
            <a:noAutofit/>
          </a:bodyPr>
          <a:lstStyle/>
          <a:p>
            <a:pPr lvl="0"/>
            <a:r>
              <a:rPr lang="en-US" sz="1700">
                <a:solidFill>
                  <a:schemeClr val="lt1"/>
                </a:solidFill>
                <a:latin typeface="IBM Plex Sans Medium"/>
                <a:ea typeface="IBM Plex Sans Medium"/>
                <a:cs typeface="IBM Plex Sans Medium"/>
                <a:sym typeface="IBM Plex Sans Medium"/>
              </a:rPr>
              <a:t>Đánh giá thuật toán</a:t>
            </a:r>
            <a:endParaRPr sz="1700">
              <a:solidFill>
                <a:schemeClr val="lt1"/>
              </a:solidFill>
              <a:latin typeface="IBM Plex Sans Medium"/>
              <a:ea typeface="IBM Plex Sans Medium"/>
              <a:cs typeface="IBM Plex Sans Medium"/>
              <a:sym typeface="IBM Plex Sans Medium"/>
            </a:endParaRPr>
          </a:p>
        </p:txBody>
      </p:sp>
      <p:sp>
        <p:nvSpPr>
          <p:cNvPr id="1311" name="Google Shape;1311;p92"/>
          <p:cNvSpPr txBox="1"/>
          <p:nvPr/>
        </p:nvSpPr>
        <p:spPr>
          <a:xfrm>
            <a:off x="3130147" y="2157174"/>
            <a:ext cx="4410600" cy="402300"/>
          </a:xfrm>
          <a:prstGeom prst="rect">
            <a:avLst/>
          </a:prstGeom>
          <a:noFill/>
          <a:ln>
            <a:noFill/>
          </a:ln>
        </p:spPr>
        <p:txBody>
          <a:bodyPr spcFirstLastPara="1" wrap="square" lIns="91425" tIns="91425" rIns="91425" bIns="91425" anchor="ctr" anchorCtr="0">
            <a:noAutofit/>
          </a:bodyPr>
          <a:lstStyle/>
          <a:p>
            <a:pPr lvl="0"/>
            <a:r>
              <a:rPr lang="en-US" sz="1700">
                <a:solidFill>
                  <a:schemeClr val="lt1"/>
                </a:solidFill>
                <a:latin typeface="IBM Plex Sans Medium"/>
                <a:ea typeface="IBM Plex Sans Medium"/>
                <a:cs typeface="IBM Plex Sans Medium"/>
                <a:sym typeface="IBM Plex Sans Medium"/>
              </a:rPr>
              <a:t>Ứng dụng của Min-Conflict Algorithm </a:t>
            </a:r>
            <a:endParaRPr sz="1700">
              <a:solidFill>
                <a:schemeClr val="lt1"/>
              </a:solidFill>
              <a:latin typeface="IBM Plex Sans Medium"/>
              <a:ea typeface="IBM Plex Sans Medium"/>
              <a:cs typeface="IBM Plex Sans Medium"/>
              <a:sym typeface="IBM Plex Sans Medium"/>
            </a:endParaRPr>
          </a:p>
        </p:txBody>
      </p:sp>
      <p:sp>
        <p:nvSpPr>
          <p:cNvPr id="1313" name="Google Shape;1313;p92"/>
          <p:cNvSpPr txBox="1"/>
          <p:nvPr/>
        </p:nvSpPr>
        <p:spPr>
          <a:xfrm>
            <a:off x="3130147" y="1732743"/>
            <a:ext cx="44106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latin typeface="IBM Plex Sans Medium"/>
                <a:ea typeface="IBM Plex Sans Medium"/>
                <a:cs typeface="IBM Plex Sans Medium"/>
                <a:sym typeface="IBM Plex Sans Medium"/>
              </a:rPr>
              <a:t>Thuật toán Min-Conflict</a:t>
            </a:r>
            <a:endParaRPr sz="1700">
              <a:solidFill>
                <a:schemeClr val="lt1"/>
              </a:solidFill>
              <a:latin typeface="IBM Plex Sans Medium"/>
              <a:ea typeface="IBM Plex Sans Medium"/>
              <a:cs typeface="IBM Plex Sans Medium"/>
              <a:sym typeface="IBM Plex Sans Medium"/>
            </a:endParaRPr>
          </a:p>
        </p:txBody>
      </p:sp>
      <p:sp>
        <p:nvSpPr>
          <p:cNvPr id="42" name="Google Shape;1309;p92">
            <a:extLst>
              <a:ext uri="{FF2B5EF4-FFF2-40B4-BE49-F238E27FC236}">
                <a16:creationId xmlns:a16="http://schemas.microsoft.com/office/drawing/2014/main" id="{7181E98B-8DB7-E1B7-DF15-3F5627CE0098}"/>
              </a:ext>
            </a:extLst>
          </p:cNvPr>
          <p:cNvSpPr txBox="1"/>
          <p:nvPr/>
        </p:nvSpPr>
        <p:spPr>
          <a:xfrm>
            <a:off x="3130147" y="3018516"/>
            <a:ext cx="4410600" cy="402300"/>
          </a:xfrm>
          <a:prstGeom prst="rect">
            <a:avLst/>
          </a:prstGeom>
          <a:noFill/>
          <a:ln>
            <a:noFill/>
          </a:ln>
        </p:spPr>
        <p:txBody>
          <a:bodyPr spcFirstLastPara="1" wrap="square" lIns="91425" tIns="91425" rIns="91425" bIns="91425" anchor="ctr" anchorCtr="0">
            <a:noAutofit/>
          </a:bodyPr>
          <a:lstStyle/>
          <a:p>
            <a:pPr lvl="0"/>
            <a:r>
              <a:rPr lang="vi-VN" sz="1700">
                <a:solidFill>
                  <a:schemeClr val="lt1"/>
                </a:solidFill>
                <a:latin typeface="IBM Plex Sans Medium"/>
                <a:ea typeface="IBM Plex Sans Medium"/>
                <a:cs typeface="IBM Plex Sans Medium"/>
                <a:sym typeface="IBM Plex Sans Medium"/>
              </a:rPr>
              <a:t>Ưu điểm và nhược điểm của thuật toán</a:t>
            </a:r>
            <a:endParaRPr sz="1700">
              <a:solidFill>
                <a:schemeClr val="lt1"/>
              </a:solidFill>
              <a:latin typeface="IBM Plex Sans Medium"/>
              <a:ea typeface="IBM Plex Sans Medium"/>
              <a:cs typeface="IBM Plex Sans Medium"/>
              <a:sym typeface="IBM Plex Sans Medium"/>
            </a:endParaRPr>
          </a:p>
        </p:txBody>
      </p:sp>
      <p:sp>
        <p:nvSpPr>
          <p:cNvPr id="43" name="Google Shape;1309;p92">
            <a:extLst>
              <a:ext uri="{FF2B5EF4-FFF2-40B4-BE49-F238E27FC236}">
                <a16:creationId xmlns:a16="http://schemas.microsoft.com/office/drawing/2014/main" id="{14BE1422-2B2C-3A3B-1E97-7A7405BCFDCA}"/>
              </a:ext>
            </a:extLst>
          </p:cNvPr>
          <p:cNvSpPr txBox="1"/>
          <p:nvPr/>
        </p:nvSpPr>
        <p:spPr>
          <a:xfrm>
            <a:off x="3130147" y="3443057"/>
            <a:ext cx="4410600" cy="402300"/>
          </a:xfrm>
          <a:prstGeom prst="rect">
            <a:avLst/>
          </a:prstGeom>
          <a:noFill/>
          <a:ln>
            <a:noFill/>
          </a:ln>
        </p:spPr>
        <p:txBody>
          <a:bodyPr spcFirstLastPara="1" wrap="square" lIns="91425" tIns="91425" rIns="91425" bIns="91425" anchor="ctr" anchorCtr="0">
            <a:noAutofit/>
          </a:bodyPr>
          <a:lstStyle/>
          <a:p>
            <a:pPr lvl="0"/>
            <a:r>
              <a:rPr lang="en-US" sz="1700">
                <a:solidFill>
                  <a:schemeClr val="lt1"/>
                </a:solidFill>
                <a:latin typeface="IBM Plex Sans Medium"/>
                <a:ea typeface="IBM Plex Sans Medium"/>
                <a:cs typeface="IBM Plex Sans Medium"/>
                <a:sym typeface="IBM Plex Sans Medium"/>
              </a:rPr>
              <a:t>Các biến thể của thuật toán Min-conflict</a:t>
            </a:r>
            <a:endParaRPr sz="1700">
              <a:solidFill>
                <a:schemeClr val="lt1"/>
              </a:solidFill>
              <a:latin typeface="IBM Plex Sans Medium"/>
              <a:ea typeface="IBM Plex Sans Medium"/>
              <a:cs typeface="IBM Plex Sans Medium"/>
              <a:sym typeface="IBM Plex Sans Medium"/>
            </a:endParaRPr>
          </a:p>
        </p:txBody>
      </p:sp>
      <p:sp>
        <p:nvSpPr>
          <p:cNvPr id="44" name="Google Shape;1309;p92">
            <a:extLst>
              <a:ext uri="{FF2B5EF4-FFF2-40B4-BE49-F238E27FC236}">
                <a16:creationId xmlns:a16="http://schemas.microsoft.com/office/drawing/2014/main" id="{669C2E22-58DD-E212-C823-9A5B13A5081A}"/>
              </a:ext>
            </a:extLst>
          </p:cNvPr>
          <p:cNvSpPr txBox="1"/>
          <p:nvPr/>
        </p:nvSpPr>
        <p:spPr>
          <a:xfrm>
            <a:off x="3130147" y="3867614"/>
            <a:ext cx="4410600" cy="402300"/>
          </a:xfrm>
          <a:prstGeom prst="rect">
            <a:avLst/>
          </a:prstGeom>
          <a:noFill/>
          <a:ln>
            <a:noFill/>
          </a:ln>
        </p:spPr>
        <p:txBody>
          <a:bodyPr spcFirstLastPara="1" wrap="square" lIns="91425" tIns="91425" rIns="91425" bIns="91425" anchor="ctr" anchorCtr="0">
            <a:noAutofit/>
          </a:bodyPr>
          <a:lstStyle/>
          <a:p>
            <a:pPr lvl="0"/>
            <a:r>
              <a:rPr lang="en-US" sz="1700">
                <a:solidFill>
                  <a:schemeClr val="lt1"/>
                </a:solidFill>
                <a:latin typeface="IBM Plex Sans Medium"/>
                <a:ea typeface="IBM Plex Sans Medium"/>
                <a:cs typeface="IBM Plex Sans Medium"/>
                <a:sym typeface="IBM Plex Sans Medium"/>
              </a:rPr>
              <a:t>Tổng kết</a:t>
            </a:r>
            <a:endParaRPr sz="1700">
              <a:solidFill>
                <a:schemeClr val="lt1"/>
              </a:solidFill>
              <a:latin typeface="IBM Plex Sans Medium"/>
              <a:ea typeface="IBM Plex Sans Medium"/>
              <a:cs typeface="IBM Plex Sans Medium"/>
              <a:sym typeface="IBM Plex Sans Medium"/>
            </a:endParaRPr>
          </a:p>
        </p:txBody>
      </p:sp>
    </p:spTree>
    <p:extLst>
      <p:ext uri="{BB962C8B-B14F-4D97-AF65-F5344CB8AC3E}">
        <p14:creationId xmlns:p14="http://schemas.microsoft.com/office/powerpoint/2010/main" val="2349035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05"/>
                                        </p:tgtEl>
                                        <p:attrNameLst>
                                          <p:attrName>style.visibility</p:attrName>
                                        </p:attrNameLst>
                                      </p:cBhvr>
                                      <p:to>
                                        <p:strVal val="visible"/>
                                      </p:to>
                                    </p:set>
                                    <p:animEffect transition="in" filter="wipe(down)">
                                      <p:cBhvr>
                                        <p:cTn id="7" dur="500"/>
                                        <p:tgtEl>
                                          <p:spTgt spid="130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inVertic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07"/>
                                        </p:tgtEl>
                                        <p:attrNameLst>
                                          <p:attrName>style.visibility</p:attrName>
                                        </p:attrNameLst>
                                      </p:cBhvr>
                                      <p:to>
                                        <p:strVal val="visible"/>
                                      </p:to>
                                    </p:set>
                                    <p:anim calcmode="lin" valueType="num">
                                      <p:cBhvr additive="base">
                                        <p:cTn id="23" dur="500" fill="hold"/>
                                        <p:tgtEl>
                                          <p:spTgt spid="1307"/>
                                        </p:tgtEl>
                                        <p:attrNameLst>
                                          <p:attrName>ppt_x</p:attrName>
                                        </p:attrNameLst>
                                      </p:cBhvr>
                                      <p:tavLst>
                                        <p:tav tm="0">
                                          <p:val>
                                            <p:strVal val="#ppt_x"/>
                                          </p:val>
                                        </p:tav>
                                        <p:tav tm="100000">
                                          <p:val>
                                            <p:strVal val="#ppt_x"/>
                                          </p:val>
                                        </p:tav>
                                      </p:tavLst>
                                    </p:anim>
                                    <p:anim calcmode="lin" valueType="num">
                                      <p:cBhvr additive="base">
                                        <p:cTn id="24" dur="500" fill="hold"/>
                                        <p:tgtEl>
                                          <p:spTgt spid="130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13"/>
                                        </p:tgtEl>
                                        <p:attrNameLst>
                                          <p:attrName>style.visibility</p:attrName>
                                        </p:attrNameLst>
                                      </p:cBhvr>
                                      <p:to>
                                        <p:strVal val="visible"/>
                                      </p:to>
                                    </p:set>
                                    <p:anim calcmode="lin" valueType="num">
                                      <p:cBhvr additive="base">
                                        <p:cTn id="29" dur="500" fill="hold"/>
                                        <p:tgtEl>
                                          <p:spTgt spid="1313"/>
                                        </p:tgtEl>
                                        <p:attrNameLst>
                                          <p:attrName>ppt_x</p:attrName>
                                        </p:attrNameLst>
                                      </p:cBhvr>
                                      <p:tavLst>
                                        <p:tav tm="0">
                                          <p:val>
                                            <p:strVal val="#ppt_x"/>
                                          </p:val>
                                        </p:tav>
                                        <p:tav tm="100000">
                                          <p:val>
                                            <p:strVal val="#ppt_x"/>
                                          </p:val>
                                        </p:tav>
                                      </p:tavLst>
                                    </p:anim>
                                    <p:anim calcmode="lin" valueType="num">
                                      <p:cBhvr additive="base">
                                        <p:cTn id="30" dur="500" fill="hold"/>
                                        <p:tgtEl>
                                          <p:spTgt spid="13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11"/>
                                        </p:tgtEl>
                                        <p:attrNameLst>
                                          <p:attrName>style.visibility</p:attrName>
                                        </p:attrNameLst>
                                      </p:cBhvr>
                                      <p:to>
                                        <p:strVal val="visible"/>
                                      </p:to>
                                    </p:set>
                                    <p:anim calcmode="lin" valueType="num">
                                      <p:cBhvr additive="base">
                                        <p:cTn id="35" dur="500" fill="hold"/>
                                        <p:tgtEl>
                                          <p:spTgt spid="1311"/>
                                        </p:tgtEl>
                                        <p:attrNameLst>
                                          <p:attrName>ppt_x</p:attrName>
                                        </p:attrNameLst>
                                      </p:cBhvr>
                                      <p:tavLst>
                                        <p:tav tm="0">
                                          <p:val>
                                            <p:strVal val="#ppt_x"/>
                                          </p:val>
                                        </p:tav>
                                        <p:tav tm="100000">
                                          <p:val>
                                            <p:strVal val="#ppt_x"/>
                                          </p:val>
                                        </p:tav>
                                      </p:tavLst>
                                    </p:anim>
                                    <p:anim calcmode="lin" valueType="num">
                                      <p:cBhvr additive="base">
                                        <p:cTn id="36" dur="500" fill="hold"/>
                                        <p:tgtEl>
                                          <p:spTgt spid="13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09"/>
                                        </p:tgtEl>
                                        <p:attrNameLst>
                                          <p:attrName>style.visibility</p:attrName>
                                        </p:attrNameLst>
                                      </p:cBhvr>
                                      <p:to>
                                        <p:strVal val="visible"/>
                                      </p:to>
                                    </p:set>
                                    <p:anim calcmode="lin" valueType="num">
                                      <p:cBhvr additive="base">
                                        <p:cTn id="41" dur="500" fill="hold"/>
                                        <p:tgtEl>
                                          <p:spTgt spid="1309"/>
                                        </p:tgtEl>
                                        <p:attrNameLst>
                                          <p:attrName>ppt_x</p:attrName>
                                        </p:attrNameLst>
                                      </p:cBhvr>
                                      <p:tavLst>
                                        <p:tav tm="0">
                                          <p:val>
                                            <p:strVal val="#ppt_x"/>
                                          </p:val>
                                        </p:tav>
                                        <p:tav tm="100000">
                                          <p:val>
                                            <p:strVal val="#ppt_x"/>
                                          </p:val>
                                        </p:tav>
                                      </p:tavLst>
                                    </p:anim>
                                    <p:anim calcmode="lin" valueType="num">
                                      <p:cBhvr additive="base">
                                        <p:cTn id="42" dur="500" fill="hold"/>
                                        <p:tgtEl>
                                          <p:spTgt spid="130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ppt_x"/>
                                          </p:val>
                                        </p:tav>
                                        <p:tav tm="100000">
                                          <p:val>
                                            <p:strVal val="#ppt_x"/>
                                          </p:val>
                                        </p:tav>
                                      </p:tavLst>
                                    </p:anim>
                                    <p:anim calcmode="lin" valueType="num">
                                      <p:cBhvr additive="base">
                                        <p:cTn id="4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 grpId="0"/>
      <p:bldP spid="1307" grpId="0"/>
      <p:bldP spid="1309" grpId="0"/>
      <p:bldP spid="1311" grpId="0"/>
      <p:bldP spid="1313"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80"/>
          <p:cNvSpPr/>
          <p:nvPr/>
        </p:nvSpPr>
        <p:spPr>
          <a:xfrm>
            <a:off x="3850050" y="1091575"/>
            <a:ext cx="1443900" cy="14439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0"/>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0"/>
          <p:cNvSpPr txBox="1">
            <a:spLocks noGrp="1"/>
          </p:cNvSpPr>
          <p:nvPr>
            <p:ph type="title"/>
          </p:nvPr>
        </p:nvSpPr>
        <p:spPr>
          <a:xfrm>
            <a:off x="2246850" y="3392343"/>
            <a:ext cx="4650300" cy="996900"/>
          </a:xfrm>
          <a:prstGeom prst="rect">
            <a:avLst/>
          </a:prstGeom>
        </p:spPr>
        <p:txBody>
          <a:bodyPr spcFirstLastPara="1" wrap="square" lIns="91425" tIns="91425" rIns="91425" bIns="91425" anchor="b" anchorCtr="0">
            <a:noAutofit/>
          </a:bodyPr>
          <a:lstStyle/>
          <a:p>
            <a:pPr lvl="0"/>
            <a:r>
              <a:rPr lang="en-US"/>
              <a:t>Đánh giá thuật toán</a:t>
            </a:r>
            <a:endParaRPr/>
          </a:p>
        </p:txBody>
      </p:sp>
      <p:sp>
        <p:nvSpPr>
          <p:cNvPr id="986" name="Google Shape;986;p80"/>
          <p:cNvSpPr txBox="1">
            <a:spLocks noGrp="1"/>
          </p:cNvSpPr>
          <p:nvPr>
            <p:ph type="title" idx="2"/>
          </p:nvPr>
        </p:nvSpPr>
        <p:spPr>
          <a:xfrm>
            <a:off x="3752250" y="1392613"/>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IV</a:t>
            </a:r>
            <a:endParaRPr/>
          </a:p>
        </p:txBody>
      </p:sp>
      <p:grpSp>
        <p:nvGrpSpPr>
          <p:cNvPr id="988" name="Google Shape;988;p80"/>
          <p:cNvGrpSpPr/>
          <p:nvPr/>
        </p:nvGrpSpPr>
        <p:grpSpPr>
          <a:xfrm rot="5400000">
            <a:off x="7906992" y="4016075"/>
            <a:ext cx="1160092" cy="63948"/>
            <a:chOff x="3779200" y="1371600"/>
            <a:chExt cx="1992600" cy="109500"/>
          </a:xfrm>
        </p:grpSpPr>
        <p:sp>
          <p:nvSpPr>
            <p:cNvPr id="989" name="Google Shape;989;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80"/>
          <p:cNvGrpSpPr/>
          <p:nvPr/>
        </p:nvGrpSpPr>
        <p:grpSpPr>
          <a:xfrm rot="5400000">
            <a:off x="76917" y="1063475"/>
            <a:ext cx="1160092" cy="63948"/>
            <a:chOff x="3779200" y="1371600"/>
            <a:chExt cx="1992600" cy="109500"/>
          </a:xfrm>
        </p:grpSpPr>
        <p:sp>
          <p:nvSpPr>
            <p:cNvPr id="996" name="Google Shape;996;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80"/>
          <p:cNvGrpSpPr/>
          <p:nvPr/>
        </p:nvGrpSpPr>
        <p:grpSpPr>
          <a:xfrm>
            <a:off x="6487700" y="903313"/>
            <a:ext cx="1154625" cy="1014150"/>
            <a:chOff x="6487700" y="903313"/>
            <a:chExt cx="1154625" cy="1014150"/>
          </a:xfrm>
        </p:grpSpPr>
        <p:grpSp>
          <p:nvGrpSpPr>
            <p:cNvPr id="1003" name="Google Shape;1003;p80"/>
            <p:cNvGrpSpPr/>
            <p:nvPr/>
          </p:nvGrpSpPr>
          <p:grpSpPr>
            <a:xfrm flipH="1">
              <a:off x="6487700" y="1486963"/>
              <a:ext cx="1154625" cy="430500"/>
              <a:chOff x="4042650" y="642025"/>
              <a:chExt cx="1154625" cy="430500"/>
            </a:xfrm>
          </p:grpSpPr>
          <p:sp>
            <p:nvSpPr>
              <p:cNvPr id="1004" name="Google Shape;1004;p8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80"/>
            <p:cNvSpPr/>
            <p:nvPr/>
          </p:nvSpPr>
          <p:spPr>
            <a:xfrm flipH="1">
              <a:off x="7144325" y="9033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80"/>
          <p:cNvGrpSpPr/>
          <p:nvPr/>
        </p:nvGrpSpPr>
        <p:grpSpPr>
          <a:xfrm rot="-5400000" flipH="1">
            <a:off x="275992" y="1615985"/>
            <a:ext cx="2595103" cy="395086"/>
            <a:chOff x="779906" y="4390560"/>
            <a:chExt cx="3183394" cy="484590"/>
          </a:xfrm>
        </p:grpSpPr>
        <p:sp>
          <p:nvSpPr>
            <p:cNvPr id="1008" name="Google Shape;1008;p80"/>
            <p:cNvSpPr/>
            <p:nvPr/>
          </p:nvSpPr>
          <p:spPr>
            <a:xfrm>
              <a:off x="779906" y="4390560"/>
              <a:ext cx="2998690"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0292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83"/>
                                        </p:tgtEl>
                                        <p:attrNameLst>
                                          <p:attrName>style.visibility</p:attrName>
                                        </p:attrNameLst>
                                      </p:cBhvr>
                                      <p:to>
                                        <p:strVal val="visible"/>
                                      </p:to>
                                    </p:set>
                                    <p:anim calcmode="lin" valueType="num">
                                      <p:cBhvr>
                                        <p:cTn id="7" dur="500" fill="hold"/>
                                        <p:tgtEl>
                                          <p:spTgt spid="983"/>
                                        </p:tgtEl>
                                        <p:attrNameLst>
                                          <p:attrName>ppt_w</p:attrName>
                                        </p:attrNameLst>
                                      </p:cBhvr>
                                      <p:tavLst>
                                        <p:tav tm="0">
                                          <p:val>
                                            <p:fltVal val="0"/>
                                          </p:val>
                                        </p:tav>
                                        <p:tav tm="100000">
                                          <p:val>
                                            <p:strVal val="#ppt_w"/>
                                          </p:val>
                                        </p:tav>
                                      </p:tavLst>
                                    </p:anim>
                                    <p:anim calcmode="lin" valueType="num">
                                      <p:cBhvr>
                                        <p:cTn id="8" dur="500" fill="hold"/>
                                        <p:tgtEl>
                                          <p:spTgt spid="983"/>
                                        </p:tgtEl>
                                        <p:attrNameLst>
                                          <p:attrName>ppt_h</p:attrName>
                                        </p:attrNameLst>
                                      </p:cBhvr>
                                      <p:tavLst>
                                        <p:tav tm="0">
                                          <p:val>
                                            <p:fltVal val="0"/>
                                          </p:val>
                                        </p:tav>
                                        <p:tav tm="100000">
                                          <p:val>
                                            <p:strVal val="#ppt_h"/>
                                          </p:val>
                                        </p:tav>
                                      </p:tavLst>
                                    </p:anim>
                                    <p:animEffect transition="in" filter="fade">
                                      <p:cBhvr>
                                        <p:cTn id="9" dur="500"/>
                                        <p:tgtEl>
                                          <p:spTgt spid="98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86"/>
                                        </p:tgtEl>
                                        <p:attrNameLst>
                                          <p:attrName>style.visibility</p:attrName>
                                        </p:attrNameLst>
                                      </p:cBhvr>
                                      <p:to>
                                        <p:strVal val="visible"/>
                                      </p:to>
                                    </p:set>
                                    <p:anim calcmode="lin" valueType="num">
                                      <p:cBhvr>
                                        <p:cTn id="12" dur="500" fill="hold"/>
                                        <p:tgtEl>
                                          <p:spTgt spid="986"/>
                                        </p:tgtEl>
                                        <p:attrNameLst>
                                          <p:attrName>ppt_w</p:attrName>
                                        </p:attrNameLst>
                                      </p:cBhvr>
                                      <p:tavLst>
                                        <p:tav tm="0">
                                          <p:val>
                                            <p:fltVal val="0"/>
                                          </p:val>
                                        </p:tav>
                                        <p:tav tm="100000">
                                          <p:val>
                                            <p:strVal val="#ppt_w"/>
                                          </p:val>
                                        </p:tav>
                                      </p:tavLst>
                                    </p:anim>
                                    <p:anim calcmode="lin" valueType="num">
                                      <p:cBhvr>
                                        <p:cTn id="13" dur="500" fill="hold"/>
                                        <p:tgtEl>
                                          <p:spTgt spid="986"/>
                                        </p:tgtEl>
                                        <p:attrNameLst>
                                          <p:attrName>ppt_h</p:attrName>
                                        </p:attrNameLst>
                                      </p:cBhvr>
                                      <p:tavLst>
                                        <p:tav tm="0">
                                          <p:val>
                                            <p:fltVal val="0"/>
                                          </p:val>
                                        </p:tav>
                                        <p:tav tm="100000">
                                          <p:val>
                                            <p:strVal val="#ppt_h"/>
                                          </p:val>
                                        </p:tav>
                                      </p:tavLst>
                                    </p:anim>
                                    <p:animEffect transition="in" filter="fade">
                                      <p:cBhvr>
                                        <p:cTn id="14" dur="500"/>
                                        <p:tgtEl>
                                          <p:spTgt spid="986"/>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985"/>
                                        </p:tgtEl>
                                        <p:attrNameLst>
                                          <p:attrName>style.visibility</p:attrName>
                                        </p:attrNameLst>
                                      </p:cBhvr>
                                      <p:to>
                                        <p:strVal val="visible"/>
                                      </p:to>
                                    </p:set>
                                    <p:anim calcmode="lin" valueType="num">
                                      <p:cBhvr additive="base">
                                        <p:cTn id="17" dur="500" fill="hold"/>
                                        <p:tgtEl>
                                          <p:spTgt spid="985"/>
                                        </p:tgtEl>
                                        <p:attrNameLst>
                                          <p:attrName>ppt_x</p:attrName>
                                        </p:attrNameLst>
                                      </p:cBhvr>
                                      <p:tavLst>
                                        <p:tav tm="0">
                                          <p:val>
                                            <p:strVal val="#ppt_x"/>
                                          </p:val>
                                        </p:tav>
                                        <p:tav tm="100000">
                                          <p:val>
                                            <p:strVal val="#ppt_x"/>
                                          </p:val>
                                        </p:tav>
                                      </p:tavLst>
                                    </p:anim>
                                    <p:anim calcmode="lin" valueType="num">
                                      <p:cBhvr additive="base">
                                        <p:cTn id="18" dur="500" fill="hold"/>
                                        <p:tgtEl>
                                          <p:spTgt spid="98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07"/>
                                        </p:tgtEl>
                                        <p:attrNameLst>
                                          <p:attrName>style.visibility</p:attrName>
                                        </p:attrNameLst>
                                      </p:cBhvr>
                                      <p:to>
                                        <p:strVal val="visible"/>
                                      </p:to>
                                    </p:set>
                                    <p:anim calcmode="lin" valueType="num">
                                      <p:cBhvr additive="base">
                                        <p:cTn id="21" dur="500" fill="hold"/>
                                        <p:tgtEl>
                                          <p:spTgt spid="1007"/>
                                        </p:tgtEl>
                                        <p:attrNameLst>
                                          <p:attrName>ppt_x</p:attrName>
                                        </p:attrNameLst>
                                      </p:cBhvr>
                                      <p:tavLst>
                                        <p:tav tm="0">
                                          <p:val>
                                            <p:strVal val="#ppt_x"/>
                                          </p:val>
                                        </p:tav>
                                        <p:tav tm="100000">
                                          <p:val>
                                            <p:strVal val="#ppt_x"/>
                                          </p:val>
                                        </p:tav>
                                      </p:tavLst>
                                    </p:anim>
                                    <p:anim calcmode="lin" valueType="num">
                                      <p:cBhvr additive="base">
                                        <p:cTn id="22" dur="500" fill="hold"/>
                                        <p:tgtEl>
                                          <p:spTgt spid="100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84"/>
                                        </p:tgtEl>
                                        <p:attrNameLst>
                                          <p:attrName>style.visibility</p:attrName>
                                        </p:attrNameLst>
                                      </p:cBhvr>
                                      <p:to>
                                        <p:strVal val="visible"/>
                                      </p:to>
                                    </p:set>
                                    <p:anim calcmode="lin" valueType="num">
                                      <p:cBhvr additive="base">
                                        <p:cTn id="25" dur="500" fill="hold"/>
                                        <p:tgtEl>
                                          <p:spTgt spid="984"/>
                                        </p:tgtEl>
                                        <p:attrNameLst>
                                          <p:attrName>ppt_x</p:attrName>
                                        </p:attrNameLst>
                                      </p:cBhvr>
                                      <p:tavLst>
                                        <p:tav tm="0">
                                          <p:val>
                                            <p:strVal val="#ppt_x"/>
                                          </p:val>
                                        </p:tav>
                                        <p:tav tm="100000">
                                          <p:val>
                                            <p:strVal val="#ppt_x"/>
                                          </p:val>
                                        </p:tav>
                                      </p:tavLst>
                                    </p:anim>
                                    <p:anim calcmode="lin" valueType="num">
                                      <p:cBhvr additive="base">
                                        <p:cTn id="26" dur="500" fill="hold"/>
                                        <p:tgtEl>
                                          <p:spTgt spid="98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95"/>
                                        </p:tgtEl>
                                        <p:attrNameLst>
                                          <p:attrName>style.visibility</p:attrName>
                                        </p:attrNameLst>
                                      </p:cBhvr>
                                      <p:to>
                                        <p:strVal val="visible"/>
                                      </p:to>
                                    </p:set>
                                    <p:anim calcmode="lin" valueType="num">
                                      <p:cBhvr additive="base">
                                        <p:cTn id="29" dur="500" fill="hold"/>
                                        <p:tgtEl>
                                          <p:spTgt spid="995"/>
                                        </p:tgtEl>
                                        <p:attrNameLst>
                                          <p:attrName>ppt_x</p:attrName>
                                        </p:attrNameLst>
                                      </p:cBhvr>
                                      <p:tavLst>
                                        <p:tav tm="0">
                                          <p:val>
                                            <p:strVal val="#ppt_x"/>
                                          </p:val>
                                        </p:tav>
                                        <p:tav tm="100000">
                                          <p:val>
                                            <p:strVal val="#ppt_x"/>
                                          </p:val>
                                        </p:tav>
                                      </p:tavLst>
                                    </p:anim>
                                    <p:anim calcmode="lin" valueType="num">
                                      <p:cBhvr additive="base">
                                        <p:cTn id="30" dur="500" fill="hold"/>
                                        <p:tgtEl>
                                          <p:spTgt spid="99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88"/>
                                        </p:tgtEl>
                                        <p:attrNameLst>
                                          <p:attrName>style.visibility</p:attrName>
                                        </p:attrNameLst>
                                      </p:cBhvr>
                                      <p:to>
                                        <p:strVal val="visible"/>
                                      </p:to>
                                    </p:set>
                                    <p:anim calcmode="lin" valueType="num">
                                      <p:cBhvr additive="base">
                                        <p:cTn id="33" dur="500" fill="hold"/>
                                        <p:tgtEl>
                                          <p:spTgt spid="988"/>
                                        </p:tgtEl>
                                        <p:attrNameLst>
                                          <p:attrName>ppt_x</p:attrName>
                                        </p:attrNameLst>
                                      </p:cBhvr>
                                      <p:tavLst>
                                        <p:tav tm="0">
                                          <p:val>
                                            <p:strVal val="#ppt_x"/>
                                          </p:val>
                                        </p:tav>
                                        <p:tav tm="100000">
                                          <p:val>
                                            <p:strVal val="#ppt_x"/>
                                          </p:val>
                                        </p:tav>
                                      </p:tavLst>
                                    </p:anim>
                                    <p:anim calcmode="lin" valueType="num">
                                      <p:cBhvr additive="base">
                                        <p:cTn id="34" dur="500" fill="hold"/>
                                        <p:tgtEl>
                                          <p:spTgt spid="98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02"/>
                                        </p:tgtEl>
                                        <p:attrNameLst>
                                          <p:attrName>style.visibility</p:attrName>
                                        </p:attrNameLst>
                                      </p:cBhvr>
                                      <p:to>
                                        <p:strVal val="visible"/>
                                      </p:to>
                                    </p:set>
                                    <p:anim calcmode="lin" valueType="num">
                                      <p:cBhvr additive="base">
                                        <p:cTn id="37" dur="500" fill="hold"/>
                                        <p:tgtEl>
                                          <p:spTgt spid="1002"/>
                                        </p:tgtEl>
                                        <p:attrNameLst>
                                          <p:attrName>ppt_x</p:attrName>
                                        </p:attrNameLst>
                                      </p:cBhvr>
                                      <p:tavLst>
                                        <p:tav tm="0">
                                          <p:val>
                                            <p:strVal val="#ppt_x"/>
                                          </p:val>
                                        </p:tav>
                                        <p:tav tm="100000">
                                          <p:val>
                                            <p:strVal val="#ppt_x"/>
                                          </p:val>
                                        </p:tav>
                                      </p:tavLst>
                                    </p:anim>
                                    <p:anim calcmode="lin" valueType="num">
                                      <p:cBhvr additive="base">
                                        <p:cTn id="38" dur="500" fill="hold"/>
                                        <p:tgtEl>
                                          <p:spTgt spid="1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 grpId="0" animBg="1"/>
      <p:bldP spid="984" grpId="0" animBg="1"/>
      <p:bldP spid="985" grpId="0"/>
      <p:bldP spid="98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5" name="Google Shape;845;p73"/>
          <p:cNvSpPr txBox="1">
            <a:spLocks noGrp="1"/>
          </p:cNvSpPr>
          <p:nvPr>
            <p:ph type="subTitle" idx="4"/>
          </p:nvPr>
        </p:nvSpPr>
        <p:spPr>
          <a:xfrm>
            <a:off x="789384" y="3537727"/>
            <a:ext cx="7565231" cy="640200"/>
          </a:xfrm>
          <a:prstGeom prst="rect">
            <a:avLst/>
          </a:prstGeom>
        </p:spPr>
        <p:txBody>
          <a:bodyPr spcFirstLastPara="1" wrap="square" lIns="91425" tIns="91425" rIns="91425" bIns="91425" anchor="t" anchorCtr="0">
            <a:noAutofit/>
          </a:bodyPr>
          <a:lstStyle/>
          <a:p>
            <a:pPr marL="0" lvl="0" indent="0"/>
            <a:r>
              <a:rPr lang="vi-VN"/>
              <a:t>kết quả của biểu đồ này có thể được xem như là một hướng dẫn thô sơ về cách tăng trưởng của số bước di chuyển trong khi giải quyết bài toán sắp xếp chỗ học sinh nói chuyện bằng thuật toán Min-Conflicts. Tuy nhiên, để có một kết quả chính xác và chính thức, ta cần thực hiện nhiều lần giải quyết và đánh giá kết quả trung bình trên nhiều trường hợp khác nhau của bài toán.</a:t>
            </a:r>
          </a:p>
        </p:txBody>
      </p:sp>
      <p:grpSp>
        <p:nvGrpSpPr>
          <p:cNvPr id="851" name="Google Shape;851;p73"/>
          <p:cNvGrpSpPr/>
          <p:nvPr/>
        </p:nvGrpSpPr>
        <p:grpSpPr>
          <a:xfrm rot="5400000">
            <a:off x="7666027" y="1835454"/>
            <a:ext cx="1163678" cy="63948"/>
            <a:chOff x="3779200" y="1371600"/>
            <a:chExt cx="1992600" cy="109500"/>
          </a:xfrm>
        </p:grpSpPr>
        <p:sp>
          <p:nvSpPr>
            <p:cNvPr id="852" name="Google Shape;852;p7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73"/>
          <p:cNvGrpSpPr/>
          <p:nvPr/>
        </p:nvGrpSpPr>
        <p:grpSpPr>
          <a:xfrm rot="5400000">
            <a:off x="7435452" y="1616079"/>
            <a:ext cx="1163678" cy="63948"/>
            <a:chOff x="3779200" y="1371600"/>
            <a:chExt cx="1992600" cy="109500"/>
          </a:xfrm>
        </p:grpSpPr>
        <p:sp>
          <p:nvSpPr>
            <p:cNvPr id="859" name="Google Shape;859;p7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CADA8A42-9F01-F5D0-887E-7F02AFDCB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206" y="398085"/>
            <a:ext cx="5103019" cy="2782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45">
                                            <p:txEl>
                                              <p:pRg st="0" end="0"/>
                                            </p:txEl>
                                          </p:spTgt>
                                        </p:tgtEl>
                                        <p:attrNameLst>
                                          <p:attrName>style.visibility</p:attrName>
                                        </p:attrNameLst>
                                      </p:cBhvr>
                                      <p:to>
                                        <p:strVal val="visible"/>
                                      </p:to>
                                    </p:set>
                                    <p:animEffect transition="in" filter="barn(inVertical)">
                                      <p:cBhvr>
                                        <p:cTn id="7" dur="500"/>
                                        <p:tgtEl>
                                          <p:spTgt spid="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randombar(horizont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446532"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086032" y="1805361"/>
            <a:ext cx="4829238"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Ưu, nhược điểm của thuật toán</a:t>
            </a:r>
          </a:p>
        </p:txBody>
      </p:sp>
      <p:sp>
        <p:nvSpPr>
          <p:cNvPr id="726" name="Google Shape;726;p67"/>
          <p:cNvSpPr txBox="1">
            <a:spLocks noGrp="1"/>
          </p:cNvSpPr>
          <p:nvPr>
            <p:ph type="title" idx="2"/>
          </p:nvPr>
        </p:nvSpPr>
        <p:spPr>
          <a:xfrm>
            <a:off x="1313182"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a:t>
            </a:r>
            <a:endParaRPr/>
          </a:p>
        </p:txBody>
      </p:sp>
    </p:spTree>
    <p:extLst>
      <p:ext uri="{BB962C8B-B14F-4D97-AF65-F5344CB8AC3E}">
        <p14:creationId xmlns:p14="http://schemas.microsoft.com/office/powerpoint/2010/main" val="221411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26"/>
                                        </p:tgtEl>
                                        <p:attrNameLst>
                                          <p:attrName>r</p:attrName>
                                        </p:attrNameLst>
                                      </p:cBhvr>
                                    </p:animRot>
                                    <p:animRot by="-240000">
                                      <p:cBhvr>
                                        <p:cTn id="7" dur="200" fill="hold">
                                          <p:stCondLst>
                                            <p:cond delay="200"/>
                                          </p:stCondLst>
                                        </p:cTn>
                                        <p:tgtEl>
                                          <p:spTgt spid="726"/>
                                        </p:tgtEl>
                                        <p:attrNameLst>
                                          <p:attrName>r</p:attrName>
                                        </p:attrNameLst>
                                      </p:cBhvr>
                                    </p:animRot>
                                    <p:animRot by="240000">
                                      <p:cBhvr>
                                        <p:cTn id="8" dur="200" fill="hold">
                                          <p:stCondLst>
                                            <p:cond delay="400"/>
                                          </p:stCondLst>
                                        </p:cTn>
                                        <p:tgtEl>
                                          <p:spTgt spid="726"/>
                                        </p:tgtEl>
                                        <p:attrNameLst>
                                          <p:attrName>r</p:attrName>
                                        </p:attrNameLst>
                                      </p:cBhvr>
                                    </p:animRot>
                                    <p:animRot by="-240000">
                                      <p:cBhvr>
                                        <p:cTn id="9" dur="200" fill="hold">
                                          <p:stCondLst>
                                            <p:cond delay="600"/>
                                          </p:stCondLst>
                                        </p:cTn>
                                        <p:tgtEl>
                                          <p:spTgt spid="726"/>
                                        </p:tgtEl>
                                        <p:attrNameLst>
                                          <p:attrName>r</p:attrName>
                                        </p:attrNameLst>
                                      </p:cBhvr>
                                    </p:animRot>
                                    <p:animRot by="120000">
                                      <p:cBhvr>
                                        <p:cTn id="10" dur="200" fill="hold">
                                          <p:stCondLst>
                                            <p:cond delay="800"/>
                                          </p:stCondLst>
                                        </p:cTn>
                                        <p:tgtEl>
                                          <p:spTgt spid="72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723"/>
                                        </p:tgtEl>
                                        <p:attrNameLst>
                                          <p:attrName>r</p:attrName>
                                        </p:attrNameLst>
                                      </p:cBhvr>
                                    </p:animRot>
                                    <p:animRot by="-240000">
                                      <p:cBhvr>
                                        <p:cTn id="13" dur="200" fill="hold">
                                          <p:stCondLst>
                                            <p:cond delay="200"/>
                                          </p:stCondLst>
                                        </p:cTn>
                                        <p:tgtEl>
                                          <p:spTgt spid="723"/>
                                        </p:tgtEl>
                                        <p:attrNameLst>
                                          <p:attrName>r</p:attrName>
                                        </p:attrNameLst>
                                      </p:cBhvr>
                                    </p:animRot>
                                    <p:animRot by="240000">
                                      <p:cBhvr>
                                        <p:cTn id="14" dur="200" fill="hold">
                                          <p:stCondLst>
                                            <p:cond delay="400"/>
                                          </p:stCondLst>
                                        </p:cTn>
                                        <p:tgtEl>
                                          <p:spTgt spid="723"/>
                                        </p:tgtEl>
                                        <p:attrNameLst>
                                          <p:attrName>r</p:attrName>
                                        </p:attrNameLst>
                                      </p:cBhvr>
                                    </p:animRot>
                                    <p:animRot by="-240000">
                                      <p:cBhvr>
                                        <p:cTn id="15" dur="200" fill="hold">
                                          <p:stCondLst>
                                            <p:cond delay="600"/>
                                          </p:stCondLst>
                                        </p:cTn>
                                        <p:tgtEl>
                                          <p:spTgt spid="723"/>
                                        </p:tgtEl>
                                        <p:attrNameLst>
                                          <p:attrName>r</p:attrName>
                                        </p:attrNameLst>
                                      </p:cBhvr>
                                    </p:animRot>
                                    <p:animRot by="120000">
                                      <p:cBhvr>
                                        <p:cTn id="16" dur="200" fill="hold">
                                          <p:stCondLst>
                                            <p:cond delay="800"/>
                                          </p:stCondLst>
                                        </p:cTn>
                                        <p:tgtEl>
                                          <p:spTgt spid="723"/>
                                        </p:tgtEl>
                                        <p:attrNameLst>
                                          <p:attrName>r</p:attrName>
                                        </p:attrNameLst>
                                      </p:cBhvr>
                                    </p:animRot>
                                  </p:childTnLst>
                                </p:cTn>
                              </p:par>
                              <p:par>
                                <p:cTn id="17" presetID="10" presetClass="entr" presetSubtype="0" fill="hold" grpId="0" nodeType="withEffect">
                                  <p:stCondLst>
                                    <p:cond delay="0"/>
                                  </p:stCondLst>
                                  <p:childTnLst>
                                    <p:set>
                                      <p:cBhvr>
                                        <p:cTn id="18" dur="1" fill="hold">
                                          <p:stCondLst>
                                            <p:cond delay="0"/>
                                          </p:stCondLst>
                                        </p:cTn>
                                        <p:tgtEl>
                                          <p:spTgt spid="724"/>
                                        </p:tgtEl>
                                        <p:attrNameLst>
                                          <p:attrName>style.visibility</p:attrName>
                                        </p:attrNameLst>
                                      </p:cBhvr>
                                      <p:to>
                                        <p:strVal val="visible"/>
                                      </p:to>
                                    </p:set>
                                    <p:animEffect transition="in" filter="fade">
                                      <p:cBhvr>
                                        <p:cTn id="19" dur="500"/>
                                        <p:tgtEl>
                                          <p:spTgt spid="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animBg="1"/>
      <p:bldP spid="724" grpId="0"/>
      <p:bldP spid="7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463584" y="442733"/>
            <a:ext cx="821683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1. Ưu điểm của thuật toán </a:t>
            </a:r>
            <a:r>
              <a:rPr lang="en-US" sz="3200"/>
              <a:t>Min-conflict</a:t>
            </a:r>
            <a:endParaRPr sz="3200"/>
          </a:p>
        </p:txBody>
      </p:sp>
      <p:sp>
        <p:nvSpPr>
          <p:cNvPr id="1306" name="Google Shape;1306;p92"/>
          <p:cNvSpPr txBox="1"/>
          <p:nvPr/>
        </p:nvSpPr>
        <p:spPr>
          <a:xfrm>
            <a:off x="821519" y="1441094"/>
            <a:ext cx="2149449" cy="402300"/>
          </a:xfrm>
          <a:prstGeom prst="rect">
            <a:avLst/>
          </a:prstGeom>
          <a:noFill/>
          <a:ln>
            <a:noFill/>
          </a:ln>
        </p:spPr>
        <p:txBody>
          <a:bodyPr spcFirstLastPara="1" wrap="square" lIns="91425" tIns="91425" rIns="91425" bIns="91425" anchor="ctr" anchorCtr="0">
            <a:noAutofit/>
          </a:bodyPr>
          <a:lstStyle/>
          <a:p>
            <a:pPr marL="342900" lvl="0" indent="-342900" rtl="0">
              <a:spcBef>
                <a:spcPts val="0"/>
              </a:spcBef>
              <a:spcAft>
                <a:spcPts val="0"/>
              </a:spcAft>
              <a:buFont typeface="Wingdings" panose="05000000000000000000" pitchFamily="2" charset="2"/>
              <a:buChar char="Ø"/>
            </a:pPr>
            <a:r>
              <a:rPr lang="en" sz="2500" b="1">
                <a:solidFill>
                  <a:schemeClr val="lt1"/>
                </a:solidFill>
                <a:latin typeface="IBM Plex Sans"/>
                <a:ea typeface="IBM Plex Sans"/>
                <a:cs typeface="IBM Plex Sans"/>
                <a:sym typeface="IBM Plex Sans"/>
              </a:rPr>
              <a:t>H</a:t>
            </a:r>
            <a:r>
              <a:rPr lang="en-US" sz="2500" b="1">
                <a:solidFill>
                  <a:schemeClr val="lt1"/>
                </a:solidFill>
                <a:latin typeface="IBM Plex Sans"/>
                <a:ea typeface="IBM Plex Sans"/>
                <a:cs typeface="IBM Plex Sans"/>
                <a:sym typeface="IBM Plex Sans"/>
              </a:rPr>
              <a:t>i</a:t>
            </a:r>
            <a:r>
              <a:rPr lang="en" sz="2500" b="1">
                <a:solidFill>
                  <a:schemeClr val="lt1"/>
                </a:solidFill>
                <a:latin typeface="IBM Plex Sans"/>
                <a:ea typeface="IBM Plex Sans"/>
                <a:cs typeface="IBM Plex Sans"/>
                <a:sym typeface="IBM Plex Sans"/>
              </a:rPr>
              <a:t>ệu quả</a:t>
            </a:r>
            <a:endParaRPr sz="2500" b="1">
              <a:solidFill>
                <a:schemeClr val="lt1"/>
              </a:solidFill>
              <a:latin typeface="IBM Plex Sans"/>
              <a:ea typeface="IBM Plex Sans"/>
              <a:cs typeface="IBM Plex Sans"/>
              <a:sym typeface="IBM Plex Sans"/>
            </a:endParaRPr>
          </a:p>
        </p:txBody>
      </p:sp>
      <p:sp>
        <p:nvSpPr>
          <p:cNvPr id="1307" name="Google Shape;1307;p92"/>
          <p:cNvSpPr txBox="1"/>
          <p:nvPr/>
        </p:nvSpPr>
        <p:spPr>
          <a:xfrm>
            <a:off x="3273539" y="1441094"/>
            <a:ext cx="4806038" cy="402300"/>
          </a:xfrm>
          <a:prstGeom prst="rect">
            <a:avLst/>
          </a:prstGeom>
          <a:noFill/>
          <a:ln>
            <a:noFill/>
          </a:ln>
        </p:spPr>
        <p:txBody>
          <a:bodyPr spcFirstLastPara="1" wrap="square" lIns="91425" tIns="91425" rIns="91425" bIns="91425" anchor="ctr" anchorCtr="0">
            <a:noAutofit/>
          </a:bodyPr>
          <a:lstStyle/>
          <a:p>
            <a:pPr lvl="0"/>
            <a:r>
              <a:rPr lang="vi-VN">
                <a:solidFill>
                  <a:schemeClr val="lt1"/>
                </a:solidFill>
                <a:latin typeface="IBM Plex Sans Medium"/>
                <a:ea typeface="IBM Plex Sans Medium"/>
                <a:cs typeface="IBM Plex Sans Medium"/>
                <a:sym typeface="IBM Plex Sans Medium"/>
              </a:rPr>
              <a:t>Min-conflict giải quyết các bài toán tối ưu hóa lớn, phức tạp nhanh chóng và giúp tối ưu hóa trạng thái hiện tại</a:t>
            </a:r>
            <a:r>
              <a:rPr lang="en-US">
                <a:solidFill>
                  <a:schemeClr val="lt1"/>
                </a:solidFill>
                <a:latin typeface="IBM Plex Sans Medium"/>
                <a:ea typeface="IBM Plex Sans Medium"/>
                <a:cs typeface="IBM Plex Sans Medium"/>
                <a:sym typeface="IBM Plex Sans Medium"/>
              </a:rPr>
              <a:t>.</a:t>
            </a:r>
            <a:endParaRPr>
              <a:solidFill>
                <a:schemeClr val="lt1"/>
              </a:solidFill>
              <a:latin typeface="IBM Plex Sans Medium"/>
              <a:ea typeface="IBM Plex Sans Medium"/>
              <a:cs typeface="IBM Plex Sans Medium"/>
              <a:sym typeface="IBM Plex Sans Medium"/>
            </a:endParaRPr>
          </a:p>
        </p:txBody>
      </p:sp>
      <p:sp>
        <p:nvSpPr>
          <p:cNvPr id="1308" name="Google Shape;1308;p92"/>
          <p:cNvSpPr txBox="1"/>
          <p:nvPr/>
        </p:nvSpPr>
        <p:spPr>
          <a:xfrm>
            <a:off x="821519" y="3624135"/>
            <a:ext cx="2149461" cy="636765"/>
          </a:xfrm>
          <a:prstGeom prst="rect">
            <a:avLst/>
          </a:prstGeom>
          <a:noFill/>
          <a:ln>
            <a:noFill/>
          </a:ln>
        </p:spPr>
        <p:txBody>
          <a:bodyPr spcFirstLastPara="1" wrap="square" lIns="91425" tIns="91425" rIns="91425" bIns="91425" anchor="ctr" anchorCtr="0">
            <a:noAutofit/>
          </a:bodyPr>
          <a:lstStyle/>
          <a:p>
            <a:pPr marL="342900" lvl="0" indent="-342900">
              <a:buFont typeface="Wingdings" panose="05000000000000000000" pitchFamily="2" charset="2"/>
              <a:buChar char="Ø"/>
            </a:pPr>
            <a:r>
              <a:rPr lang="en-US" sz="2500" b="1">
                <a:solidFill>
                  <a:schemeClr val="lt1"/>
                </a:solidFill>
                <a:latin typeface="IBM Plex Sans"/>
                <a:ea typeface="IBM Plex Sans"/>
                <a:cs typeface="IBM Plex Sans"/>
                <a:sym typeface="IBM Plex Sans"/>
              </a:rPr>
              <a:t>Dễ dàng thực hiện</a:t>
            </a:r>
            <a:endParaRPr sz="2500" b="1">
              <a:solidFill>
                <a:schemeClr val="lt1"/>
              </a:solidFill>
              <a:latin typeface="IBM Plex Sans"/>
              <a:ea typeface="IBM Plex Sans"/>
              <a:cs typeface="IBM Plex Sans"/>
              <a:sym typeface="IBM Plex Sans"/>
            </a:endParaRPr>
          </a:p>
        </p:txBody>
      </p:sp>
      <p:sp>
        <p:nvSpPr>
          <p:cNvPr id="1309" name="Google Shape;1309;p92"/>
          <p:cNvSpPr txBox="1"/>
          <p:nvPr/>
        </p:nvSpPr>
        <p:spPr>
          <a:xfrm>
            <a:off x="3273513" y="3624151"/>
            <a:ext cx="4806065" cy="636765"/>
          </a:xfrm>
          <a:prstGeom prst="rect">
            <a:avLst/>
          </a:prstGeom>
          <a:noFill/>
          <a:ln>
            <a:noFill/>
          </a:ln>
        </p:spPr>
        <p:txBody>
          <a:bodyPr spcFirstLastPara="1" wrap="square" lIns="91425" tIns="91425" rIns="91425" bIns="91425" anchor="ctr" anchorCtr="0">
            <a:noAutofit/>
          </a:bodyPr>
          <a:lstStyle/>
          <a:p>
            <a:pPr lvl="0"/>
            <a:r>
              <a:rPr lang="vi-VN">
                <a:solidFill>
                  <a:schemeClr val="lt1"/>
                </a:solidFill>
                <a:latin typeface="IBM Plex Sans Medium"/>
                <a:ea typeface="IBM Plex Sans Medium"/>
                <a:cs typeface="IBM Plex Sans Medium"/>
                <a:sym typeface="IBM Plex Sans Medium"/>
              </a:rPr>
              <a:t>Min-conflict có cấu trúc đơn giản và dễ thực hiện trên các máy tính cá nhân hoặc cả trên các hệ thống phân tán.</a:t>
            </a:r>
            <a:endParaRPr>
              <a:solidFill>
                <a:schemeClr val="lt1"/>
              </a:solidFill>
              <a:latin typeface="IBM Plex Sans Medium"/>
              <a:ea typeface="IBM Plex Sans Medium"/>
              <a:cs typeface="IBM Plex Sans Medium"/>
              <a:sym typeface="IBM Plex Sans Medium"/>
            </a:endParaRPr>
          </a:p>
        </p:txBody>
      </p:sp>
      <p:sp>
        <p:nvSpPr>
          <p:cNvPr id="1310" name="Google Shape;1310;p92"/>
          <p:cNvSpPr txBox="1"/>
          <p:nvPr/>
        </p:nvSpPr>
        <p:spPr>
          <a:xfrm>
            <a:off x="821531" y="2694706"/>
            <a:ext cx="2149441" cy="702838"/>
          </a:xfrm>
          <a:prstGeom prst="rect">
            <a:avLst/>
          </a:prstGeom>
          <a:noFill/>
          <a:ln>
            <a:noFill/>
          </a:ln>
        </p:spPr>
        <p:txBody>
          <a:bodyPr spcFirstLastPara="1" wrap="square" lIns="91425" tIns="91425" rIns="91425" bIns="91425" anchor="ctr" anchorCtr="0">
            <a:noAutofit/>
          </a:bodyPr>
          <a:lstStyle/>
          <a:p>
            <a:pPr marL="342900" lvl="0" indent="-342900">
              <a:buFont typeface="Wingdings" panose="05000000000000000000" pitchFamily="2" charset="2"/>
              <a:buChar char="Ø"/>
            </a:pPr>
            <a:r>
              <a:rPr lang="en-US" sz="2500" b="1">
                <a:solidFill>
                  <a:schemeClr val="lt1"/>
                </a:solidFill>
                <a:latin typeface="IBM Plex Sans"/>
                <a:ea typeface="IBM Plex Sans"/>
                <a:cs typeface="IBM Plex Sans"/>
                <a:sym typeface="IBM Plex Sans"/>
              </a:rPr>
              <a:t>Tìm lời giải tốt nhất</a:t>
            </a:r>
            <a:endParaRPr sz="2500" b="1">
              <a:solidFill>
                <a:schemeClr val="lt1"/>
              </a:solidFill>
              <a:latin typeface="IBM Plex Sans"/>
              <a:ea typeface="IBM Plex Sans"/>
              <a:cs typeface="IBM Plex Sans"/>
              <a:sym typeface="IBM Plex Sans"/>
            </a:endParaRPr>
          </a:p>
        </p:txBody>
      </p:sp>
      <p:sp>
        <p:nvSpPr>
          <p:cNvPr id="1311" name="Google Shape;1311;p92"/>
          <p:cNvSpPr txBox="1"/>
          <p:nvPr/>
        </p:nvSpPr>
        <p:spPr>
          <a:xfrm>
            <a:off x="3273514" y="2694716"/>
            <a:ext cx="4806064" cy="702838"/>
          </a:xfrm>
          <a:prstGeom prst="rect">
            <a:avLst/>
          </a:prstGeom>
          <a:noFill/>
          <a:ln>
            <a:noFill/>
          </a:ln>
        </p:spPr>
        <p:txBody>
          <a:bodyPr spcFirstLastPara="1" wrap="square" lIns="91425" tIns="91425" rIns="91425" bIns="91425" anchor="ctr" anchorCtr="0">
            <a:noAutofit/>
          </a:bodyPr>
          <a:lstStyle/>
          <a:p>
            <a:pPr lvl="0"/>
            <a:r>
              <a:rPr lang="vi-VN">
                <a:solidFill>
                  <a:schemeClr val="lt1"/>
                </a:solidFill>
                <a:latin typeface="IBM Plex Sans Medium"/>
                <a:ea typeface="IBM Plex Sans Medium"/>
                <a:cs typeface="IBM Plex Sans Medium"/>
                <a:sym typeface="IBM Plex Sans Medium"/>
              </a:rPr>
              <a:t>Min-conflict có thể tìm ra lời giải tốt nhất trong thời gian ngắn và đôi khi có thể tìm ra lời giải tối ưu trong thời gian chấp nhận được.</a:t>
            </a:r>
            <a:endParaRPr>
              <a:solidFill>
                <a:schemeClr val="lt1"/>
              </a:solidFill>
              <a:latin typeface="IBM Plex Sans Medium"/>
              <a:ea typeface="IBM Plex Sans Medium"/>
              <a:cs typeface="IBM Plex Sans Medium"/>
              <a:sym typeface="IBM Plex Sans Medium"/>
            </a:endParaRPr>
          </a:p>
        </p:txBody>
      </p:sp>
      <p:sp>
        <p:nvSpPr>
          <p:cNvPr id="1312" name="Google Shape;1312;p92"/>
          <p:cNvSpPr txBox="1"/>
          <p:nvPr/>
        </p:nvSpPr>
        <p:spPr>
          <a:xfrm>
            <a:off x="821531" y="2071250"/>
            <a:ext cx="2149449" cy="402300"/>
          </a:xfrm>
          <a:prstGeom prst="rect">
            <a:avLst/>
          </a:prstGeom>
          <a:noFill/>
          <a:ln>
            <a:noFill/>
          </a:ln>
        </p:spPr>
        <p:txBody>
          <a:bodyPr spcFirstLastPara="1" wrap="square" lIns="91425" tIns="91425" rIns="91425" bIns="91425" anchor="ctr" anchorCtr="0">
            <a:noAutofit/>
          </a:bodyPr>
          <a:lstStyle/>
          <a:p>
            <a:pPr marL="342900" lvl="0" indent="-342900" rtl="0">
              <a:spcBef>
                <a:spcPts val="0"/>
              </a:spcBef>
              <a:spcAft>
                <a:spcPts val="0"/>
              </a:spcAft>
              <a:buFont typeface="Wingdings" panose="05000000000000000000" pitchFamily="2" charset="2"/>
              <a:buChar char="Ø"/>
            </a:pPr>
            <a:r>
              <a:rPr lang="en" sz="2500" b="1">
                <a:solidFill>
                  <a:schemeClr val="lt1"/>
                </a:solidFill>
                <a:latin typeface="IBM Plex Sans"/>
                <a:ea typeface="IBM Plex Sans"/>
                <a:cs typeface="IBM Plex Sans"/>
                <a:sym typeface="IBM Plex Sans"/>
              </a:rPr>
              <a:t>Linh hoạt</a:t>
            </a:r>
            <a:endParaRPr sz="2500" b="1">
              <a:solidFill>
                <a:schemeClr val="lt1"/>
              </a:solidFill>
              <a:latin typeface="IBM Plex Sans"/>
              <a:ea typeface="IBM Plex Sans"/>
              <a:cs typeface="IBM Plex Sans"/>
              <a:sym typeface="IBM Plex Sans"/>
            </a:endParaRPr>
          </a:p>
        </p:txBody>
      </p:sp>
      <p:sp>
        <p:nvSpPr>
          <p:cNvPr id="1313" name="Google Shape;1313;p92"/>
          <p:cNvSpPr txBox="1"/>
          <p:nvPr/>
        </p:nvSpPr>
        <p:spPr>
          <a:xfrm>
            <a:off x="3273538" y="2071254"/>
            <a:ext cx="4806039" cy="402300"/>
          </a:xfrm>
          <a:prstGeom prst="rect">
            <a:avLst/>
          </a:prstGeom>
          <a:noFill/>
          <a:ln>
            <a:noFill/>
          </a:ln>
        </p:spPr>
        <p:txBody>
          <a:bodyPr spcFirstLastPara="1" wrap="square" lIns="91425" tIns="91425" rIns="91425" bIns="91425" anchor="ctr" anchorCtr="0">
            <a:noAutofit/>
          </a:bodyPr>
          <a:lstStyle/>
          <a:p>
            <a:pPr lvl="0"/>
            <a:r>
              <a:rPr lang="en-US">
                <a:solidFill>
                  <a:schemeClr val="lt1"/>
                </a:solidFill>
                <a:latin typeface="IBM Plex Sans Medium"/>
                <a:ea typeface="IBM Plex Sans Medium"/>
                <a:cs typeface="IBM Plex Sans Medium"/>
                <a:sym typeface="IBM Plex Sans Medium"/>
              </a:rPr>
              <a:t>Min-conflict có tính linh hoạt cao, có thể dễ dàng thay đổi để phù hợp với nhiều loại bài toán khác nhau.</a:t>
            </a:r>
            <a:endParaRPr>
              <a:solidFill>
                <a:schemeClr val="lt1"/>
              </a:solidFill>
              <a:latin typeface="IBM Plex Sans Medium"/>
              <a:ea typeface="IBM Plex Sans Medium"/>
              <a:cs typeface="IBM Plex Sans Medium"/>
              <a:sym typeface="IBM Plex Sans Medium"/>
            </a:endParaRPr>
          </a:p>
        </p:txBody>
      </p:sp>
    </p:spTree>
    <p:extLst>
      <p:ext uri="{BB962C8B-B14F-4D97-AF65-F5344CB8AC3E}">
        <p14:creationId xmlns:p14="http://schemas.microsoft.com/office/powerpoint/2010/main" val="1113529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05"/>
                                        </p:tgtEl>
                                        <p:attrNameLst>
                                          <p:attrName>style.visibility</p:attrName>
                                        </p:attrNameLst>
                                      </p:cBhvr>
                                      <p:to>
                                        <p:strVal val="visible"/>
                                      </p:to>
                                    </p:set>
                                    <p:animEffect transition="in" filter="wipe(down)">
                                      <p:cBhvr>
                                        <p:cTn id="7" dur="500"/>
                                        <p:tgtEl>
                                          <p:spTgt spid="130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06"/>
                                        </p:tgtEl>
                                        <p:attrNameLst>
                                          <p:attrName>style.visibility</p:attrName>
                                        </p:attrNameLst>
                                      </p:cBhvr>
                                      <p:to>
                                        <p:strVal val="visible"/>
                                      </p:to>
                                    </p:set>
                                    <p:animEffect transition="in" filter="fade">
                                      <p:cBhvr>
                                        <p:cTn id="12" dur="1000"/>
                                        <p:tgtEl>
                                          <p:spTgt spid="1306"/>
                                        </p:tgtEl>
                                      </p:cBhvr>
                                    </p:animEffect>
                                    <p:anim calcmode="lin" valueType="num">
                                      <p:cBhvr>
                                        <p:cTn id="13" dur="1000" fill="hold"/>
                                        <p:tgtEl>
                                          <p:spTgt spid="1306"/>
                                        </p:tgtEl>
                                        <p:attrNameLst>
                                          <p:attrName>ppt_x</p:attrName>
                                        </p:attrNameLst>
                                      </p:cBhvr>
                                      <p:tavLst>
                                        <p:tav tm="0">
                                          <p:val>
                                            <p:strVal val="#ppt_x"/>
                                          </p:val>
                                        </p:tav>
                                        <p:tav tm="100000">
                                          <p:val>
                                            <p:strVal val="#ppt_x"/>
                                          </p:val>
                                        </p:tav>
                                      </p:tavLst>
                                    </p:anim>
                                    <p:anim calcmode="lin" valueType="num">
                                      <p:cBhvr>
                                        <p:cTn id="14" dur="1000" fill="hold"/>
                                        <p:tgtEl>
                                          <p:spTgt spid="13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07"/>
                                        </p:tgtEl>
                                        <p:attrNameLst>
                                          <p:attrName>style.visibility</p:attrName>
                                        </p:attrNameLst>
                                      </p:cBhvr>
                                      <p:to>
                                        <p:strVal val="visible"/>
                                      </p:to>
                                    </p:set>
                                    <p:animEffect transition="in" filter="fade">
                                      <p:cBhvr>
                                        <p:cTn id="17" dur="1000"/>
                                        <p:tgtEl>
                                          <p:spTgt spid="1307"/>
                                        </p:tgtEl>
                                      </p:cBhvr>
                                    </p:animEffect>
                                    <p:anim calcmode="lin" valueType="num">
                                      <p:cBhvr>
                                        <p:cTn id="18" dur="1000" fill="hold"/>
                                        <p:tgtEl>
                                          <p:spTgt spid="1307"/>
                                        </p:tgtEl>
                                        <p:attrNameLst>
                                          <p:attrName>ppt_x</p:attrName>
                                        </p:attrNameLst>
                                      </p:cBhvr>
                                      <p:tavLst>
                                        <p:tav tm="0">
                                          <p:val>
                                            <p:strVal val="#ppt_x"/>
                                          </p:val>
                                        </p:tav>
                                        <p:tav tm="100000">
                                          <p:val>
                                            <p:strVal val="#ppt_x"/>
                                          </p:val>
                                        </p:tav>
                                      </p:tavLst>
                                    </p:anim>
                                    <p:anim calcmode="lin" valueType="num">
                                      <p:cBhvr>
                                        <p:cTn id="19" dur="1000" fill="hold"/>
                                        <p:tgtEl>
                                          <p:spTgt spid="130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12"/>
                                        </p:tgtEl>
                                        <p:attrNameLst>
                                          <p:attrName>style.visibility</p:attrName>
                                        </p:attrNameLst>
                                      </p:cBhvr>
                                      <p:to>
                                        <p:strVal val="visible"/>
                                      </p:to>
                                    </p:set>
                                    <p:animEffect transition="in" filter="fade">
                                      <p:cBhvr>
                                        <p:cTn id="24" dur="1000"/>
                                        <p:tgtEl>
                                          <p:spTgt spid="1312"/>
                                        </p:tgtEl>
                                      </p:cBhvr>
                                    </p:animEffect>
                                    <p:anim calcmode="lin" valueType="num">
                                      <p:cBhvr>
                                        <p:cTn id="25" dur="1000" fill="hold"/>
                                        <p:tgtEl>
                                          <p:spTgt spid="1312"/>
                                        </p:tgtEl>
                                        <p:attrNameLst>
                                          <p:attrName>ppt_x</p:attrName>
                                        </p:attrNameLst>
                                      </p:cBhvr>
                                      <p:tavLst>
                                        <p:tav tm="0">
                                          <p:val>
                                            <p:strVal val="#ppt_x"/>
                                          </p:val>
                                        </p:tav>
                                        <p:tav tm="100000">
                                          <p:val>
                                            <p:strVal val="#ppt_x"/>
                                          </p:val>
                                        </p:tav>
                                      </p:tavLst>
                                    </p:anim>
                                    <p:anim calcmode="lin" valueType="num">
                                      <p:cBhvr>
                                        <p:cTn id="26" dur="1000" fill="hold"/>
                                        <p:tgtEl>
                                          <p:spTgt spid="13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13"/>
                                        </p:tgtEl>
                                        <p:attrNameLst>
                                          <p:attrName>style.visibility</p:attrName>
                                        </p:attrNameLst>
                                      </p:cBhvr>
                                      <p:to>
                                        <p:strVal val="visible"/>
                                      </p:to>
                                    </p:set>
                                    <p:animEffect transition="in" filter="fade">
                                      <p:cBhvr>
                                        <p:cTn id="29" dur="1000"/>
                                        <p:tgtEl>
                                          <p:spTgt spid="1313"/>
                                        </p:tgtEl>
                                      </p:cBhvr>
                                    </p:animEffect>
                                    <p:anim calcmode="lin" valueType="num">
                                      <p:cBhvr>
                                        <p:cTn id="30" dur="1000" fill="hold"/>
                                        <p:tgtEl>
                                          <p:spTgt spid="1313"/>
                                        </p:tgtEl>
                                        <p:attrNameLst>
                                          <p:attrName>ppt_x</p:attrName>
                                        </p:attrNameLst>
                                      </p:cBhvr>
                                      <p:tavLst>
                                        <p:tav tm="0">
                                          <p:val>
                                            <p:strVal val="#ppt_x"/>
                                          </p:val>
                                        </p:tav>
                                        <p:tav tm="100000">
                                          <p:val>
                                            <p:strVal val="#ppt_x"/>
                                          </p:val>
                                        </p:tav>
                                      </p:tavLst>
                                    </p:anim>
                                    <p:anim calcmode="lin" valueType="num">
                                      <p:cBhvr>
                                        <p:cTn id="31" dur="1000" fill="hold"/>
                                        <p:tgtEl>
                                          <p:spTgt spid="13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10"/>
                                        </p:tgtEl>
                                        <p:attrNameLst>
                                          <p:attrName>style.visibility</p:attrName>
                                        </p:attrNameLst>
                                      </p:cBhvr>
                                      <p:to>
                                        <p:strVal val="visible"/>
                                      </p:to>
                                    </p:set>
                                    <p:animEffect transition="in" filter="fade">
                                      <p:cBhvr>
                                        <p:cTn id="36" dur="1000"/>
                                        <p:tgtEl>
                                          <p:spTgt spid="1310"/>
                                        </p:tgtEl>
                                      </p:cBhvr>
                                    </p:animEffect>
                                    <p:anim calcmode="lin" valueType="num">
                                      <p:cBhvr>
                                        <p:cTn id="37" dur="1000" fill="hold"/>
                                        <p:tgtEl>
                                          <p:spTgt spid="1310"/>
                                        </p:tgtEl>
                                        <p:attrNameLst>
                                          <p:attrName>ppt_x</p:attrName>
                                        </p:attrNameLst>
                                      </p:cBhvr>
                                      <p:tavLst>
                                        <p:tav tm="0">
                                          <p:val>
                                            <p:strVal val="#ppt_x"/>
                                          </p:val>
                                        </p:tav>
                                        <p:tav tm="100000">
                                          <p:val>
                                            <p:strVal val="#ppt_x"/>
                                          </p:val>
                                        </p:tav>
                                      </p:tavLst>
                                    </p:anim>
                                    <p:anim calcmode="lin" valueType="num">
                                      <p:cBhvr>
                                        <p:cTn id="38" dur="1000" fill="hold"/>
                                        <p:tgtEl>
                                          <p:spTgt spid="13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311"/>
                                        </p:tgtEl>
                                        <p:attrNameLst>
                                          <p:attrName>style.visibility</p:attrName>
                                        </p:attrNameLst>
                                      </p:cBhvr>
                                      <p:to>
                                        <p:strVal val="visible"/>
                                      </p:to>
                                    </p:set>
                                    <p:animEffect transition="in" filter="fade">
                                      <p:cBhvr>
                                        <p:cTn id="41" dur="1000"/>
                                        <p:tgtEl>
                                          <p:spTgt spid="1311"/>
                                        </p:tgtEl>
                                      </p:cBhvr>
                                    </p:animEffect>
                                    <p:anim calcmode="lin" valueType="num">
                                      <p:cBhvr>
                                        <p:cTn id="42" dur="1000" fill="hold"/>
                                        <p:tgtEl>
                                          <p:spTgt spid="1311"/>
                                        </p:tgtEl>
                                        <p:attrNameLst>
                                          <p:attrName>ppt_x</p:attrName>
                                        </p:attrNameLst>
                                      </p:cBhvr>
                                      <p:tavLst>
                                        <p:tav tm="0">
                                          <p:val>
                                            <p:strVal val="#ppt_x"/>
                                          </p:val>
                                        </p:tav>
                                        <p:tav tm="100000">
                                          <p:val>
                                            <p:strVal val="#ppt_x"/>
                                          </p:val>
                                        </p:tav>
                                      </p:tavLst>
                                    </p:anim>
                                    <p:anim calcmode="lin" valueType="num">
                                      <p:cBhvr>
                                        <p:cTn id="43" dur="1000" fill="hold"/>
                                        <p:tgtEl>
                                          <p:spTgt spid="13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08"/>
                                        </p:tgtEl>
                                        <p:attrNameLst>
                                          <p:attrName>style.visibility</p:attrName>
                                        </p:attrNameLst>
                                      </p:cBhvr>
                                      <p:to>
                                        <p:strVal val="visible"/>
                                      </p:to>
                                    </p:set>
                                    <p:animEffect transition="in" filter="fade">
                                      <p:cBhvr>
                                        <p:cTn id="48" dur="1000"/>
                                        <p:tgtEl>
                                          <p:spTgt spid="1308"/>
                                        </p:tgtEl>
                                      </p:cBhvr>
                                    </p:animEffect>
                                    <p:anim calcmode="lin" valueType="num">
                                      <p:cBhvr>
                                        <p:cTn id="49" dur="1000" fill="hold"/>
                                        <p:tgtEl>
                                          <p:spTgt spid="1308"/>
                                        </p:tgtEl>
                                        <p:attrNameLst>
                                          <p:attrName>ppt_x</p:attrName>
                                        </p:attrNameLst>
                                      </p:cBhvr>
                                      <p:tavLst>
                                        <p:tav tm="0">
                                          <p:val>
                                            <p:strVal val="#ppt_x"/>
                                          </p:val>
                                        </p:tav>
                                        <p:tav tm="100000">
                                          <p:val>
                                            <p:strVal val="#ppt_x"/>
                                          </p:val>
                                        </p:tav>
                                      </p:tavLst>
                                    </p:anim>
                                    <p:anim calcmode="lin" valueType="num">
                                      <p:cBhvr>
                                        <p:cTn id="50" dur="1000" fill="hold"/>
                                        <p:tgtEl>
                                          <p:spTgt spid="130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09"/>
                                        </p:tgtEl>
                                        <p:attrNameLst>
                                          <p:attrName>style.visibility</p:attrName>
                                        </p:attrNameLst>
                                      </p:cBhvr>
                                      <p:to>
                                        <p:strVal val="visible"/>
                                      </p:to>
                                    </p:set>
                                    <p:animEffect transition="in" filter="fade">
                                      <p:cBhvr>
                                        <p:cTn id="53" dur="1000"/>
                                        <p:tgtEl>
                                          <p:spTgt spid="1309"/>
                                        </p:tgtEl>
                                      </p:cBhvr>
                                    </p:animEffect>
                                    <p:anim calcmode="lin" valueType="num">
                                      <p:cBhvr>
                                        <p:cTn id="54" dur="1000" fill="hold"/>
                                        <p:tgtEl>
                                          <p:spTgt spid="1309"/>
                                        </p:tgtEl>
                                        <p:attrNameLst>
                                          <p:attrName>ppt_x</p:attrName>
                                        </p:attrNameLst>
                                      </p:cBhvr>
                                      <p:tavLst>
                                        <p:tav tm="0">
                                          <p:val>
                                            <p:strVal val="#ppt_x"/>
                                          </p:val>
                                        </p:tav>
                                        <p:tav tm="100000">
                                          <p:val>
                                            <p:strVal val="#ppt_x"/>
                                          </p:val>
                                        </p:tav>
                                      </p:tavLst>
                                    </p:anim>
                                    <p:anim calcmode="lin" valueType="num">
                                      <p:cBhvr>
                                        <p:cTn id="55" dur="1000" fill="hold"/>
                                        <p:tgtEl>
                                          <p:spTgt spid="13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 grpId="0"/>
      <p:bldP spid="1306" grpId="0"/>
      <p:bldP spid="1307" grpId="0"/>
      <p:bldP spid="1308" grpId="0"/>
      <p:bldP spid="1309" grpId="0"/>
      <p:bldP spid="1310" grpId="0"/>
      <p:bldP spid="1311" grpId="0"/>
      <p:bldP spid="1312" grpId="0"/>
      <p:bldP spid="13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492159" y="424517"/>
            <a:ext cx="815968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t>2. Nhược</a:t>
            </a:r>
            <a:r>
              <a:rPr lang="vi-VN" sz="3200"/>
              <a:t> điểm của thuật toán Min-conflict</a:t>
            </a:r>
            <a:endParaRPr sz="3200"/>
          </a:p>
        </p:txBody>
      </p:sp>
      <p:sp>
        <p:nvSpPr>
          <p:cNvPr id="1307" name="Google Shape;1307;p92"/>
          <p:cNvSpPr txBox="1"/>
          <p:nvPr/>
        </p:nvSpPr>
        <p:spPr>
          <a:xfrm>
            <a:off x="1773337" y="1639978"/>
            <a:ext cx="5398987" cy="410277"/>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vi-VN" sz="1800">
                <a:solidFill>
                  <a:schemeClr val="lt1"/>
                </a:solidFill>
                <a:latin typeface="IBM Plex Sans Medium"/>
                <a:ea typeface="IBM Plex Sans Medium"/>
                <a:cs typeface="IBM Plex Sans Medium"/>
                <a:sym typeface="IBM Plex Sans Medium"/>
              </a:rPr>
              <a:t>không đảm bảo tìm được giải pháp tối ưu cho mọi trường hợp</a:t>
            </a:r>
            <a:endParaRPr sz="1800">
              <a:solidFill>
                <a:schemeClr val="lt1"/>
              </a:solidFill>
              <a:latin typeface="IBM Plex Sans Medium"/>
              <a:ea typeface="IBM Plex Sans Medium"/>
              <a:cs typeface="IBM Plex Sans Medium"/>
              <a:sym typeface="IBM Plex Sans Medium"/>
            </a:endParaRPr>
          </a:p>
        </p:txBody>
      </p:sp>
      <p:sp>
        <p:nvSpPr>
          <p:cNvPr id="1311" name="Google Shape;1311;p92"/>
          <p:cNvSpPr txBox="1"/>
          <p:nvPr/>
        </p:nvSpPr>
        <p:spPr>
          <a:xfrm>
            <a:off x="1773313" y="2939790"/>
            <a:ext cx="4410600" cy="410277"/>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en-US" sz="1800">
                <a:solidFill>
                  <a:schemeClr val="lt1"/>
                </a:solidFill>
                <a:latin typeface="IBM Plex Sans Medium"/>
                <a:ea typeface="IBM Plex Sans Medium"/>
                <a:cs typeface="IBM Plex Sans Medium"/>
                <a:sym typeface="IBM Plex Sans Medium"/>
              </a:rPr>
              <a:t>Thời gian chạy không đồng đều</a:t>
            </a:r>
            <a:endParaRPr sz="1800">
              <a:solidFill>
                <a:schemeClr val="lt1"/>
              </a:solidFill>
              <a:latin typeface="IBM Plex Sans Medium"/>
              <a:ea typeface="IBM Plex Sans Medium"/>
              <a:cs typeface="IBM Plex Sans Medium"/>
              <a:sym typeface="IBM Plex Sans Medium"/>
            </a:endParaRPr>
          </a:p>
        </p:txBody>
      </p:sp>
      <p:sp>
        <p:nvSpPr>
          <p:cNvPr id="1313" name="Google Shape;1313;p92"/>
          <p:cNvSpPr txBox="1"/>
          <p:nvPr/>
        </p:nvSpPr>
        <p:spPr>
          <a:xfrm>
            <a:off x="1773313" y="2352323"/>
            <a:ext cx="4410600" cy="410277"/>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en-US" sz="1800">
                <a:solidFill>
                  <a:schemeClr val="lt1"/>
                </a:solidFill>
                <a:latin typeface="IBM Plex Sans Medium"/>
                <a:ea typeface="IBM Plex Sans Medium"/>
                <a:cs typeface="IBM Plex Sans Medium"/>
                <a:sym typeface="IBM Plex Sans Medium"/>
              </a:rPr>
              <a:t>Dễ bị mắc kẹt ở cục bộ</a:t>
            </a:r>
            <a:endParaRPr sz="1800">
              <a:solidFill>
                <a:schemeClr val="lt1"/>
              </a:solidFill>
              <a:latin typeface="IBM Plex Sans Medium"/>
              <a:ea typeface="IBM Plex Sans Medium"/>
              <a:cs typeface="IBM Plex Sans Medium"/>
              <a:sym typeface="IBM Plex Sans Medium"/>
            </a:endParaRPr>
          </a:p>
        </p:txBody>
      </p:sp>
    </p:spTree>
    <p:extLst>
      <p:ext uri="{BB962C8B-B14F-4D97-AF65-F5344CB8AC3E}">
        <p14:creationId xmlns:p14="http://schemas.microsoft.com/office/powerpoint/2010/main" val="28509756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05"/>
                                        </p:tgtEl>
                                        <p:attrNameLst>
                                          <p:attrName>style.visibility</p:attrName>
                                        </p:attrNameLst>
                                      </p:cBhvr>
                                      <p:to>
                                        <p:strVal val="visible"/>
                                      </p:to>
                                    </p:set>
                                    <p:anim calcmode="lin" valueType="num">
                                      <p:cBhvr>
                                        <p:cTn id="7" dur="500" fill="hold"/>
                                        <p:tgtEl>
                                          <p:spTgt spid="1305"/>
                                        </p:tgtEl>
                                        <p:attrNameLst>
                                          <p:attrName>ppt_w</p:attrName>
                                        </p:attrNameLst>
                                      </p:cBhvr>
                                      <p:tavLst>
                                        <p:tav tm="0">
                                          <p:val>
                                            <p:fltVal val="0"/>
                                          </p:val>
                                        </p:tav>
                                        <p:tav tm="100000">
                                          <p:val>
                                            <p:strVal val="#ppt_w"/>
                                          </p:val>
                                        </p:tav>
                                      </p:tavLst>
                                    </p:anim>
                                    <p:anim calcmode="lin" valueType="num">
                                      <p:cBhvr>
                                        <p:cTn id="8" dur="500" fill="hold"/>
                                        <p:tgtEl>
                                          <p:spTgt spid="1305"/>
                                        </p:tgtEl>
                                        <p:attrNameLst>
                                          <p:attrName>ppt_h</p:attrName>
                                        </p:attrNameLst>
                                      </p:cBhvr>
                                      <p:tavLst>
                                        <p:tav tm="0">
                                          <p:val>
                                            <p:fltVal val="0"/>
                                          </p:val>
                                        </p:tav>
                                        <p:tav tm="100000">
                                          <p:val>
                                            <p:strVal val="#ppt_h"/>
                                          </p:val>
                                        </p:tav>
                                      </p:tavLst>
                                    </p:anim>
                                    <p:animEffect transition="in" filter="fade">
                                      <p:cBhvr>
                                        <p:cTn id="9" dur="500"/>
                                        <p:tgtEl>
                                          <p:spTgt spid="130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307"/>
                                        </p:tgtEl>
                                        <p:attrNameLst>
                                          <p:attrName>style.visibility</p:attrName>
                                        </p:attrNameLst>
                                      </p:cBhvr>
                                      <p:to>
                                        <p:strVal val="visible"/>
                                      </p:to>
                                    </p:set>
                                    <p:animEffect transition="in" filter="wipe(down)">
                                      <p:cBhvr>
                                        <p:cTn id="14" dur="500"/>
                                        <p:tgtEl>
                                          <p:spTgt spid="130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13"/>
                                        </p:tgtEl>
                                        <p:attrNameLst>
                                          <p:attrName>style.visibility</p:attrName>
                                        </p:attrNameLst>
                                      </p:cBhvr>
                                      <p:to>
                                        <p:strVal val="visible"/>
                                      </p:to>
                                    </p:set>
                                    <p:animEffect transition="in" filter="wipe(down)">
                                      <p:cBhvr>
                                        <p:cTn id="19" dur="500"/>
                                        <p:tgtEl>
                                          <p:spTgt spid="13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311"/>
                                        </p:tgtEl>
                                        <p:attrNameLst>
                                          <p:attrName>style.visibility</p:attrName>
                                        </p:attrNameLst>
                                      </p:cBhvr>
                                      <p:to>
                                        <p:strVal val="visible"/>
                                      </p:to>
                                    </p:set>
                                    <p:animEffect transition="in" filter="wipe(down)">
                                      <p:cBhvr>
                                        <p:cTn id="24" dur="500"/>
                                        <p:tgtEl>
                                          <p:spTgt spid="1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 grpId="0"/>
      <p:bldP spid="1307" grpId="0"/>
      <p:bldP spid="1311" grpId="0"/>
      <p:bldP spid="13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2"/>
          <p:cNvSpPr txBox="1">
            <a:spLocks noGrp="1"/>
          </p:cNvSpPr>
          <p:nvPr>
            <p:ph type="title"/>
          </p:nvPr>
        </p:nvSpPr>
        <p:spPr>
          <a:xfrm>
            <a:off x="406814" y="410230"/>
            <a:ext cx="833037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a:t>3.</a:t>
            </a:r>
            <a:r>
              <a:rPr lang="en-US" sz="3200"/>
              <a:t> </a:t>
            </a:r>
            <a:r>
              <a:rPr lang="vi-VN" sz="3200"/>
              <a:t>Các phương pháp giải quyết các hạn chế</a:t>
            </a:r>
            <a:endParaRPr sz="3200"/>
          </a:p>
        </p:txBody>
      </p:sp>
      <p:sp>
        <p:nvSpPr>
          <p:cNvPr id="1307" name="Google Shape;1307;p92"/>
          <p:cNvSpPr txBox="1"/>
          <p:nvPr/>
        </p:nvSpPr>
        <p:spPr>
          <a:xfrm>
            <a:off x="1794769" y="1497101"/>
            <a:ext cx="5398987" cy="410277"/>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vi-VN" sz="1500">
                <a:solidFill>
                  <a:schemeClr val="lt1"/>
                </a:solidFill>
                <a:latin typeface="IBM Plex Sans Medium"/>
                <a:ea typeface="IBM Plex Sans Medium"/>
                <a:cs typeface="IBM Plex Sans Medium"/>
                <a:sym typeface="IBM Plex Sans Medium"/>
              </a:rPr>
              <a:t>Kết hợp với các phương pháp tối ưu hóa khác</a:t>
            </a:r>
            <a:r>
              <a:rPr lang="en-US" sz="1500">
                <a:solidFill>
                  <a:schemeClr val="lt1"/>
                </a:solidFill>
                <a:latin typeface="IBM Plex Sans Medium"/>
                <a:ea typeface="IBM Plex Sans Medium"/>
                <a:cs typeface="IBM Plex Sans Medium"/>
                <a:sym typeface="IBM Plex Sans Medium"/>
              </a:rPr>
              <a:t>:</a:t>
            </a:r>
            <a:r>
              <a:rPr lang="vi-VN" sz="1500">
                <a:solidFill>
                  <a:schemeClr val="lt1"/>
                </a:solidFill>
                <a:latin typeface="IBM Plex Sans Medium"/>
                <a:ea typeface="IBM Plex Sans Medium"/>
                <a:cs typeface="IBM Plex Sans Medium"/>
                <a:sym typeface="IBM Plex Sans Medium"/>
              </a:rPr>
              <a:t> để tăng độ chính xác và giảm thời gian chạy.</a:t>
            </a:r>
            <a:endParaRPr sz="1500">
              <a:solidFill>
                <a:schemeClr val="lt1"/>
              </a:solidFill>
              <a:latin typeface="IBM Plex Sans Medium"/>
              <a:ea typeface="IBM Plex Sans Medium"/>
              <a:cs typeface="IBM Plex Sans Medium"/>
              <a:sym typeface="IBM Plex Sans Medium"/>
            </a:endParaRPr>
          </a:p>
        </p:txBody>
      </p:sp>
      <p:sp>
        <p:nvSpPr>
          <p:cNvPr id="1311" name="Google Shape;1311;p92"/>
          <p:cNvSpPr txBox="1"/>
          <p:nvPr/>
        </p:nvSpPr>
        <p:spPr>
          <a:xfrm>
            <a:off x="1794744" y="2734501"/>
            <a:ext cx="5398985" cy="187599"/>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vi-VN" sz="1500">
                <a:solidFill>
                  <a:schemeClr val="lt1"/>
                </a:solidFill>
                <a:latin typeface="IBM Plex Sans Medium"/>
                <a:ea typeface="IBM Plex Sans Medium"/>
                <a:cs typeface="IBM Plex Sans Medium"/>
                <a:sym typeface="IBM Plex Sans Medium"/>
              </a:rPr>
              <a:t>Tối ưu hóa số lượng ràng buộc</a:t>
            </a:r>
            <a:r>
              <a:rPr lang="en-US" sz="1500">
                <a:solidFill>
                  <a:schemeClr val="lt1"/>
                </a:solidFill>
                <a:latin typeface="IBM Plex Sans Medium"/>
                <a:ea typeface="IBM Plex Sans Medium"/>
                <a:cs typeface="IBM Plex Sans Medium"/>
                <a:sym typeface="IBM Plex Sans Medium"/>
              </a:rPr>
              <a:t>:</a:t>
            </a:r>
            <a:r>
              <a:rPr lang="vi-VN" sz="1500">
                <a:solidFill>
                  <a:schemeClr val="lt1"/>
                </a:solidFill>
                <a:latin typeface="IBM Plex Sans Medium"/>
                <a:ea typeface="IBM Plex Sans Medium"/>
                <a:cs typeface="IBM Plex Sans Medium"/>
                <a:sym typeface="IBM Plex Sans Medium"/>
              </a:rPr>
              <a:t> để giảm thời gian chạy.</a:t>
            </a:r>
            <a:endParaRPr sz="1500">
              <a:solidFill>
                <a:schemeClr val="lt1"/>
              </a:solidFill>
              <a:latin typeface="IBM Plex Sans Medium"/>
              <a:ea typeface="IBM Plex Sans Medium"/>
              <a:cs typeface="IBM Plex Sans Medium"/>
              <a:sym typeface="IBM Plex Sans Medium"/>
            </a:endParaRPr>
          </a:p>
        </p:txBody>
      </p:sp>
      <p:sp>
        <p:nvSpPr>
          <p:cNvPr id="1313" name="Google Shape;1313;p92"/>
          <p:cNvSpPr txBox="1"/>
          <p:nvPr/>
        </p:nvSpPr>
        <p:spPr>
          <a:xfrm>
            <a:off x="1794744" y="2113875"/>
            <a:ext cx="5398987" cy="410277"/>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en-US" sz="1500">
                <a:solidFill>
                  <a:schemeClr val="lt1"/>
                </a:solidFill>
                <a:latin typeface="IBM Plex Sans Medium"/>
                <a:ea typeface="IBM Plex Sans Medium"/>
                <a:cs typeface="IBM Plex Sans Medium"/>
                <a:sym typeface="IBM Plex Sans Medium"/>
              </a:rPr>
              <a:t>Sử dụng thuật toán khởi tạo ngẫu nhiên: để tạo nhiều trạng thái khởi tạo khác nhau.</a:t>
            </a:r>
            <a:endParaRPr sz="1500">
              <a:solidFill>
                <a:schemeClr val="lt1"/>
              </a:solidFill>
              <a:latin typeface="IBM Plex Sans Medium"/>
              <a:ea typeface="IBM Plex Sans Medium"/>
              <a:cs typeface="IBM Plex Sans Medium"/>
              <a:sym typeface="IBM Plex Sans Medium"/>
            </a:endParaRPr>
          </a:p>
        </p:txBody>
      </p:sp>
      <p:sp>
        <p:nvSpPr>
          <p:cNvPr id="4" name="Google Shape;1311;p92">
            <a:extLst>
              <a:ext uri="{FF2B5EF4-FFF2-40B4-BE49-F238E27FC236}">
                <a16:creationId xmlns:a16="http://schemas.microsoft.com/office/drawing/2014/main" id="{07DF4D22-6DC2-BA82-2907-43A60574151B}"/>
              </a:ext>
            </a:extLst>
          </p:cNvPr>
          <p:cNvSpPr txBox="1"/>
          <p:nvPr/>
        </p:nvSpPr>
        <p:spPr>
          <a:xfrm>
            <a:off x="1794744" y="3138566"/>
            <a:ext cx="5398986" cy="410277"/>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en-US" sz="1500">
                <a:solidFill>
                  <a:schemeClr val="lt1"/>
                </a:solidFill>
                <a:latin typeface="IBM Plex Sans Medium"/>
                <a:ea typeface="IBM Plex Sans Medium"/>
                <a:cs typeface="IBM Plex Sans Medium"/>
                <a:sym typeface="IBM Plex Sans Medium"/>
              </a:rPr>
              <a:t>Sử dụng các biến phụ trợ: để giải quyết các ràng buộc khó xử lý.</a:t>
            </a:r>
            <a:endParaRPr sz="1500">
              <a:solidFill>
                <a:schemeClr val="lt1"/>
              </a:solidFill>
              <a:latin typeface="IBM Plex Sans Medium"/>
              <a:ea typeface="IBM Plex Sans Medium"/>
              <a:cs typeface="IBM Plex Sans Medium"/>
              <a:sym typeface="IBM Plex Sans Medium"/>
            </a:endParaRPr>
          </a:p>
        </p:txBody>
      </p:sp>
      <p:sp>
        <p:nvSpPr>
          <p:cNvPr id="5" name="Google Shape;1311;p92">
            <a:extLst>
              <a:ext uri="{FF2B5EF4-FFF2-40B4-BE49-F238E27FC236}">
                <a16:creationId xmlns:a16="http://schemas.microsoft.com/office/drawing/2014/main" id="{0CB3DA93-59EA-006C-F47F-93D58FF419AF}"/>
              </a:ext>
            </a:extLst>
          </p:cNvPr>
          <p:cNvSpPr txBox="1"/>
          <p:nvPr/>
        </p:nvSpPr>
        <p:spPr>
          <a:xfrm>
            <a:off x="1794744" y="3765717"/>
            <a:ext cx="5398984" cy="410277"/>
          </a:xfrm>
          <a:prstGeom prst="rect">
            <a:avLst/>
          </a:prstGeom>
          <a:noFill/>
          <a:ln>
            <a:noFill/>
          </a:ln>
        </p:spPr>
        <p:txBody>
          <a:bodyPr spcFirstLastPara="1" wrap="square" lIns="91425" tIns="91425" rIns="91425" bIns="91425" anchor="ctr" anchorCtr="0">
            <a:noAutofit/>
          </a:bodyPr>
          <a:lstStyle/>
          <a:p>
            <a:pPr marL="285750" lvl="0" indent="-285750">
              <a:buFont typeface="Wingdings" panose="05000000000000000000" pitchFamily="2" charset="2"/>
              <a:buChar char="Ø"/>
            </a:pPr>
            <a:r>
              <a:rPr lang="en-US" sz="1500">
                <a:solidFill>
                  <a:schemeClr val="lt1"/>
                </a:solidFill>
                <a:latin typeface="IBM Plex Sans Medium"/>
                <a:ea typeface="IBM Plex Sans Medium"/>
                <a:cs typeface="IBM Plex Sans Medium"/>
                <a:sym typeface="IBM Plex Sans Medium"/>
              </a:rPr>
              <a:t>Tinh chỉnh các thông số của thuật toán: để tăng độ chính xác và giảm thời gian chạy.</a:t>
            </a:r>
            <a:endParaRPr sz="1500">
              <a:solidFill>
                <a:schemeClr val="lt1"/>
              </a:solidFill>
              <a:latin typeface="IBM Plex Sans Medium"/>
              <a:ea typeface="IBM Plex Sans Medium"/>
              <a:cs typeface="IBM Plex Sans Medium"/>
              <a:sym typeface="IBM Plex Sans Medium"/>
            </a:endParaRPr>
          </a:p>
        </p:txBody>
      </p:sp>
    </p:spTree>
    <p:extLst>
      <p:ext uri="{BB962C8B-B14F-4D97-AF65-F5344CB8AC3E}">
        <p14:creationId xmlns:p14="http://schemas.microsoft.com/office/powerpoint/2010/main" val="9433784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5"/>
                                        </p:tgtEl>
                                        <p:attrNameLst>
                                          <p:attrName>style.visibility</p:attrName>
                                        </p:attrNameLst>
                                      </p:cBhvr>
                                      <p:to>
                                        <p:strVal val="visible"/>
                                      </p:to>
                                    </p:set>
                                    <p:anim calcmode="lin" valueType="num">
                                      <p:cBhvr additive="base">
                                        <p:cTn id="7" dur="500" fill="hold"/>
                                        <p:tgtEl>
                                          <p:spTgt spid="1305"/>
                                        </p:tgtEl>
                                        <p:attrNameLst>
                                          <p:attrName>ppt_x</p:attrName>
                                        </p:attrNameLst>
                                      </p:cBhvr>
                                      <p:tavLst>
                                        <p:tav tm="0">
                                          <p:val>
                                            <p:strVal val="#ppt_x"/>
                                          </p:val>
                                        </p:tav>
                                        <p:tav tm="100000">
                                          <p:val>
                                            <p:strVal val="#ppt_x"/>
                                          </p:val>
                                        </p:tav>
                                      </p:tavLst>
                                    </p:anim>
                                    <p:anim calcmode="lin" valueType="num">
                                      <p:cBhvr additive="base">
                                        <p:cTn id="8" dur="500" fill="hold"/>
                                        <p:tgtEl>
                                          <p:spTgt spid="13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307"/>
                                        </p:tgtEl>
                                        <p:attrNameLst>
                                          <p:attrName>style.visibility</p:attrName>
                                        </p:attrNameLst>
                                      </p:cBhvr>
                                      <p:to>
                                        <p:strVal val="visible"/>
                                      </p:to>
                                    </p:set>
                                    <p:animEffect transition="in" filter="barn(inVertical)">
                                      <p:cBhvr>
                                        <p:cTn id="13" dur="500"/>
                                        <p:tgtEl>
                                          <p:spTgt spid="130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13"/>
                                        </p:tgtEl>
                                        <p:attrNameLst>
                                          <p:attrName>style.visibility</p:attrName>
                                        </p:attrNameLst>
                                      </p:cBhvr>
                                      <p:to>
                                        <p:strVal val="visible"/>
                                      </p:to>
                                    </p:set>
                                    <p:animEffect transition="in" filter="barn(inVertical)">
                                      <p:cBhvr>
                                        <p:cTn id="18" dur="500"/>
                                        <p:tgtEl>
                                          <p:spTgt spid="131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11"/>
                                        </p:tgtEl>
                                        <p:attrNameLst>
                                          <p:attrName>style.visibility</p:attrName>
                                        </p:attrNameLst>
                                      </p:cBhvr>
                                      <p:to>
                                        <p:strVal val="visible"/>
                                      </p:to>
                                    </p:set>
                                    <p:animEffect transition="in" filter="barn(inVertical)">
                                      <p:cBhvr>
                                        <p:cTn id="23" dur="500"/>
                                        <p:tgtEl>
                                          <p:spTgt spid="13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 grpId="0"/>
      <p:bldP spid="1307" grpId="0"/>
      <p:bldP spid="1311" grpId="0"/>
      <p:bldP spid="131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80"/>
          <p:cNvSpPr/>
          <p:nvPr/>
        </p:nvSpPr>
        <p:spPr>
          <a:xfrm>
            <a:off x="3850050" y="1091575"/>
            <a:ext cx="1443900" cy="14439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0"/>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0"/>
          <p:cNvSpPr txBox="1">
            <a:spLocks noGrp="1"/>
          </p:cNvSpPr>
          <p:nvPr>
            <p:ph type="title"/>
          </p:nvPr>
        </p:nvSpPr>
        <p:spPr>
          <a:xfrm>
            <a:off x="1122795" y="3415771"/>
            <a:ext cx="6898410" cy="996900"/>
          </a:xfrm>
          <a:prstGeom prst="rect">
            <a:avLst/>
          </a:prstGeom>
        </p:spPr>
        <p:txBody>
          <a:bodyPr spcFirstLastPara="1" wrap="square" lIns="91425" tIns="91425" rIns="91425" bIns="91425" anchor="b" anchorCtr="0">
            <a:noAutofit/>
          </a:bodyPr>
          <a:lstStyle/>
          <a:p>
            <a:pPr lvl="0"/>
            <a:r>
              <a:rPr lang="en-US" sz="4500"/>
              <a:t>Các biến thể của thuật toán Min-conflict</a:t>
            </a:r>
            <a:endParaRPr sz="4500"/>
          </a:p>
        </p:txBody>
      </p:sp>
      <p:sp>
        <p:nvSpPr>
          <p:cNvPr id="986" name="Google Shape;986;p80"/>
          <p:cNvSpPr txBox="1">
            <a:spLocks noGrp="1"/>
          </p:cNvSpPr>
          <p:nvPr>
            <p:ph type="title" idx="2"/>
          </p:nvPr>
        </p:nvSpPr>
        <p:spPr>
          <a:xfrm>
            <a:off x="3752250" y="1392613"/>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a:t>
            </a:r>
            <a:endParaRPr/>
          </a:p>
        </p:txBody>
      </p:sp>
      <p:grpSp>
        <p:nvGrpSpPr>
          <p:cNvPr id="988" name="Google Shape;988;p80"/>
          <p:cNvGrpSpPr/>
          <p:nvPr/>
        </p:nvGrpSpPr>
        <p:grpSpPr>
          <a:xfrm rot="5400000">
            <a:off x="7906992" y="4016075"/>
            <a:ext cx="1160092" cy="63948"/>
            <a:chOff x="3779200" y="1371600"/>
            <a:chExt cx="1992600" cy="109500"/>
          </a:xfrm>
        </p:grpSpPr>
        <p:sp>
          <p:nvSpPr>
            <p:cNvPr id="989" name="Google Shape;989;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80"/>
          <p:cNvGrpSpPr/>
          <p:nvPr/>
        </p:nvGrpSpPr>
        <p:grpSpPr>
          <a:xfrm rot="5400000">
            <a:off x="76917" y="1063475"/>
            <a:ext cx="1160092" cy="63948"/>
            <a:chOff x="3779200" y="1371600"/>
            <a:chExt cx="1992600" cy="109500"/>
          </a:xfrm>
        </p:grpSpPr>
        <p:sp>
          <p:nvSpPr>
            <p:cNvPr id="996" name="Google Shape;996;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80"/>
          <p:cNvGrpSpPr/>
          <p:nvPr/>
        </p:nvGrpSpPr>
        <p:grpSpPr>
          <a:xfrm>
            <a:off x="6487700" y="903313"/>
            <a:ext cx="1154625" cy="1014150"/>
            <a:chOff x="6487700" y="903313"/>
            <a:chExt cx="1154625" cy="1014150"/>
          </a:xfrm>
        </p:grpSpPr>
        <p:grpSp>
          <p:nvGrpSpPr>
            <p:cNvPr id="1003" name="Google Shape;1003;p80"/>
            <p:cNvGrpSpPr/>
            <p:nvPr/>
          </p:nvGrpSpPr>
          <p:grpSpPr>
            <a:xfrm flipH="1">
              <a:off x="6487700" y="1486963"/>
              <a:ext cx="1154625" cy="430500"/>
              <a:chOff x="4042650" y="642025"/>
              <a:chExt cx="1154625" cy="430500"/>
            </a:xfrm>
          </p:grpSpPr>
          <p:sp>
            <p:nvSpPr>
              <p:cNvPr id="1004" name="Google Shape;1004;p8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80"/>
            <p:cNvSpPr/>
            <p:nvPr/>
          </p:nvSpPr>
          <p:spPr>
            <a:xfrm flipH="1">
              <a:off x="7144325" y="9033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8057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83"/>
                                        </p:tgtEl>
                                        <p:attrNameLst>
                                          <p:attrName>style.visibility</p:attrName>
                                        </p:attrNameLst>
                                      </p:cBhvr>
                                      <p:to>
                                        <p:strVal val="visible"/>
                                      </p:to>
                                    </p:set>
                                    <p:anim calcmode="lin" valueType="num">
                                      <p:cBhvr>
                                        <p:cTn id="7" dur="500" fill="hold"/>
                                        <p:tgtEl>
                                          <p:spTgt spid="983"/>
                                        </p:tgtEl>
                                        <p:attrNameLst>
                                          <p:attrName>ppt_w</p:attrName>
                                        </p:attrNameLst>
                                      </p:cBhvr>
                                      <p:tavLst>
                                        <p:tav tm="0">
                                          <p:val>
                                            <p:fltVal val="0"/>
                                          </p:val>
                                        </p:tav>
                                        <p:tav tm="100000">
                                          <p:val>
                                            <p:strVal val="#ppt_w"/>
                                          </p:val>
                                        </p:tav>
                                      </p:tavLst>
                                    </p:anim>
                                    <p:anim calcmode="lin" valueType="num">
                                      <p:cBhvr>
                                        <p:cTn id="8" dur="500" fill="hold"/>
                                        <p:tgtEl>
                                          <p:spTgt spid="983"/>
                                        </p:tgtEl>
                                        <p:attrNameLst>
                                          <p:attrName>ppt_h</p:attrName>
                                        </p:attrNameLst>
                                      </p:cBhvr>
                                      <p:tavLst>
                                        <p:tav tm="0">
                                          <p:val>
                                            <p:fltVal val="0"/>
                                          </p:val>
                                        </p:tav>
                                        <p:tav tm="100000">
                                          <p:val>
                                            <p:strVal val="#ppt_h"/>
                                          </p:val>
                                        </p:tav>
                                      </p:tavLst>
                                    </p:anim>
                                    <p:animEffect transition="in" filter="fade">
                                      <p:cBhvr>
                                        <p:cTn id="9" dur="500"/>
                                        <p:tgtEl>
                                          <p:spTgt spid="983"/>
                                        </p:tgtEl>
                                      </p:cBhvr>
                                    </p:animEffect>
                                  </p:childTnLst>
                                </p:cTn>
                              </p:par>
                              <p:par>
                                <p:cTn id="10" presetID="53" presetClass="entr" presetSubtype="16" fill="hold" nodeType="withEffect">
                                  <p:stCondLst>
                                    <p:cond delay="0"/>
                                  </p:stCondLst>
                                  <p:childTnLst>
                                    <p:set>
                                      <p:cBhvr>
                                        <p:cTn id="11" dur="1" fill="hold">
                                          <p:stCondLst>
                                            <p:cond delay="0"/>
                                          </p:stCondLst>
                                        </p:cTn>
                                        <p:tgtEl>
                                          <p:spTgt spid="986"/>
                                        </p:tgtEl>
                                        <p:attrNameLst>
                                          <p:attrName>style.visibility</p:attrName>
                                        </p:attrNameLst>
                                      </p:cBhvr>
                                      <p:to>
                                        <p:strVal val="visible"/>
                                      </p:to>
                                    </p:set>
                                    <p:anim calcmode="lin" valueType="num">
                                      <p:cBhvr>
                                        <p:cTn id="12" dur="500" fill="hold"/>
                                        <p:tgtEl>
                                          <p:spTgt spid="986"/>
                                        </p:tgtEl>
                                        <p:attrNameLst>
                                          <p:attrName>ppt_w</p:attrName>
                                        </p:attrNameLst>
                                      </p:cBhvr>
                                      <p:tavLst>
                                        <p:tav tm="0">
                                          <p:val>
                                            <p:fltVal val="0"/>
                                          </p:val>
                                        </p:tav>
                                        <p:tav tm="100000">
                                          <p:val>
                                            <p:strVal val="#ppt_w"/>
                                          </p:val>
                                        </p:tav>
                                      </p:tavLst>
                                    </p:anim>
                                    <p:anim calcmode="lin" valueType="num">
                                      <p:cBhvr>
                                        <p:cTn id="13" dur="500" fill="hold"/>
                                        <p:tgtEl>
                                          <p:spTgt spid="986"/>
                                        </p:tgtEl>
                                        <p:attrNameLst>
                                          <p:attrName>ppt_h</p:attrName>
                                        </p:attrNameLst>
                                      </p:cBhvr>
                                      <p:tavLst>
                                        <p:tav tm="0">
                                          <p:val>
                                            <p:fltVal val="0"/>
                                          </p:val>
                                        </p:tav>
                                        <p:tav tm="100000">
                                          <p:val>
                                            <p:strVal val="#ppt_h"/>
                                          </p:val>
                                        </p:tav>
                                      </p:tavLst>
                                    </p:anim>
                                    <p:animEffect transition="in" filter="fade">
                                      <p:cBhvr>
                                        <p:cTn id="14" dur="500"/>
                                        <p:tgtEl>
                                          <p:spTgt spid="986"/>
                                        </p:tgtEl>
                                      </p:cBhvr>
                                    </p:animEffect>
                                  </p:childTnLst>
                                </p:cTn>
                              </p:par>
                              <p:par>
                                <p:cTn id="15" presetID="10" presetClass="entr" presetSubtype="0" fill="hold" nodeType="withEffect">
                                  <p:stCondLst>
                                    <p:cond delay="0"/>
                                  </p:stCondLst>
                                  <p:childTnLst>
                                    <p:set>
                                      <p:cBhvr>
                                        <p:cTn id="16" dur="1" fill="hold">
                                          <p:stCondLst>
                                            <p:cond delay="0"/>
                                          </p:stCondLst>
                                        </p:cTn>
                                        <p:tgtEl>
                                          <p:spTgt spid="985"/>
                                        </p:tgtEl>
                                        <p:attrNameLst>
                                          <p:attrName>style.visibility</p:attrName>
                                        </p:attrNameLst>
                                      </p:cBhvr>
                                      <p:to>
                                        <p:strVal val="visible"/>
                                      </p:to>
                                    </p:set>
                                    <p:animEffect transition="in" filter="fade">
                                      <p:cBhvr>
                                        <p:cTn id="17" dur="500"/>
                                        <p:tgtEl>
                                          <p:spTgt spid="985"/>
                                        </p:tgtEl>
                                      </p:cBhvr>
                                    </p:animEffect>
                                  </p:childTnLst>
                                </p:cTn>
                              </p:par>
                              <p:par>
                                <p:cTn id="18" presetID="2" presetClass="entr" presetSubtype="4" fill="hold" nodeType="withEffect">
                                  <p:stCondLst>
                                    <p:cond delay="0"/>
                                  </p:stCondLst>
                                  <p:childTnLst>
                                    <p:set>
                                      <p:cBhvr>
                                        <p:cTn id="19" dur="1" fill="hold">
                                          <p:stCondLst>
                                            <p:cond delay="0"/>
                                          </p:stCondLst>
                                        </p:cTn>
                                        <p:tgtEl>
                                          <p:spTgt spid="1002"/>
                                        </p:tgtEl>
                                        <p:attrNameLst>
                                          <p:attrName>style.visibility</p:attrName>
                                        </p:attrNameLst>
                                      </p:cBhvr>
                                      <p:to>
                                        <p:strVal val="visible"/>
                                      </p:to>
                                    </p:set>
                                    <p:anim calcmode="lin" valueType="num">
                                      <p:cBhvr additive="base">
                                        <p:cTn id="20" dur="500" fill="hold"/>
                                        <p:tgtEl>
                                          <p:spTgt spid="1002"/>
                                        </p:tgtEl>
                                        <p:attrNameLst>
                                          <p:attrName>ppt_x</p:attrName>
                                        </p:attrNameLst>
                                      </p:cBhvr>
                                      <p:tavLst>
                                        <p:tav tm="0">
                                          <p:val>
                                            <p:strVal val="#ppt_x"/>
                                          </p:val>
                                        </p:tav>
                                        <p:tav tm="100000">
                                          <p:val>
                                            <p:strVal val="#ppt_x"/>
                                          </p:val>
                                        </p:tav>
                                      </p:tavLst>
                                    </p:anim>
                                    <p:anim calcmode="lin" valueType="num">
                                      <p:cBhvr additive="base">
                                        <p:cTn id="21" dur="500" fill="hold"/>
                                        <p:tgtEl>
                                          <p:spTgt spid="100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84"/>
                                        </p:tgtEl>
                                        <p:attrNameLst>
                                          <p:attrName>style.visibility</p:attrName>
                                        </p:attrNameLst>
                                      </p:cBhvr>
                                      <p:to>
                                        <p:strVal val="visible"/>
                                      </p:to>
                                    </p:set>
                                    <p:anim calcmode="lin" valueType="num">
                                      <p:cBhvr additive="base">
                                        <p:cTn id="24" dur="500" fill="hold"/>
                                        <p:tgtEl>
                                          <p:spTgt spid="984"/>
                                        </p:tgtEl>
                                        <p:attrNameLst>
                                          <p:attrName>ppt_x</p:attrName>
                                        </p:attrNameLst>
                                      </p:cBhvr>
                                      <p:tavLst>
                                        <p:tav tm="0">
                                          <p:val>
                                            <p:strVal val="#ppt_x"/>
                                          </p:val>
                                        </p:tav>
                                        <p:tav tm="100000">
                                          <p:val>
                                            <p:strVal val="#ppt_x"/>
                                          </p:val>
                                        </p:tav>
                                      </p:tavLst>
                                    </p:anim>
                                    <p:anim calcmode="lin" valueType="num">
                                      <p:cBhvr additive="base">
                                        <p:cTn id="25" dur="500" fill="hold"/>
                                        <p:tgtEl>
                                          <p:spTgt spid="98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88"/>
                                        </p:tgtEl>
                                        <p:attrNameLst>
                                          <p:attrName>style.visibility</p:attrName>
                                        </p:attrNameLst>
                                      </p:cBhvr>
                                      <p:to>
                                        <p:strVal val="visible"/>
                                      </p:to>
                                    </p:set>
                                    <p:anim calcmode="lin" valueType="num">
                                      <p:cBhvr additive="base">
                                        <p:cTn id="28" dur="500" fill="hold"/>
                                        <p:tgtEl>
                                          <p:spTgt spid="988"/>
                                        </p:tgtEl>
                                        <p:attrNameLst>
                                          <p:attrName>ppt_x</p:attrName>
                                        </p:attrNameLst>
                                      </p:cBhvr>
                                      <p:tavLst>
                                        <p:tav tm="0">
                                          <p:val>
                                            <p:strVal val="#ppt_x"/>
                                          </p:val>
                                        </p:tav>
                                        <p:tav tm="100000">
                                          <p:val>
                                            <p:strVal val="#ppt_x"/>
                                          </p:val>
                                        </p:tav>
                                      </p:tavLst>
                                    </p:anim>
                                    <p:anim calcmode="lin" valueType="num">
                                      <p:cBhvr additive="base">
                                        <p:cTn id="29" dur="500" fill="hold"/>
                                        <p:tgtEl>
                                          <p:spTgt spid="98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95"/>
                                        </p:tgtEl>
                                        <p:attrNameLst>
                                          <p:attrName>style.visibility</p:attrName>
                                        </p:attrNameLst>
                                      </p:cBhvr>
                                      <p:to>
                                        <p:strVal val="visible"/>
                                      </p:to>
                                    </p:set>
                                    <p:anim calcmode="lin" valueType="num">
                                      <p:cBhvr additive="base">
                                        <p:cTn id="32" dur="500" fill="hold"/>
                                        <p:tgtEl>
                                          <p:spTgt spid="995"/>
                                        </p:tgtEl>
                                        <p:attrNameLst>
                                          <p:attrName>ppt_x</p:attrName>
                                        </p:attrNameLst>
                                      </p:cBhvr>
                                      <p:tavLst>
                                        <p:tav tm="0">
                                          <p:val>
                                            <p:strVal val="#ppt_x"/>
                                          </p:val>
                                        </p:tav>
                                        <p:tav tm="100000">
                                          <p:val>
                                            <p:strVal val="#ppt_x"/>
                                          </p:val>
                                        </p:tav>
                                      </p:tavLst>
                                    </p:anim>
                                    <p:anim calcmode="lin" valueType="num">
                                      <p:cBhvr additive="base">
                                        <p:cTn id="33" dur="500" fill="hold"/>
                                        <p:tgtEl>
                                          <p:spTgt spid="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76"/>
          <p:cNvSpPr/>
          <p:nvPr/>
        </p:nvSpPr>
        <p:spPr>
          <a:xfrm>
            <a:off x="1375450" y="1091100"/>
            <a:ext cx="3042000" cy="29613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6"/>
          <p:cNvSpPr/>
          <p:nvPr/>
        </p:nvSpPr>
        <p:spPr>
          <a:xfrm>
            <a:off x="4726550" y="1091100"/>
            <a:ext cx="3042000" cy="29613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6"/>
          <p:cNvSpPr txBox="1">
            <a:spLocks noGrp="1"/>
          </p:cNvSpPr>
          <p:nvPr>
            <p:ph type="title"/>
          </p:nvPr>
        </p:nvSpPr>
        <p:spPr>
          <a:xfrm>
            <a:off x="1643813" y="1395395"/>
            <a:ext cx="2505600" cy="526711"/>
          </a:xfrm>
          <a:prstGeom prst="rect">
            <a:avLst/>
          </a:prstGeom>
        </p:spPr>
        <p:txBody>
          <a:bodyPr spcFirstLastPara="1" wrap="square" lIns="91425" tIns="91425" rIns="91425" bIns="91425" anchor="t" anchorCtr="0">
            <a:noAutofit/>
          </a:bodyPr>
          <a:lstStyle/>
          <a:p>
            <a:pPr lvl="0"/>
            <a:r>
              <a:rPr lang="vi-VN" sz="2300"/>
              <a:t>Hybrid </a:t>
            </a:r>
            <a:br>
              <a:rPr lang="en-US" sz="2300"/>
            </a:br>
            <a:r>
              <a:rPr lang="vi-VN" sz="2300"/>
              <a:t>Min-Conflict</a:t>
            </a:r>
            <a:endParaRPr sz="2300"/>
          </a:p>
        </p:txBody>
      </p:sp>
      <p:sp>
        <p:nvSpPr>
          <p:cNvPr id="913" name="Google Shape;913;p76"/>
          <p:cNvSpPr txBox="1">
            <a:spLocks noGrp="1"/>
          </p:cNvSpPr>
          <p:nvPr>
            <p:ph type="title" idx="2"/>
          </p:nvPr>
        </p:nvSpPr>
        <p:spPr>
          <a:xfrm>
            <a:off x="4994747" y="1395395"/>
            <a:ext cx="2505600" cy="526711"/>
          </a:xfrm>
          <a:prstGeom prst="rect">
            <a:avLst/>
          </a:prstGeom>
        </p:spPr>
        <p:txBody>
          <a:bodyPr spcFirstLastPara="1" wrap="square" lIns="91425" tIns="91425" rIns="91425" bIns="91425" anchor="t" anchorCtr="0">
            <a:normAutofit fontScale="90000"/>
          </a:bodyPr>
          <a:lstStyle/>
          <a:p>
            <a:pPr lvl="0"/>
            <a:r>
              <a:rPr lang="en-US" dirty="0"/>
              <a:t>Min-Conflict-Random-Restart</a:t>
            </a:r>
          </a:p>
        </p:txBody>
      </p:sp>
      <p:sp>
        <p:nvSpPr>
          <p:cNvPr id="914" name="Google Shape;914;p76"/>
          <p:cNvSpPr txBox="1">
            <a:spLocks noGrp="1"/>
          </p:cNvSpPr>
          <p:nvPr>
            <p:ph type="subTitle" idx="1"/>
          </p:nvPr>
        </p:nvSpPr>
        <p:spPr>
          <a:xfrm>
            <a:off x="5045546" y="2428514"/>
            <a:ext cx="2505600" cy="1262100"/>
          </a:xfrm>
          <a:prstGeom prst="rect">
            <a:avLst/>
          </a:prstGeom>
        </p:spPr>
        <p:txBody>
          <a:bodyPr spcFirstLastPara="1" wrap="square" lIns="91425" tIns="91425" rIns="91425" bIns="91425" anchor="ctr" anchorCtr="0">
            <a:noAutofit/>
          </a:bodyPr>
          <a:lstStyle/>
          <a:p>
            <a:pPr marL="0" lvl="0" indent="0"/>
            <a:r>
              <a:rPr lang="vi-VN"/>
              <a:t>Thuật toán Min-Conflict-Random-Restart hoạt động bằng cách lựa chọn một giá trị ngẫu nhiên cho mỗi biến trong bài toán tối ưu, sau đó kiểm tra xem các ràng buộc có được đáp ứng hay không.</a:t>
            </a:r>
            <a:endParaRPr/>
          </a:p>
        </p:txBody>
      </p:sp>
      <p:sp>
        <p:nvSpPr>
          <p:cNvPr id="915" name="Google Shape;915;p76"/>
          <p:cNvSpPr txBox="1">
            <a:spLocks noGrp="1"/>
          </p:cNvSpPr>
          <p:nvPr>
            <p:ph type="subTitle" idx="3"/>
          </p:nvPr>
        </p:nvSpPr>
        <p:spPr>
          <a:xfrm>
            <a:off x="1643813" y="2428514"/>
            <a:ext cx="2571000" cy="1262100"/>
          </a:xfrm>
          <a:prstGeom prst="rect">
            <a:avLst/>
          </a:prstGeom>
        </p:spPr>
        <p:txBody>
          <a:bodyPr spcFirstLastPara="1" wrap="square" lIns="91425" tIns="91425" rIns="91425" bIns="91425" anchor="ctr" anchorCtr="0">
            <a:noAutofit/>
          </a:bodyPr>
          <a:lstStyle/>
          <a:p>
            <a:pPr marL="0" lvl="0" indent="0"/>
            <a:r>
              <a:rPr lang="vi-VN"/>
              <a:t>Thuật toán sử dụng một mô hình hồi quy để đánh giá mức độ vi phạm của các ràng buộc và thực hiện các chỉnh sửa để tối ưu hóa quá trình giải quyết.</a:t>
            </a:r>
            <a:endParaRPr/>
          </a:p>
        </p:txBody>
      </p:sp>
    </p:spTree>
    <p:extLst>
      <p:ext uri="{BB962C8B-B14F-4D97-AF65-F5344CB8AC3E}">
        <p14:creationId xmlns:p14="http://schemas.microsoft.com/office/powerpoint/2010/main" val="2309860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1000"/>
                                        <p:tgtEl>
                                          <p:spTgt spid="910"/>
                                        </p:tgtEl>
                                      </p:cBhvr>
                                    </p:animEffect>
                                    <p:anim calcmode="lin" valueType="num">
                                      <p:cBhvr>
                                        <p:cTn id="8" dur="1000" fill="hold"/>
                                        <p:tgtEl>
                                          <p:spTgt spid="910"/>
                                        </p:tgtEl>
                                        <p:attrNameLst>
                                          <p:attrName>ppt_x</p:attrName>
                                        </p:attrNameLst>
                                      </p:cBhvr>
                                      <p:tavLst>
                                        <p:tav tm="0">
                                          <p:val>
                                            <p:strVal val="#ppt_x"/>
                                          </p:val>
                                        </p:tav>
                                        <p:tav tm="100000">
                                          <p:val>
                                            <p:strVal val="#ppt_x"/>
                                          </p:val>
                                        </p:tav>
                                      </p:tavLst>
                                    </p:anim>
                                    <p:anim calcmode="lin" valueType="num">
                                      <p:cBhvr>
                                        <p:cTn id="9" dur="1000" fill="hold"/>
                                        <p:tgtEl>
                                          <p:spTgt spid="9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2"/>
                                        </p:tgtEl>
                                        <p:attrNameLst>
                                          <p:attrName>style.visibility</p:attrName>
                                        </p:attrNameLst>
                                      </p:cBhvr>
                                      <p:to>
                                        <p:strVal val="visible"/>
                                      </p:to>
                                    </p:set>
                                    <p:animEffect transition="in" filter="fade">
                                      <p:cBhvr>
                                        <p:cTn id="12" dur="1000"/>
                                        <p:tgtEl>
                                          <p:spTgt spid="912"/>
                                        </p:tgtEl>
                                      </p:cBhvr>
                                    </p:animEffect>
                                    <p:anim calcmode="lin" valueType="num">
                                      <p:cBhvr>
                                        <p:cTn id="13" dur="1000" fill="hold"/>
                                        <p:tgtEl>
                                          <p:spTgt spid="912"/>
                                        </p:tgtEl>
                                        <p:attrNameLst>
                                          <p:attrName>ppt_x</p:attrName>
                                        </p:attrNameLst>
                                      </p:cBhvr>
                                      <p:tavLst>
                                        <p:tav tm="0">
                                          <p:val>
                                            <p:strVal val="#ppt_x"/>
                                          </p:val>
                                        </p:tav>
                                        <p:tav tm="100000">
                                          <p:val>
                                            <p:strVal val="#ppt_x"/>
                                          </p:val>
                                        </p:tav>
                                      </p:tavLst>
                                    </p:anim>
                                    <p:anim calcmode="lin" valueType="num">
                                      <p:cBhvr>
                                        <p:cTn id="14" dur="1000" fill="hold"/>
                                        <p:tgtEl>
                                          <p:spTgt spid="9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15">
                                            <p:txEl>
                                              <p:pRg st="0" end="0"/>
                                            </p:txEl>
                                          </p:spTgt>
                                        </p:tgtEl>
                                        <p:attrNameLst>
                                          <p:attrName>style.visibility</p:attrName>
                                        </p:attrNameLst>
                                      </p:cBhvr>
                                      <p:to>
                                        <p:strVal val="visible"/>
                                      </p:to>
                                    </p:set>
                                    <p:animEffect transition="in" filter="fade">
                                      <p:cBhvr>
                                        <p:cTn id="17" dur="1000"/>
                                        <p:tgtEl>
                                          <p:spTgt spid="915">
                                            <p:txEl>
                                              <p:pRg st="0" end="0"/>
                                            </p:txEl>
                                          </p:spTgt>
                                        </p:tgtEl>
                                      </p:cBhvr>
                                    </p:animEffect>
                                    <p:anim calcmode="lin" valueType="num">
                                      <p:cBhvr>
                                        <p:cTn id="18" dur="1000" fill="hold"/>
                                        <p:tgtEl>
                                          <p:spTgt spid="91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11"/>
                                        </p:tgtEl>
                                        <p:attrNameLst>
                                          <p:attrName>style.visibility</p:attrName>
                                        </p:attrNameLst>
                                      </p:cBhvr>
                                      <p:to>
                                        <p:strVal val="visible"/>
                                      </p:to>
                                    </p:set>
                                    <p:animEffect transition="in" filter="fade">
                                      <p:cBhvr>
                                        <p:cTn id="24" dur="1000"/>
                                        <p:tgtEl>
                                          <p:spTgt spid="911"/>
                                        </p:tgtEl>
                                      </p:cBhvr>
                                    </p:animEffect>
                                    <p:anim calcmode="lin" valueType="num">
                                      <p:cBhvr>
                                        <p:cTn id="25" dur="1000" fill="hold"/>
                                        <p:tgtEl>
                                          <p:spTgt spid="911"/>
                                        </p:tgtEl>
                                        <p:attrNameLst>
                                          <p:attrName>ppt_x</p:attrName>
                                        </p:attrNameLst>
                                      </p:cBhvr>
                                      <p:tavLst>
                                        <p:tav tm="0">
                                          <p:val>
                                            <p:strVal val="#ppt_x"/>
                                          </p:val>
                                        </p:tav>
                                        <p:tav tm="100000">
                                          <p:val>
                                            <p:strVal val="#ppt_x"/>
                                          </p:val>
                                        </p:tav>
                                      </p:tavLst>
                                    </p:anim>
                                    <p:anim calcmode="lin" valueType="num">
                                      <p:cBhvr>
                                        <p:cTn id="26" dur="1000" fill="hold"/>
                                        <p:tgtEl>
                                          <p:spTgt spid="9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913"/>
                                        </p:tgtEl>
                                        <p:attrNameLst>
                                          <p:attrName>style.visibility</p:attrName>
                                        </p:attrNameLst>
                                      </p:cBhvr>
                                      <p:to>
                                        <p:strVal val="visible"/>
                                      </p:to>
                                    </p:set>
                                    <p:animEffect transition="in" filter="fade">
                                      <p:cBhvr>
                                        <p:cTn id="29" dur="1000"/>
                                        <p:tgtEl>
                                          <p:spTgt spid="913"/>
                                        </p:tgtEl>
                                      </p:cBhvr>
                                    </p:animEffect>
                                    <p:anim calcmode="lin" valueType="num">
                                      <p:cBhvr>
                                        <p:cTn id="30" dur="1000" fill="hold"/>
                                        <p:tgtEl>
                                          <p:spTgt spid="913"/>
                                        </p:tgtEl>
                                        <p:attrNameLst>
                                          <p:attrName>ppt_x</p:attrName>
                                        </p:attrNameLst>
                                      </p:cBhvr>
                                      <p:tavLst>
                                        <p:tav tm="0">
                                          <p:val>
                                            <p:strVal val="#ppt_x"/>
                                          </p:val>
                                        </p:tav>
                                        <p:tav tm="100000">
                                          <p:val>
                                            <p:strVal val="#ppt_x"/>
                                          </p:val>
                                        </p:tav>
                                      </p:tavLst>
                                    </p:anim>
                                    <p:anim calcmode="lin" valueType="num">
                                      <p:cBhvr>
                                        <p:cTn id="31" dur="1000" fill="hold"/>
                                        <p:tgtEl>
                                          <p:spTgt spid="91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14">
                                            <p:txEl>
                                              <p:pRg st="0" end="0"/>
                                            </p:txEl>
                                          </p:spTgt>
                                        </p:tgtEl>
                                        <p:attrNameLst>
                                          <p:attrName>style.visibility</p:attrName>
                                        </p:attrNameLst>
                                      </p:cBhvr>
                                      <p:to>
                                        <p:strVal val="visible"/>
                                      </p:to>
                                    </p:set>
                                    <p:animEffect transition="in" filter="fade">
                                      <p:cBhvr>
                                        <p:cTn id="34" dur="1000"/>
                                        <p:tgtEl>
                                          <p:spTgt spid="914">
                                            <p:txEl>
                                              <p:pRg st="0" end="0"/>
                                            </p:txEl>
                                          </p:spTgt>
                                        </p:tgtEl>
                                      </p:cBhvr>
                                    </p:animEffect>
                                    <p:anim calcmode="lin" valueType="num">
                                      <p:cBhvr>
                                        <p:cTn id="35" dur="1000" fill="hold"/>
                                        <p:tgtEl>
                                          <p:spTgt spid="914">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9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 grpId="0" animBg="1"/>
      <p:bldP spid="911" grpId="0" animBg="1"/>
      <p:bldP spid="912" grpId="0"/>
      <p:bldP spid="913" grpId="0"/>
      <p:bldP spid="914" grpId="0" build="p"/>
      <p:bldP spid="9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76"/>
          <p:cNvSpPr/>
          <p:nvPr/>
        </p:nvSpPr>
        <p:spPr>
          <a:xfrm>
            <a:off x="1375450" y="1091100"/>
            <a:ext cx="3042000" cy="29613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6"/>
          <p:cNvSpPr/>
          <p:nvPr/>
        </p:nvSpPr>
        <p:spPr>
          <a:xfrm>
            <a:off x="4726550" y="1091100"/>
            <a:ext cx="3042000" cy="29613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6"/>
          <p:cNvSpPr txBox="1">
            <a:spLocks noGrp="1"/>
          </p:cNvSpPr>
          <p:nvPr>
            <p:ph type="title"/>
          </p:nvPr>
        </p:nvSpPr>
        <p:spPr>
          <a:xfrm>
            <a:off x="1643813" y="1395395"/>
            <a:ext cx="2505600" cy="526711"/>
          </a:xfrm>
          <a:prstGeom prst="rect">
            <a:avLst/>
          </a:prstGeom>
        </p:spPr>
        <p:txBody>
          <a:bodyPr spcFirstLastPara="1" wrap="square" lIns="91425" tIns="91425" rIns="91425" bIns="91425" anchor="t" anchorCtr="0">
            <a:noAutofit/>
          </a:bodyPr>
          <a:lstStyle/>
          <a:p>
            <a:pPr lvl="0"/>
            <a:r>
              <a:rPr lang="vi-VN" sz="2300" dirty="0"/>
              <a:t>Min-</a:t>
            </a:r>
            <a:r>
              <a:rPr lang="vi-VN" sz="2300" dirty="0" err="1"/>
              <a:t>Conflict</a:t>
            </a:r>
            <a:r>
              <a:rPr lang="vi-VN" sz="2300" dirty="0"/>
              <a:t> </a:t>
            </a:r>
            <a:r>
              <a:rPr lang="vi-VN" sz="2300" dirty="0" err="1"/>
              <a:t>Tabu</a:t>
            </a:r>
            <a:r>
              <a:rPr lang="vi-VN" sz="2300" dirty="0"/>
              <a:t> </a:t>
            </a:r>
            <a:r>
              <a:rPr lang="vi-VN" sz="2300" dirty="0" err="1"/>
              <a:t>Search</a:t>
            </a:r>
            <a:endParaRPr sz="2300" dirty="0"/>
          </a:p>
        </p:txBody>
      </p:sp>
      <p:sp>
        <p:nvSpPr>
          <p:cNvPr id="913" name="Google Shape;913;p76"/>
          <p:cNvSpPr txBox="1">
            <a:spLocks noGrp="1"/>
          </p:cNvSpPr>
          <p:nvPr>
            <p:ph type="title" idx="2"/>
          </p:nvPr>
        </p:nvSpPr>
        <p:spPr>
          <a:xfrm>
            <a:off x="4685813" y="1395394"/>
            <a:ext cx="3147767" cy="526711"/>
          </a:xfrm>
          <a:prstGeom prst="rect">
            <a:avLst/>
          </a:prstGeom>
        </p:spPr>
        <p:txBody>
          <a:bodyPr spcFirstLastPara="1" wrap="square" lIns="91425" tIns="91425" rIns="91425" bIns="91425" anchor="t" anchorCtr="0">
            <a:noAutofit/>
          </a:bodyPr>
          <a:lstStyle/>
          <a:p>
            <a:pPr lvl="0"/>
            <a:r>
              <a:rPr lang="en-US" sz="2200" dirty="0"/>
              <a:t>Min-Conflict with Constraint Weighting</a:t>
            </a:r>
          </a:p>
        </p:txBody>
      </p:sp>
      <p:sp>
        <p:nvSpPr>
          <p:cNvPr id="914" name="Google Shape;914;p76"/>
          <p:cNvSpPr txBox="1">
            <a:spLocks noGrp="1"/>
          </p:cNvSpPr>
          <p:nvPr>
            <p:ph type="subTitle" idx="1"/>
          </p:nvPr>
        </p:nvSpPr>
        <p:spPr>
          <a:xfrm>
            <a:off x="5045546" y="2428514"/>
            <a:ext cx="2505600" cy="1262100"/>
          </a:xfrm>
          <a:prstGeom prst="rect">
            <a:avLst/>
          </a:prstGeom>
        </p:spPr>
        <p:txBody>
          <a:bodyPr spcFirstLastPara="1" wrap="square" lIns="91425" tIns="91425" rIns="91425" bIns="91425" anchor="ctr" anchorCtr="0">
            <a:noAutofit/>
          </a:bodyPr>
          <a:lstStyle/>
          <a:p>
            <a:pPr marL="0" lvl="0" indent="0"/>
            <a:r>
              <a:rPr lang="vi-VN"/>
              <a:t>Phương pháp Min-Conflict with Constraint Weighting, giá trị trọng số được gán cho từng ràng buộc trước khi bắt đầu thuật toán. Giá trị trọng số này sẽ quyết định thứ tự xử lý các ràng buộc.</a:t>
            </a:r>
            <a:endParaRPr/>
          </a:p>
        </p:txBody>
      </p:sp>
      <p:sp>
        <p:nvSpPr>
          <p:cNvPr id="915" name="Google Shape;915;p76"/>
          <p:cNvSpPr txBox="1">
            <a:spLocks noGrp="1"/>
          </p:cNvSpPr>
          <p:nvPr>
            <p:ph type="subTitle" idx="3"/>
          </p:nvPr>
        </p:nvSpPr>
        <p:spPr>
          <a:xfrm>
            <a:off x="1643813" y="2428514"/>
            <a:ext cx="2571000" cy="1262100"/>
          </a:xfrm>
          <a:prstGeom prst="rect">
            <a:avLst/>
          </a:prstGeom>
        </p:spPr>
        <p:txBody>
          <a:bodyPr spcFirstLastPara="1" wrap="square" lIns="91425" tIns="91425" rIns="91425" bIns="91425" anchor="ctr" anchorCtr="0">
            <a:noAutofit/>
          </a:bodyPr>
          <a:lstStyle/>
          <a:p>
            <a:pPr marL="0" lvl="0" indent="0"/>
            <a:r>
              <a:rPr lang="vi-VN"/>
              <a:t>Min-Conflict Tabu Search hoạt động bằng cách chọn ngẫu nhiên một biến trong giải pháp hiện tại và tìm cách thay đổi giá trị của biến đó để giảm thiểu xung đột</a:t>
            </a:r>
            <a:r>
              <a:rPr lang="en-US"/>
              <a:t>.</a:t>
            </a:r>
            <a:endParaRPr/>
          </a:p>
        </p:txBody>
      </p:sp>
    </p:spTree>
    <p:extLst>
      <p:ext uri="{BB962C8B-B14F-4D97-AF65-F5344CB8AC3E}">
        <p14:creationId xmlns:p14="http://schemas.microsoft.com/office/powerpoint/2010/main" val="2969705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1000"/>
                                        <p:tgtEl>
                                          <p:spTgt spid="910"/>
                                        </p:tgtEl>
                                      </p:cBhvr>
                                    </p:animEffect>
                                    <p:anim calcmode="lin" valueType="num">
                                      <p:cBhvr>
                                        <p:cTn id="8" dur="1000" fill="hold"/>
                                        <p:tgtEl>
                                          <p:spTgt spid="910"/>
                                        </p:tgtEl>
                                        <p:attrNameLst>
                                          <p:attrName>ppt_x</p:attrName>
                                        </p:attrNameLst>
                                      </p:cBhvr>
                                      <p:tavLst>
                                        <p:tav tm="0">
                                          <p:val>
                                            <p:strVal val="#ppt_x"/>
                                          </p:val>
                                        </p:tav>
                                        <p:tav tm="100000">
                                          <p:val>
                                            <p:strVal val="#ppt_x"/>
                                          </p:val>
                                        </p:tav>
                                      </p:tavLst>
                                    </p:anim>
                                    <p:anim calcmode="lin" valueType="num">
                                      <p:cBhvr>
                                        <p:cTn id="9" dur="1000" fill="hold"/>
                                        <p:tgtEl>
                                          <p:spTgt spid="9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2"/>
                                        </p:tgtEl>
                                        <p:attrNameLst>
                                          <p:attrName>style.visibility</p:attrName>
                                        </p:attrNameLst>
                                      </p:cBhvr>
                                      <p:to>
                                        <p:strVal val="visible"/>
                                      </p:to>
                                    </p:set>
                                    <p:animEffect transition="in" filter="fade">
                                      <p:cBhvr>
                                        <p:cTn id="12" dur="1000"/>
                                        <p:tgtEl>
                                          <p:spTgt spid="912"/>
                                        </p:tgtEl>
                                      </p:cBhvr>
                                    </p:animEffect>
                                    <p:anim calcmode="lin" valueType="num">
                                      <p:cBhvr>
                                        <p:cTn id="13" dur="1000" fill="hold"/>
                                        <p:tgtEl>
                                          <p:spTgt spid="912"/>
                                        </p:tgtEl>
                                        <p:attrNameLst>
                                          <p:attrName>ppt_x</p:attrName>
                                        </p:attrNameLst>
                                      </p:cBhvr>
                                      <p:tavLst>
                                        <p:tav tm="0">
                                          <p:val>
                                            <p:strVal val="#ppt_x"/>
                                          </p:val>
                                        </p:tav>
                                        <p:tav tm="100000">
                                          <p:val>
                                            <p:strVal val="#ppt_x"/>
                                          </p:val>
                                        </p:tav>
                                      </p:tavLst>
                                    </p:anim>
                                    <p:anim calcmode="lin" valueType="num">
                                      <p:cBhvr>
                                        <p:cTn id="14" dur="1000" fill="hold"/>
                                        <p:tgtEl>
                                          <p:spTgt spid="9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15">
                                            <p:txEl>
                                              <p:pRg st="0" end="0"/>
                                            </p:txEl>
                                          </p:spTgt>
                                        </p:tgtEl>
                                        <p:attrNameLst>
                                          <p:attrName>style.visibility</p:attrName>
                                        </p:attrNameLst>
                                      </p:cBhvr>
                                      <p:to>
                                        <p:strVal val="visible"/>
                                      </p:to>
                                    </p:set>
                                    <p:animEffect transition="in" filter="fade">
                                      <p:cBhvr>
                                        <p:cTn id="17" dur="1000"/>
                                        <p:tgtEl>
                                          <p:spTgt spid="915">
                                            <p:txEl>
                                              <p:pRg st="0" end="0"/>
                                            </p:txEl>
                                          </p:spTgt>
                                        </p:tgtEl>
                                      </p:cBhvr>
                                    </p:animEffect>
                                    <p:anim calcmode="lin" valueType="num">
                                      <p:cBhvr>
                                        <p:cTn id="18" dur="1000" fill="hold"/>
                                        <p:tgtEl>
                                          <p:spTgt spid="91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11"/>
                                        </p:tgtEl>
                                        <p:attrNameLst>
                                          <p:attrName>style.visibility</p:attrName>
                                        </p:attrNameLst>
                                      </p:cBhvr>
                                      <p:to>
                                        <p:strVal val="visible"/>
                                      </p:to>
                                    </p:set>
                                    <p:animEffect transition="in" filter="fade">
                                      <p:cBhvr>
                                        <p:cTn id="24" dur="1000"/>
                                        <p:tgtEl>
                                          <p:spTgt spid="911"/>
                                        </p:tgtEl>
                                      </p:cBhvr>
                                    </p:animEffect>
                                    <p:anim calcmode="lin" valueType="num">
                                      <p:cBhvr>
                                        <p:cTn id="25" dur="1000" fill="hold"/>
                                        <p:tgtEl>
                                          <p:spTgt spid="911"/>
                                        </p:tgtEl>
                                        <p:attrNameLst>
                                          <p:attrName>ppt_x</p:attrName>
                                        </p:attrNameLst>
                                      </p:cBhvr>
                                      <p:tavLst>
                                        <p:tav tm="0">
                                          <p:val>
                                            <p:strVal val="#ppt_x"/>
                                          </p:val>
                                        </p:tav>
                                        <p:tav tm="100000">
                                          <p:val>
                                            <p:strVal val="#ppt_x"/>
                                          </p:val>
                                        </p:tav>
                                      </p:tavLst>
                                    </p:anim>
                                    <p:anim calcmode="lin" valueType="num">
                                      <p:cBhvr>
                                        <p:cTn id="26" dur="1000" fill="hold"/>
                                        <p:tgtEl>
                                          <p:spTgt spid="9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913"/>
                                        </p:tgtEl>
                                        <p:attrNameLst>
                                          <p:attrName>style.visibility</p:attrName>
                                        </p:attrNameLst>
                                      </p:cBhvr>
                                      <p:to>
                                        <p:strVal val="visible"/>
                                      </p:to>
                                    </p:set>
                                    <p:animEffect transition="in" filter="fade">
                                      <p:cBhvr>
                                        <p:cTn id="29" dur="1000"/>
                                        <p:tgtEl>
                                          <p:spTgt spid="913"/>
                                        </p:tgtEl>
                                      </p:cBhvr>
                                    </p:animEffect>
                                    <p:anim calcmode="lin" valueType="num">
                                      <p:cBhvr>
                                        <p:cTn id="30" dur="1000" fill="hold"/>
                                        <p:tgtEl>
                                          <p:spTgt spid="913"/>
                                        </p:tgtEl>
                                        <p:attrNameLst>
                                          <p:attrName>ppt_x</p:attrName>
                                        </p:attrNameLst>
                                      </p:cBhvr>
                                      <p:tavLst>
                                        <p:tav tm="0">
                                          <p:val>
                                            <p:strVal val="#ppt_x"/>
                                          </p:val>
                                        </p:tav>
                                        <p:tav tm="100000">
                                          <p:val>
                                            <p:strVal val="#ppt_x"/>
                                          </p:val>
                                        </p:tav>
                                      </p:tavLst>
                                    </p:anim>
                                    <p:anim calcmode="lin" valueType="num">
                                      <p:cBhvr>
                                        <p:cTn id="31" dur="1000" fill="hold"/>
                                        <p:tgtEl>
                                          <p:spTgt spid="91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14">
                                            <p:txEl>
                                              <p:pRg st="0" end="0"/>
                                            </p:txEl>
                                          </p:spTgt>
                                        </p:tgtEl>
                                        <p:attrNameLst>
                                          <p:attrName>style.visibility</p:attrName>
                                        </p:attrNameLst>
                                      </p:cBhvr>
                                      <p:to>
                                        <p:strVal val="visible"/>
                                      </p:to>
                                    </p:set>
                                    <p:animEffect transition="in" filter="fade">
                                      <p:cBhvr>
                                        <p:cTn id="34" dur="1000"/>
                                        <p:tgtEl>
                                          <p:spTgt spid="914">
                                            <p:txEl>
                                              <p:pRg st="0" end="0"/>
                                            </p:txEl>
                                          </p:spTgt>
                                        </p:tgtEl>
                                      </p:cBhvr>
                                    </p:animEffect>
                                    <p:anim calcmode="lin" valueType="num">
                                      <p:cBhvr>
                                        <p:cTn id="35" dur="1000" fill="hold"/>
                                        <p:tgtEl>
                                          <p:spTgt spid="914">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9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 grpId="0" animBg="1"/>
      <p:bldP spid="911" grpId="0" animBg="1"/>
      <p:bldP spid="912" grpId="0"/>
      <p:bldP spid="913" grpId="0"/>
      <p:bldP spid="914" grpId="0" build="p"/>
      <p:bldP spid="9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875167"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514667" y="1705350"/>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Tổng kết</a:t>
            </a:r>
          </a:p>
        </p:txBody>
      </p:sp>
      <p:sp>
        <p:nvSpPr>
          <p:cNvPr id="726" name="Google Shape;726;p67"/>
          <p:cNvSpPr txBox="1">
            <a:spLocks noGrp="1"/>
          </p:cNvSpPr>
          <p:nvPr>
            <p:ph type="title" idx="2"/>
          </p:nvPr>
        </p:nvSpPr>
        <p:spPr>
          <a:xfrm>
            <a:off x="1741817"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VII</a:t>
            </a:r>
            <a:endParaRPr/>
          </a:p>
        </p:txBody>
      </p:sp>
    </p:spTree>
    <p:extLst>
      <p:ext uri="{BB962C8B-B14F-4D97-AF65-F5344CB8AC3E}">
        <p14:creationId xmlns:p14="http://schemas.microsoft.com/office/powerpoint/2010/main" val="251338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6"/>
                                        </p:tgtEl>
                                        <p:attrNameLst>
                                          <p:attrName>style.visibility</p:attrName>
                                        </p:attrNameLst>
                                      </p:cBhvr>
                                      <p:to>
                                        <p:strVal val="visible"/>
                                      </p:to>
                                    </p:set>
                                    <p:anim calcmode="lin" valueType="num">
                                      <p:cBhvr additive="base">
                                        <p:cTn id="7" dur="500" fill="hold"/>
                                        <p:tgtEl>
                                          <p:spTgt spid="726"/>
                                        </p:tgtEl>
                                        <p:attrNameLst>
                                          <p:attrName>ppt_x</p:attrName>
                                        </p:attrNameLst>
                                      </p:cBhvr>
                                      <p:tavLst>
                                        <p:tav tm="0">
                                          <p:val>
                                            <p:strVal val="0-#ppt_w/2"/>
                                          </p:val>
                                        </p:tav>
                                        <p:tav tm="100000">
                                          <p:val>
                                            <p:strVal val="#ppt_x"/>
                                          </p:val>
                                        </p:tav>
                                      </p:tavLst>
                                    </p:anim>
                                    <p:anim calcmode="lin" valueType="num">
                                      <p:cBhvr additive="base">
                                        <p:cTn id="8" dur="500" fill="hold"/>
                                        <p:tgtEl>
                                          <p:spTgt spid="7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23"/>
                                        </p:tgtEl>
                                        <p:attrNameLst>
                                          <p:attrName>style.visibility</p:attrName>
                                        </p:attrNameLst>
                                      </p:cBhvr>
                                      <p:to>
                                        <p:strVal val="visible"/>
                                      </p:to>
                                    </p:set>
                                    <p:anim calcmode="lin" valueType="num">
                                      <p:cBhvr additive="base">
                                        <p:cTn id="11" dur="500" fill="hold"/>
                                        <p:tgtEl>
                                          <p:spTgt spid="723"/>
                                        </p:tgtEl>
                                        <p:attrNameLst>
                                          <p:attrName>ppt_x</p:attrName>
                                        </p:attrNameLst>
                                      </p:cBhvr>
                                      <p:tavLst>
                                        <p:tav tm="0">
                                          <p:val>
                                            <p:strVal val="0-#ppt_w/2"/>
                                          </p:val>
                                        </p:tav>
                                        <p:tav tm="100000">
                                          <p:val>
                                            <p:strVal val="#ppt_x"/>
                                          </p:val>
                                        </p:tav>
                                      </p:tavLst>
                                    </p:anim>
                                    <p:anim calcmode="lin" valueType="num">
                                      <p:cBhvr additive="base">
                                        <p:cTn id="12" dur="500" fill="hold"/>
                                        <p:tgtEl>
                                          <p:spTgt spid="72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24"/>
                                        </p:tgtEl>
                                        <p:attrNameLst>
                                          <p:attrName>style.visibility</p:attrName>
                                        </p:attrNameLst>
                                      </p:cBhvr>
                                      <p:to>
                                        <p:strVal val="visible"/>
                                      </p:to>
                                    </p:set>
                                    <p:anim calcmode="lin" valueType="num">
                                      <p:cBhvr additive="base">
                                        <p:cTn id="15" dur="500" fill="hold"/>
                                        <p:tgtEl>
                                          <p:spTgt spid="724"/>
                                        </p:tgtEl>
                                        <p:attrNameLst>
                                          <p:attrName>ppt_x</p:attrName>
                                        </p:attrNameLst>
                                      </p:cBhvr>
                                      <p:tavLst>
                                        <p:tav tm="0">
                                          <p:val>
                                            <p:strVal val="1+#ppt_w/2"/>
                                          </p:val>
                                        </p:tav>
                                        <p:tav tm="100000">
                                          <p:val>
                                            <p:strVal val="#ppt_x"/>
                                          </p:val>
                                        </p:tav>
                                      </p:tavLst>
                                    </p:anim>
                                    <p:anim calcmode="lin" valueType="num">
                                      <p:cBhvr additive="base">
                                        <p:cTn id="16" dur="500" fill="hold"/>
                                        <p:tgtEl>
                                          <p:spTgt spid="7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animBg="1"/>
      <p:bldP spid="724" grpId="0"/>
      <p:bldP spid="7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705350"/>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Giới thiệu</a:t>
            </a:r>
          </a:p>
        </p:txBody>
      </p:sp>
      <p:sp>
        <p:nvSpPr>
          <p:cNvPr id="726" name="Google Shape;726;p67"/>
          <p:cNvSpPr txBox="1">
            <a:spLocks noGrp="1"/>
          </p:cNvSpPr>
          <p:nvPr>
            <p:ph type="title" idx="2"/>
          </p:nvPr>
        </p:nvSpPr>
        <p:spPr>
          <a:xfrm>
            <a:off x="1527500"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26"/>
                                        </p:tgtEl>
                                        <p:attrNameLst>
                                          <p:attrName>r</p:attrName>
                                        </p:attrNameLst>
                                      </p:cBhvr>
                                    </p:animRot>
                                    <p:animRot by="-240000">
                                      <p:cBhvr>
                                        <p:cTn id="7" dur="200" fill="hold">
                                          <p:stCondLst>
                                            <p:cond delay="200"/>
                                          </p:stCondLst>
                                        </p:cTn>
                                        <p:tgtEl>
                                          <p:spTgt spid="726"/>
                                        </p:tgtEl>
                                        <p:attrNameLst>
                                          <p:attrName>r</p:attrName>
                                        </p:attrNameLst>
                                      </p:cBhvr>
                                    </p:animRot>
                                    <p:animRot by="240000">
                                      <p:cBhvr>
                                        <p:cTn id="8" dur="200" fill="hold">
                                          <p:stCondLst>
                                            <p:cond delay="400"/>
                                          </p:stCondLst>
                                        </p:cTn>
                                        <p:tgtEl>
                                          <p:spTgt spid="726"/>
                                        </p:tgtEl>
                                        <p:attrNameLst>
                                          <p:attrName>r</p:attrName>
                                        </p:attrNameLst>
                                      </p:cBhvr>
                                    </p:animRot>
                                    <p:animRot by="-240000">
                                      <p:cBhvr>
                                        <p:cTn id="9" dur="200" fill="hold">
                                          <p:stCondLst>
                                            <p:cond delay="600"/>
                                          </p:stCondLst>
                                        </p:cTn>
                                        <p:tgtEl>
                                          <p:spTgt spid="726"/>
                                        </p:tgtEl>
                                        <p:attrNameLst>
                                          <p:attrName>r</p:attrName>
                                        </p:attrNameLst>
                                      </p:cBhvr>
                                    </p:animRot>
                                    <p:animRot by="120000">
                                      <p:cBhvr>
                                        <p:cTn id="10" dur="200" fill="hold">
                                          <p:stCondLst>
                                            <p:cond delay="800"/>
                                          </p:stCondLst>
                                        </p:cTn>
                                        <p:tgtEl>
                                          <p:spTgt spid="72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723"/>
                                        </p:tgtEl>
                                        <p:attrNameLst>
                                          <p:attrName>r</p:attrName>
                                        </p:attrNameLst>
                                      </p:cBhvr>
                                    </p:animRot>
                                    <p:animRot by="-240000">
                                      <p:cBhvr>
                                        <p:cTn id="13" dur="200" fill="hold">
                                          <p:stCondLst>
                                            <p:cond delay="200"/>
                                          </p:stCondLst>
                                        </p:cTn>
                                        <p:tgtEl>
                                          <p:spTgt spid="723"/>
                                        </p:tgtEl>
                                        <p:attrNameLst>
                                          <p:attrName>r</p:attrName>
                                        </p:attrNameLst>
                                      </p:cBhvr>
                                    </p:animRot>
                                    <p:animRot by="240000">
                                      <p:cBhvr>
                                        <p:cTn id="14" dur="200" fill="hold">
                                          <p:stCondLst>
                                            <p:cond delay="400"/>
                                          </p:stCondLst>
                                        </p:cTn>
                                        <p:tgtEl>
                                          <p:spTgt spid="723"/>
                                        </p:tgtEl>
                                        <p:attrNameLst>
                                          <p:attrName>r</p:attrName>
                                        </p:attrNameLst>
                                      </p:cBhvr>
                                    </p:animRot>
                                    <p:animRot by="-240000">
                                      <p:cBhvr>
                                        <p:cTn id="15" dur="200" fill="hold">
                                          <p:stCondLst>
                                            <p:cond delay="600"/>
                                          </p:stCondLst>
                                        </p:cTn>
                                        <p:tgtEl>
                                          <p:spTgt spid="723"/>
                                        </p:tgtEl>
                                        <p:attrNameLst>
                                          <p:attrName>r</p:attrName>
                                        </p:attrNameLst>
                                      </p:cBhvr>
                                    </p:animRot>
                                    <p:animRot by="120000">
                                      <p:cBhvr>
                                        <p:cTn id="16" dur="200" fill="hold">
                                          <p:stCondLst>
                                            <p:cond delay="800"/>
                                          </p:stCondLst>
                                        </p:cTn>
                                        <p:tgtEl>
                                          <p:spTgt spid="723"/>
                                        </p:tgtEl>
                                        <p:attrNameLst>
                                          <p:attrName>r</p:attrName>
                                        </p:attrNameLst>
                                      </p:cBhvr>
                                    </p:animRot>
                                  </p:childTnLst>
                                </p:cTn>
                              </p:par>
                              <p:par>
                                <p:cTn id="17" presetID="10" presetClass="entr" presetSubtype="0" fill="hold" grpId="0" nodeType="withEffect">
                                  <p:stCondLst>
                                    <p:cond delay="0"/>
                                  </p:stCondLst>
                                  <p:childTnLst>
                                    <p:set>
                                      <p:cBhvr>
                                        <p:cTn id="18" dur="1" fill="hold">
                                          <p:stCondLst>
                                            <p:cond delay="0"/>
                                          </p:stCondLst>
                                        </p:cTn>
                                        <p:tgtEl>
                                          <p:spTgt spid="724"/>
                                        </p:tgtEl>
                                        <p:attrNameLst>
                                          <p:attrName>style.visibility</p:attrName>
                                        </p:attrNameLst>
                                      </p:cBhvr>
                                      <p:to>
                                        <p:strVal val="visible"/>
                                      </p:to>
                                    </p:set>
                                    <p:animEffect transition="in" filter="fade">
                                      <p:cBhvr>
                                        <p:cTn id="19" dur="500"/>
                                        <p:tgtEl>
                                          <p:spTgt spid="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animBg="1"/>
      <p:bldP spid="724" grpId="0"/>
      <p:bldP spid="7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95"/>
          <p:cNvSpPr/>
          <p:nvPr/>
        </p:nvSpPr>
        <p:spPr>
          <a:xfrm>
            <a:off x="620875" y="1493650"/>
            <a:ext cx="2781900" cy="2781900"/>
          </a:xfrm>
          <a:prstGeom prst="ellipse">
            <a:avLst/>
          </a:prstGeom>
          <a:noFill/>
          <a:ln w="9525" cap="flat" cmpd="sng">
            <a:solidFill>
              <a:schemeClr val="lt1"/>
            </a:solidFill>
            <a:prstDash val="solid"/>
            <a:round/>
            <a:headEnd type="none" w="sm" len="sm"/>
            <a:tailEnd type="none" w="sm" len="sm"/>
          </a:ln>
          <a:effectLst>
            <a:outerShdw blurRad="85725" algn="bl" rotWithShape="0">
              <a:schemeClr val="lt1">
                <a:alpha val="5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5"/>
          <p:cNvSpPr/>
          <p:nvPr/>
        </p:nvSpPr>
        <p:spPr>
          <a:xfrm>
            <a:off x="3180675" y="1493650"/>
            <a:ext cx="2781900" cy="2781900"/>
          </a:xfrm>
          <a:prstGeom prst="ellipse">
            <a:avLst/>
          </a:prstGeom>
          <a:noFill/>
          <a:ln w="9525" cap="flat" cmpd="sng">
            <a:solidFill>
              <a:schemeClr val="lt1"/>
            </a:solidFill>
            <a:prstDash val="solid"/>
            <a:round/>
            <a:headEnd type="none" w="sm" len="sm"/>
            <a:tailEnd type="none" w="sm" len="sm"/>
          </a:ln>
          <a:effectLst>
            <a:outerShdw blurRad="85725" algn="bl" rotWithShape="0">
              <a:schemeClr val="lt1">
                <a:alpha val="5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5"/>
          <p:cNvSpPr/>
          <p:nvPr/>
        </p:nvSpPr>
        <p:spPr>
          <a:xfrm>
            <a:off x="5718275" y="1493650"/>
            <a:ext cx="2781900" cy="2781900"/>
          </a:xfrm>
          <a:prstGeom prst="ellipse">
            <a:avLst/>
          </a:prstGeom>
          <a:noFill/>
          <a:ln w="9525" cap="flat" cmpd="sng">
            <a:solidFill>
              <a:schemeClr val="lt1"/>
            </a:solidFill>
            <a:prstDash val="solid"/>
            <a:round/>
            <a:headEnd type="none" w="sm" len="sm"/>
            <a:tailEnd type="none" w="sm" len="sm"/>
          </a:ln>
          <a:effectLst>
            <a:outerShdw blurRad="85725" algn="bl" rotWithShape="0">
              <a:schemeClr val="lt1">
                <a:alpha val="5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95"/>
          <p:cNvSpPr txBox="1">
            <a:spLocks noGrp="1"/>
          </p:cNvSpPr>
          <p:nvPr>
            <p:ph type="title"/>
          </p:nvPr>
        </p:nvSpPr>
        <p:spPr>
          <a:xfrm>
            <a:off x="609656" y="453472"/>
            <a:ext cx="792393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 </a:t>
            </a:r>
            <a:r>
              <a:rPr lang="en-US" dirty="0" err="1"/>
              <a:t>Kết</a:t>
            </a:r>
            <a:r>
              <a:rPr lang="en-US" dirty="0"/>
              <a:t> </a:t>
            </a:r>
            <a:r>
              <a:rPr lang="en-US" dirty="0" err="1"/>
              <a:t>luận</a:t>
            </a:r>
            <a:r>
              <a:rPr lang="en-US" dirty="0"/>
              <a:t> </a:t>
            </a:r>
            <a:r>
              <a:rPr lang="en-US" dirty="0" err="1"/>
              <a:t>về</a:t>
            </a:r>
            <a:r>
              <a:rPr lang="en-US" dirty="0"/>
              <a:t> Min-conflict Algorithm </a:t>
            </a:r>
            <a:endParaRPr dirty="0"/>
          </a:p>
        </p:txBody>
      </p:sp>
      <p:sp>
        <p:nvSpPr>
          <p:cNvPr id="1375" name="Google Shape;1375;p95"/>
          <p:cNvSpPr txBox="1">
            <a:spLocks noGrp="1"/>
          </p:cNvSpPr>
          <p:nvPr>
            <p:ph type="title" idx="2"/>
          </p:nvPr>
        </p:nvSpPr>
        <p:spPr>
          <a:xfrm>
            <a:off x="890875" y="2351296"/>
            <a:ext cx="2241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Min-conflict</a:t>
            </a:r>
            <a:endParaRPr/>
          </a:p>
        </p:txBody>
      </p:sp>
      <p:sp>
        <p:nvSpPr>
          <p:cNvPr id="1376" name="Google Shape;1376;p95"/>
          <p:cNvSpPr txBox="1">
            <a:spLocks noGrp="1"/>
          </p:cNvSpPr>
          <p:nvPr>
            <p:ph type="subTitle" idx="1"/>
          </p:nvPr>
        </p:nvSpPr>
        <p:spPr>
          <a:xfrm>
            <a:off x="890875" y="2857564"/>
            <a:ext cx="2241900" cy="1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Là</a:t>
            </a:r>
            <a:r>
              <a:rPr lang="en-US" dirty="0"/>
              <a:t> t</a:t>
            </a:r>
            <a:r>
              <a:rPr lang="vi-VN" dirty="0" err="1"/>
              <a:t>huật</a:t>
            </a:r>
            <a:r>
              <a:rPr lang="vi-VN" dirty="0"/>
              <a:t> toán giải quyết bài toán tối ưu hóa đa mục tiêu, có thể sử dụng trong hệ thống </a:t>
            </a:r>
            <a:r>
              <a:rPr lang="vi-VN" dirty="0" err="1"/>
              <a:t>CSPs</a:t>
            </a:r>
            <a:endParaRPr dirty="0"/>
          </a:p>
        </p:txBody>
      </p:sp>
      <p:sp>
        <p:nvSpPr>
          <p:cNvPr id="1377" name="Google Shape;1377;p95"/>
          <p:cNvSpPr txBox="1">
            <a:spLocks noGrp="1"/>
          </p:cNvSpPr>
          <p:nvPr>
            <p:ph type="title" idx="3"/>
          </p:nvPr>
        </p:nvSpPr>
        <p:spPr>
          <a:xfrm>
            <a:off x="3439563" y="2351296"/>
            <a:ext cx="2241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Ứng dụng</a:t>
            </a:r>
            <a:endParaRPr/>
          </a:p>
        </p:txBody>
      </p:sp>
      <p:sp>
        <p:nvSpPr>
          <p:cNvPr id="1378" name="Google Shape;1378;p95"/>
          <p:cNvSpPr txBox="1">
            <a:spLocks noGrp="1"/>
          </p:cNvSpPr>
          <p:nvPr>
            <p:ph type="subTitle" idx="4"/>
          </p:nvPr>
        </p:nvSpPr>
        <p:spPr>
          <a:xfrm>
            <a:off x="3439563" y="2857564"/>
            <a:ext cx="2241900" cy="1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t>
            </a:r>
            <a:r>
              <a:rPr lang="vi-VN" dirty="0"/>
              <a:t>ối ưu hóa giá trị của các biến trong hệ thống </a:t>
            </a:r>
            <a:r>
              <a:rPr lang="vi-VN" dirty="0" err="1"/>
              <a:t>CSPs</a:t>
            </a:r>
            <a:r>
              <a:rPr lang="vi-VN" dirty="0"/>
              <a:t>, giảm sự cố gắng và tối ưu hóa hiệu suất</a:t>
            </a:r>
            <a:endParaRPr dirty="0"/>
          </a:p>
        </p:txBody>
      </p:sp>
      <p:sp>
        <p:nvSpPr>
          <p:cNvPr id="1379" name="Google Shape;1379;p95"/>
          <p:cNvSpPr txBox="1">
            <a:spLocks noGrp="1"/>
          </p:cNvSpPr>
          <p:nvPr>
            <p:ph type="title" idx="5"/>
          </p:nvPr>
        </p:nvSpPr>
        <p:spPr>
          <a:xfrm>
            <a:off x="5988275" y="2351296"/>
            <a:ext cx="2241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Nhược điểm</a:t>
            </a:r>
            <a:endParaRPr/>
          </a:p>
        </p:txBody>
      </p:sp>
      <p:sp>
        <p:nvSpPr>
          <p:cNvPr id="1380" name="Google Shape;1380;p95"/>
          <p:cNvSpPr txBox="1">
            <a:spLocks noGrp="1"/>
          </p:cNvSpPr>
          <p:nvPr>
            <p:ph type="subTitle" idx="6"/>
          </p:nvPr>
        </p:nvSpPr>
        <p:spPr>
          <a:xfrm>
            <a:off x="5988275" y="2857564"/>
            <a:ext cx="2241900" cy="1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a:t>
            </a:r>
            <a:r>
              <a:rPr lang="vi-VN" dirty="0"/>
              <a:t>hông đảm bảo tìm ra giải pháp tối ưu nhất và khó áp dụng nếu không có hàm mục tiêu rõ ràng</a:t>
            </a:r>
            <a:endParaRPr dirty="0"/>
          </a:p>
        </p:txBody>
      </p:sp>
      <p:grpSp>
        <p:nvGrpSpPr>
          <p:cNvPr id="1381" name="Google Shape;1381;p95"/>
          <p:cNvGrpSpPr/>
          <p:nvPr/>
        </p:nvGrpSpPr>
        <p:grpSpPr>
          <a:xfrm>
            <a:off x="6929286" y="1899891"/>
            <a:ext cx="359878" cy="367165"/>
            <a:chOff x="-65129950" y="2646800"/>
            <a:chExt cx="311125" cy="317425"/>
          </a:xfrm>
        </p:grpSpPr>
        <p:sp>
          <p:nvSpPr>
            <p:cNvPr id="1382" name="Google Shape;1382;p9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9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95"/>
          <p:cNvGrpSpPr/>
          <p:nvPr/>
        </p:nvGrpSpPr>
        <p:grpSpPr>
          <a:xfrm>
            <a:off x="4376019" y="1898981"/>
            <a:ext cx="368987" cy="369016"/>
            <a:chOff x="-63252250" y="1930850"/>
            <a:chExt cx="319000" cy="319025"/>
          </a:xfrm>
        </p:grpSpPr>
        <p:sp>
          <p:nvSpPr>
            <p:cNvPr id="1385" name="Google Shape;1385;p95"/>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95"/>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95"/>
          <p:cNvSpPr/>
          <p:nvPr/>
        </p:nvSpPr>
        <p:spPr>
          <a:xfrm>
            <a:off x="1851925" y="1853420"/>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5"/>
          <p:cNvSpPr/>
          <p:nvPr/>
        </p:nvSpPr>
        <p:spPr>
          <a:xfrm>
            <a:off x="3180665" y="4275556"/>
            <a:ext cx="380700" cy="329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95"/>
          <p:cNvSpPr/>
          <p:nvPr/>
        </p:nvSpPr>
        <p:spPr>
          <a:xfrm>
            <a:off x="8168940" y="1241406"/>
            <a:ext cx="380700" cy="329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940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89"/>
                                        </p:tgtEl>
                                        <p:attrNameLst>
                                          <p:attrName>style.visibility</p:attrName>
                                        </p:attrNameLst>
                                      </p:cBhvr>
                                      <p:to>
                                        <p:strVal val="visible"/>
                                      </p:to>
                                    </p:set>
                                    <p:animEffect transition="in" filter="barn(inVertical)">
                                      <p:cBhvr>
                                        <p:cTn id="7" dur="500"/>
                                        <p:tgtEl>
                                          <p:spTgt spid="138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88"/>
                                        </p:tgtEl>
                                        <p:attrNameLst>
                                          <p:attrName>style.visibility</p:attrName>
                                        </p:attrNameLst>
                                      </p:cBhvr>
                                      <p:to>
                                        <p:strVal val="visible"/>
                                      </p:to>
                                    </p:set>
                                    <p:animEffect transition="in" filter="barn(inVertical)">
                                      <p:cBhvr>
                                        <p:cTn id="10" dur="500"/>
                                        <p:tgtEl>
                                          <p:spTgt spid="138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74"/>
                                        </p:tgtEl>
                                        <p:attrNameLst>
                                          <p:attrName>style.visibility</p:attrName>
                                        </p:attrNameLst>
                                      </p:cBhvr>
                                      <p:to>
                                        <p:strVal val="visible"/>
                                      </p:to>
                                    </p:set>
                                    <p:animEffect transition="in" filter="barn(inVertical)">
                                      <p:cBhvr>
                                        <p:cTn id="13" dur="500"/>
                                        <p:tgtEl>
                                          <p:spTgt spid="137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71"/>
                                        </p:tgtEl>
                                        <p:attrNameLst>
                                          <p:attrName>style.visibility</p:attrName>
                                        </p:attrNameLst>
                                      </p:cBhvr>
                                      <p:to>
                                        <p:strVal val="visible"/>
                                      </p:to>
                                    </p:set>
                                    <p:anim calcmode="lin" valueType="num">
                                      <p:cBhvr additive="base">
                                        <p:cTn id="18" dur="500" fill="hold"/>
                                        <p:tgtEl>
                                          <p:spTgt spid="1371"/>
                                        </p:tgtEl>
                                        <p:attrNameLst>
                                          <p:attrName>ppt_x</p:attrName>
                                        </p:attrNameLst>
                                      </p:cBhvr>
                                      <p:tavLst>
                                        <p:tav tm="0">
                                          <p:val>
                                            <p:strVal val="0-#ppt_w/2"/>
                                          </p:val>
                                        </p:tav>
                                        <p:tav tm="100000">
                                          <p:val>
                                            <p:strVal val="#ppt_x"/>
                                          </p:val>
                                        </p:tav>
                                      </p:tavLst>
                                    </p:anim>
                                    <p:anim calcmode="lin" valueType="num">
                                      <p:cBhvr additive="base">
                                        <p:cTn id="19" dur="500" fill="hold"/>
                                        <p:tgtEl>
                                          <p:spTgt spid="137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375"/>
                                        </p:tgtEl>
                                        <p:attrNameLst>
                                          <p:attrName>style.visibility</p:attrName>
                                        </p:attrNameLst>
                                      </p:cBhvr>
                                      <p:to>
                                        <p:strVal val="visible"/>
                                      </p:to>
                                    </p:set>
                                    <p:anim calcmode="lin" valueType="num">
                                      <p:cBhvr additive="base">
                                        <p:cTn id="22" dur="500" fill="hold"/>
                                        <p:tgtEl>
                                          <p:spTgt spid="1375"/>
                                        </p:tgtEl>
                                        <p:attrNameLst>
                                          <p:attrName>ppt_x</p:attrName>
                                        </p:attrNameLst>
                                      </p:cBhvr>
                                      <p:tavLst>
                                        <p:tav tm="0">
                                          <p:val>
                                            <p:strVal val="0-#ppt_w/2"/>
                                          </p:val>
                                        </p:tav>
                                        <p:tav tm="100000">
                                          <p:val>
                                            <p:strVal val="#ppt_x"/>
                                          </p:val>
                                        </p:tav>
                                      </p:tavLst>
                                    </p:anim>
                                    <p:anim calcmode="lin" valueType="num">
                                      <p:cBhvr additive="base">
                                        <p:cTn id="23" dur="500" fill="hold"/>
                                        <p:tgtEl>
                                          <p:spTgt spid="1375"/>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376">
                                            <p:txEl>
                                              <p:pRg st="0" end="0"/>
                                            </p:txEl>
                                          </p:spTgt>
                                        </p:tgtEl>
                                        <p:attrNameLst>
                                          <p:attrName>style.visibility</p:attrName>
                                        </p:attrNameLst>
                                      </p:cBhvr>
                                      <p:to>
                                        <p:strVal val="visible"/>
                                      </p:to>
                                    </p:set>
                                    <p:anim calcmode="lin" valueType="num">
                                      <p:cBhvr additive="base">
                                        <p:cTn id="26" dur="500" fill="hold"/>
                                        <p:tgtEl>
                                          <p:spTgt spid="1376">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376">
                                            <p:txEl>
                                              <p:pRg st="0" end="0"/>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387"/>
                                        </p:tgtEl>
                                        <p:attrNameLst>
                                          <p:attrName>style.visibility</p:attrName>
                                        </p:attrNameLst>
                                      </p:cBhvr>
                                      <p:to>
                                        <p:strVal val="visible"/>
                                      </p:to>
                                    </p:set>
                                    <p:anim calcmode="lin" valueType="num">
                                      <p:cBhvr additive="base">
                                        <p:cTn id="30" dur="500" fill="hold"/>
                                        <p:tgtEl>
                                          <p:spTgt spid="1387"/>
                                        </p:tgtEl>
                                        <p:attrNameLst>
                                          <p:attrName>ppt_x</p:attrName>
                                        </p:attrNameLst>
                                      </p:cBhvr>
                                      <p:tavLst>
                                        <p:tav tm="0">
                                          <p:val>
                                            <p:strVal val="0-#ppt_w/2"/>
                                          </p:val>
                                        </p:tav>
                                        <p:tav tm="100000">
                                          <p:val>
                                            <p:strVal val="#ppt_x"/>
                                          </p:val>
                                        </p:tav>
                                      </p:tavLst>
                                    </p:anim>
                                    <p:anim calcmode="lin" valueType="num">
                                      <p:cBhvr additive="base">
                                        <p:cTn id="31" dur="500" fill="hold"/>
                                        <p:tgtEl>
                                          <p:spTgt spid="138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72"/>
                                        </p:tgtEl>
                                        <p:attrNameLst>
                                          <p:attrName>style.visibility</p:attrName>
                                        </p:attrNameLst>
                                      </p:cBhvr>
                                      <p:to>
                                        <p:strVal val="visible"/>
                                      </p:to>
                                    </p:set>
                                    <p:anim calcmode="lin" valueType="num">
                                      <p:cBhvr additive="base">
                                        <p:cTn id="36" dur="500" fill="hold"/>
                                        <p:tgtEl>
                                          <p:spTgt spid="1372"/>
                                        </p:tgtEl>
                                        <p:attrNameLst>
                                          <p:attrName>ppt_x</p:attrName>
                                        </p:attrNameLst>
                                      </p:cBhvr>
                                      <p:tavLst>
                                        <p:tav tm="0">
                                          <p:val>
                                            <p:strVal val="#ppt_x"/>
                                          </p:val>
                                        </p:tav>
                                        <p:tav tm="100000">
                                          <p:val>
                                            <p:strVal val="#ppt_x"/>
                                          </p:val>
                                        </p:tav>
                                      </p:tavLst>
                                    </p:anim>
                                    <p:anim calcmode="lin" valueType="num">
                                      <p:cBhvr additive="base">
                                        <p:cTn id="37" dur="500" fill="hold"/>
                                        <p:tgtEl>
                                          <p:spTgt spid="137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377"/>
                                        </p:tgtEl>
                                        <p:attrNameLst>
                                          <p:attrName>style.visibility</p:attrName>
                                        </p:attrNameLst>
                                      </p:cBhvr>
                                      <p:to>
                                        <p:strVal val="visible"/>
                                      </p:to>
                                    </p:set>
                                    <p:anim calcmode="lin" valueType="num">
                                      <p:cBhvr additive="base">
                                        <p:cTn id="40" dur="500" fill="hold"/>
                                        <p:tgtEl>
                                          <p:spTgt spid="1377"/>
                                        </p:tgtEl>
                                        <p:attrNameLst>
                                          <p:attrName>ppt_x</p:attrName>
                                        </p:attrNameLst>
                                      </p:cBhvr>
                                      <p:tavLst>
                                        <p:tav tm="0">
                                          <p:val>
                                            <p:strVal val="#ppt_x"/>
                                          </p:val>
                                        </p:tav>
                                        <p:tav tm="100000">
                                          <p:val>
                                            <p:strVal val="#ppt_x"/>
                                          </p:val>
                                        </p:tav>
                                      </p:tavLst>
                                    </p:anim>
                                    <p:anim calcmode="lin" valueType="num">
                                      <p:cBhvr additive="base">
                                        <p:cTn id="41" dur="500" fill="hold"/>
                                        <p:tgtEl>
                                          <p:spTgt spid="137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378">
                                            <p:txEl>
                                              <p:pRg st="0" end="0"/>
                                            </p:txEl>
                                          </p:spTgt>
                                        </p:tgtEl>
                                        <p:attrNameLst>
                                          <p:attrName>style.visibility</p:attrName>
                                        </p:attrNameLst>
                                      </p:cBhvr>
                                      <p:to>
                                        <p:strVal val="visible"/>
                                      </p:to>
                                    </p:set>
                                    <p:anim calcmode="lin" valueType="num">
                                      <p:cBhvr additive="base">
                                        <p:cTn id="44" dur="500" fill="hold"/>
                                        <p:tgtEl>
                                          <p:spTgt spid="1378">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378">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384"/>
                                        </p:tgtEl>
                                        <p:attrNameLst>
                                          <p:attrName>style.visibility</p:attrName>
                                        </p:attrNameLst>
                                      </p:cBhvr>
                                      <p:to>
                                        <p:strVal val="visible"/>
                                      </p:to>
                                    </p:set>
                                    <p:anim calcmode="lin" valueType="num">
                                      <p:cBhvr additive="base">
                                        <p:cTn id="48" dur="500" fill="hold"/>
                                        <p:tgtEl>
                                          <p:spTgt spid="1384"/>
                                        </p:tgtEl>
                                        <p:attrNameLst>
                                          <p:attrName>ppt_x</p:attrName>
                                        </p:attrNameLst>
                                      </p:cBhvr>
                                      <p:tavLst>
                                        <p:tav tm="0">
                                          <p:val>
                                            <p:strVal val="#ppt_x"/>
                                          </p:val>
                                        </p:tav>
                                        <p:tav tm="100000">
                                          <p:val>
                                            <p:strVal val="#ppt_x"/>
                                          </p:val>
                                        </p:tav>
                                      </p:tavLst>
                                    </p:anim>
                                    <p:anim calcmode="lin" valueType="num">
                                      <p:cBhvr additive="base">
                                        <p:cTn id="49" dur="500" fill="hold"/>
                                        <p:tgtEl>
                                          <p:spTgt spid="138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373"/>
                                        </p:tgtEl>
                                        <p:attrNameLst>
                                          <p:attrName>style.visibility</p:attrName>
                                        </p:attrNameLst>
                                      </p:cBhvr>
                                      <p:to>
                                        <p:strVal val="visible"/>
                                      </p:to>
                                    </p:set>
                                    <p:anim calcmode="lin" valueType="num">
                                      <p:cBhvr additive="base">
                                        <p:cTn id="54" dur="500" fill="hold"/>
                                        <p:tgtEl>
                                          <p:spTgt spid="1373"/>
                                        </p:tgtEl>
                                        <p:attrNameLst>
                                          <p:attrName>ppt_x</p:attrName>
                                        </p:attrNameLst>
                                      </p:cBhvr>
                                      <p:tavLst>
                                        <p:tav tm="0">
                                          <p:val>
                                            <p:strVal val="1+#ppt_w/2"/>
                                          </p:val>
                                        </p:tav>
                                        <p:tav tm="100000">
                                          <p:val>
                                            <p:strVal val="#ppt_x"/>
                                          </p:val>
                                        </p:tav>
                                      </p:tavLst>
                                    </p:anim>
                                    <p:anim calcmode="lin" valueType="num">
                                      <p:cBhvr additive="base">
                                        <p:cTn id="55" dur="500" fill="hold"/>
                                        <p:tgtEl>
                                          <p:spTgt spid="137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379"/>
                                        </p:tgtEl>
                                        <p:attrNameLst>
                                          <p:attrName>style.visibility</p:attrName>
                                        </p:attrNameLst>
                                      </p:cBhvr>
                                      <p:to>
                                        <p:strVal val="visible"/>
                                      </p:to>
                                    </p:set>
                                    <p:anim calcmode="lin" valueType="num">
                                      <p:cBhvr additive="base">
                                        <p:cTn id="58" dur="500" fill="hold"/>
                                        <p:tgtEl>
                                          <p:spTgt spid="1379"/>
                                        </p:tgtEl>
                                        <p:attrNameLst>
                                          <p:attrName>ppt_x</p:attrName>
                                        </p:attrNameLst>
                                      </p:cBhvr>
                                      <p:tavLst>
                                        <p:tav tm="0">
                                          <p:val>
                                            <p:strVal val="1+#ppt_w/2"/>
                                          </p:val>
                                        </p:tav>
                                        <p:tav tm="100000">
                                          <p:val>
                                            <p:strVal val="#ppt_x"/>
                                          </p:val>
                                        </p:tav>
                                      </p:tavLst>
                                    </p:anim>
                                    <p:anim calcmode="lin" valueType="num">
                                      <p:cBhvr additive="base">
                                        <p:cTn id="59" dur="500" fill="hold"/>
                                        <p:tgtEl>
                                          <p:spTgt spid="1379"/>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380">
                                            <p:txEl>
                                              <p:pRg st="0" end="0"/>
                                            </p:txEl>
                                          </p:spTgt>
                                        </p:tgtEl>
                                        <p:attrNameLst>
                                          <p:attrName>style.visibility</p:attrName>
                                        </p:attrNameLst>
                                      </p:cBhvr>
                                      <p:to>
                                        <p:strVal val="visible"/>
                                      </p:to>
                                    </p:set>
                                    <p:anim calcmode="lin" valueType="num">
                                      <p:cBhvr additive="base">
                                        <p:cTn id="62" dur="500" fill="hold"/>
                                        <p:tgtEl>
                                          <p:spTgt spid="138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38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0"/>
                                  </p:stCondLst>
                                  <p:childTnLst>
                                    <p:set>
                                      <p:cBhvr>
                                        <p:cTn id="65" dur="1" fill="hold">
                                          <p:stCondLst>
                                            <p:cond delay="0"/>
                                          </p:stCondLst>
                                        </p:cTn>
                                        <p:tgtEl>
                                          <p:spTgt spid="1381"/>
                                        </p:tgtEl>
                                        <p:attrNameLst>
                                          <p:attrName>style.visibility</p:attrName>
                                        </p:attrNameLst>
                                      </p:cBhvr>
                                      <p:to>
                                        <p:strVal val="visible"/>
                                      </p:to>
                                    </p:set>
                                    <p:anim calcmode="lin" valueType="num">
                                      <p:cBhvr additive="base">
                                        <p:cTn id="66" dur="500" fill="hold"/>
                                        <p:tgtEl>
                                          <p:spTgt spid="1381"/>
                                        </p:tgtEl>
                                        <p:attrNameLst>
                                          <p:attrName>ppt_x</p:attrName>
                                        </p:attrNameLst>
                                      </p:cBhvr>
                                      <p:tavLst>
                                        <p:tav tm="0">
                                          <p:val>
                                            <p:strVal val="1+#ppt_w/2"/>
                                          </p:val>
                                        </p:tav>
                                        <p:tav tm="100000">
                                          <p:val>
                                            <p:strVal val="#ppt_x"/>
                                          </p:val>
                                        </p:tav>
                                      </p:tavLst>
                                    </p:anim>
                                    <p:anim calcmode="lin" valueType="num">
                                      <p:cBhvr additive="base">
                                        <p:cTn id="67" dur="500" fill="hold"/>
                                        <p:tgtEl>
                                          <p:spTgt spid="1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 grpId="0" animBg="1"/>
      <p:bldP spid="1372" grpId="0" animBg="1"/>
      <p:bldP spid="1373" grpId="0" animBg="1"/>
      <p:bldP spid="1374" grpId="0"/>
      <p:bldP spid="1375" grpId="0"/>
      <p:bldP spid="1376" grpId="0" build="p"/>
      <p:bldP spid="1377" grpId="0"/>
      <p:bldP spid="1378" grpId="0" build="p"/>
      <p:bldP spid="1379" grpId="0"/>
      <p:bldP spid="1380" grpId="0" build="p"/>
      <p:bldP spid="1387" grpId="0" animBg="1"/>
      <p:bldP spid="1388" grpId="0" animBg="1"/>
      <p:bldP spid="13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3854" name="Google Shape;3854;p119"/>
          <p:cNvSpPr txBox="1">
            <a:spLocks noGrp="1"/>
          </p:cNvSpPr>
          <p:nvPr>
            <p:ph type="body" idx="1"/>
          </p:nvPr>
        </p:nvSpPr>
        <p:spPr>
          <a:xfrm>
            <a:off x="1671300" y="2278778"/>
            <a:ext cx="5801400" cy="1500742"/>
          </a:xfrm>
          <a:prstGeom prst="rect">
            <a:avLst/>
          </a:prstGeom>
        </p:spPr>
        <p:txBody>
          <a:bodyPr spcFirstLastPara="1" wrap="square" lIns="91425" tIns="91425" rIns="91425" bIns="91425" anchor="t" anchorCtr="0">
            <a:noAutofit/>
          </a:bodyPr>
          <a:lstStyle/>
          <a:p>
            <a:pPr marL="285750" lvl="0" indent="-285750" algn="just" rtl="0">
              <a:spcBef>
                <a:spcPts val="600"/>
              </a:spcBef>
              <a:spcAft>
                <a:spcPts val="0"/>
              </a:spcAft>
              <a:buFont typeface="Courier New" panose="02070309020205020404" pitchFamily="49" charset="0"/>
              <a:buChar char="o"/>
            </a:pPr>
            <a:r>
              <a:rPr lang="en-US" dirty="0"/>
              <a:t>V</a:t>
            </a:r>
            <a:r>
              <a:rPr lang="vi-VN" dirty="0" err="1"/>
              <a:t>iệc</a:t>
            </a:r>
            <a:r>
              <a:rPr lang="vi-VN" dirty="0"/>
              <a:t> áp dụng thuật toán này trong các lĩnh vực như điều khiển tự động, truy vấn dữ liệu, hoặc trò chơi có thể đem lại nhiều kết quả tốt</a:t>
            </a:r>
            <a:endParaRPr lang="en-US" dirty="0"/>
          </a:p>
          <a:p>
            <a:pPr marL="285750" lvl="0" indent="-285750" algn="just" rtl="0">
              <a:spcBef>
                <a:spcPts val="600"/>
              </a:spcBef>
              <a:spcAft>
                <a:spcPts val="0"/>
              </a:spcAft>
              <a:buFont typeface="Courier New" panose="02070309020205020404" pitchFamily="49" charset="0"/>
              <a:buChar char="o"/>
            </a:pPr>
            <a:r>
              <a:rPr lang="vi-VN" dirty="0"/>
              <a:t>Min-</a:t>
            </a:r>
            <a:r>
              <a:rPr lang="vi-VN" dirty="0" err="1"/>
              <a:t>conflict</a:t>
            </a:r>
            <a:r>
              <a:rPr lang="vi-VN" dirty="0"/>
              <a:t> </a:t>
            </a:r>
            <a:r>
              <a:rPr lang="vi-VN" dirty="0" err="1"/>
              <a:t>algorithm</a:t>
            </a:r>
            <a:r>
              <a:rPr lang="vi-VN" dirty="0"/>
              <a:t> có tiềm năng phát triển và ứng dụng rộng rãi trong tương lai, đặc biệt là trong các lĩnh vực liên quan đến các hệ thống phân cấp phân tán.</a:t>
            </a:r>
          </a:p>
          <a:p>
            <a:pPr marL="0" lvl="0" indent="0" algn="just" rtl="0">
              <a:spcBef>
                <a:spcPts val="600"/>
              </a:spcBef>
              <a:spcAft>
                <a:spcPts val="0"/>
              </a:spcAft>
              <a:buNone/>
            </a:pPr>
            <a:endParaRPr lang="vi-VN" dirty="0"/>
          </a:p>
          <a:p>
            <a:pPr marL="0" lvl="0" indent="0" algn="just" rtl="0">
              <a:spcBef>
                <a:spcPts val="0"/>
              </a:spcBef>
              <a:spcAft>
                <a:spcPts val="0"/>
              </a:spcAft>
              <a:buNone/>
            </a:pPr>
            <a:endParaRPr dirty="0"/>
          </a:p>
        </p:txBody>
      </p:sp>
      <p:sp>
        <p:nvSpPr>
          <p:cNvPr id="3855" name="Google Shape;3855;p119"/>
          <p:cNvSpPr txBox="1">
            <a:spLocks noGrp="1"/>
          </p:cNvSpPr>
          <p:nvPr>
            <p:ph type="title"/>
          </p:nvPr>
        </p:nvSpPr>
        <p:spPr>
          <a:xfrm>
            <a:off x="1671300" y="921143"/>
            <a:ext cx="5801400" cy="7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a:t>
            </a:r>
            <a:r>
              <a:rPr lang="en-US"/>
              <a:t> </a:t>
            </a:r>
            <a:r>
              <a:rPr lang="vi-VN"/>
              <a:t>Hướng phát triển và ứng dụng trong tương lai </a:t>
            </a:r>
            <a:endParaRPr/>
          </a:p>
        </p:txBody>
      </p:sp>
      <p:grpSp>
        <p:nvGrpSpPr>
          <p:cNvPr id="3856" name="Google Shape;3856;p119"/>
          <p:cNvGrpSpPr/>
          <p:nvPr/>
        </p:nvGrpSpPr>
        <p:grpSpPr>
          <a:xfrm>
            <a:off x="975131" y="799475"/>
            <a:ext cx="780400" cy="357900"/>
            <a:chOff x="4598506" y="471425"/>
            <a:chExt cx="780400" cy="357900"/>
          </a:xfrm>
        </p:grpSpPr>
        <p:sp>
          <p:nvSpPr>
            <p:cNvPr id="3857" name="Google Shape;3857;p119"/>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9"/>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119"/>
          <p:cNvGrpSpPr/>
          <p:nvPr/>
        </p:nvGrpSpPr>
        <p:grpSpPr>
          <a:xfrm>
            <a:off x="7541131" y="4146125"/>
            <a:ext cx="780400" cy="357900"/>
            <a:chOff x="4598506" y="471425"/>
            <a:chExt cx="780400" cy="357900"/>
          </a:xfrm>
        </p:grpSpPr>
        <p:sp>
          <p:nvSpPr>
            <p:cNvPr id="3860" name="Google Shape;3860;p119"/>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9"/>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434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56"/>
                                        </p:tgtEl>
                                        <p:attrNameLst>
                                          <p:attrName>style.visibility</p:attrName>
                                        </p:attrNameLst>
                                      </p:cBhvr>
                                      <p:to>
                                        <p:strVal val="visible"/>
                                      </p:to>
                                    </p:set>
                                    <p:anim calcmode="lin" valueType="num">
                                      <p:cBhvr additive="base">
                                        <p:cTn id="7" dur="500" fill="hold"/>
                                        <p:tgtEl>
                                          <p:spTgt spid="3856"/>
                                        </p:tgtEl>
                                        <p:attrNameLst>
                                          <p:attrName>ppt_x</p:attrName>
                                        </p:attrNameLst>
                                      </p:cBhvr>
                                      <p:tavLst>
                                        <p:tav tm="0">
                                          <p:val>
                                            <p:strVal val="0-#ppt_w/2"/>
                                          </p:val>
                                        </p:tav>
                                        <p:tav tm="100000">
                                          <p:val>
                                            <p:strVal val="#ppt_x"/>
                                          </p:val>
                                        </p:tav>
                                      </p:tavLst>
                                    </p:anim>
                                    <p:anim calcmode="lin" valueType="num">
                                      <p:cBhvr additive="base">
                                        <p:cTn id="8" dur="500" fill="hold"/>
                                        <p:tgtEl>
                                          <p:spTgt spid="385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859"/>
                                        </p:tgtEl>
                                        <p:attrNameLst>
                                          <p:attrName>style.visibility</p:attrName>
                                        </p:attrNameLst>
                                      </p:cBhvr>
                                      <p:to>
                                        <p:strVal val="visible"/>
                                      </p:to>
                                    </p:set>
                                    <p:anim calcmode="lin" valueType="num">
                                      <p:cBhvr additive="base">
                                        <p:cTn id="11" dur="500" fill="hold"/>
                                        <p:tgtEl>
                                          <p:spTgt spid="3859"/>
                                        </p:tgtEl>
                                        <p:attrNameLst>
                                          <p:attrName>ppt_x</p:attrName>
                                        </p:attrNameLst>
                                      </p:cBhvr>
                                      <p:tavLst>
                                        <p:tav tm="0">
                                          <p:val>
                                            <p:strVal val="1+#ppt_w/2"/>
                                          </p:val>
                                        </p:tav>
                                        <p:tav tm="100000">
                                          <p:val>
                                            <p:strVal val="#ppt_x"/>
                                          </p:val>
                                        </p:tav>
                                      </p:tavLst>
                                    </p:anim>
                                    <p:anim calcmode="lin" valueType="num">
                                      <p:cBhvr additive="base">
                                        <p:cTn id="12" dur="500" fill="hold"/>
                                        <p:tgtEl>
                                          <p:spTgt spid="3859"/>
                                        </p:tgtEl>
                                        <p:attrNameLst>
                                          <p:attrName>ppt_y</p:attrName>
                                        </p:attrNameLst>
                                      </p:cBhvr>
                                      <p:tavLst>
                                        <p:tav tm="0">
                                          <p:val>
                                            <p:strVal val="#ppt_y"/>
                                          </p:val>
                                        </p:tav>
                                        <p:tav tm="100000">
                                          <p:val>
                                            <p:strVal val="#ppt_y"/>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3855"/>
                                        </p:tgtEl>
                                        <p:attrNameLst>
                                          <p:attrName>style.visibility</p:attrName>
                                        </p:attrNameLst>
                                      </p:cBhvr>
                                      <p:to>
                                        <p:strVal val="visible"/>
                                      </p:to>
                                    </p:set>
                                    <p:animEffect transition="in" filter="barn(inVertical)">
                                      <p:cBhvr>
                                        <p:cTn id="15" dur="500"/>
                                        <p:tgtEl>
                                          <p:spTgt spid="385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854">
                                            <p:txEl>
                                              <p:pRg st="0" end="0"/>
                                            </p:txEl>
                                          </p:spTgt>
                                        </p:tgtEl>
                                        <p:attrNameLst>
                                          <p:attrName>style.visibility</p:attrName>
                                        </p:attrNameLst>
                                      </p:cBhvr>
                                      <p:to>
                                        <p:strVal val="visible"/>
                                      </p:to>
                                    </p:set>
                                    <p:animEffect transition="in" filter="randombar(horizontal)">
                                      <p:cBhvr>
                                        <p:cTn id="20" dur="500"/>
                                        <p:tgtEl>
                                          <p:spTgt spid="385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854">
                                            <p:txEl>
                                              <p:pRg st="1" end="1"/>
                                            </p:txEl>
                                          </p:spTgt>
                                        </p:tgtEl>
                                        <p:attrNameLst>
                                          <p:attrName>style.visibility</p:attrName>
                                        </p:attrNameLst>
                                      </p:cBhvr>
                                      <p:to>
                                        <p:strVal val="visible"/>
                                      </p:to>
                                    </p:set>
                                    <p:animEffect transition="in" filter="randombar(horizontal)">
                                      <p:cBhvr>
                                        <p:cTn id="25" dur="500"/>
                                        <p:tgtEl>
                                          <p:spTgt spid="38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4" grpId="0" build="p"/>
      <p:bldP spid="38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86"/>
          <p:cNvSpPr txBox="1">
            <a:spLocks noGrp="1"/>
          </p:cNvSpPr>
          <p:nvPr>
            <p:ph type="title"/>
          </p:nvPr>
        </p:nvSpPr>
        <p:spPr>
          <a:xfrm>
            <a:off x="1208835" y="1494300"/>
            <a:ext cx="6726330" cy="21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Thank you!</a:t>
            </a:r>
            <a:endParaRPr sz="9600"/>
          </a:p>
        </p:txBody>
      </p:sp>
      <p:grpSp>
        <p:nvGrpSpPr>
          <p:cNvPr id="1127" name="Google Shape;1127;p86"/>
          <p:cNvGrpSpPr/>
          <p:nvPr/>
        </p:nvGrpSpPr>
        <p:grpSpPr>
          <a:xfrm>
            <a:off x="3328192" y="1200862"/>
            <a:ext cx="2487617" cy="63948"/>
            <a:chOff x="2740630" y="1403987"/>
            <a:chExt cx="2487617" cy="63948"/>
          </a:xfrm>
        </p:grpSpPr>
        <p:grpSp>
          <p:nvGrpSpPr>
            <p:cNvPr id="1128" name="Google Shape;1128;p86"/>
            <p:cNvGrpSpPr/>
            <p:nvPr/>
          </p:nvGrpSpPr>
          <p:grpSpPr>
            <a:xfrm>
              <a:off x="4068155" y="1403987"/>
              <a:ext cx="1160092" cy="63948"/>
              <a:chOff x="3779200" y="1371600"/>
              <a:chExt cx="1992600" cy="109500"/>
            </a:xfrm>
          </p:grpSpPr>
          <p:sp>
            <p:nvSpPr>
              <p:cNvPr id="1129" name="Google Shape;1129;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86"/>
            <p:cNvGrpSpPr/>
            <p:nvPr/>
          </p:nvGrpSpPr>
          <p:grpSpPr>
            <a:xfrm>
              <a:off x="2740630" y="1403987"/>
              <a:ext cx="1160092" cy="63948"/>
              <a:chOff x="3779200" y="1371600"/>
              <a:chExt cx="1992600" cy="109500"/>
            </a:xfrm>
          </p:grpSpPr>
          <p:sp>
            <p:nvSpPr>
              <p:cNvPr id="1136" name="Google Shape;1136;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2" name="Google Shape;1142;p86"/>
          <p:cNvGrpSpPr/>
          <p:nvPr/>
        </p:nvGrpSpPr>
        <p:grpSpPr>
          <a:xfrm>
            <a:off x="3328192" y="3878712"/>
            <a:ext cx="2487617" cy="63948"/>
            <a:chOff x="2740630" y="1403987"/>
            <a:chExt cx="2487617" cy="63948"/>
          </a:xfrm>
        </p:grpSpPr>
        <p:grpSp>
          <p:nvGrpSpPr>
            <p:cNvPr id="1143" name="Google Shape;1143;p86"/>
            <p:cNvGrpSpPr/>
            <p:nvPr/>
          </p:nvGrpSpPr>
          <p:grpSpPr>
            <a:xfrm>
              <a:off x="4068155" y="1403987"/>
              <a:ext cx="1160092" cy="63948"/>
              <a:chOff x="3779200" y="1371600"/>
              <a:chExt cx="1992600" cy="109500"/>
            </a:xfrm>
          </p:grpSpPr>
          <p:sp>
            <p:nvSpPr>
              <p:cNvPr id="1144" name="Google Shape;1144;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86"/>
            <p:cNvGrpSpPr/>
            <p:nvPr/>
          </p:nvGrpSpPr>
          <p:grpSpPr>
            <a:xfrm>
              <a:off x="2740630" y="1403987"/>
              <a:ext cx="1160092" cy="63948"/>
              <a:chOff x="3779200" y="1371600"/>
              <a:chExt cx="1992600" cy="109500"/>
            </a:xfrm>
          </p:grpSpPr>
          <p:sp>
            <p:nvSpPr>
              <p:cNvPr id="1151" name="Google Shape;1151;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6006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42"/>
                                        </p:tgtEl>
                                        <p:attrNameLst>
                                          <p:attrName>style.visibility</p:attrName>
                                        </p:attrNameLst>
                                      </p:cBhvr>
                                      <p:to>
                                        <p:strVal val="visible"/>
                                      </p:to>
                                    </p:set>
                                    <p:animEffect transition="in" filter="fade">
                                      <p:cBhvr>
                                        <p:cTn id="7" dur="1000"/>
                                        <p:tgtEl>
                                          <p:spTgt spid="1142"/>
                                        </p:tgtEl>
                                      </p:cBhvr>
                                    </p:animEffect>
                                    <p:anim calcmode="lin" valueType="num">
                                      <p:cBhvr>
                                        <p:cTn id="8" dur="1000" fill="hold"/>
                                        <p:tgtEl>
                                          <p:spTgt spid="1142"/>
                                        </p:tgtEl>
                                        <p:attrNameLst>
                                          <p:attrName>ppt_x</p:attrName>
                                        </p:attrNameLst>
                                      </p:cBhvr>
                                      <p:tavLst>
                                        <p:tav tm="0">
                                          <p:val>
                                            <p:strVal val="#ppt_x"/>
                                          </p:val>
                                        </p:tav>
                                        <p:tav tm="100000">
                                          <p:val>
                                            <p:strVal val="#ppt_x"/>
                                          </p:val>
                                        </p:tav>
                                      </p:tavLst>
                                    </p:anim>
                                    <p:anim calcmode="lin" valueType="num">
                                      <p:cBhvr>
                                        <p:cTn id="9" dur="1000" fill="hold"/>
                                        <p:tgtEl>
                                          <p:spTgt spid="114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27"/>
                                        </p:tgtEl>
                                        <p:attrNameLst>
                                          <p:attrName>style.visibility</p:attrName>
                                        </p:attrNameLst>
                                      </p:cBhvr>
                                      <p:to>
                                        <p:strVal val="visible"/>
                                      </p:to>
                                    </p:set>
                                    <p:animEffect transition="in" filter="fade">
                                      <p:cBhvr>
                                        <p:cTn id="12" dur="1000"/>
                                        <p:tgtEl>
                                          <p:spTgt spid="1127"/>
                                        </p:tgtEl>
                                      </p:cBhvr>
                                    </p:animEffect>
                                    <p:anim calcmode="lin" valueType="num">
                                      <p:cBhvr>
                                        <p:cTn id="13" dur="1000" fill="hold"/>
                                        <p:tgtEl>
                                          <p:spTgt spid="1127"/>
                                        </p:tgtEl>
                                        <p:attrNameLst>
                                          <p:attrName>ppt_x</p:attrName>
                                        </p:attrNameLst>
                                      </p:cBhvr>
                                      <p:tavLst>
                                        <p:tav tm="0">
                                          <p:val>
                                            <p:strVal val="#ppt_x"/>
                                          </p:val>
                                        </p:tav>
                                        <p:tav tm="100000">
                                          <p:val>
                                            <p:strVal val="#ppt_x"/>
                                          </p:val>
                                        </p:tav>
                                      </p:tavLst>
                                    </p:anim>
                                    <p:anim calcmode="lin" valueType="num">
                                      <p:cBhvr>
                                        <p:cTn id="14" dur="1000" fill="hold"/>
                                        <p:tgtEl>
                                          <p:spTgt spid="11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26"/>
                                        </p:tgtEl>
                                        <p:attrNameLst>
                                          <p:attrName>style.visibility</p:attrName>
                                        </p:attrNameLst>
                                      </p:cBhvr>
                                      <p:to>
                                        <p:strVal val="visible"/>
                                      </p:to>
                                    </p:set>
                                    <p:anim calcmode="lin" valueType="num">
                                      <p:cBhvr>
                                        <p:cTn id="19" dur="500" fill="hold"/>
                                        <p:tgtEl>
                                          <p:spTgt spid="1126"/>
                                        </p:tgtEl>
                                        <p:attrNameLst>
                                          <p:attrName>ppt_w</p:attrName>
                                        </p:attrNameLst>
                                      </p:cBhvr>
                                      <p:tavLst>
                                        <p:tav tm="0">
                                          <p:val>
                                            <p:fltVal val="0"/>
                                          </p:val>
                                        </p:tav>
                                        <p:tav tm="100000">
                                          <p:val>
                                            <p:strVal val="#ppt_w"/>
                                          </p:val>
                                        </p:tav>
                                      </p:tavLst>
                                    </p:anim>
                                    <p:anim calcmode="lin" valueType="num">
                                      <p:cBhvr>
                                        <p:cTn id="20" dur="500" fill="hold"/>
                                        <p:tgtEl>
                                          <p:spTgt spid="1126"/>
                                        </p:tgtEl>
                                        <p:attrNameLst>
                                          <p:attrName>ppt_h</p:attrName>
                                        </p:attrNameLst>
                                      </p:cBhvr>
                                      <p:tavLst>
                                        <p:tav tm="0">
                                          <p:val>
                                            <p:fltVal val="0"/>
                                          </p:val>
                                        </p:tav>
                                        <p:tav tm="100000">
                                          <p:val>
                                            <p:strVal val="#ppt_h"/>
                                          </p:val>
                                        </p:tav>
                                      </p:tavLst>
                                    </p:anim>
                                    <p:animEffect transition="in" filter="fade">
                                      <p:cBhvr>
                                        <p:cTn id="21" dur="500"/>
                                        <p:tgtEl>
                                          <p:spTgt spid="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1. Khái quát về Constraint Satisfaction Problems (CSPs) </a:t>
            </a:r>
          </a:p>
        </p:txBody>
      </p:sp>
      <p:sp>
        <p:nvSpPr>
          <p:cNvPr id="612" name="Google Shape;612;p62"/>
          <p:cNvSpPr txBox="1">
            <a:spLocks noGrp="1"/>
          </p:cNvSpPr>
          <p:nvPr>
            <p:ph type="body" idx="1"/>
          </p:nvPr>
        </p:nvSpPr>
        <p:spPr>
          <a:xfrm>
            <a:off x="648560" y="1635444"/>
            <a:ext cx="7845356" cy="28194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SzPts val="1100"/>
              <a:buAutoNum type="arabicPeriod"/>
            </a:pPr>
            <a:r>
              <a:rPr lang="en-US" sz="1400" b="1" i="1"/>
              <a:t>Khái niệm</a:t>
            </a:r>
            <a:r>
              <a:rPr lang="en-US" sz="1400"/>
              <a:t>: là một bài toán thỏa mãn ràng buộc trong lĩnh vực trí tuệ nhân tạo và toán học.</a:t>
            </a:r>
            <a:endParaRPr sz="1400" i="1"/>
          </a:p>
          <a:p>
            <a:pPr marL="457200" lvl="0" indent="-298450" algn="just" rtl="0">
              <a:spcBef>
                <a:spcPts val="0"/>
              </a:spcBef>
              <a:spcAft>
                <a:spcPts val="0"/>
              </a:spcAft>
              <a:buSzPts val="1100"/>
              <a:buAutoNum type="arabicPeriod"/>
            </a:pPr>
            <a:r>
              <a:rPr lang="vi-VN" sz="1400"/>
              <a:t>Một bài toán CSP được </a:t>
            </a:r>
            <a:r>
              <a:rPr lang="vi-VN" sz="1400" b="1" i="1"/>
              <a:t>mô tả</a:t>
            </a:r>
            <a:r>
              <a:rPr lang="vi-VN" sz="1400" b="1"/>
              <a:t> </a:t>
            </a:r>
            <a:r>
              <a:rPr lang="vi-VN" sz="1400"/>
              <a:t>bằng một tập các biến, mỗi biến có miền giá trị và một tập các ràng buộc áp đặt hạn chế đối với các giá trị mà một biến có thể nhận trong miền giá trị của chúng</a:t>
            </a:r>
            <a:r>
              <a:rPr lang="en-US" sz="1400"/>
              <a:t>.</a:t>
            </a:r>
          </a:p>
          <a:p>
            <a:pPr marL="457200" lvl="0" indent="-298450" algn="just" rtl="0">
              <a:spcBef>
                <a:spcPts val="0"/>
              </a:spcBef>
              <a:spcAft>
                <a:spcPts val="0"/>
              </a:spcAft>
              <a:buSzPts val="1100"/>
              <a:buAutoNum type="arabicPeriod"/>
            </a:pPr>
            <a:r>
              <a:rPr lang="en-US" sz="1400" b="1" i="1"/>
              <a:t>Mục tiêu</a:t>
            </a:r>
            <a:r>
              <a:rPr lang="en-US" sz="1400"/>
              <a:t>: </a:t>
            </a:r>
            <a:r>
              <a:rPr lang="vi-VN" sz="1400"/>
              <a:t>tìm ra một bộ giá trị để gán cho các biến sao cho tất cả các ràng buộc được thỏa mãn.</a:t>
            </a:r>
            <a:endParaRPr lang="en-US" sz="1400" i="1"/>
          </a:p>
          <a:p>
            <a:pPr marL="457200" lvl="0" indent="-298450" algn="just" rtl="0">
              <a:spcBef>
                <a:spcPts val="0"/>
              </a:spcBef>
              <a:spcAft>
                <a:spcPts val="0"/>
              </a:spcAft>
              <a:buSzPts val="1100"/>
              <a:buAutoNum type="arabicPeriod"/>
            </a:pPr>
            <a:r>
              <a:rPr lang="en-US" sz="1400" b="1" i="1"/>
              <a:t>Ứ</a:t>
            </a:r>
            <a:r>
              <a:rPr lang="vi-VN" sz="1400" b="1" i="1"/>
              <a:t>ng dụng</a:t>
            </a:r>
            <a:r>
              <a:rPr lang="vi-VN" sz="1400" b="1"/>
              <a:t> </a:t>
            </a:r>
            <a:r>
              <a:rPr lang="vi-VN" sz="1400"/>
              <a:t>rộng rãi trong các lĩnh vực như lập lịch, quản lý tài nguyên, mạng máy tính, thiết kế mạch,…</a:t>
            </a:r>
            <a:endParaRPr lang="en-US" sz="1400"/>
          </a:p>
          <a:p>
            <a:pPr marL="457200" lvl="0" indent="-298450" algn="just" rtl="0">
              <a:spcBef>
                <a:spcPts val="0"/>
              </a:spcBef>
              <a:spcAft>
                <a:spcPts val="0"/>
              </a:spcAft>
              <a:buSzPts val="1100"/>
              <a:buAutoNum type="arabicPeriod"/>
            </a:pPr>
            <a:r>
              <a:rPr lang="en-US" sz="1400" b="1" i="1"/>
              <a:t>Một số thuật toán phổ biến</a:t>
            </a:r>
            <a:r>
              <a:rPr lang="en-US" sz="1400"/>
              <a:t>: </a:t>
            </a:r>
            <a:r>
              <a:rPr lang="vi-VN" sz="1400"/>
              <a:t>tìm kiếm cục bộ (Local Search), thuật toán quay lui (Backtracking Search), lan truyền ràng buộc (Constraint Propagation), các thuật toán học tăng cường,…</a:t>
            </a:r>
            <a:endParaRPr sz="1400"/>
          </a:p>
        </p:txBody>
      </p:sp>
    </p:spTree>
    <p:extLst>
      <p:ext uri="{BB962C8B-B14F-4D97-AF65-F5344CB8AC3E}">
        <p14:creationId xmlns:p14="http://schemas.microsoft.com/office/powerpoint/2010/main" val="30849274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1000"/>
                                        <p:tgtEl>
                                          <p:spTgt spid="611"/>
                                        </p:tgtEl>
                                      </p:cBhvr>
                                    </p:animEffect>
                                    <p:anim calcmode="lin" valueType="num">
                                      <p:cBhvr>
                                        <p:cTn id="8" dur="1000" fill="hold"/>
                                        <p:tgtEl>
                                          <p:spTgt spid="611"/>
                                        </p:tgtEl>
                                        <p:attrNameLst>
                                          <p:attrName>ppt_x</p:attrName>
                                        </p:attrNameLst>
                                      </p:cBhvr>
                                      <p:tavLst>
                                        <p:tav tm="0">
                                          <p:val>
                                            <p:strVal val="#ppt_x"/>
                                          </p:val>
                                        </p:tav>
                                        <p:tav tm="100000">
                                          <p:val>
                                            <p:strVal val="#ppt_x"/>
                                          </p:val>
                                        </p:tav>
                                      </p:tavLst>
                                    </p:anim>
                                    <p:anim calcmode="lin" valueType="num">
                                      <p:cBhvr>
                                        <p:cTn id="9"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2">
                                            <p:txEl>
                                              <p:pRg st="0" end="0"/>
                                            </p:txEl>
                                          </p:spTgt>
                                        </p:tgtEl>
                                        <p:attrNameLst>
                                          <p:attrName>style.visibility</p:attrName>
                                        </p:attrNameLst>
                                      </p:cBhvr>
                                      <p:to>
                                        <p:strVal val="visible"/>
                                      </p:to>
                                    </p:set>
                                    <p:animEffect transition="in" filter="fade">
                                      <p:cBhvr>
                                        <p:cTn id="14" dur="1000"/>
                                        <p:tgtEl>
                                          <p:spTgt spid="612">
                                            <p:txEl>
                                              <p:pRg st="0" end="0"/>
                                            </p:txEl>
                                          </p:spTgt>
                                        </p:tgtEl>
                                      </p:cBhvr>
                                    </p:animEffect>
                                    <p:anim calcmode="lin" valueType="num">
                                      <p:cBhvr>
                                        <p:cTn id="15" dur="1000" fill="hold"/>
                                        <p:tgtEl>
                                          <p:spTgt spid="6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2">
                                            <p:txEl>
                                              <p:pRg st="1" end="1"/>
                                            </p:txEl>
                                          </p:spTgt>
                                        </p:tgtEl>
                                        <p:attrNameLst>
                                          <p:attrName>style.visibility</p:attrName>
                                        </p:attrNameLst>
                                      </p:cBhvr>
                                      <p:to>
                                        <p:strVal val="visible"/>
                                      </p:to>
                                    </p:set>
                                    <p:animEffect transition="in" filter="fade">
                                      <p:cBhvr>
                                        <p:cTn id="21" dur="1000"/>
                                        <p:tgtEl>
                                          <p:spTgt spid="612">
                                            <p:txEl>
                                              <p:pRg st="1" end="1"/>
                                            </p:txEl>
                                          </p:spTgt>
                                        </p:tgtEl>
                                      </p:cBhvr>
                                    </p:animEffect>
                                    <p:anim calcmode="lin" valueType="num">
                                      <p:cBhvr>
                                        <p:cTn id="22" dur="1000" fill="hold"/>
                                        <p:tgtEl>
                                          <p:spTgt spid="61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2">
                                            <p:txEl>
                                              <p:pRg st="2" end="2"/>
                                            </p:txEl>
                                          </p:spTgt>
                                        </p:tgtEl>
                                        <p:attrNameLst>
                                          <p:attrName>style.visibility</p:attrName>
                                        </p:attrNameLst>
                                      </p:cBhvr>
                                      <p:to>
                                        <p:strVal val="visible"/>
                                      </p:to>
                                    </p:set>
                                    <p:animEffect transition="in" filter="fade">
                                      <p:cBhvr>
                                        <p:cTn id="28" dur="1000"/>
                                        <p:tgtEl>
                                          <p:spTgt spid="612">
                                            <p:txEl>
                                              <p:pRg st="2" end="2"/>
                                            </p:txEl>
                                          </p:spTgt>
                                        </p:tgtEl>
                                      </p:cBhvr>
                                    </p:animEffect>
                                    <p:anim calcmode="lin" valueType="num">
                                      <p:cBhvr>
                                        <p:cTn id="29" dur="1000" fill="hold"/>
                                        <p:tgtEl>
                                          <p:spTgt spid="61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12">
                                            <p:txEl>
                                              <p:pRg st="3" end="3"/>
                                            </p:txEl>
                                          </p:spTgt>
                                        </p:tgtEl>
                                        <p:attrNameLst>
                                          <p:attrName>style.visibility</p:attrName>
                                        </p:attrNameLst>
                                      </p:cBhvr>
                                      <p:to>
                                        <p:strVal val="visible"/>
                                      </p:to>
                                    </p:set>
                                    <p:animEffect transition="in" filter="fade">
                                      <p:cBhvr>
                                        <p:cTn id="35" dur="1000"/>
                                        <p:tgtEl>
                                          <p:spTgt spid="612">
                                            <p:txEl>
                                              <p:pRg st="3" end="3"/>
                                            </p:txEl>
                                          </p:spTgt>
                                        </p:tgtEl>
                                      </p:cBhvr>
                                    </p:animEffect>
                                    <p:anim calcmode="lin" valueType="num">
                                      <p:cBhvr>
                                        <p:cTn id="36" dur="1000" fill="hold"/>
                                        <p:tgtEl>
                                          <p:spTgt spid="61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12">
                                            <p:txEl>
                                              <p:pRg st="4" end="4"/>
                                            </p:txEl>
                                          </p:spTgt>
                                        </p:tgtEl>
                                        <p:attrNameLst>
                                          <p:attrName>style.visibility</p:attrName>
                                        </p:attrNameLst>
                                      </p:cBhvr>
                                      <p:to>
                                        <p:strVal val="visible"/>
                                      </p:to>
                                    </p:set>
                                    <p:animEffect transition="in" filter="fade">
                                      <p:cBhvr>
                                        <p:cTn id="42" dur="1000"/>
                                        <p:tgtEl>
                                          <p:spTgt spid="612">
                                            <p:txEl>
                                              <p:pRg st="4" end="4"/>
                                            </p:txEl>
                                          </p:spTgt>
                                        </p:tgtEl>
                                      </p:cBhvr>
                                    </p:animEffect>
                                    <p:anim calcmode="lin" valueType="num">
                                      <p:cBhvr>
                                        <p:cTn id="43" dur="1000" fill="hold"/>
                                        <p:tgtEl>
                                          <p:spTgt spid="61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P spid="6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3854" name="Google Shape;3854;p119"/>
          <p:cNvSpPr txBox="1">
            <a:spLocks noGrp="1"/>
          </p:cNvSpPr>
          <p:nvPr>
            <p:ph type="body" idx="1"/>
          </p:nvPr>
        </p:nvSpPr>
        <p:spPr>
          <a:xfrm>
            <a:off x="1431830" y="1709743"/>
            <a:ext cx="6304852" cy="2461487"/>
          </a:xfrm>
          <a:prstGeom prst="rect">
            <a:avLst/>
          </a:prstGeom>
        </p:spPr>
        <p:txBody>
          <a:bodyPr spcFirstLastPara="1" wrap="square" lIns="91425" tIns="91425" rIns="91425" bIns="91425" anchor="t" anchorCtr="0">
            <a:noAutofit/>
          </a:bodyPr>
          <a:lstStyle/>
          <a:p>
            <a:pPr marL="285750" lvl="0" indent="-285750" algn="just" rtl="0">
              <a:spcBef>
                <a:spcPts val="600"/>
              </a:spcBef>
              <a:spcAft>
                <a:spcPts val="0"/>
              </a:spcAft>
              <a:buFontTx/>
              <a:buChar char="-"/>
            </a:pPr>
            <a:r>
              <a:rPr lang="vi-VN"/>
              <a:t>Local Search là phương pháp tìm kiếm giải pháp tối ưu cho bài toán thỏa mãn ràng buộc bằng cách tìm kiếm các giải pháp láng giềng và chọn ra giải pháp tốt nhất.</a:t>
            </a:r>
            <a:endParaRPr lang="en-US"/>
          </a:p>
          <a:p>
            <a:pPr marL="285750" lvl="0" indent="-285750" algn="just" rtl="0">
              <a:spcBef>
                <a:spcPts val="600"/>
              </a:spcBef>
              <a:spcAft>
                <a:spcPts val="0"/>
              </a:spcAft>
              <a:buFontTx/>
              <a:buChar char="-"/>
            </a:pPr>
            <a:r>
              <a:rPr lang="vi-VN"/>
              <a:t>Thuật toán đánh giá chất lượng phép gán bằng hàm chi phí, với mục tiêu tìm ra giải pháp có chi phí tối thiểu.</a:t>
            </a:r>
            <a:endParaRPr lang="en-US"/>
          </a:p>
          <a:p>
            <a:pPr marL="0" lvl="0" indent="0" rtl="0">
              <a:spcBef>
                <a:spcPts val="600"/>
              </a:spcBef>
              <a:spcAft>
                <a:spcPts val="0"/>
              </a:spcAft>
              <a:buNone/>
            </a:pPr>
            <a:r>
              <a:rPr lang="en-US"/>
              <a:t>-     Có hai loại thuật toán tìm kiếm cục bộ</a:t>
            </a:r>
          </a:p>
          <a:p>
            <a:pPr marL="457200" lvl="0" indent="-317500" rtl="0">
              <a:spcBef>
                <a:spcPts val="600"/>
              </a:spcBef>
              <a:spcAft>
                <a:spcPts val="0"/>
              </a:spcAft>
              <a:buSzPts val="1400"/>
              <a:buChar char="●"/>
            </a:pPr>
            <a:r>
              <a:rPr lang="en-US"/>
              <a:t>Các thuật toán tham lam (greedy) hay không ngẫu nhiên (non-randomized)</a:t>
            </a:r>
          </a:p>
          <a:p>
            <a:pPr marL="457200" lvl="0" indent="-317500" rtl="0">
              <a:spcBef>
                <a:spcPts val="600"/>
              </a:spcBef>
              <a:spcAft>
                <a:spcPts val="0"/>
              </a:spcAft>
              <a:buSzPts val="1400"/>
              <a:buChar char="●"/>
            </a:pPr>
            <a:r>
              <a:rPr lang="en-US"/>
              <a:t>Thuật toán tìm kiếm cục bộ ngẫu nhiên.</a:t>
            </a:r>
          </a:p>
        </p:txBody>
      </p:sp>
      <p:sp>
        <p:nvSpPr>
          <p:cNvPr id="3855" name="Google Shape;3855;p119"/>
          <p:cNvSpPr txBox="1">
            <a:spLocks noGrp="1"/>
          </p:cNvSpPr>
          <p:nvPr>
            <p:ph type="title"/>
          </p:nvPr>
        </p:nvSpPr>
        <p:spPr>
          <a:xfrm>
            <a:off x="1671300" y="909845"/>
            <a:ext cx="5801400" cy="7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2.	Local Search</a:t>
            </a:r>
            <a:endParaRPr/>
          </a:p>
        </p:txBody>
      </p:sp>
      <p:grpSp>
        <p:nvGrpSpPr>
          <p:cNvPr id="3856" name="Google Shape;3856;p119"/>
          <p:cNvGrpSpPr/>
          <p:nvPr/>
        </p:nvGrpSpPr>
        <p:grpSpPr>
          <a:xfrm>
            <a:off x="975131" y="799475"/>
            <a:ext cx="780400" cy="357900"/>
            <a:chOff x="4598506" y="471425"/>
            <a:chExt cx="780400" cy="357900"/>
          </a:xfrm>
        </p:grpSpPr>
        <p:sp>
          <p:nvSpPr>
            <p:cNvPr id="3857" name="Google Shape;3857;p119"/>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9"/>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119"/>
          <p:cNvGrpSpPr/>
          <p:nvPr/>
        </p:nvGrpSpPr>
        <p:grpSpPr>
          <a:xfrm>
            <a:off x="7541131" y="4146125"/>
            <a:ext cx="780400" cy="357900"/>
            <a:chOff x="4598506" y="471425"/>
            <a:chExt cx="780400" cy="357900"/>
          </a:xfrm>
        </p:grpSpPr>
        <p:sp>
          <p:nvSpPr>
            <p:cNvPr id="3860" name="Google Shape;3860;p119"/>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9"/>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0003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55"/>
                                        </p:tgtEl>
                                        <p:attrNameLst>
                                          <p:attrName>style.visibility</p:attrName>
                                        </p:attrNameLst>
                                      </p:cBhvr>
                                      <p:to>
                                        <p:strVal val="visible"/>
                                      </p:to>
                                    </p:set>
                                    <p:animEffect transition="in" filter="barn(inVertical)">
                                      <p:cBhvr>
                                        <p:cTn id="7" dur="500"/>
                                        <p:tgtEl>
                                          <p:spTgt spid="385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54">
                                            <p:txEl>
                                              <p:pRg st="0" end="0"/>
                                            </p:txEl>
                                          </p:spTgt>
                                        </p:tgtEl>
                                        <p:attrNameLst>
                                          <p:attrName>style.visibility</p:attrName>
                                        </p:attrNameLst>
                                      </p:cBhvr>
                                      <p:to>
                                        <p:strVal val="visible"/>
                                      </p:to>
                                    </p:set>
                                    <p:animEffect transition="in" filter="fade">
                                      <p:cBhvr>
                                        <p:cTn id="12" dur="1000"/>
                                        <p:tgtEl>
                                          <p:spTgt spid="3854">
                                            <p:txEl>
                                              <p:pRg st="0" end="0"/>
                                            </p:txEl>
                                          </p:spTgt>
                                        </p:tgtEl>
                                      </p:cBhvr>
                                    </p:animEffect>
                                    <p:anim calcmode="lin" valueType="num">
                                      <p:cBhvr>
                                        <p:cTn id="13" dur="1000" fill="hold"/>
                                        <p:tgtEl>
                                          <p:spTgt spid="385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8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854">
                                            <p:txEl>
                                              <p:pRg st="1" end="1"/>
                                            </p:txEl>
                                          </p:spTgt>
                                        </p:tgtEl>
                                        <p:attrNameLst>
                                          <p:attrName>style.visibility</p:attrName>
                                        </p:attrNameLst>
                                      </p:cBhvr>
                                      <p:to>
                                        <p:strVal val="visible"/>
                                      </p:to>
                                    </p:set>
                                    <p:animEffect transition="in" filter="fade">
                                      <p:cBhvr>
                                        <p:cTn id="19" dur="1000"/>
                                        <p:tgtEl>
                                          <p:spTgt spid="3854">
                                            <p:txEl>
                                              <p:pRg st="1" end="1"/>
                                            </p:txEl>
                                          </p:spTgt>
                                        </p:tgtEl>
                                      </p:cBhvr>
                                    </p:animEffect>
                                    <p:anim calcmode="lin" valueType="num">
                                      <p:cBhvr>
                                        <p:cTn id="20" dur="1000" fill="hold"/>
                                        <p:tgtEl>
                                          <p:spTgt spid="385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8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854">
                                            <p:txEl>
                                              <p:pRg st="2" end="2"/>
                                            </p:txEl>
                                          </p:spTgt>
                                        </p:tgtEl>
                                        <p:attrNameLst>
                                          <p:attrName>style.visibility</p:attrName>
                                        </p:attrNameLst>
                                      </p:cBhvr>
                                      <p:to>
                                        <p:strVal val="visible"/>
                                      </p:to>
                                    </p:set>
                                    <p:animEffect transition="in" filter="fade">
                                      <p:cBhvr>
                                        <p:cTn id="26" dur="1000"/>
                                        <p:tgtEl>
                                          <p:spTgt spid="3854">
                                            <p:txEl>
                                              <p:pRg st="2" end="2"/>
                                            </p:txEl>
                                          </p:spTgt>
                                        </p:tgtEl>
                                      </p:cBhvr>
                                    </p:animEffect>
                                    <p:anim calcmode="lin" valueType="num">
                                      <p:cBhvr>
                                        <p:cTn id="27" dur="1000" fill="hold"/>
                                        <p:tgtEl>
                                          <p:spTgt spid="385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8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854">
                                            <p:txEl>
                                              <p:pRg st="3" end="3"/>
                                            </p:txEl>
                                          </p:spTgt>
                                        </p:tgtEl>
                                        <p:attrNameLst>
                                          <p:attrName>style.visibility</p:attrName>
                                        </p:attrNameLst>
                                      </p:cBhvr>
                                      <p:to>
                                        <p:strVal val="visible"/>
                                      </p:to>
                                    </p:set>
                                    <p:animEffect transition="in" filter="fade">
                                      <p:cBhvr>
                                        <p:cTn id="33" dur="1000"/>
                                        <p:tgtEl>
                                          <p:spTgt spid="3854">
                                            <p:txEl>
                                              <p:pRg st="3" end="3"/>
                                            </p:txEl>
                                          </p:spTgt>
                                        </p:tgtEl>
                                      </p:cBhvr>
                                    </p:animEffect>
                                    <p:anim calcmode="lin" valueType="num">
                                      <p:cBhvr>
                                        <p:cTn id="34" dur="1000" fill="hold"/>
                                        <p:tgtEl>
                                          <p:spTgt spid="385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8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854">
                                            <p:txEl>
                                              <p:pRg st="4" end="4"/>
                                            </p:txEl>
                                          </p:spTgt>
                                        </p:tgtEl>
                                        <p:attrNameLst>
                                          <p:attrName>style.visibility</p:attrName>
                                        </p:attrNameLst>
                                      </p:cBhvr>
                                      <p:to>
                                        <p:strVal val="visible"/>
                                      </p:to>
                                    </p:set>
                                    <p:animEffect transition="in" filter="fade">
                                      <p:cBhvr>
                                        <p:cTn id="40" dur="1000"/>
                                        <p:tgtEl>
                                          <p:spTgt spid="3854">
                                            <p:txEl>
                                              <p:pRg st="4" end="4"/>
                                            </p:txEl>
                                          </p:spTgt>
                                        </p:tgtEl>
                                      </p:cBhvr>
                                    </p:animEffect>
                                    <p:anim calcmode="lin" valueType="num">
                                      <p:cBhvr>
                                        <p:cTn id="41" dur="1000" fill="hold"/>
                                        <p:tgtEl>
                                          <p:spTgt spid="385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85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4" grpId="0" build="p"/>
      <p:bldP spid="38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0"/>
        <p:cNvGrpSpPr/>
        <p:nvPr/>
      </p:nvGrpSpPr>
      <p:grpSpPr>
        <a:xfrm>
          <a:off x="0" y="0"/>
          <a:ext cx="0" cy="0"/>
          <a:chOff x="0" y="0"/>
          <a:chExt cx="0" cy="0"/>
        </a:xfrm>
      </p:grpSpPr>
      <p:sp>
        <p:nvSpPr>
          <p:cNvPr id="3671" name="Google Shape;3671;p114"/>
          <p:cNvSpPr/>
          <p:nvPr/>
        </p:nvSpPr>
        <p:spPr>
          <a:xfrm>
            <a:off x="3179550" y="3456462"/>
            <a:ext cx="5251200" cy="909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2" name="Google Shape;3672;p114"/>
          <p:cNvGrpSpPr/>
          <p:nvPr/>
        </p:nvGrpSpPr>
        <p:grpSpPr>
          <a:xfrm>
            <a:off x="713126" y="3603566"/>
            <a:ext cx="2184508" cy="615508"/>
            <a:chOff x="713100" y="1597775"/>
            <a:chExt cx="5712625" cy="3217500"/>
          </a:xfrm>
        </p:grpSpPr>
        <p:sp>
          <p:nvSpPr>
            <p:cNvPr id="3673" name="Google Shape;3673;p114"/>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14"/>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5" name="Google Shape;3675;p114"/>
          <p:cNvSpPr/>
          <p:nvPr/>
        </p:nvSpPr>
        <p:spPr>
          <a:xfrm>
            <a:off x="3179550" y="2401512"/>
            <a:ext cx="5251200" cy="909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6" name="Google Shape;3676;p114"/>
          <p:cNvGrpSpPr/>
          <p:nvPr/>
        </p:nvGrpSpPr>
        <p:grpSpPr>
          <a:xfrm>
            <a:off x="713126" y="2548616"/>
            <a:ext cx="2184508" cy="615508"/>
            <a:chOff x="713100" y="1597775"/>
            <a:chExt cx="5712625" cy="3217500"/>
          </a:xfrm>
        </p:grpSpPr>
        <p:sp>
          <p:nvSpPr>
            <p:cNvPr id="3677" name="Google Shape;3677;p114"/>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14"/>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9" name="Google Shape;3679;p114"/>
          <p:cNvSpPr/>
          <p:nvPr/>
        </p:nvSpPr>
        <p:spPr>
          <a:xfrm>
            <a:off x="3179550" y="1346550"/>
            <a:ext cx="5251200" cy="909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14"/>
          <p:cNvSpPr txBox="1">
            <a:spLocks noGrp="1"/>
          </p:cNvSpPr>
          <p:nvPr>
            <p:ph type="title" idx="5"/>
          </p:nvPr>
        </p:nvSpPr>
        <p:spPr>
          <a:xfrm>
            <a:off x="863526" y="3647470"/>
            <a:ext cx="1883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Mục tiêu</a:t>
            </a:r>
            <a:endParaRPr/>
          </a:p>
        </p:txBody>
      </p:sp>
      <p:sp>
        <p:nvSpPr>
          <p:cNvPr id="3681" name="Google Shape;3681;p11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3</a:t>
            </a:r>
            <a:r>
              <a:rPr lang="vi-VN"/>
              <a:t>.3. Ý tưởng của thuật toán</a:t>
            </a:r>
            <a:endParaRPr/>
          </a:p>
        </p:txBody>
      </p:sp>
      <p:sp>
        <p:nvSpPr>
          <p:cNvPr id="3682" name="Google Shape;3682;p114"/>
          <p:cNvSpPr txBox="1">
            <a:spLocks noGrp="1"/>
          </p:cNvSpPr>
          <p:nvPr>
            <p:ph type="subTitle" idx="1"/>
          </p:nvPr>
        </p:nvSpPr>
        <p:spPr>
          <a:xfrm>
            <a:off x="3390000" y="1493700"/>
            <a:ext cx="48303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a:t>
            </a:r>
            <a:r>
              <a:rPr lang="vi-VN"/>
              <a:t>à một thuật toán tìm kiếm hoặc phương pháp heuristic để giải các bài toán thỏa mãn r</a:t>
            </a:r>
            <a:r>
              <a:rPr lang="en-US"/>
              <a:t>à</a:t>
            </a:r>
            <a:r>
              <a:rPr lang="vi-VN"/>
              <a:t>ng</a:t>
            </a:r>
            <a:r>
              <a:rPr lang="en-US"/>
              <a:t> buộc</a:t>
            </a:r>
            <a:endParaRPr/>
          </a:p>
        </p:txBody>
      </p:sp>
      <p:sp>
        <p:nvSpPr>
          <p:cNvPr id="3683" name="Google Shape;3683;p114"/>
          <p:cNvSpPr txBox="1">
            <a:spLocks noGrp="1"/>
          </p:cNvSpPr>
          <p:nvPr>
            <p:ph type="title" idx="3"/>
          </p:nvPr>
        </p:nvSpPr>
        <p:spPr>
          <a:xfrm>
            <a:off x="863525" y="2592560"/>
            <a:ext cx="1883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Giải pháp</a:t>
            </a:r>
            <a:endParaRPr/>
          </a:p>
        </p:txBody>
      </p:sp>
      <p:sp>
        <p:nvSpPr>
          <p:cNvPr id="3684" name="Google Shape;3684;p114"/>
          <p:cNvSpPr txBox="1">
            <a:spLocks noGrp="1"/>
          </p:cNvSpPr>
          <p:nvPr>
            <p:ph type="subTitle" idx="4"/>
          </p:nvPr>
        </p:nvSpPr>
        <p:spPr>
          <a:xfrm>
            <a:off x="3391200" y="2550906"/>
            <a:ext cx="48279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t>
            </a:r>
            <a:r>
              <a:rPr lang="vi-VN"/>
              <a:t>iải quyết từng xung đột thông qua tìm kiếm và thay thế giá trị của biến sao cho số lượng xung đột là ít nhất</a:t>
            </a:r>
            <a:endParaRPr/>
          </a:p>
        </p:txBody>
      </p:sp>
      <p:sp>
        <p:nvSpPr>
          <p:cNvPr id="3685" name="Google Shape;3685;p114"/>
          <p:cNvSpPr txBox="1">
            <a:spLocks noGrp="1"/>
          </p:cNvSpPr>
          <p:nvPr>
            <p:ph type="subTitle" idx="6"/>
          </p:nvPr>
        </p:nvSpPr>
        <p:spPr>
          <a:xfrm>
            <a:off x="3391200" y="3605112"/>
            <a:ext cx="48279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Tìm ra một giải pháp thỏa mãn tất cả các ràng buộc trong bài toán</a:t>
            </a:r>
            <a:endParaRPr/>
          </a:p>
        </p:txBody>
      </p:sp>
      <p:grpSp>
        <p:nvGrpSpPr>
          <p:cNvPr id="3686" name="Google Shape;3686;p114"/>
          <p:cNvGrpSpPr/>
          <p:nvPr/>
        </p:nvGrpSpPr>
        <p:grpSpPr>
          <a:xfrm>
            <a:off x="713126" y="1493654"/>
            <a:ext cx="2184508" cy="615508"/>
            <a:chOff x="713100" y="1597775"/>
            <a:chExt cx="5712625" cy="3217500"/>
          </a:xfrm>
        </p:grpSpPr>
        <p:sp>
          <p:nvSpPr>
            <p:cNvPr id="3687" name="Google Shape;3687;p114"/>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14"/>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9" name="Google Shape;3689;p114"/>
          <p:cNvSpPr txBox="1">
            <a:spLocks noGrp="1"/>
          </p:cNvSpPr>
          <p:nvPr>
            <p:ph type="title" idx="2"/>
          </p:nvPr>
        </p:nvSpPr>
        <p:spPr>
          <a:xfrm>
            <a:off x="865180" y="1537650"/>
            <a:ext cx="1880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Khái niệm</a:t>
            </a:r>
            <a:endParaRPr/>
          </a:p>
        </p:txBody>
      </p:sp>
      <p:grpSp>
        <p:nvGrpSpPr>
          <p:cNvPr id="3690" name="Google Shape;3690;p114"/>
          <p:cNvGrpSpPr/>
          <p:nvPr/>
        </p:nvGrpSpPr>
        <p:grpSpPr>
          <a:xfrm rot="10800000">
            <a:off x="0" y="863907"/>
            <a:ext cx="2046769" cy="381707"/>
            <a:chOff x="1298650" y="3255600"/>
            <a:chExt cx="3427850" cy="639375"/>
          </a:xfrm>
        </p:grpSpPr>
        <p:sp>
          <p:nvSpPr>
            <p:cNvPr id="3691" name="Google Shape;3691;p1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3" name="Google Shape;3693;p114"/>
          <p:cNvGrpSpPr/>
          <p:nvPr/>
        </p:nvGrpSpPr>
        <p:grpSpPr>
          <a:xfrm>
            <a:off x="7097231" y="356602"/>
            <a:ext cx="2046769" cy="381707"/>
            <a:chOff x="1298650" y="3255600"/>
            <a:chExt cx="3427850" cy="639375"/>
          </a:xfrm>
        </p:grpSpPr>
        <p:sp>
          <p:nvSpPr>
            <p:cNvPr id="3694" name="Google Shape;3694;p1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01166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1"/>
                                        </p:tgtEl>
                                        <p:attrNameLst>
                                          <p:attrName>style.visibility</p:attrName>
                                        </p:attrNameLst>
                                      </p:cBhvr>
                                      <p:to>
                                        <p:strVal val="visible"/>
                                      </p:to>
                                    </p:set>
                                    <p:anim calcmode="lin" valueType="num">
                                      <p:cBhvr additive="base">
                                        <p:cTn id="7" dur="500" fill="hold"/>
                                        <p:tgtEl>
                                          <p:spTgt spid="3681"/>
                                        </p:tgtEl>
                                        <p:attrNameLst>
                                          <p:attrName>ppt_x</p:attrName>
                                        </p:attrNameLst>
                                      </p:cBhvr>
                                      <p:tavLst>
                                        <p:tav tm="0">
                                          <p:val>
                                            <p:strVal val="#ppt_x"/>
                                          </p:val>
                                        </p:tav>
                                        <p:tav tm="100000">
                                          <p:val>
                                            <p:strVal val="#ppt_x"/>
                                          </p:val>
                                        </p:tav>
                                      </p:tavLst>
                                    </p:anim>
                                    <p:anim calcmode="lin" valueType="num">
                                      <p:cBhvr additive="base">
                                        <p:cTn id="8" dur="500" fill="hold"/>
                                        <p:tgtEl>
                                          <p:spTgt spid="36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
                                        </p:tgtEl>
                                        <p:attrNameLst>
                                          <p:attrName>style.visibility</p:attrName>
                                        </p:attrNameLst>
                                      </p:cBhvr>
                                      <p:to>
                                        <p:strVal val="visible"/>
                                      </p:to>
                                    </p:set>
                                    <p:anim calcmode="lin" valueType="num">
                                      <p:cBhvr additive="base">
                                        <p:cTn id="13" dur="500" fill="hold"/>
                                        <p:tgtEl>
                                          <p:spTgt spid="3686"/>
                                        </p:tgtEl>
                                        <p:attrNameLst>
                                          <p:attrName>ppt_x</p:attrName>
                                        </p:attrNameLst>
                                      </p:cBhvr>
                                      <p:tavLst>
                                        <p:tav tm="0">
                                          <p:val>
                                            <p:strVal val="0-#ppt_w/2"/>
                                          </p:val>
                                        </p:tav>
                                        <p:tav tm="100000">
                                          <p:val>
                                            <p:strVal val="#ppt_x"/>
                                          </p:val>
                                        </p:tav>
                                      </p:tavLst>
                                    </p:anim>
                                    <p:anim calcmode="lin" valueType="num">
                                      <p:cBhvr additive="base">
                                        <p:cTn id="14" dur="500" fill="hold"/>
                                        <p:tgtEl>
                                          <p:spTgt spid="368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89"/>
                                        </p:tgtEl>
                                        <p:attrNameLst>
                                          <p:attrName>style.visibility</p:attrName>
                                        </p:attrNameLst>
                                      </p:cBhvr>
                                      <p:to>
                                        <p:strVal val="visible"/>
                                      </p:to>
                                    </p:set>
                                    <p:anim calcmode="lin" valueType="num">
                                      <p:cBhvr additive="base">
                                        <p:cTn id="17" dur="500" fill="hold"/>
                                        <p:tgtEl>
                                          <p:spTgt spid="3689"/>
                                        </p:tgtEl>
                                        <p:attrNameLst>
                                          <p:attrName>ppt_x</p:attrName>
                                        </p:attrNameLst>
                                      </p:cBhvr>
                                      <p:tavLst>
                                        <p:tav tm="0">
                                          <p:val>
                                            <p:strVal val="0-#ppt_w/2"/>
                                          </p:val>
                                        </p:tav>
                                        <p:tav tm="100000">
                                          <p:val>
                                            <p:strVal val="#ppt_x"/>
                                          </p:val>
                                        </p:tav>
                                      </p:tavLst>
                                    </p:anim>
                                    <p:anim calcmode="lin" valueType="num">
                                      <p:cBhvr additive="base">
                                        <p:cTn id="18" dur="500" fill="hold"/>
                                        <p:tgtEl>
                                          <p:spTgt spid="368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682">
                                            <p:txEl>
                                              <p:pRg st="0" end="0"/>
                                            </p:txEl>
                                          </p:spTgt>
                                        </p:tgtEl>
                                        <p:attrNameLst>
                                          <p:attrName>style.visibility</p:attrName>
                                        </p:attrNameLst>
                                      </p:cBhvr>
                                      <p:to>
                                        <p:strVal val="visible"/>
                                      </p:to>
                                    </p:set>
                                    <p:anim calcmode="lin" valueType="num">
                                      <p:cBhvr additive="base">
                                        <p:cTn id="21" dur="500" fill="hold"/>
                                        <p:tgtEl>
                                          <p:spTgt spid="368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682">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79"/>
                                        </p:tgtEl>
                                        <p:attrNameLst>
                                          <p:attrName>style.visibility</p:attrName>
                                        </p:attrNameLst>
                                      </p:cBhvr>
                                      <p:to>
                                        <p:strVal val="visible"/>
                                      </p:to>
                                    </p:set>
                                    <p:anim calcmode="lin" valueType="num">
                                      <p:cBhvr additive="base">
                                        <p:cTn id="25" dur="500" fill="hold"/>
                                        <p:tgtEl>
                                          <p:spTgt spid="3679"/>
                                        </p:tgtEl>
                                        <p:attrNameLst>
                                          <p:attrName>ppt_x</p:attrName>
                                        </p:attrNameLst>
                                      </p:cBhvr>
                                      <p:tavLst>
                                        <p:tav tm="0">
                                          <p:val>
                                            <p:strVal val="1+#ppt_w/2"/>
                                          </p:val>
                                        </p:tav>
                                        <p:tav tm="100000">
                                          <p:val>
                                            <p:strVal val="#ppt_x"/>
                                          </p:val>
                                        </p:tav>
                                      </p:tavLst>
                                    </p:anim>
                                    <p:anim calcmode="lin" valueType="num">
                                      <p:cBhvr additive="base">
                                        <p:cTn id="26" dur="500" fill="hold"/>
                                        <p:tgtEl>
                                          <p:spTgt spid="36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76"/>
                                        </p:tgtEl>
                                        <p:attrNameLst>
                                          <p:attrName>style.visibility</p:attrName>
                                        </p:attrNameLst>
                                      </p:cBhvr>
                                      <p:to>
                                        <p:strVal val="visible"/>
                                      </p:to>
                                    </p:set>
                                    <p:anim calcmode="lin" valueType="num">
                                      <p:cBhvr additive="base">
                                        <p:cTn id="31" dur="500" fill="hold"/>
                                        <p:tgtEl>
                                          <p:spTgt spid="3676"/>
                                        </p:tgtEl>
                                        <p:attrNameLst>
                                          <p:attrName>ppt_x</p:attrName>
                                        </p:attrNameLst>
                                      </p:cBhvr>
                                      <p:tavLst>
                                        <p:tav tm="0">
                                          <p:val>
                                            <p:strVal val="0-#ppt_w/2"/>
                                          </p:val>
                                        </p:tav>
                                        <p:tav tm="100000">
                                          <p:val>
                                            <p:strVal val="#ppt_x"/>
                                          </p:val>
                                        </p:tav>
                                      </p:tavLst>
                                    </p:anim>
                                    <p:anim calcmode="lin" valueType="num">
                                      <p:cBhvr additive="base">
                                        <p:cTn id="32" dur="500" fill="hold"/>
                                        <p:tgtEl>
                                          <p:spTgt spid="367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683"/>
                                        </p:tgtEl>
                                        <p:attrNameLst>
                                          <p:attrName>style.visibility</p:attrName>
                                        </p:attrNameLst>
                                      </p:cBhvr>
                                      <p:to>
                                        <p:strVal val="visible"/>
                                      </p:to>
                                    </p:set>
                                    <p:anim calcmode="lin" valueType="num">
                                      <p:cBhvr additive="base">
                                        <p:cTn id="35" dur="500" fill="hold"/>
                                        <p:tgtEl>
                                          <p:spTgt spid="3683"/>
                                        </p:tgtEl>
                                        <p:attrNameLst>
                                          <p:attrName>ppt_x</p:attrName>
                                        </p:attrNameLst>
                                      </p:cBhvr>
                                      <p:tavLst>
                                        <p:tav tm="0">
                                          <p:val>
                                            <p:strVal val="0-#ppt_w/2"/>
                                          </p:val>
                                        </p:tav>
                                        <p:tav tm="100000">
                                          <p:val>
                                            <p:strVal val="#ppt_x"/>
                                          </p:val>
                                        </p:tav>
                                      </p:tavLst>
                                    </p:anim>
                                    <p:anim calcmode="lin" valueType="num">
                                      <p:cBhvr additive="base">
                                        <p:cTn id="36" dur="500" fill="hold"/>
                                        <p:tgtEl>
                                          <p:spTgt spid="3683"/>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675"/>
                                        </p:tgtEl>
                                        <p:attrNameLst>
                                          <p:attrName>style.visibility</p:attrName>
                                        </p:attrNameLst>
                                      </p:cBhvr>
                                      <p:to>
                                        <p:strVal val="visible"/>
                                      </p:to>
                                    </p:set>
                                    <p:anim calcmode="lin" valueType="num">
                                      <p:cBhvr additive="base">
                                        <p:cTn id="39" dur="500" fill="hold"/>
                                        <p:tgtEl>
                                          <p:spTgt spid="3675"/>
                                        </p:tgtEl>
                                        <p:attrNameLst>
                                          <p:attrName>ppt_x</p:attrName>
                                        </p:attrNameLst>
                                      </p:cBhvr>
                                      <p:tavLst>
                                        <p:tav tm="0">
                                          <p:val>
                                            <p:strVal val="1+#ppt_w/2"/>
                                          </p:val>
                                        </p:tav>
                                        <p:tav tm="100000">
                                          <p:val>
                                            <p:strVal val="#ppt_x"/>
                                          </p:val>
                                        </p:tav>
                                      </p:tavLst>
                                    </p:anim>
                                    <p:anim calcmode="lin" valueType="num">
                                      <p:cBhvr additive="base">
                                        <p:cTn id="40" dur="500" fill="hold"/>
                                        <p:tgtEl>
                                          <p:spTgt spid="367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684">
                                            <p:txEl>
                                              <p:pRg st="0" end="0"/>
                                            </p:txEl>
                                          </p:spTgt>
                                        </p:tgtEl>
                                        <p:attrNameLst>
                                          <p:attrName>style.visibility</p:attrName>
                                        </p:attrNameLst>
                                      </p:cBhvr>
                                      <p:to>
                                        <p:strVal val="visible"/>
                                      </p:to>
                                    </p:set>
                                    <p:anim calcmode="lin" valueType="num">
                                      <p:cBhvr additive="base">
                                        <p:cTn id="43" dur="500" fill="hold"/>
                                        <p:tgtEl>
                                          <p:spTgt spid="368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6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672"/>
                                        </p:tgtEl>
                                        <p:attrNameLst>
                                          <p:attrName>style.visibility</p:attrName>
                                        </p:attrNameLst>
                                      </p:cBhvr>
                                      <p:to>
                                        <p:strVal val="visible"/>
                                      </p:to>
                                    </p:set>
                                    <p:anim calcmode="lin" valueType="num">
                                      <p:cBhvr additive="base">
                                        <p:cTn id="49" dur="500" fill="hold"/>
                                        <p:tgtEl>
                                          <p:spTgt spid="3672"/>
                                        </p:tgtEl>
                                        <p:attrNameLst>
                                          <p:attrName>ppt_x</p:attrName>
                                        </p:attrNameLst>
                                      </p:cBhvr>
                                      <p:tavLst>
                                        <p:tav tm="0">
                                          <p:val>
                                            <p:strVal val="0-#ppt_w/2"/>
                                          </p:val>
                                        </p:tav>
                                        <p:tav tm="100000">
                                          <p:val>
                                            <p:strVal val="#ppt_x"/>
                                          </p:val>
                                        </p:tav>
                                      </p:tavLst>
                                    </p:anim>
                                    <p:anim calcmode="lin" valueType="num">
                                      <p:cBhvr additive="base">
                                        <p:cTn id="50" dur="500" fill="hold"/>
                                        <p:tgtEl>
                                          <p:spTgt spid="3672"/>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680"/>
                                        </p:tgtEl>
                                        <p:attrNameLst>
                                          <p:attrName>style.visibility</p:attrName>
                                        </p:attrNameLst>
                                      </p:cBhvr>
                                      <p:to>
                                        <p:strVal val="visible"/>
                                      </p:to>
                                    </p:set>
                                    <p:anim calcmode="lin" valueType="num">
                                      <p:cBhvr additive="base">
                                        <p:cTn id="53" dur="500" fill="hold"/>
                                        <p:tgtEl>
                                          <p:spTgt spid="3680"/>
                                        </p:tgtEl>
                                        <p:attrNameLst>
                                          <p:attrName>ppt_x</p:attrName>
                                        </p:attrNameLst>
                                      </p:cBhvr>
                                      <p:tavLst>
                                        <p:tav tm="0">
                                          <p:val>
                                            <p:strVal val="0-#ppt_w/2"/>
                                          </p:val>
                                        </p:tav>
                                        <p:tav tm="100000">
                                          <p:val>
                                            <p:strVal val="#ppt_x"/>
                                          </p:val>
                                        </p:tav>
                                      </p:tavLst>
                                    </p:anim>
                                    <p:anim calcmode="lin" valueType="num">
                                      <p:cBhvr additive="base">
                                        <p:cTn id="54" dur="500" fill="hold"/>
                                        <p:tgtEl>
                                          <p:spTgt spid="3680"/>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671"/>
                                        </p:tgtEl>
                                        <p:attrNameLst>
                                          <p:attrName>style.visibility</p:attrName>
                                        </p:attrNameLst>
                                      </p:cBhvr>
                                      <p:to>
                                        <p:strVal val="visible"/>
                                      </p:to>
                                    </p:set>
                                    <p:anim calcmode="lin" valueType="num">
                                      <p:cBhvr additive="base">
                                        <p:cTn id="57" dur="500" fill="hold"/>
                                        <p:tgtEl>
                                          <p:spTgt spid="3671"/>
                                        </p:tgtEl>
                                        <p:attrNameLst>
                                          <p:attrName>ppt_x</p:attrName>
                                        </p:attrNameLst>
                                      </p:cBhvr>
                                      <p:tavLst>
                                        <p:tav tm="0">
                                          <p:val>
                                            <p:strVal val="1+#ppt_w/2"/>
                                          </p:val>
                                        </p:tav>
                                        <p:tav tm="100000">
                                          <p:val>
                                            <p:strVal val="#ppt_x"/>
                                          </p:val>
                                        </p:tav>
                                      </p:tavLst>
                                    </p:anim>
                                    <p:anim calcmode="lin" valueType="num">
                                      <p:cBhvr additive="base">
                                        <p:cTn id="58" dur="500" fill="hold"/>
                                        <p:tgtEl>
                                          <p:spTgt spid="3671"/>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685">
                                            <p:txEl>
                                              <p:pRg st="0" end="0"/>
                                            </p:txEl>
                                          </p:spTgt>
                                        </p:tgtEl>
                                        <p:attrNameLst>
                                          <p:attrName>style.visibility</p:attrName>
                                        </p:attrNameLst>
                                      </p:cBhvr>
                                      <p:to>
                                        <p:strVal val="visible"/>
                                      </p:to>
                                    </p:set>
                                    <p:anim calcmode="lin" valueType="num">
                                      <p:cBhvr additive="base">
                                        <p:cTn id="61" dur="500" fill="hold"/>
                                        <p:tgtEl>
                                          <p:spTgt spid="368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68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1" grpId="0" animBg="1"/>
      <p:bldP spid="3675" grpId="0" animBg="1"/>
      <p:bldP spid="3679" grpId="0" animBg="1"/>
      <p:bldP spid="3680" grpId="0"/>
      <p:bldP spid="3681" grpId="0"/>
      <p:bldP spid="3682" grpId="0" build="p"/>
      <p:bldP spid="3683" grpId="0"/>
      <p:bldP spid="3684" grpId="0" build="p"/>
      <p:bldP spid="3685" grpId="0" build="p"/>
      <p:bldP spid="36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80"/>
          <p:cNvSpPr/>
          <p:nvPr/>
        </p:nvSpPr>
        <p:spPr>
          <a:xfrm>
            <a:off x="3850050" y="1091575"/>
            <a:ext cx="1443900" cy="14439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0"/>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0"/>
          <p:cNvSpPr txBox="1">
            <a:spLocks noGrp="1"/>
          </p:cNvSpPr>
          <p:nvPr>
            <p:ph type="title"/>
          </p:nvPr>
        </p:nvSpPr>
        <p:spPr>
          <a:xfrm>
            <a:off x="2246850" y="3392343"/>
            <a:ext cx="4650300" cy="996900"/>
          </a:xfrm>
          <a:prstGeom prst="rect">
            <a:avLst/>
          </a:prstGeom>
        </p:spPr>
        <p:txBody>
          <a:bodyPr spcFirstLastPara="1" wrap="square" lIns="91425" tIns="91425" rIns="91425" bIns="91425" anchor="b" anchorCtr="0">
            <a:noAutofit/>
          </a:bodyPr>
          <a:lstStyle/>
          <a:p>
            <a:pPr lvl="0"/>
            <a:r>
              <a:rPr lang="en-US"/>
              <a:t>Thuật toán Min-Conflict</a:t>
            </a:r>
            <a:endParaRPr/>
          </a:p>
        </p:txBody>
      </p:sp>
      <p:sp>
        <p:nvSpPr>
          <p:cNvPr id="986" name="Google Shape;986;p80"/>
          <p:cNvSpPr txBox="1">
            <a:spLocks noGrp="1"/>
          </p:cNvSpPr>
          <p:nvPr>
            <p:ph type="title" idx="2"/>
          </p:nvPr>
        </p:nvSpPr>
        <p:spPr>
          <a:xfrm>
            <a:off x="3752250" y="1392613"/>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II</a:t>
            </a:r>
            <a:endParaRPr/>
          </a:p>
        </p:txBody>
      </p:sp>
      <p:grpSp>
        <p:nvGrpSpPr>
          <p:cNvPr id="988" name="Google Shape;988;p80"/>
          <p:cNvGrpSpPr/>
          <p:nvPr/>
        </p:nvGrpSpPr>
        <p:grpSpPr>
          <a:xfrm rot="5400000">
            <a:off x="7906992" y="4016075"/>
            <a:ext cx="1160092" cy="63948"/>
            <a:chOff x="3779200" y="1371600"/>
            <a:chExt cx="1992600" cy="109500"/>
          </a:xfrm>
        </p:grpSpPr>
        <p:sp>
          <p:nvSpPr>
            <p:cNvPr id="989" name="Google Shape;989;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80"/>
          <p:cNvGrpSpPr/>
          <p:nvPr/>
        </p:nvGrpSpPr>
        <p:grpSpPr>
          <a:xfrm rot="5400000">
            <a:off x="76917" y="1063475"/>
            <a:ext cx="1160092" cy="63948"/>
            <a:chOff x="3779200" y="1371600"/>
            <a:chExt cx="1992600" cy="109500"/>
          </a:xfrm>
        </p:grpSpPr>
        <p:sp>
          <p:nvSpPr>
            <p:cNvPr id="996" name="Google Shape;996;p8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80"/>
          <p:cNvGrpSpPr/>
          <p:nvPr/>
        </p:nvGrpSpPr>
        <p:grpSpPr>
          <a:xfrm>
            <a:off x="6487700" y="903313"/>
            <a:ext cx="1154625" cy="1014150"/>
            <a:chOff x="6487700" y="903313"/>
            <a:chExt cx="1154625" cy="1014150"/>
          </a:xfrm>
        </p:grpSpPr>
        <p:grpSp>
          <p:nvGrpSpPr>
            <p:cNvPr id="1003" name="Google Shape;1003;p80"/>
            <p:cNvGrpSpPr/>
            <p:nvPr/>
          </p:nvGrpSpPr>
          <p:grpSpPr>
            <a:xfrm flipH="1">
              <a:off x="6487700" y="1486963"/>
              <a:ext cx="1154625" cy="430500"/>
              <a:chOff x="4042650" y="642025"/>
              <a:chExt cx="1154625" cy="430500"/>
            </a:xfrm>
          </p:grpSpPr>
          <p:sp>
            <p:nvSpPr>
              <p:cNvPr id="1004" name="Google Shape;1004;p8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80"/>
            <p:cNvSpPr/>
            <p:nvPr/>
          </p:nvSpPr>
          <p:spPr>
            <a:xfrm flipH="1">
              <a:off x="7144325" y="9033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80"/>
          <p:cNvGrpSpPr/>
          <p:nvPr/>
        </p:nvGrpSpPr>
        <p:grpSpPr>
          <a:xfrm rot="-5400000" flipH="1">
            <a:off x="275992" y="1615985"/>
            <a:ext cx="2595103" cy="395086"/>
            <a:chOff x="779906" y="4390560"/>
            <a:chExt cx="3183394" cy="484590"/>
          </a:xfrm>
        </p:grpSpPr>
        <p:sp>
          <p:nvSpPr>
            <p:cNvPr id="1008" name="Google Shape;1008;p80"/>
            <p:cNvSpPr/>
            <p:nvPr/>
          </p:nvSpPr>
          <p:spPr>
            <a:xfrm>
              <a:off x="779906" y="4390560"/>
              <a:ext cx="2998690"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0"/>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6210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83"/>
                                        </p:tgtEl>
                                        <p:attrNameLst>
                                          <p:attrName>r</p:attrName>
                                        </p:attrNameLst>
                                      </p:cBhvr>
                                    </p:animRot>
                                    <p:animRot by="-240000">
                                      <p:cBhvr>
                                        <p:cTn id="7" dur="200" fill="hold">
                                          <p:stCondLst>
                                            <p:cond delay="200"/>
                                          </p:stCondLst>
                                        </p:cTn>
                                        <p:tgtEl>
                                          <p:spTgt spid="983"/>
                                        </p:tgtEl>
                                        <p:attrNameLst>
                                          <p:attrName>r</p:attrName>
                                        </p:attrNameLst>
                                      </p:cBhvr>
                                    </p:animRot>
                                    <p:animRot by="240000">
                                      <p:cBhvr>
                                        <p:cTn id="8" dur="200" fill="hold">
                                          <p:stCondLst>
                                            <p:cond delay="400"/>
                                          </p:stCondLst>
                                        </p:cTn>
                                        <p:tgtEl>
                                          <p:spTgt spid="983"/>
                                        </p:tgtEl>
                                        <p:attrNameLst>
                                          <p:attrName>r</p:attrName>
                                        </p:attrNameLst>
                                      </p:cBhvr>
                                    </p:animRot>
                                    <p:animRot by="-240000">
                                      <p:cBhvr>
                                        <p:cTn id="9" dur="200" fill="hold">
                                          <p:stCondLst>
                                            <p:cond delay="600"/>
                                          </p:stCondLst>
                                        </p:cTn>
                                        <p:tgtEl>
                                          <p:spTgt spid="983"/>
                                        </p:tgtEl>
                                        <p:attrNameLst>
                                          <p:attrName>r</p:attrName>
                                        </p:attrNameLst>
                                      </p:cBhvr>
                                    </p:animRot>
                                    <p:animRot by="120000">
                                      <p:cBhvr>
                                        <p:cTn id="10" dur="200" fill="hold">
                                          <p:stCondLst>
                                            <p:cond delay="800"/>
                                          </p:stCondLst>
                                        </p:cTn>
                                        <p:tgtEl>
                                          <p:spTgt spid="983"/>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986"/>
                                        </p:tgtEl>
                                        <p:attrNameLst>
                                          <p:attrName>r</p:attrName>
                                        </p:attrNameLst>
                                      </p:cBhvr>
                                    </p:animRot>
                                    <p:animRot by="-240000">
                                      <p:cBhvr>
                                        <p:cTn id="13" dur="200" fill="hold">
                                          <p:stCondLst>
                                            <p:cond delay="200"/>
                                          </p:stCondLst>
                                        </p:cTn>
                                        <p:tgtEl>
                                          <p:spTgt spid="986"/>
                                        </p:tgtEl>
                                        <p:attrNameLst>
                                          <p:attrName>r</p:attrName>
                                        </p:attrNameLst>
                                      </p:cBhvr>
                                    </p:animRot>
                                    <p:animRot by="240000">
                                      <p:cBhvr>
                                        <p:cTn id="14" dur="200" fill="hold">
                                          <p:stCondLst>
                                            <p:cond delay="400"/>
                                          </p:stCondLst>
                                        </p:cTn>
                                        <p:tgtEl>
                                          <p:spTgt spid="986"/>
                                        </p:tgtEl>
                                        <p:attrNameLst>
                                          <p:attrName>r</p:attrName>
                                        </p:attrNameLst>
                                      </p:cBhvr>
                                    </p:animRot>
                                    <p:animRot by="-240000">
                                      <p:cBhvr>
                                        <p:cTn id="15" dur="200" fill="hold">
                                          <p:stCondLst>
                                            <p:cond delay="600"/>
                                          </p:stCondLst>
                                        </p:cTn>
                                        <p:tgtEl>
                                          <p:spTgt spid="986"/>
                                        </p:tgtEl>
                                        <p:attrNameLst>
                                          <p:attrName>r</p:attrName>
                                        </p:attrNameLst>
                                      </p:cBhvr>
                                    </p:animRot>
                                    <p:animRot by="120000">
                                      <p:cBhvr>
                                        <p:cTn id="16" dur="200" fill="hold">
                                          <p:stCondLst>
                                            <p:cond delay="800"/>
                                          </p:stCondLst>
                                        </p:cTn>
                                        <p:tgtEl>
                                          <p:spTgt spid="986"/>
                                        </p:tgtEl>
                                        <p:attrNameLst>
                                          <p:attrName>r</p:attrName>
                                        </p:attrNameLst>
                                      </p:cBhvr>
                                    </p:animRot>
                                  </p:childTnLst>
                                </p:cTn>
                              </p:par>
                              <p:par>
                                <p:cTn id="17" presetID="10" presetClass="entr" presetSubtype="0" fill="hold" nodeType="withEffect">
                                  <p:stCondLst>
                                    <p:cond delay="0"/>
                                  </p:stCondLst>
                                  <p:childTnLst>
                                    <p:set>
                                      <p:cBhvr>
                                        <p:cTn id="18" dur="1" fill="hold">
                                          <p:stCondLst>
                                            <p:cond delay="0"/>
                                          </p:stCondLst>
                                        </p:cTn>
                                        <p:tgtEl>
                                          <p:spTgt spid="985"/>
                                        </p:tgtEl>
                                        <p:attrNameLst>
                                          <p:attrName>style.visibility</p:attrName>
                                        </p:attrNameLst>
                                      </p:cBhvr>
                                      <p:to>
                                        <p:strVal val="visible"/>
                                      </p:to>
                                    </p:set>
                                    <p:animEffect transition="in" filter="fade">
                                      <p:cBhvr>
                                        <p:cTn id="19" dur="1000"/>
                                        <p:tgtEl>
                                          <p:spTgt spid="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 grpId="0" animBg="1"/>
      <p:bldP spid="9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9" name="Google Shape;659;p64"/>
          <p:cNvSpPr/>
          <p:nvPr/>
        </p:nvSpPr>
        <p:spPr>
          <a:xfrm>
            <a:off x="6921219" y="1862974"/>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4196597" y="1862974"/>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1471975" y="1862974"/>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txBox="1">
            <a:spLocks noGrp="1"/>
          </p:cNvSpPr>
          <p:nvPr>
            <p:ph type="title" idx="2"/>
          </p:nvPr>
        </p:nvSpPr>
        <p:spPr>
          <a:xfrm>
            <a:off x="3423943" y="2744585"/>
            <a:ext cx="2254800" cy="527700"/>
          </a:xfrm>
          <a:prstGeom prst="rect">
            <a:avLst/>
          </a:prstGeom>
        </p:spPr>
        <p:txBody>
          <a:bodyPr spcFirstLastPara="1" wrap="square" lIns="91425" tIns="91425" rIns="91425" bIns="91425" anchor="ctr" anchorCtr="0">
            <a:noAutofit/>
          </a:bodyPr>
          <a:lstStyle/>
          <a:p>
            <a:pPr lvl="0"/>
            <a:r>
              <a:rPr lang="en-US" sz="1800">
                <a:latin typeface="IBM Plex Sans Medium" panose="020B0603050203000203" pitchFamily="34" charset="0"/>
              </a:rPr>
              <a:t>Danh sách các ràng buộc</a:t>
            </a:r>
            <a:endParaRPr sz="1800">
              <a:latin typeface="IBM Plex Sans Medium" panose="020B0603050203000203" pitchFamily="34" charset="0"/>
            </a:endParaRPr>
          </a:p>
        </p:txBody>
      </p:sp>
      <p:sp>
        <p:nvSpPr>
          <p:cNvPr id="668" name="Google Shape;668;p64"/>
          <p:cNvSpPr txBox="1">
            <a:spLocks noGrp="1"/>
          </p:cNvSpPr>
          <p:nvPr>
            <p:ph type="title" idx="6"/>
          </p:nvPr>
        </p:nvSpPr>
        <p:spPr>
          <a:xfrm>
            <a:off x="6148564" y="2751196"/>
            <a:ext cx="2254800" cy="527700"/>
          </a:xfrm>
          <a:prstGeom prst="rect">
            <a:avLst/>
          </a:prstGeom>
        </p:spPr>
        <p:txBody>
          <a:bodyPr spcFirstLastPara="1" wrap="square" lIns="91425" tIns="91425" rIns="91425" bIns="91425" anchor="ctr" anchorCtr="0">
            <a:noAutofit/>
          </a:bodyPr>
          <a:lstStyle/>
          <a:p>
            <a:pPr lvl="0"/>
            <a:r>
              <a:rPr lang="en-US" sz="1800">
                <a:latin typeface="IBM Plex Sans Medium" panose="020B0603050203000203" pitchFamily="34" charset="0"/>
              </a:rPr>
              <a:t>Hàm lựa chọn biến</a:t>
            </a:r>
            <a:endParaRPr sz="1800">
              <a:latin typeface="IBM Plex Sans Medium" panose="020B0603050203000203" pitchFamily="34" charset="0"/>
            </a:endParaRPr>
          </a:p>
        </p:txBody>
      </p:sp>
      <p:sp>
        <p:nvSpPr>
          <p:cNvPr id="670" name="Google Shape;670;p64"/>
          <p:cNvSpPr txBox="1">
            <a:spLocks noGrp="1"/>
          </p:cNvSpPr>
          <p:nvPr>
            <p:ph type="title" idx="9"/>
          </p:nvPr>
        </p:nvSpPr>
        <p:spPr>
          <a:xfrm>
            <a:off x="699325" y="2744585"/>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IBM Plex Sans Medium" panose="020B0603050203000203" pitchFamily="34" charset="0"/>
              </a:rPr>
              <a:t>Trạng thái khởi tạo</a:t>
            </a:r>
            <a:endParaRPr sz="1800">
              <a:latin typeface="IBM Plex Sans Medium" panose="020B0603050203000203" pitchFamily="34" charset="0"/>
            </a:endParaRPr>
          </a:p>
        </p:txBody>
      </p:sp>
      <p:sp>
        <p:nvSpPr>
          <p:cNvPr id="671" name="Google Shape;671;p64"/>
          <p:cNvSpPr txBox="1">
            <a:spLocks noGrp="1"/>
          </p:cNvSpPr>
          <p:nvPr>
            <p:ph type="title" idx="14"/>
          </p:nvPr>
        </p:nvSpPr>
        <p:spPr>
          <a:xfrm>
            <a:off x="1421175" y="1975310"/>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2" name="Google Shape;672;p64"/>
          <p:cNvSpPr txBox="1">
            <a:spLocks noGrp="1"/>
          </p:cNvSpPr>
          <p:nvPr>
            <p:ph type="title" idx="15"/>
          </p:nvPr>
        </p:nvSpPr>
        <p:spPr>
          <a:xfrm>
            <a:off x="4142300" y="1975310"/>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73" name="Google Shape;673;p64"/>
          <p:cNvSpPr txBox="1">
            <a:spLocks noGrp="1"/>
          </p:cNvSpPr>
          <p:nvPr>
            <p:ph type="title" idx="16"/>
          </p:nvPr>
        </p:nvSpPr>
        <p:spPr>
          <a:xfrm>
            <a:off x="6863425" y="1975310"/>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4" name="Google Shape;674;p64"/>
          <p:cNvSpPr txBox="1">
            <a:spLocks noGrp="1"/>
          </p:cNvSpPr>
          <p:nvPr>
            <p:ph type="title" idx="8"/>
          </p:nvPr>
        </p:nvSpPr>
        <p:spPr>
          <a:xfrm>
            <a:off x="720000" y="595202"/>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000"/>
              <a:t>1. Các thành phần chính của thuật toán Min-conflict</a:t>
            </a:r>
          </a:p>
        </p:txBody>
      </p:sp>
      <p:sp>
        <p:nvSpPr>
          <p:cNvPr id="23" name="Google Shape;659;p64">
            <a:extLst>
              <a:ext uri="{FF2B5EF4-FFF2-40B4-BE49-F238E27FC236}">
                <a16:creationId xmlns:a16="http://schemas.microsoft.com/office/drawing/2014/main" id="{1EA99F93-86DE-AC5F-7781-CF159A91DB56}"/>
              </a:ext>
            </a:extLst>
          </p:cNvPr>
          <p:cNvSpPr/>
          <p:nvPr/>
        </p:nvSpPr>
        <p:spPr>
          <a:xfrm>
            <a:off x="6922970" y="3498310"/>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0;p64">
            <a:extLst>
              <a:ext uri="{FF2B5EF4-FFF2-40B4-BE49-F238E27FC236}">
                <a16:creationId xmlns:a16="http://schemas.microsoft.com/office/drawing/2014/main" id="{E72C4E9E-41F1-7C7F-C2A1-24462A041606}"/>
              </a:ext>
            </a:extLst>
          </p:cNvPr>
          <p:cNvSpPr/>
          <p:nvPr/>
        </p:nvSpPr>
        <p:spPr>
          <a:xfrm>
            <a:off x="4198348" y="3498310"/>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61;p64">
            <a:extLst>
              <a:ext uri="{FF2B5EF4-FFF2-40B4-BE49-F238E27FC236}">
                <a16:creationId xmlns:a16="http://schemas.microsoft.com/office/drawing/2014/main" id="{2CAFD99A-E58D-33F3-F5E0-0E4929DFEBC9}"/>
              </a:ext>
            </a:extLst>
          </p:cNvPr>
          <p:cNvSpPr/>
          <p:nvPr/>
        </p:nvSpPr>
        <p:spPr>
          <a:xfrm>
            <a:off x="1473726" y="3498310"/>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4;p64">
            <a:extLst>
              <a:ext uri="{FF2B5EF4-FFF2-40B4-BE49-F238E27FC236}">
                <a16:creationId xmlns:a16="http://schemas.microsoft.com/office/drawing/2014/main" id="{7C270651-54CE-58A6-F2C4-9A82F6780350}"/>
              </a:ext>
            </a:extLst>
          </p:cNvPr>
          <p:cNvSpPr txBox="1">
            <a:spLocks/>
          </p:cNvSpPr>
          <p:nvPr/>
        </p:nvSpPr>
        <p:spPr>
          <a:xfrm>
            <a:off x="3343858" y="4372654"/>
            <a:ext cx="23907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vi-VN" sz="1800">
                <a:latin typeface="IBM Plex Sans Medium" panose="020B0603050203000203" pitchFamily="34" charset="0"/>
              </a:rPr>
              <a:t>Hàm đếm số lượng xung đột</a:t>
            </a:r>
            <a:endParaRPr lang="en-US" sz="1800">
              <a:latin typeface="IBM Plex Sans Medium" panose="020B0603050203000203" pitchFamily="34" charset="0"/>
            </a:endParaRPr>
          </a:p>
        </p:txBody>
      </p:sp>
      <p:sp>
        <p:nvSpPr>
          <p:cNvPr id="28" name="Google Shape;668;p64">
            <a:extLst>
              <a:ext uri="{FF2B5EF4-FFF2-40B4-BE49-F238E27FC236}">
                <a16:creationId xmlns:a16="http://schemas.microsoft.com/office/drawing/2014/main" id="{ED951792-01E6-CA81-3D1B-F57A0C8D9837}"/>
              </a:ext>
            </a:extLst>
          </p:cNvPr>
          <p:cNvSpPr txBox="1">
            <a:spLocks/>
          </p:cNvSpPr>
          <p:nvPr/>
        </p:nvSpPr>
        <p:spPr>
          <a:xfrm>
            <a:off x="6146826" y="4372654"/>
            <a:ext cx="22548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a:latin typeface="IBM Plex Sans Medium" panose="020B0603050203000203" pitchFamily="34" charset="0"/>
              </a:rPr>
              <a:t>Số lần lặp tối đa</a:t>
            </a:r>
          </a:p>
        </p:txBody>
      </p:sp>
      <p:sp>
        <p:nvSpPr>
          <p:cNvPr id="30" name="Google Shape;670;p64">
            <a:extLst>
              <a:ext uri="{FF2B5EF4-FFF2-40B4-BE49-F238E27FC236}">
                <a16:creationId xmlns:a16="http://schemas.microsoft.com/office/drawing/2014/main" id="{761B848F-0121-3C89-B947-F6215626F348}"/>
              </a:ext>
            </a:extLst>
          </p:cNvPr>
          <p:cNvSpPr txBox="1">
            <a:spLocks/>
          </p:cNvSpPr>
          <p:nvPr/>
        </p:nvSpPr>
        <p:spPr>
          <a:xfrm>
            <a:off x="742374" y="4372654"/>
            <a:ext cx="22548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a:latin typeface="IBM Plex Sans Medium" panose="020B0603050203000203" pitchFamily="34" charset="0"/>
              </a:rPr>
              <a:t>Hàm lựa chọn giá trị mới</a:t>
            </a:r>
          </a:p>
        </p:txBody>
      </p:sp>
      <p:sp>
        <p:nvSpPr>
          <p:cNvPr id="31" name="Google Shape;671;p64">
            <a:extLst>
              <a:ext uri="{FF2B5EF4-FFF2-40B4-BE49-F238E27FC236}">
                <a16:creationId xmlns:a16="http://schemas.microsoft.com/office/drawing/2014/main" id="{BA54460F-4889-162D-668C-36AABE928CA4}"/>
              </a:ext>
            </a:extLst>
          </p:cNvPr>
          <p:cNvSpPr txBox="1">
            <a:spLocks/>
          </p:cNvSpPr>
          <p:nvPr/>
        </p:nvSpPr>
        <p:spPr>
          <a:xfrm>
            <a:off x="1422926" y="3610646"/>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a:t>04</a:t>
            </a:r>
          </a:p>
        </p:txBody>
      </p:sp>
      <p:sp>
        <p:nvSpPr>
          <p:cNvPr id="32" name="Google Shape;672;p64">
            <a:extLst>
              <a:ext uri="{FF2B5EF4-FFF2-40B4-BE49-F238E27FC236}">
                <a16:creationId xmlns:a16="http://schemas.microsoft.com/office/drawing/2014/main" id="{55B1F280-F0B7-CBE7-76A0-ECE9682EED13}"/>
              </a:ext>
            </a:extLst>
          </p:cNvPr>
          <p:cNvSpPr txBox="1">
            <a:spLocks/>
          </p:cNvSpPr>
          <p:nvPr/>
        </p:nvSpPr>
        <p:spPr>
          <a:xfrm>
            <a:off x="4144051" y="3610646"/>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a:t>05</a:t>
            </a:r>
          </a:p>
        </p:txBody>
      </p:sp>
      <p:sp>
        <p:nvSpPr>
          <p:cNvPr id="33" name="Google Shape;673;p64">
            <a:extLst>
              <a:ext uri="{FF2B5EF4-FFF2-40B4-BE49-F238E27FC236}">
                <a16:creationId xmlns:a16="http://schemas.microsoft.com/office/drawing/2014/main" id="{1A6FA64B-9BFF-3FB3-DD25-999BD9EFC1D4}"/>
              </a:ext>
            </a:extLst>
          </p:cNvPr>
          <p:cNvSpPr txBox="1">
            <a:spLocks/>
          </p:cNvSpPr>
          <p:nvPr/>
        </p:nvSpPr>
        <p:spPr>
          <a:xfrm>
            <a:off x="6865176" y="3610646"/>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a:t>06</a:t>
            </a:r>
          </a:p>
        </p:txBody>
      </p:sp>
    </p:spTree>
    <p:extLst>
      <p:ext uri="{BB962C8B-B14F-4D97-AF65-F5344CB8AC3E}">
        <p14:creationId xmlns:p14="http://schemas.microsoft.com/office/powerpoint/2010/main" val="1199747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74"/>
                                        </p:tgtEl>
                                        <p:attrNameLst>
                                          <p:attrName>style.visibility</p:attrName>
                                        </p:attrNameLst>
                                      </p:cBhvr>
                                      <p:to>
                                        <p:strVal val="visible"/>
                                      </p:to>
                                    </p:set>
                                    <p:animEffect transition="in" filter="barn(inVertical)">
                                      <p:cBhvr>
                                        <p:cTn id="7" dur="500"/>
                                        <p:tgtEl>
                                          <p:spTgt spid="6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1"/>
                                        </p:tgtEl>
                                        <p:attrNameLst>
                                          <p:attrName>style.visibility</p:attrName>
                                        </p:attrNameLst>
                                      </p:cBhvr>
                                      <p:to>
                                        <p:strVal val="visible"/>
                                      </p:to>
                                    </p:set>
                                    <p:animEffect transition="in" filter="fade">
                                      <p:cBhvr>
                                        <p:cTn id="12" dur="500"/>
                                        <p:tgtEl>
                                          <p:spTgt spid="66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70"/>
                                        </p:tgtEl>
                                        <p:attrNameLst>
                                          <p:attrName>style.visibility</p:attrName>
                                        </p:attrNameLst>
                                      </p:cBhvr>
                                      <p:to>
                                        <p:strVal val="visible"/>
                                      </p:to>
                                    </p:set>
                                    <p:animEffect transition="in" filter="fade">
                                      <p:cBhvr>
                                        <p:cTn id="15" dur="500"/>
                                        <p:tgtEl>
                                          <p:spTgt spid="6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1"/>
                                        </p:tgtEl>
                                        <p:attrNameLst>
                                          <p:attrName>style.visibility</p:attrName>
                                        </p:attrNameLst>
                                      </p:cBhvr>
                                      <p:to>
                                        <p:strVal val="visible"/>
                                      </p:to>
                                    </p:set>
                                    <p:animEffect transition="in" filter="fade">
                                      <p:cBhvr>
                                        <p:cTn id="18" dur="500"/>
                                        <p:tgtEl>
                                          <p:spTgt spid="67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60"/>
                                        </p:tgtEl>
                                        <p:attrNameLst>
                                          <p:attrName>style.visibility</p:attrName>
                                        </p:attrNameLst>
                                      </p:cBhvr>
                                      <p:to>
                                        <p:strVal val="visible"/>
                                      </p:to>
                                    </p:set>
                                    <p:animEffect transition="in" filter="fade">
                                      <p:cBhvr>
                                        <p:cTn id="23" dur="500"/>
                                        <p:tgtEl>
                                          <p:spTgt spid="6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64"/>
                                        </p:tgtEl>
                                        <p:attrNameLst>
                                          <p:attrName>style.visibility</p:attrName>
                                        </p:attrNameLst>
                                      </p:cBhvr>
                                      <p:to>
                                        <p:strVal val="visible"/>
                                      </p:to>
                                    </p:set>
                                    <p:animEffect transition="in" filter="fade">
                                      <p:cBhvr>
                                        <p:cTn id="26" dur="500"/>
                                        <p:tgtEl>
                                          <p:spTgt spid="6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72"/>
                                        </p:tgtEl>
                                        <p:attrNameLst>
                                          <p:attrName>style.visibility</p:attrName>
                                        </p:attrNameLst>
                                      </p:cBhvr>
                                      <p:to>
                                        <p:strVal val="visible"/>
                                      </p:to>
                                    </p:set>
                                    <p:animEffect transition="in" filter="fade">
                                      <p:cBhvr>
                                        <p:cTn id="29" dur="500"/>
                                        <p:tgtEl>
                                          <p:spTgt spid="67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59"/>
                                        </p:tgtEl>
                                        <p:attrNameLst>
                                          <p:attrName>style.visibility</p:attrName>
                                        </p:attrNameLst>
                                      </p:cBhvr>
                                      <p:to>
                                        <p:strVal val="visible"/>
                                      </p:to>
                                    </p:set>
                                    <p:animEffect transition="in" filter="fade">
                                      <p:cBhvr>
                                        <p:cTn id="34" dur="500"/>
                                        <p:tgtEl>
                                          <p:spTgt spid="6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8"/>
                                        </p:tgtEl>
                                        <p:attrNameLst>
                                          <p:attrName>style.visibility</p:attrName>
                                        </p:attrNameLst>
                                      </p:cBhvr>
                                      <p:to>
                                        <p:strVal val="visible"/>
                                      </p:to>
                                    </p:set>
                                    <p:animEffect transition="in" filter="fade">
                                      <p:cBhvr>
                                        <p:cTn id="37" dur="500"/>
                                        <p:tgtEl>
                                          <p:spTgt spid="66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73"/>
                                        </p:tgtEl>
                                        <p:attrNameLst>
                                          <p:attrName>style.visibility</p:attrName>
                                        </p:attrNameLst>
                                      </p:cBhvr>
                                      <p:to>
                                        <p:strVal val="visible"/>
                                      </p:to>
                                    </p:set>
                                    <p:animEffect transition="in" filter="fade">
                                      <p:cBhvr>
                                        <p:cTn id="40" dur="500"/>
                                        <p:tgtEl>
                                          <p:spTgt spid="67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animBg="1"/>
      <p:bldP spid="660" grpId="0" animBg="1"/>
      <p:bldP spid="661" grpId="0" animBg="1"/>
      <p:bldP spid="664" grpId="0"/>
      <p:bldP spid="668" grpId="0"/>
      <p:bldP spid="670" grpId="0"/>
      <p:bldP spid="671" grpId="0"/>
      <p:bldP spid="672" grpId="0"/>
      <p:bldP spid="673" grpId="0"/>
      <p:bldP spid="674" grpId="0"/>
      <p:bldP spid="23" grpId="0" animBg="1"/>
      <p:bldP spid="24" grpId="0" animBg="1"/>
      <p:bldP spid="25" grpId="0" animBg="1"/>
      <p:bldP spid="26" grpId="0"/>
      <p:bldP spid="28"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grpSp>
        <p:nvGrpSpPr>
          <p:cNvPr id="946" name="Google Shape;946;p78"/>
          <p:cNvGrpSpPr/>
          <p:nvPr/>
        </p:nvGrpSpPr>
        <p:grpSpPr>
          <a:xfrm>
            <a:off x="4875931" y="1006858"/>
            <a:ext cx="3810321" cy="2750641"/>
            <a:chOff x="713100" y="1597775"/>
            <a:chExt cx="5712625" cy="3217500"/>
          </a:xfrm>
        </p:grpSpPr>
        <p:sp>
          <p:nvSpPr>
            <p:cNvPr id="947" name="Google Shape;947;p78"/>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8"/>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9" name="Google Shape;949;p78"/>
          <p:cNvPicPr preferRelativeResize="0"/>
          <p:nvPr/>
        </p:nvPicPr>
        <p:blipFill>
          <a:blip r:embed="rId3">
            <a:alphaModFix/>
          </a:blip>
          <a:stretch>
            <a:fillRect/>
          </a:stretch>
        </p:blipFill>
        <p:spPr>
          <a:xfrm>
            <a:off x="68268" y="240250"/>
            <a:ext cx="6123215" cy="5143501"/>
          </a:xfrm>
          <a:prstGeom prst="rect">
            <a:avLst/>
          </a:prstGeom>
          <a:noFill/>
          <a:ln>
            <a:noFill/>
          </a:ln>
        </p:spPr>
      </p:pic>
      <p:grpSp>
        <p:nvGrpSpPr>
          <p:cNvPr id="950" name="Google Shape;950;p78"/>
          <p:cNvGrpSpPr/>
          <p:nvPr/>
        </p:nvGrpSpPr>
        <p:grpSpPr>
          <a:xfrm flipH="1">
            <a:off x="4619025" y="962813"/>
            <a:ext cx="1154625" cy="430500"/>
            <a:chOff x="4042650" y="642025"/>
            <a:chExt cx="1154625" cy="430500"/>
          </a:xfrm>
        </p:grpSpPr>
        <p:sp>
          <p:nvSpPr>
            <p:cNvPr id="951" name="Google Shape;951;p7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78"/>
          <p:cNvSpPr/>
          <p:nvPr/>
        </p:nvSpPr>
        <p:spPr>
          <a:xfrm flipH="1">
            <a:off x="5275650" y="37916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8"/>
          <p:cNvSpPr txBox="1">
            <a:spLocks noGrp="1"/>
          </p:cNvSpPr>
          <p:nvPr>
            <p:ph type="title"/>
          </p:nvPr>
        </p:nvSpPr>
        <p:spPr>
          <a:xfrm>
            <a:off x="4968395" y="1459356"/>
            <a:ext cx="3548799" cy="572700"/>
          </a:xfrm>
          <a:prstGeom prst="rect">
            <a:avLst/>
          </a:prstGeom>
        </p:spPr>
        <p:txBody>
          <a:bodyPr spcFirstLastPara="1" wrap="square" lIns="91425" tIns="91425" rIns="91425" bIns="91425" anchor="t" anchorCtr="0">
            <a:noAutofit/>
          </a:bodyPr>
          <a:lstStyle/>
          <a:p>
            <a:pPr lvl="0"/>
            <a:r>
              <a:rPr lang="en-US" sz="3000"/>
              <a:t>Trạng thái khởi tạo</a:t>
            </a:r>
            <a:endParaRPr sz="3000"/>
          </a:p>
        </p:txBody>
      </p:sp>
      <p:sp>
        <p:nvSpPr>
          <p:cNvPr id="955" name="Google Shape;955;p78"/>
          <p:cNvSpPr txBox="1">
            <a:spLocks noGrp="1"/>
          </p:cNvSpPr>
          <p:nvPr>
            <p:ph type="subTitle" idx="1"/>
          </p:nvPr>
        </p:nvSpPr>
        <p:spPr>
          <a:xfrm>
            <a:off x="5345847" y="2073080"/>
            <a:ext cx="2805172" cy="1046700"/>
          </a:xfrm>
          <a:prstGeom prst="rect">
            <a:avLst/>
          </a:prstGeom>
        </p:spPr>
        <p:txBody>
          <a:bodyPr spcFirstLastPara="1" wrap="square" lIns="91425" tIns="91425" rIns="91425" bIns="91425" anchor="t" anchorCtr="0">
            <a:noAutofit/>
          </a:bodyPr>
          <a:lstStyle/>
          <a:p>
            <a:pPr marL="0" lvl="0" indent="0"/>
            <a:r>
              <a:rPr lang="vi-VN"/>
              <a:t>Trạng thái khởi tạo có thể được tạo ra bằng cách sử dụng một số phương pháp khác nhau, chẳng hạn như ngẫu nhiên hoặc sử dụng heuristics.</a:t>
            </a:r>
          </a:p>
        </p:txBody>
      </p:sp>
      <p:grpSp>
        <p:nvGrpSpPr>
          <p:cNvPr id="956" name="Google Shape;956;p78"/>
          <p:cNvGrpSpPr/>
          <p:nvPr/>
        </p:nvGrpSpPr>
        <p:grpSpPr>
          <a:xfrm rot="5400000">
            <a:off x="131252" y="1089229"/>
            <a:ext cx="1163678" cy="63948"/>
            <a:chOff x="3779200" y="1371600"/>
            <a:chExt cx="1992600" cy="109500"/>
          </a:xfrm>
        </p:grpSpPr>
        <p:sp>
          <p:nvSpPr>
            <p:cNvPr id="957" name="Google Shape;957;p7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55218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6"/>
                                        </p:tgtEl>
                                        <p:attrNameLst>
                                          <p:attrName>style.visibility</p:attrName>
                                        </p:attrNameLst>
                                      </p:cBhvr>
                                      <p:to>
                                        <p:strVal val="visible"/>
                                      </p:to>
                                    </p:set>
                                    <p:anim calcmode="lin" valueType="num">
                                      <p:cBhvr additive="base">
                                        <p:cTn id="7" dur="500" fill="hold"/>
                                        <p:tgtEl>
                                          <p:spTgt spid="946"/>
                                        </p:tgtEl>
                                        <p:attrNameLst>
                                          <p:attrName>ppt_x</p:attrName>
                                        </p:attrNameLst>
                                      </p:cBhvr>
                                      <p:tavLst>
                                        <p:tav tm="0">
                                          <p:val>
                                            <p:strVal val="#ppt_x"/>
                                          </p:val>
                                        </p:tav>
                                        <p:tav tm="100000">
                                          <p:val>
                                            <p:strVal val="#ppt_x"/>
                                          </p:val>
                                        </p:tav>
                                      </p:tavLst>
                                    </p:anim>
                                    <p:anim calcmode="lin" valueType="num">
                                      <p:cBhvr additive="base">
                                        <p:cTn id="8" dur="500" fill="hold"/>
                                        <p:tgtEl>
                                          <p:spTgt spid="9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954"/>
                                        </p:tgtEl>
                                        <p:attrNameLst>
                                          <p:attrName>style.visibility</p:attrName>
                                        </p:attrNameLst>
                                      </p:cBhvr>
                                      <p:to>
                                        <p:strVal val="visible"/>
                                      </p:to>
                                    </p:set>
                                    <p:animEffect transition="in" filter="randombar(horizontal)">
                                      <p:cBhvr>
                                        <p:cTn id="13" dur="500"/>
                                        <p:tgtEl>
                                          <p:spTgt spid="95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55">
                                            <p:txEl>
                                              <p:pRg st="0" end="0"/>
                                            </p:txEl>
                                          </p:spTgt>
                                        </p:tgtEl>
                                        <p:attrNameLst>
                                          <p:attrName>style.visibility</p:attrName>
                                        </p:attrNameLst>
                                      </p:cBhvr>
                                      <p:to>
                                        <p:strVal val="visible"/>
                                      </p:to>
                                    </p:set>
                                    <p:animEffect transition="in" filter="barn(inVertical)">
                                      <p:cBhvr>
                                        <p:cTn id="16" dur="500"/>
                                        <p:tgtEl>
                                          <p:spTgt spid="9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 grpId="0"/>
      <p:bldP spid="955" grpId="0" build="p"/>
    </p:bldLst>
  </p:timing>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TotalTime>
  <Words>1839</Words>
  <Application>Microsoft Office PowerPoint</Application>
  <PresentationFormat>Trình chiếu Trên màn hình (16:9)</PresentationFormat>
  <Paragraphs>165</Paragraphs>
  <Slides>32</Slides>
  <Notes>32</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32</vt:i4>
      </vt:variant>
    </vt:vector>
  </HeadingPairs>
  <TitlesOfParts>
    <vt:vector size="41" baseType="lpstr">
      <vt:lpstr>Courier New</vt:lpstr>
      <vt:lpstr>IBM Plex Sans</vt:lpstr>
      <vt:lpstr>Arial</vt:lpstr>
      <vt:lpstr>IBM Plex Sans  </vt:lpstr>
      <vt:lpstr>Muli Black</vt:lpstr>
      <vt:lpstr>IBM Plex Sans Medium</vt:lpstr>
      <vt:lpstr>Roboto Condensed Light</vt:lpstr>
      <vt:lpstr>Wingdings</vt:lpstr>
      <vt:lpstr>Korean AI Agency Pitch Deck XL by Slidesgo</vt:lpstr>
      <vt:lpstr>Min-conflicts algorithm</vt:lpstr>
      <vt:lpstr>Min-conflicts algorithm</vt:lpstr>
      <vt:lpstr>Giới thiệu</vt:lpstr>
      <vt:lpstr>1. Khái quát về Constraint Satisfaction Problems (CSPs) </vt:lpstr>
      <vt:lpstr>2. Local Search</vt:lpstr>
      <vt:lpstr>Mục tiêu</vt:lpstr>
      <vt:lpstr>Thuật toán Min-Conflict</vt:lpstr>
      <vt:lpstr>Danh sách các ràng buộc</vt:lpstr>
      <vt:lpstr>Trạng thái khởi tạo</vt:lpstr>
      <vt:lpstr>Danh sách các ràng buộc</vt:lpstr>
      <vt:lpstr>Hàm lựa chọn biến</vt:lpstr>
      <vt:lpstr>Hàm lựa chọn giá trị mới</vt:lpstr>
      <vt:lpstr>Hàm đếm số lượng xung đột</vt:lpstr>
      <vt:lpstr>2. Cơ chế hoạt động của thuật toán</vt:lpstr>
      <vt:lpstr>3. Giải thích chi tiết các bước của thuật toán</vt:lpstr>
      <vt:lpstr>III. Ứng dụng của Min-Conflict Algorithm</vt:lpstr>
      <vt:lpstr>Bài toán sắp xếp học sinh nói chuyện trong lớp</vt:lpstr>
      <vt:lpstr>Giải quyết bài toán bằng thuật toán Min-conflict</vt:lpstr>
      <vt:lpstr>Ứng dụng thực tiễn khác </vt:lpstr>
      <vt:lpstr>Đánh giá thuật toán</vt:lpstr>
      <vt:lpstr>Bản trình bày PowerPoint</vt:lpstr>
      <vt:lpstr>Ưu, nhược điểm của thuật toán</vt:lpstr>
      <vt:lpstr>1. Ưu điểm của thuật toán Min-conflict</vt:lpstr>
      <vt:lpstr>2. Nhược điểm của thuật toán Min-conflict</vt:lpstr>
      <vt:lpstr>3. Các phương pháp giải quyết các hạn chế</vt:lpstr>
      <vt:lpstr>Các biến thể của thuật toán Min-conflict</vt:lpstr>
      <vt:lpstr>Hybrid  Min-Conflict</vt:lpstr>
      <vt:lpstr>Min-Conflict Tabu Search</vt:lpstr>
      <vt:lpstr>Tổng kết</vt:lpstr>
      <vt:lpstr>1. Kết luận về Min-conflict Algorithm </vt:lpstr>
      <vt:lpstr>2. Hướng phát triển và ứng dụng trong tương lai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Min-conflicts algorithm</dc:title>
  <cp:lastModifiedBy>Hoàng Mai Hiếu</cp:lastModifiedBy>
  <cp:revision>20</cp:revision>
  <dcterms:modified xsi:type="dcterms:W3CDTF">2023-05-06T16:06:06Z</dcterms:modified>
</cp:coreProperties>
</file>