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30"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7DB8-B9DF-4CC0-A3B6-587879028714}"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3BF1A-B70F-45D2-BA57-C53A33EDFAD5}" type="slidenum">
              <a:rPr lang="en-US" smtClean="0"/>
              <a:t>‹#›</a:t>
            </a:fld>
            <a:endParaRPr lang="en-US"/>
          </a:p>
        </p:txBody>
      </p:sp>
    </p:spTree>
    <p:extLst>
      <p:ext uri="{BB962C8B-B14F-4D97-AF65-F5344CB8AC3E}">
        <p14:creationId xmlns:p14="http://schemas.microsoft.com/office/powerpoint/2010/main" val="226953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optimization for each condition. The model was optimized to find the values that, at the end of a simulation (or 80 years of life), the simulation </a:t>
            </a:r>
            <a:r>
              <a:rPr lang="en-US"/>
              <a:t>produced a person </a:t>
            </a:r>
            <a:r>
              <a:rPr lang="en-US" dirty="0"/>
              <a:t>with the following profiles: Most religion but least spirituality (religious not spiritual), least religion and most spirituality (spiritual but not religious), most religious and spiritual (both religious and spiritual), least religious and spiritual (most atheist), and zero belief (agnostic). </a:t>
            </a:r>
          </a:p>
        </p:txBody>
      </p:sp>
      <p:sp>
        <p:nvSpPr>
          <p:cNvPr id="4" name="Slide Number Placeholder 3"/>
          <p:cNvSpPr>
            <a:spLocks noGrp="1"/>
          </p:cNvSpPr>
          <p:nvPr>
            <p:ph type="sldNum" sz="quarter" idx="5"/>
          </p:nvPr>
        </p:nvSpPr>
        <p:spPr/>
        <p:txBody>
          <a:bodyPr/>
          <a:lstStyle/>
          <a:p>
            <a:fld id="{0663BF1A-B70F-45D2-BA57-C53A33EDFAD5}" type="slidenum">
              <a:rPr lang="en-US" smtClean="0"/>
              <a:t>1</a:t>
            </a:fld>
            <a:endParaRPr lang="en-US"/>
          </a:p>
        </p:txBody>
      </p:sp>
    </p:spTree>
    <p:extLst>
      <p:ext uri="{BB962C8B-B14F-4D97-AF65-F5344CB8AC3E}">
        <p14:creationId xmlns:p14="http://schemas.microsoft.com/office/powerpoint/2010/main" val="118580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5C6B-15E4-486C-99CA-A97CA3E5E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BE7293-1453-4F40-B954-41C8FD95E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56846-E9A9-42F2-9D03-40A818719879}"/>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9B2DD245-9C28-40C2-A347-6A2CB96C2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5BDBA-C559-4082-9666-3567CF9A39ED}"/>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214364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A2BA-CD33-4A10-8B73-BF5895D141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35400-79BD-4E41-A95C-AD6F83CA0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FD03D-DA7F-4C75-91E1-EC62F11849F5}"/>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559C7778-4352-4635-BE6C-BAC1D49F5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40DAF-72D9-4E82-9ED4-8F2749AC269B}"/>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339407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A4632-166A-4509-A80A-25F129FD3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A79490-2BE3-4222-9CBD-B51D2FB53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9D410-9E74-43D6-B4AF-3D22CCAE5134}"/>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00CE0D03-F2C8-41E8-8BF7-27265B544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688B3-639C-4433-BCFA-16F8A41A97BB}"/>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239430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F6E-DC52-421C-9B1F-0E76F1468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2970E-BC91-4553-A266-E15958BDA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FE3FD-CD18-43D1-8FB1-7E0019934683}"/>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A72CAAB6-137D-4C38-87F6-017D6C3A3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BEF19-18F2-4104-91E2-2EB41487F22B}"/>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108087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A9DC-F2F3-4D99-BB0D-16572ABE4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C42E8-10C8-4133-AD19-9D315F976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0C838-5740-45BD-ADEB-6FCEBBFF7EB6}"/>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7F1CA1A4-8029-45F0-9935-CB64956EF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C509E-D406-422F-A629-0E642D0AC509}"/>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322836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A467-B77F-4FB2-BFFB-451E54B62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EC538-6750-45B9-876A-E68F38C39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2B1791-7063-47F0-BE23-C7F978A31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D20445-1722-451B-9978-F76E19431FFF}"/>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6" name="Footer Placeholder 5">
            <a:extLst>
              <a:ext uri="{FF2B5EF4-FFF2-40B4-BE49-F238E27FC236}">
                <a16:creationId xmlns:a16="http://schemas.microsoft.com/office/drawing/2014/main" id="{11C93262-822E-412A-8B24-DCB70E51A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C5274-CB29-4291-9314-EC8E65FD155A}"/>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45306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E709-D688-4440-9400-5C19EA351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004F78-57ED-4CCF-94C2-31F40C475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BB9B9-436E-4AE8-94D2-553D55C18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B1E100-0EB5-46BA-8849-ADBECA1D98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68FFE-9B3E-41D7-8178-63CC418CC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BEDEE-0DC9-47C2-9431-0DA8304B0319}"/>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8" name="Footer Placeholder 7">
            <a:extLst>
              <a:ext uri="{FF2B5EF4-FFF2-40B4-BE49-F238E27FC236}">
                <a16:creationId xmlns:a16="http://schemas.microsoft.com/office/drawing/2014/main" id="{410C35BB-4711-4DAD-A296-CA3BC406A3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85C631-309D-4B0E-A762-4EFE683CBCE0}"/>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158495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38FB-4875-4214-B0FA-9807099F8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1769A-4DC6-4EC0-8FC8-3B2D7F562BCA}"/>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4" name="Footer Placeholder 3">
            <a:extLst>
              <a:ext uri="{FF2B5EF4-FFF2-40B4-BE49-F238E27FC236}">
                <a16:creationId xmlns:a16="http://schemas.microsoft.com/office/drawing/2014/main" id="{3A351BA3-8584-48CE-A31E-A214A7752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DE3B5B-047B-4062-AFC0-F4170D16AF9C}"/>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54039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C5C8E-31D1-4710-A20A-790C231BC108}"/>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3" name="Footer Placeholder 2">
            <a:extLst>
              <a:ext uri="{FF2B5EF4-FFF2-40B4-BE49-F238E27FC236}">
                <a16:creationId xmlns:a16="http://schemas.microsoft.com/office/drawing/2014/main" id="{5BEAE221-107C-4E47-920F-934D4FF85A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352493-D95B-48C2-BB3F-B776B0DBDD9D}"/>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275064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8D8F-1E76-4012-B674-19ECBBC33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69E827-4FAE-45C3-A3F9-393C28544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040F1-FD69-4118-9E05-FC9E73815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4C058-C140-4147-BA83-8D3A0B2190A3}"/>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6" name="Footer Placeholder 5">
            <a:extLst>
              <a:ext uri="{FF2B5EF4-FFF2-40B4-BE49-F238E27FC236}">
                <a16:creationId xmlns:a16="http://schemas.microsoft.com/office/drawing/2014/main" id="{FCC1693E-4372-4EE6-BBC8-1E7552B56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1E999-CE01-4E19-B035-D672895DAE5C}"/>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60404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5DB0-0998-4877-9321-D06151454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E04AF6-17DE-40F5-B13A-1F2B66306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FCC69-7DEE-4742-9E10-664C6F6E6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016FE-D69E-4A5E-84E5-24E4ECD97C5E}"/>
              </a:ext>
            </a:extLst>
          </p:cNvPr>
          <p:cNvSpPr>
            <a:spLocks noGrp="1"/>
          </p:cNvSpPr>
          <p:nvPr>
            <p:ph type="dt" sz="half" idx="10"/>
          </p:nvPr>
        </p:nvSpPr>
        <p:spPr/>
        <p:txBody>
          <a:bodyPr/>
          <a:lstStyle/>
          <a:p>
            <a:fld id="{9DAC6825-6CB5-4697-870B-C8E70C7019FE}" type="datetimeFigureOut">
              <a:rPr lang="en-US" smtClean="0"/>
              <a:t>5/23/2019</a:t>
            </a:fld>
            <a:endParaRPr lang="en-US"/>
          </a:p>
        </p:txBody>
      </p:sp>
      <p:sp>
        <p:nvSpPr>
          <p:cNvPr id="6" name="Footer Placeholder 5">
            <a:extLst>
              <a:ext uri="{FF2B5EF4-FFF2-40B4-BE49-F238E27FC236}">
                <a16:creationId xmlns:a16="http://schemas.microsoft.com/office/drawing/2014/main" id="{EFF5E859-FDBF-4503-B825-6D6924225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6DEB4-DB01-4D10-BE40-953992CA6646}"/>
              </a:ext>
            </a:extLst>
          </p:cNvPr>
          <p:cNvSpPr>
            <a:spLocks noGrp="1"/>
          </p:cNvSpPr>
          <p:nvPr>
            <p:ph type="sldNum" sz="quarter" idx="12"/>
          </p:nvPr>
        </p:nvSpPr>
        <p:spPr/>
        <p:txBody>
          <a:bodyPr/>
          <a:lstStyle/>
          <a:p>
            <a:fld id="{5C949962-E886-47DF-8368-30D24B3E508E}" type="slidenum">
              <a:rPr lang="en-US" smtClean="0"/>
              <a:t>‹#›</a:t>
            </a:fld>
            <a:endParaRPr lang="en-US"/>
          </a:p>
        </p:txBody>
      </p:sp>
    </p:spTree>
    <p:extLst>
      <p:ext uri="{BB962C8B-B14F-4D97-AF65-F5344CB8AC3E}">
        <p14:creationId xmlns:p14="http://schemas.microsoft.com/office/powerpoint/2010/main" val="219540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F9C84-DF6C-444B-8685-8F57FF662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2EDD8-4BA2-4FFB-BACD-AB761469C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FDF74-0E2A-452A-9DC9-A2046907D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C6825-6CB5-4697-870B-C8E70C7019FE}" type="datetimeFigureOut">
              <a:rPr lang="en-US" smtClean="0"/>
              <a:t>5/23/2019</a:t>
            </a:fld>
            <a:endParaRPr lang="en-US"/>
          </a:p>
        </p:txBody>
      </p:sp>
      <p:sp>
        <p:nvSpPr>
          <p:cNvPr id="5" name="Footer Placeholder 4">
            <a:extLst>
              <a:ext uri="{FF2B5EF4-FFF2-40B4-BE49-F238E27FC236}">
                <a16:creationId xmlns:a16="http://schemas.microsoft.com/office/drawing/2014/main" id="{C21BC9C0-1754-48B1-94C5-1A89C16D2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F12D11-6FC6-486F-AB48-372AC5FCE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49962-E886-47DF-8368-30D24B3E508E}" type="slidenum">
              <a:rPr lang="en-US" smtClean="0"/>
              <a:t>‹#›</a:t>
            </a:fld>
            <a:endParaRPr lang="en-US"/>
          </a:p>
        </p:txBody>
      </p:sp>
    </p:spTree>
    <p:extLst>
      <p:ext uri="{BB962C8B-B14F-4D97-AF65-F5344CB8AC3E}">
        <p14:creationId xmlns:p14="http://schemas.microsoft.com/office/powerpoint/2010/main" val="276396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C13C266-44FE-4D0B-B306-D4F08875AD4A}"/>
              </a:ext>
            </a:extLst>
          </p:cNvPr>
          <p:cNvGraphicFramePr>
            <a:graphicFrameLocks noGrp="1"/>
          </p:cNvGraphicFramePr>
          <p:nvPr>
            <p:extLst>
              <p:ext uri="{D42A27DB-BD31-4B8C-83A1-F6EECF244321}">
                <p14:modId xmlns:p14="http://schemas.microsoft.com/office/powerpoint/2010/main" val="2150863988"/>
              </p:ext>
            </p:extLst>
          </p:nvPr>
        </p:nvGraphicFramePr>
        <p:xfrm>
          <a:off x="1123984" y="768927"/>
          <a:ext cx="9942335" cy="5013441"/>
        </p:xfrm>
        <a:graphic>
          <a:graphicData uri="http://schemas.openxmlformats.org/drawingml/2006/table">
            <a:tbl>
              <a:tblPr/>
              <a:tblGrid>
                <a:gridCol w="3019243">
                  <a:extLst>
                    <a:ext uri="{9D8B030D-6E8A-4147-A177-3AD203B41FA5}">
                      <a16:colId xmlns:a16="http://schemas.microsoft.com/office/drawing/2014/main" val="1401897181"/>
                    </a:ext>
                  </a:extLst>
                </a:gridCol>
                <a:gridCol w="1553389">
                  <a:extLst>
                    <a:ext uri="{9D8B030D-6E8A-4147-A177-3AD203B41FA5}">
                      <a16:colId xmlns:a16="http://schemas.microsoft.com/office/drawing/2014/main" val="1940147538"/>
                    </a:ext>
                  </a:extLst>
                </a:gridCol>
                <a:gridCol w="1553389">
                  <a:extLst>
                    <a:ext uri="{9D8B030D-6E8A-4147-A177-3AD203B41FA5}">
                      <a16:colId xmlns:a16="http://schemas.microsoft.com/office/drawing/2014/main" val="3680191834"/>
                    </a:ext>
                  </a:extLst>
                </a:gridCol>
                <a:gridCol w="1389435">
                  <a:extLst>
                    <a:ext uri="{9D8B030D-6E8A-4147-A177-3AD203B41FA5}">
                      <a16:colId xmlns:a16="http://schemas.microsoft.com/office/drawing/2014/main" val="3436538130"/>
                    </a:ext>
                  </a:extLst>
                </a:gridCol>
                <a:gridCol w="1315332">
                  <a:extLst>
                    <a:ext uri="{9D8B030D-6E8A-4147-A177-3AD203B41FA5}">
                      <a16:colId xmlns:a16="http://schemas.microsoft.com/office/drawing/2014/main" val="384488765"/>
                    </a:ext>
                  </a:extLst>
                </a:gridCol>
                <a:gridCol w="1111547">
                  <a:extLst>
                    <a:ext uri="{9D8B030D-6E8A-4147-A177-3AD203B41FA5}">
                      <a16:colId xmlns:a16="http://schemas.microsoft.com/office/drawing/2014/main" val="1406062941"/>
                    </a:ext>
                  </a:extLst>
                </a:gridCol>
              </a:tblGrid>
              <a:tr h="303625">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MaxRelMinSpirit</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MinRelMaxSpirit</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MaxRelSpirit</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MinRelSpirit</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ZeroBelief</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extLst>
                  <a:ext uri="{0D108BD9-81ED-4DB2-BD59-A6C34878D82A}">
                    <a16:rowId xmlns:a16="http://schemas.microsoft.com/office/drawing/2014/main" val="1232425105"/>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PRESENCE_OF_A</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0.105</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0.234</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B967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0.06</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BCD780"/>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0.301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extLst>
                  <a:ext uri="{0D108BD9-81ED-4DB2-BD59-A6C34878D82A}">
                    <a16:rowId xmlns:a16="http://schemas.microsoft.com/office/drawing/2014/main" val="4235193774"/>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FIRST_TRAUMA</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260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2444</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A8370"/>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1196</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260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2756</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extLst>
                  <a:ext uri="{0D108BD9-81ED-4DB2-BD59-A6C34878D82A}">
                    <a16:rowId xmlns:a16="http://schemas.microsoft.com/office/drawing/2014/main" val="928923134"/>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FREQ_OF_TRAUMA</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104</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2080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ECA7E"/>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104</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4160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1352</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4085952032"/>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INTELLIGENCE</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0.5</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D2DE81"/>
                    </a:solidFill>
                  </a:tcPr>
                </a:tc>
                <a:extLst>
                  <a:ext uri="{0D108BD9-81ED-4DB2-BD59-A6C34878D82A}">
                    <a16:rowId xmlns:a16="http://schemas.microsoft.com/office/drawing/2014/main" val="1232935143"/>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INIT_COG_INHIBITION</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76C37C"/>
                    </a:solidFill>
                  </a:tcPr>
                </a:tc>
                <a:extLst>
                  <a:ext uri="{0D108BD9-81ED-4DB2-BD59-A6C34878D82A}">
                    <a16:rowId xmlns:a16="http://schemas.microsoft.com/office/drawing/2014/main" val="2689740109"/>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COG_INHIB_DEPLETION</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664655306"/>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INIT_RELIGIOUS_INFO</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0.3</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97C6F"/>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0.2</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0.3</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116602678"/>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FAMILY_RELIGIOUS_IMPORTANCE</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0.5</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3764932285"/>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INIT_FACT_INFO</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B957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3753652892"/>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EVENT_INTENSITY</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B957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2512046579"/>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STUDYTOPIC</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extLst>
                  <a:ext uri="{0D108BD9-81ED-4DB2-BD59-A6C34878D82A}">
                    <a16:rowId xmlns:a16="http://schemas.microsoft.com/office/drawing/2014/main" val="1739864218"/>
                  </a:ext>
                </a:extLst>
              </a:tr>
              <a:tr h="233642">
                <a:tc>
                  <a:txBody>
                    <a:bodyPr/>
                    <a:lstStyle/>
                    <a:p>
                      <a:pPr algn="l" fontAlgn="b">
                        <a:spcBef>
                          <a:spcPts val="0"/>
                        </a:spcBef>
                        <a:spcAft>
                          <a:spcPts val="0"/>
                        </a:spcAft>
                      </a:pPr>
                      <a:r>
                        <a:rPr lang="en-US" sz="1100" b="0" i="0" u="none" strike="noStrike" dirty="0">
                          <a:solidFill>
                            <a:srgbClr val="000000"/>
                          </a:solidFill>
                          <a:effectLst/>
                          <a:latin typeface="Calibri" panose="020F0502020204030204" pitchFamily="34" charset="0"/>
                        </a:rPr>
                        <a:t>TRADITION_SELF_CONT</a:t>
                      </a:r>
                      <a:endParaRPr lang="en-US" sz="1800" b="0" i="0" u="none" strike="noStrike" dirty="0">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-0.5</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314352830"/>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INTUITIVE_THINKING_STYLE</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A8A72"/>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0.2</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1062918626"/>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COGNITIVE_REFLECTION</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0.4</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B1D47F"/>
                    </a:solidFill>
                  </a:tcPr>
                </a:tc>
                <a:extLst>
                  <a:ext uri="{0D108BD9-81ED-4DB2-BD59-A6C34878D82A}">
                    <a16:rowId xmlns:a16="http://schemas.microsoft.com/office/drawing/2014/main" val="2813390108"/>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NEED_FOR_COGNITION</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A8370"/>
                    </a:solidFill>
                  </a:tcPr>
                </a:tc>
                <a:extLst>
                  <a:ext uri="{0D108BD9-81ED-4DB2-BD59-A6C34878D82A}">
                    <a16:rowId xmlns:a16="http://schemas.microsoft.com/office/drawing/2014/main" val="114037252"/>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ENV_RELIGIOUS_IMPORTANCE</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9786E"/>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847523239"/>
                  </a:ext>
                </a:extLst>
              </a:tr>
              <a:tr h="233642">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EDUCATION_VAR</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63BE7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2</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8696B"/>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a:t>
                      </a: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solidFill>
                      <a:srgbClr val="FFEB84"/>
                    </a:solidFill>
                  </a:tcPr>
                </a:tc>
                <a:extLst>
                  <a:ext uri="{0D108BD9-81ED-4DB2-BD59-A6C34878D82A}">
                    <a16:rowId xmlns:a16="http://schemas.microsoft.com/office/drawing/2014/main" val="1463587043"/>
                  </a:ext>
                </a:extLst>
              </a:tr>
              <a:tr h="411813">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tc>
                  <a:txBody>
                    <a:bodyPr/>
                    <a:lstStyle/>
                    <a:p>
                      <a:pPr algn="l" fontAlgn="b">
                        <a:spcBef>
                          <a:spcPts val="0"/>
                        </a:spcBef>
                        <a:spcAft>
                          <a:spcPts val="0"/>
                        </a:spcAft>
                      </a:pPr>
                      <a:endParaRPr lang="en-US" sz="1800" b="0" i="0" u="none" strike="noStrike">
                        <a:effectLst/>
                        <a:latin typeface="Arial" panose="020B0604020202020204" pitchFamily="34" charset="0"/>
                      </a:endParaRPr>
                    </a:p>
                  </a:txBody>
                  <a:tcPr marL="7829" marR="7829" marT="7829" marB="0" anchor="b">
                    <a:lnL>
                      <a:noFill/>
                    </a:lnL>
                    <a:lnR>
                      <a:noFill/>
                    </a:lnR>
                    <a:lnT>
                      <a:noFill/>
                    </a:lnT>
                    <a:lnB>
                      <a:noFill/>
                    </a:lnB>
                  </a:tcPr>
                </a:tc>
                <a:extLst>
                  <a:ext uri="{0D108BD9-81ED-4DB2-BD59-A6C34878D82A}">
                    <a16:rowId xmlns:a16="http://schemas.microsoft.com/office/drawing/2014/main" val="2682951514"/>
                  </a:ext>
                </a:extLst>
              </a:tr>
              <a:tr h="326089">
                <a:tc gridSpan="5">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 Variables concerning education and the starting age were removed as their values were fixed</a:t>
                      </a:r>
                      <a:endParaRPr lang="en-US" sz="1800" b="0" i="0" u="none" strike="noStrike">
                        <a:effectLst/>
                        <a:latin typeface="Arial" panose="020B0604020202020204" pitchFamily="34" charset="0"/>
                      </a:endParaRPr>
                    </a:p>
                  </a:txBody>
                  <a:tcPr marL="93944" marR="93944" marT="46972" marB="46972">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spcBef>
                          <a:spcPts val="0"/>
                        </a:spcBef>
                        <a:spcAft>
                          <a:spcPts val="0"/>
                        </a:spcAft>
                      </a:pPr>
                      <a:endParaRPr lang="en-US" sz="1800" b="0" i="0" u="none" strike="noStrike" dirty="0">
                        <a:effectLst/>
                        <a:latin typeface="Arial" panose="020B0604020202020204" pitchFamily="34" charset="0"/>
                      </a:endParaRPr>
                    </a:p>
                  </a:txBody>
                  <a:tcPr marL="7829" marR="7829" marT="7829" marB="0" anchor="b">
                    <a:lnL>
                      <a:noFill/>
                    </a:lnL>
                    <a:lnR>
                      <a:noFill/>
                    </a:lnR>
                    <a:lnT>
                      <a:noFill/>
                    </a:lnT>
                    <a:lnB>
                      <a:noFill/>
                    </a:lnB>
                  </a:tcPr>
                </a:tc>
                <a:extLst>
                  <a:ext uri="{0D108BD9-81ED-4DB2-BD59-A6C34878D82A}">
                    <a16:rowId xmlns:a16="http://schemas.microsoft.com/office/drawing/2014/main" val="161959446"/>
                  </a:ext>
                </a:extLst>
              </a:tr>
            </a:tbl>
          </a:graphicData>
        </a:graphic>
      </p:graphicFrame>
    </p:spTree>
    <p:extLst>
      <p:ext uri="{BB962C8B-B14F-4D97-AF65-F5344CB8AC3E}">
        <p14:creationId xmlns:p14="http://schemas.microsoft.com/office/powerpoint/2010/main" val="158630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A9FC049-99C4-4400-87BE-A5BF834E6721}"/>
              </a:ext>
            </a:extLst>
          </p:cNvPr>
          <p:cNvGraphicFramePr>
            <a:graphicFrameLocks noGrp="1"/>
          </p:cNvGraphicFramePr>
          <p:nvPr>
            <p:extLst>
              <p:ext uri="{D42A27DB-BD31-4B8C-83A1-F6EECF244321}">
                <p14:modId xmlns:p14="http://schemas.microsoft.com/office/powerpoint/2010/main" val="411712233"/>
              </p:ext>
            </p:extLst>
          </p:nvPr>
        </p:nvGraphicFramePr>
        <p:xfrm>
          <a:off x="356754" y="1465118"/>
          <a:ext cx="11835246" cy="4727088"/>
        </p:xfrm>
        <a:graphic>
          <a:graphicData uri="http://schemas.openxmlformats.org/drawingml/2006/table">
            <a:tbl>
              <a:tblPr/>
              <a:tblGrid>
                <a:gridCol w="1309604">
                  <a:extLst>
                    <a:ext uri="{9D8B030D-6E8A-4147-A177-3AD203B41FA5}">
                      <a16:colId xmlns:a16="http://schemas.microsoft.com/office/drawing/2014/main" val="2156859610"/>
                    </a:ext>
                  </a:extLst>
                </a:gridCol>
                <a:gridCol w="789017">
                  <a:extLst>
                    <a:ext uri="{9D8B030D-6E8A-4147-A177-3AD203B41FA5}">
                      <a16:colId xmlns:a16="http://schemas.microsoft.com/office/drawing/2014/main" val="1902022633"/>
                    </a:ext>
                  </a:extLst>
                </a:gridCol>
                <a:gridCol w="1041177">
                  <a:extLst>
                    <a:ext uri="{9D8B030D-6E8A-4147-A177-3AD203B41FA5}">
                      <a16:colId xmlns:a16="http://schemas.microsoft.com/office/drawing/2014/main" val="4283780012"/>
                    </a:ext>
                  </a:extLst>
                </a:gridCol>
                <a:gridCol w="886627">
                  <a:extLst>
                    <a:ext uri="{9D8B030D-6E8A-4147-A177-3AD203B41FA5}">
                      <a16:colId xmlns:a16="http://schemas.microsoft.com/office/drawing/2014/main" val="3515932570"/>
                    </a:ext>
                  </a:extLst>
                </a:gridCol>
                <a:gridCol w="902895">
                  <a:extLst>
                    <a:ext uri="{9D8B030D-6E8A-4147-A177-3AD203B41FA5}">
                      <a16:colId xmlns:a16="http://schemas.microsoft.com/office/drawing/2014/main" val="2355713587"/>
                    </a:ext>
                  </a:extLst>
                </a:gridCol>
                <a:gridCol w="1065579">
                  <a:extLst>
                    <a:ext uri="{9D8B030D-6E8A-4147-A177-3AD203B41FA5}">
                      <a16:colId xmlns:a16="http://schemas.microsoft.com/office/drawing/2014/main" val="2699996569"/>
                    </a:ext>
                  </a:extLst>
                </a:gridCol>
                <a:gridCol w="1024908">
                  <a:extLst>
                    <a:ext uri="{9D8B030D-6E8A-4147-A177-3AD203B41FA5}">
                      <a16:colId xmlns:a16="http://schemas.microsoft.com/office/drawing/2014/main" val="3636954627"/>
                    </a:ext>
                  </a:extLst>
                </a:gridCol>
                <a:gridCol w="935432">
                  <a:extLst>
                    <a:ext uri="{9D8B030D-6E8A-4147-A177-3AD203B41FA5}">
                      <a16:colId xmlns:a16="http://schemas.microsoft.com/office/drawing/2014/main" val="2686787663"/>
                    </a:ext>
                  </a:extLst>
                </a:gridCol>
                <a:gridCol w="1122519">
                  <a:extLst>
                    <a:ext uri="{9D8B030D-6E8A-4147-A177-3AD203B41FA5}">
                      <a16:colId xmlns:a16="http://schemas.microsoft.com/office/drawing/2014/main" val="1763435316"/>
                    </a:ext>
                  </a:extLst>
                </a:gridCol>
                <a:gridCol w="919162">
                  <a:extLst>
                    <a:ext uri="{9D8B030D-6E8A-4147-A177-3AD203B41FA5}">
                      <a16:colId xmlns:a16="http://schemas.microsoft.com/office/drawing/2014/main" val="2627820034"/>
                    </a:ext>
                  </a:extLst>
                </a:gridCol>
                <a:gridCol w="829687">
                  <a:extLst>
                    <a:ext uri="{9D8B030D-6E8A-4147-A177-3AD203B41FA5}">
                      <a16:colId xmlns:a16="http://schemas.microsoft.com/office/drawing/2014/main" val="165027549"/>
                    </a:ext>
                  </a:extLst>
                </a:gridCol>
                <a:gridCol w="1008639">
                  <a:extLst>
                    <a:ext uri="{9D8B030D-6E8A-4147-A177-3AD203B41FA5}">
                      <a16:colId xmlns:a16="http://schemas.microsoft.com/office/drawing/2014/main" val="546137477"/>
                    </a:ext>
                  </a:extLst>
                </a:gridCol>
              </a:tblGrid>
              <a:tr h="201016">
                <a:tc>
                  <a:txBody>
                    <a:bodyPr/>
                    <a:lstStyle/>
                    <a:p>
                      <a:pPr algn="l" fontAlgn="b"/>
                      <a:endParaRPr lang="en-US" sz="1100" b="0" i="0" u="none" strike="noStrike">
                        <a:solidFill>
                          <a:srgbClr val="000000"/>
                        </a:solidFill>
                        <a:effectLst/>
                        <a:latin typeface="Calibri" panose="020F0502020204030204" pitchFamily="34" charset="0"/>
                      </a:endParaRPr>
                    </a:p>
                  </a:txBody>
                  <a:tcPr marL="4336" marR="4336" marT="4336"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AlwaysAtheist_God</a:t>
                      </a:r>
                      <a:endParaRPr lang="en-US" sz="1100" b="0" i="0" u="none" strike="noStrike" dirty="0">
                        <a:solidFill>
                          <a:srgbClr val="000000"/>
                        </a:solidFill>
                        <a:effectLst/>
                        <a:latin typeface="Calibri" panose="020F0502020204030204" pitchFamily="34" charset="0"/>
                      </a:endParaRP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alwaysStrongAtheist_God</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alwaysReligious_God</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religious2AtheistConv</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religious2AtheistConvLate</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strAtheist2ReligiousConv</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StrAtheist2RelConvLate</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strAtheist2RelConvVERYlate</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atheist2ReligiousConv</a:t>
                      </a:r>
                    </a:p>
                  </a:txBody>
                  <a:tcPr marL="4336" marR="4336" marT="4336"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atheist2RelConvLate</a:t>
                      </a:r>
                    </a:p>
                  </a:txBody>
                  <a:tcPr marL="4336" marR="4336" marT="4336"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atheist2RelConvVERYlate</a:t>
                      </a:r>
                    </a:p>
                  </a:txBody>
                  <a:tcPr marL="4336" marR="4336" marT="4336" marB="0" anchor="b">
                    <a:lnL>
                      <a:noFill/>
                    </a:lnL>
                    <a:lnR>
                      <a:noFill/>
                    </a:lnR>
                    <a:lnT>
                      <a:noFill/>
                    </a:lnT>
                    <a:lnB>
                      <a:noFill/>
                    </a:lnB>
                  </a:tcPr>
                </a:tc>
                <a:extLst>
                  <a:ext uri="{0D108BD9-81ED-4DB2-BD59-A6C34878D82A}">
                    <a16:rowId xmlns:a16="http://schemas.microsoft.com/office/drawing/2014/main" val="1583516508"/>
                  </a:ext>
                </a:extLst>
              </a:tr>
              <a:tr h="201016">
                <a:tc>
                  <a:txBody>
                    <a:bodyPr/>
                    <a:lstStyle/>
                    <a:p>
                      <a:pPr algn="l" fontAlgn="b"/>
                      <a:r>
                        <a:rPr lang="en-US" sz="1100" b="0" i="0" u="none" strike="noStrike" dirty="0">
                          <a:solidFill>
                            <a:srgbClr val="000000"/>
                          </a:solidFill>
                          <a:effectLst/>
                          <a:latin typeface="Calibri" panose="020F0502020204030204" pitchFamily="34" charset="0"/>
                        </a:rPr>
                        <a:t>PRESENCE_OF_A</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0.95</a:t>
                      </a:r>
                    </a:p>
                  </a:txBody>
                  <a:tcPr marL="4336" marR="4336" marT="4336" marB="0" anchor="b">
                    <a:lnL>
                      <a:noFill/>
                    </a:lnL>
                    <a:lnR>
                      <a:noFill/>
                    </a:lnR>
                    <a:lnT>
                      <a:noFill/>
                    </a:lnT>
                    <a:lnB>
                      <a:noFill/>
                    </a:lnB>
                    <a:solidFill>
                      <a:srgbClr val="F9706D"/>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2301026091"/>
                  </a:ext>
                </a:extLst>
              </a:tr>
              <a:tr h="201016">
                <a:tc>
                  <a:txBody>
                    <a:bodyPr/>
                    <a:lstStyle/>
                    <a:p>
                      <a:pPr algn="l" fontAlgn="b"/>
                      <a:r>
                        <a:rPr lang="en-US" sz="1100" b="0" i="0" u="none" strike="noStrike">
                          <a:solidFill>
                            <a:srgbClr val="000000"/>
                          </a:solidFill>
                          <a:effectLst/>
                          <a:latin typeface="Calibri" panose="020F0502020204030204" pitchFamily="34" charset="0"/>
                        </a:rPr>
                        <a:t>FIRST_TRAUMA</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260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3172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988</a:t>
                      </a:r>
                    </a:p>
                  </a:txBody>
                  <a:tcPr marL="4336" marR="4336" marT="4336" marB="0" anchor="b">
                    <a:lnL>
                      <a:noFill/>
                    </a:lnL>
                    <a:lnR>
                      <a:noFill/>
                    </a:lnR>
                    <a:lnT>
                      <a:noFill/>
                    </a:lnT>
                    <a:lnB>
                      <a:noFill/>
                    </a:lnB>
                    <a:solidFill>
                      <a:srgbClr val="FFE683"/>
                    </a:solidFill>
                  </a:tcPr>
                </a:tc>
                <a:tc>
                  <a:txBody>
                    <a:bodyPr/>
                    <a:lstStyle/>
                    <a:p>
                      <a:pPr algn="r" fontAlgn="b"/>
                      <a:r>
                        <a:rPr lang="en-US" sz="600" b="0" i="0" u="none" strike="noStrike">
                          <a:solidFill>
                            <a:srgbClr val="000000"/>
                          </a:solidFill>
                          <a:effectLst/>
                          <a:latin typeface="Calibri" panose="020F0502020204030204" pitchFamily="34" charset="0"/>
                        </a:rPr>
                        <a:t>2548</a:t>
                      </a:r>
                    </a:p>
                  </a:txBody>
                  <a:tcPr marL="4336" marR="4336" marT="4336" marB="0" anchor="b">
                    <a:lnL>
                      <a:noFill/>
                    </a:lnL>
                    <a:lnR>
                      <a:noFill/>
                    </a:lnR>
                    <a:lnT>
                      <a:noFill/>
                    </a:lnT>
                    <a:lnB>
                      <a:noFill/>
                    </a:lnB>
                    <a:solidFill>
                      <a:srgbClr val="FA8D72"/>
                    </a:solidFill>
                  </a:tcPr>
                </a:tc>
                <a:tc>
                  <a:txBody>
                    <a:bodyPr/>
                    <a:lstStyle/>
                    <a:p>
                      <a:pPr algn="r" fontAlgn="b"/>
                      <a:r>
                        <a:rPr lang="en-US" sz="600" b="0" i="0" u="none" strike="noStrike">
                          <a:solidFill>
                            <a:srgbClr val="000000"/>
                          </a:solidFill>
                          <a:effectLst/>
                          <a:latin typeface="Calibri" panose="020F0502020204030204" pitchFamily="34" charset="0"/>
                        </a:rPr>
                        <a:t>884</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260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260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3172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260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468</a:t>
                      </a:r>
                    </a:p>
                  </a:txBody>
                  <a:tcPr marL="4336" marR="4336" marT="4336" marB="0" anchor="b">
                    <a:lnL>
                      <a:noFill/>
                    </a:lnL>
                    <a:lnR>
                      <a:noFill/>
                    </a:lnR>
                    <a:lnT>
                      <a:noFill/>
                    </a:lnT>
                    <a:lnB>
                      <a:noFill/>
                    </a:lnB>
                    <a:solidFill>
                      <a:srgbClr val="97CD7E"/>
                    </a:solidFill>
                  </a:tcPr>
                </a:tc>
                <a:tc>
                  <a:txBody>
                    <a:bodyPr/>
                    <a:lstStyle/>
                    <a:p>
                      <a:pPr algn="r" fontAlgn="b"/>
                      <a:r>
                        <a:rPr lang="en-US" sz="600" b="0" i="0" u="none" strike="noStrike">
                          <a:solidFill>
                            <a:srgbClr val="000000"/>
                          </a:solidFill>
                          <a:effectLst/>
                          <a:latin typeface="Calibri" panose="020F0502020204030204" pitchFamily="34" charset="0"/>
                        </a:rPr>
                        <a:t>3172</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2951190854"/>
                  </a:ext>
                </a:extLst>
              </a:tr>
              <a:tr h="201016">
                <a:tc>
                  <a:txBody>
                    <a:bodyPr/>
                    <a:lstStyle/>
                    <a:p>
                      <a:pPr algn="l" fontAlgn="b"/>
                      <a:r>
                        <a:rPr lang="en-US" sz="1100" b="0" i="0" u="none" strike="noStrike">
                          <a:solidFill>
                            <a:srgbClr val="000000"/>
                          </a:solidFill>
                          <a:effectLst/>
                          <a:latin typeface="Calibri" panose="020F0502020204030204" pitchFamily="34" charset="0"/>
                        </a:rPr>
                        <a:t>FREQ_OF_TRAUMA</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104</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4160</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104</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936</a:t>
                      </a:r>
                    </a:p>
                  </a:txBody>
                  <a:tcPr marL="4336" marR="4336" marT="4336" marB="0" anchor="b">
                    <a:lnL>
                      <a:noFill/>
                    </a:lnL>
                    <a:lnR>
                      <a:noFill/>
                    </a:lnR>
                    <a:lnT>
                      <a:noFill/>
                    </a:lnT>
                    <a:lnB>
                      <a:noFill/>
                    </a:lnB>
                    <a:solidFill>
                      <a:srgbClr val="91CB7D"/>
                    </a:solidFill>
                  </a:tcPr>
                </a:tc>
                <a:tc>
                  <a:txBody>
                    <a:bodyPr/>
                    <a:lstStyle/>
                    <a:p>
                      <a:pPr algn="r" fontAlgn="b"/>
                      <a:r>
                        <a:rPr lang="en-US" sz="600" b="0" i="0" u="none" strike="noStrike">
                          <a:solidFill>
                            <a:srgbClr val="000000"/>
                          </a:solidFill>
                          <a:effectLst/>
                          <a:latin typeface="Calibri" panose="020F0502020204030204" pitchFamily="34" charset="0"/>
                        </a:rPr>
                        <a:t>104</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4160</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4160</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4160</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2912</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4160</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2080</a:t>
                      </a:r>
                    </a:p>
                  </a:txBody>
                  <a:tcPr marL="4336" marR="4336" marT="4336" marB="0" anchor="b">
                    <a:lnL>
                      <a:noFill/>
                    </a:lnL>
                    <a:lnR>
                      <a:noFill/>
                    </a:lnR>
                    <a:lnT>
                      <a:noFill/>
                    </a:lnT>
                    <a:lnB>
                      <a:noFill/>
                    </a:lnB>
                    <a:solidFill>
                      <a:srgbClr val="D0DD81"/>
                    </a:solidFill>
                  </a:tcPr>
                </a:tc>
                <a:extLst>
                  <a:ext uri="{0D108BD9-81ED-4DB2-BD59-A6C34878D82A}">
                    <a16:rowId xmlns:a16="http://schemas.microsoft.com/office/drawing/2014/main" val="120627617"/>
                  </a:ext>
                </a:extLst>
              </a:tr>
              <a:tr h="201016">
                <a:tc>
                  <a:txBody>
                    <a:bodyPr/>
                    <a:lstStyle/>
                    <a:p>
                      <a:pPr algn="l" fontAlgn="b"/>
                      <a:r>
                        <a:rPr lang="en-US" sz="1100" b="0" i="0" u="none" strike="noStrike">
                          <a:solidFill>
                            <a:srgbClr val="000000"/>
                          </a:solidFill>
                          <a:effectLst/>
                          <a:latin typeface="Calibri" panose="020F0502020204030204" pitchFamily="34" charset="0"/>
                        </a:rPr>
                        <a:t>INTELLIGENCE</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extLst>
                  <a:ext uri="{0D108BD9-81ED-4DB2-BD59-A6C34878D82A}">
                    <a16:rowId xmlns:a16="http://schemas.microsoft.com/office/drawing/2014/main" val="1835870105"/>
                  </a:ext>
                </a:extLst>
              </a:tr>
              <a:tr h="201016">
                <a:tc>
                  <a:txBody>
                    <a:bodyPr/>
                    <a:lstStyle/>
                    <a:p>
                      <a:pPr algn="l" fontAlgn="b"/>
                      <a:r>
                        <a:rPr lang="en-US" sz="1100" b="0" i="0" u="none" strike="noStrike">
                          <a:solidFill>
                            <a:srgbClr val="000000"/>
                          </a:solidFill>
                          <a:effectLst/>
                          <a:latin typeface="Calibri" panose="020F0502020204030204" pitchFamily="34" charset="0"/>
                        </a:rPr>
                        <a:t>INIT_COG_INHIBITION</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310868544"/>
                  </a:ext>
                </a:extLst>
              </a:tr>
              <a:tr h="201016">
                <a:tc>
                  <a:txBody>
                    <a:bodyPr/>
                    <a:lstStyle/>
                    <a:p>
                      <a:pPr algn="l" fontAlgn="b"/>
                      <a:r>
                        <a:rPr lang="en-US" sz="1100" b="0" i="0" u="none" strike="noStrike">
                          <a:solidFill>
                            <a:srgbClr val="000000"/>
                          </a:solidFill>
                          <a:effectLst/>
                          <a:latin typeface="Calibri" panose="020F0502020204030204" pitchFamily="34" charset="0"/>
                        </a:rPr>
                        <a:t>COG_INHIB_DEPLETION</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0.96</a:t>
                      </a:r>
                    </a:p>
                  </a:txBody>
                  <a:tcPr marL="4336" marR="4336" marT="4336" marB="0" anchor="b">
                    <a:lnL>
                      <a:noFill/>
                    </a:lnL>
                    <a:lnR>
                      <a:noFill/>
                    </a:lnR>
                    <a:lnT>
                      <a:noFill/>
                    </a:lnT>
                    <a:lnB>
                      <a:noFill/>
                    </a:lnB>
                    <a:solidFill>
                      <a:srgbClr val="FAE983"/>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0.8</a:t>
                      </a:r>
                    </a:p>
                  </a:txBody>
                  <a:tcPr marL="4336" marR="4336" marT="4336" marB="0" anchor="b">
                    <a:lnL>
                      <a:noFill/>
                    </a:lnL>
                    <a:lnR>
                      <a:noFill/>
                    </a:lnR>
                    <a:lnT>
                      <a:noFill/>
                    </a:lnT>
                    <a:lnB>
                      <a:noFill/>
                    </a:lnB>
                    <a:solidFill>
                      <a:srgbClr val="E1E282"/>
                    </a:solidFill>
                  </a:tcPr>
                </a:tc>
                <a:tc>
                  <a:txBody>
                    <a:bodyPr/>
                    <a:lstStyle/>
                    <a:p>
                      <a:pPr algn="r" fontAlgn="b"/>
                      <a:r>
                        <a:rPr lang="en-US" sz="600" b="0" i="0" u="none" strike="noStrike">
                          <a:solidFill>
                            <a:srgbClr val="000000"/>
                          </a:solidFill>
                          <a:effectLst/>
                          <a:latin typeface="Calibri" panose="020F0502020204030204" pitchFamily="34" charset="0"/>
                        </a:rPr>
                        <a:t>0.99</a:t>
                      </a:r>
                    </a:p>
                  </a:txBody>
                  <a:tcPr marL="4336" marR="4336" marT="4336" marB="0" anchor="b">
                    <a:lnL>
                      <a:noFill/>
                    </a:lnL>
                    <a:lnR>
                      <a:noFill/>
                    </a:lnR>
                    <a:lnT>
                      <a:noFill/>
                    </a:lnT>
                    <a:lnB>
                      <a:noFill/>
                    </a:lnB>
                    <a:solidFill>
                      <a:srgbClr val="FFEB84"/>
                    </a:solidFill>
                  </a:tcPr>
                </a:tc>
                <a:extLst>
                  <a:ext uri="{0D108BD9-81ED-4DB2-BD59-A6C34878D82A}">
                    <a16:rowId xmlns:a16="http://schemas.microsoft.com/office/drawing/2014/main" val="571794733"/>
                  </a:ext>
                </a:extLst>
              </a:tr>
              <a:tr h="201016">
                <a:tc>
                  <a:txBody>
                    <a:bodyPr/>
                    <a:lstStyle/>
                    <a:p>
                      <a:pPr algn="l" fontAlgn="b"/>
                      <a:r>
                        <a:rPr lang="en-US" sz="1100" b="0" i="0" u="none" strike="noStrike">
                          <a:solidFill>
                            <a:srgbClr val="000000"/>
                          </a:solidFill>
                          <a:effectLst/>
                          <a:latin typeface="Calibri" panose="020F0502020204030204" pitchFamily="34" charset="0"/>
                        </a:rPr>
                        <a:t>INIT_RELIGIOUS_INFO</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0.85</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0.08</a:t>
                      </a:r>
                    </a:p>
                  </a:txBody>
                  <a:tcPr marL="4336" marR="4336" marT="4336" marB="0" anchor="b">
                    <a:lnL>
                      <a:noFill/>
                    </a:lnL>
                    <a:lnR>
                      <a:noFill/>
                    </a:lnR>
                    <a:lnT>
                      <a:noFill/>
                    </a:lnT>
                    <a:lnB>
                      <a:noFill/>
                    </a:lnB>
                    <a:solidFill>
                      <a:srgbClr val="71C2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0.57</a:t>
                      </a:r>
                    </a:p>
                  </a:txBody>
                  <a:tcPr marL="4336" marR="4336" marT="4336" marB="0" anchor="b">
                    <a:lnL>
                      <a:noFill/>
                    </a:lnL>
                    <a:lnR>
                      <a:noFill/>
                    </a:lnR>
                    <a:lnT>
                      <a:noFill/>
                    </a:lnT>
                    <a:lnB>
                      <a:noFill/>
                    </a:lnB>
                    <a:solidFill>
                      <a:srgbClr val="CBDC81"/>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2495993384"/>
                  </a:ext>
                </a:extLst>
              </a:tr>
              <a:tr h="201016">
                <a:tc>
                  <a:txBody>
                    <a:bodyPr/>
                    <a:lstStyle/>
                    <a:p>
                      <a:pPr algn="l" fontAlgn="b"/>
                      <a:r>
                        <a:rPr lang="en-US" sz="1100" b="0" i="0" u="none" strike="noStrike">
                          <a:solidFill>
                            <a:srgbClr val="000000"/>
                          </a:solidFill>
                          <a:effectLst/>
                          <a:latin typeface="Calibri" panose="020F0502020204030204" pitchFamily="34" charset="0"/>
                        </a:rPr>
                        <a:t>FAMILY_RELIGIOUS_IMPORTANCE</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0.03</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0.97</a:t>
                      </a:r>
                    </a:p>
                  </a:txBody>
                  <a:tcPr marL="4336" marR="4336" marT="4336" marB="0" anchor="b">
                    <a:lnL>
                      <a:noFill/>
                    </a:lnL>
                    <a:lnR>
                      <a:noFill/>
                    </a:lnR>
                    <a:lnT>
                      <a:noFill/>
                    </a:lnT>
                    <a:lnB>
                      <a:noFill/>
                    </a:lnB>
                    <a:solidFill>
                      <a:srgbClr val="F96E6C"/>
                    </a:solidFill>
                  </a:tcPr>
                </a:tc>
                <a:extLst>
                  <a:ext uri="{0D108BD9-81ED-4DB2-BD59-A6C34878D82A}">
                    <a16:rowId xmlns:a16="http://schemas.microsoft.com/office/drawing/2014/main" val="483381814"/>
                  </a:ext>
                </a:extLst>
              </a:tr>
              <a:tr h="201016">
                <a:tc>
                  <a:txBody>
                    <a:bodyPr/>
                    <a:lstStyle/>
                    <a:p>
                      <a:pPr algn="l" fontAlgn="b"/>
                      <a:r>
                        <a:rPr lang="en-US" sz="1100" b="0" i="0" u="none" strike="noStrike">
                          <a:solidFill>
                            <a:srgbClr val="000000"/>
                          </a:solidFill>
                          <a:effectLst/>
                          <a:latin typeface="Calibri" panose="020F0502020204030204" pitchFamily="34" charset="0"/>
                        </a:rPr>
                        <a:t>INIT_FACT_INFO</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0.35</a:t>
                      </a:r>
                    </a:p>
                  </a:txBody>
                  <a:tcPr marL="4336" marR="4336" marT="4336" marB="0" anchor="b">
                    <a:lnL>
                      <a:noFill/>
                    </a:lnL>
                    <a:lnR>
                      <a:noFill/>
                    </a:lnR>
                    <a:lnT>
                      <a:noFill/>
                    </a:lnT>
                    <a:lnB>
                      <a:noFill/>
                    </a:lnB>
                    <a:solidFill>
                      <a:srgbClr val="D0DD81"/>
                    </a:solidFill>
                  </a:tcPr>
                </a:tc>
                <a:tc>
                  <a:txBody>
                    <a:bodyPr/>
                    <a:lstStyle/>
                    <a:p>
                      <a:pPr algn="r" fontAlgn="b"/>
                      <a:r>
                        <a:rPr lang="en-US" sz="600" b="0" i="0" u="none" strike="noStrike">
                          <a:solidFill>
                            <a:srgbClr val="000000"/>
                          </a:solidFill>
                          <a:effectLst/>
                          <a:latin typeface="Calibri" panose="020F0502020204030204" pitchFamily="34" charset="0"/>
                        </a:rPr>
                        <a:t>0.5</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3776147810"/>
                  </a:ext>
                </a:extLst>
              </a:tr>
              <a:tr h="201016">
                <a:tc>
                  <a:txBody>
                    <a:bodyPr/>
                    <a:lstStyle/>
                    <a:p>
                      <a:pPr algn="l" fontAlgn="b"/>
                      <a:r>
                        <a:rPr lang="en-US" sz="1100" b="0" i="0" u="none" strike="noStrike">
                          <a:solidFill>
                            <a:srgbClr val="000000"/>
                          </a:solidFill>
                          <a:effectLst/>
                          <a:latin typeface="Calibri" panose="020F0502020204030204" pitchFamily="34" charset="0"/>
                        </a:rPr>
                        <a:t>EVENT_INTENSITY</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0.24</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0.94</a:t>
                      </a:r>
                    </a:p>
                  </a:txBody>
                  <a:tcPr marL="4336" marR="4336" marT="4336" marB="0" anchor="b">
                    <a:lnL>
                      <a:noFill/>
                    </a:lnL>
                    <a:lnR>
                      <a:noFill/>
                    </a:lnR>
                    <a:lnT>
                      <a:noFill/>
                    </a:lnT>
                    <a:lnB>
                      <a:noFill/>
                    </a:lnB>
                    <a:solidFill>
                      <a:srgbClr val="F9746D"/>
                    </a:solidFill>
                  </a:tcPr>
                </a:tc>
                <a:tc>
                  <a:txBody>
                    <a:bodyPr/>
                    <a:lstStyle/>
                    <a:p>
                      <a:pPr algn="r" fontAlgn="b"/>
                      <a:r>
                        <a:rPr lang="en-US" sz="600" b="0" i="0" u="none" strike="noStrike">
                          <a:solidFill>
                            <a:srgbClr val="000000"/>
                          </a:solidFill>
                          <a:effectLst/>
                          <a:latin typeface="Calibri" panose="020F0502020204030204" pitchFamily="34" charset="0"/>
                        </a:rPr>
                        <a:t>0.02</a:t>
                      </a:r>
                    </a:p>
                  </a:txBody>
                  <a:tcPr marL="4336" marR="4336" marT="4336" marB="0" anchor="b">
                    <a:lnL>
                      <a:noFill/>
                    </a:lnL>
                    <a:lnR>
                      <a:noFill/>
                    </a:lnR>
                    <a:lnT>
                      <a:noFill/>
                    </a:lnT>
                    <a:lnB>
                      <a:noFill/>
                    </a:lnB>
                    <a:solidFill>
                      <a:srgbClr val="70C1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0.67</a:t>
                      </a:r>
                    </a:p>
                  </a:txBody>
                  <a:tcPr marL="4336" marR="4336" marT="4336" marB="0" anchor="b">
                    <a:lnL>
                      <a:noFill/>
                    </a:lnL>
                    <a:lnR>
                      <a:noFill/>
                    </a:lnR>
                    <a:lnT>
                      <a:noFill/>
                    </a:lnT>
                    <a:lnB>
                      <a:noFill/>
                    </a:lnB>
                    <a:solidFill>
                      <a:srgbClr val="FCA276"/>
                    </a:solidFill>
                  </a:tcPr>
                </a:tc>
                <a:tc>
                  <a:txBody>
                    <a:bodyPr/>
                    <a:lstStyle/>
                    <a:p>
                      <a:pPr algn="r" fontAlgn="b"/>
                      <a:r>
                        <a:rPr lang="en-US" sz="600" b="0" i="0" u="none" strike="noStrike">
                          <a:solidFill>
                            <a:srgbClr val="000000"/>
                          </a:solidFill>
                          <a:effectLst/>
                          <a:latin typeface="Calibri" panose="020F0502020204030204" pitchFamily="34" charset="0"/>
                        </a:rPr>
                        <a:t>0.05</a:t>
                      </a:r>
                    </a:p>
                  </a:txBody>
                  <a:tcPr marL="4336" marR="4336" marT="4336" marB="0" anchor="b">
                    <a:lnL>
                      <a:noFill/>
                    </a:lnL>
                    <a:lnR>
                      <a:noFill/>
                    </a:lnR>
                    <a:lnT>
                      <a:noFill/>
                    </a:lnT>
                    <a:lnB>
                      <a:noFill/>
                    </a:lnB>
                    <a:solidFill>
                      <a:srgbClr val="83C77C"/>
                    </a:solidFill>
                  </a:tcPr>
                </a:tc>
                <a:extLst>
                  <a:ext uri="{0D108BD9-81ED-4DB2-BD59-A6C34878D82A}">
                    <a16:rowId xmlns:a16="http://schemas.microsoft.com/office/drawing/2014/main" val="123653720"/>
                  </a:ext>
                </a:extLst>
              </a:tr>
              <a:tr h="201016">
                <a:tc>
                  <a:txBody>
                    <a:bodyPr/>
                    <a:lstStyle/>
                    <a:p>
                      <a:pPr algn="l" fontAlgn="b"/>
                      <a:r>
                        <a:rPr lang="en-US" sz="1100" b="0" i="0" u="none" strike="noStrike">
                          <a:solidFill>
                            <a:srgbClr val="000000"/>
                          </a:solidFill>
                          <a:effectLst/>
                          <a:latin typeface="Calibri" panose="020F0502020204030204" pitchFamily="34" charset="0"/>
                        </a:rPr>
                        <a:t>STUDYTOPIC</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extLst>
                  <a:ext uri="{0D108BD9-81ED-4DB2-BD59-A6C34878D82A}">
                    <a16:rowId xmlns:a16="http://schemas.microsoft.com/office/drawing/2014/main" val="3348576702"/>
                  </a:ext>
                </a:extLst>
              </a:tr>
              <a:tr h="201016">
                <a:tc>
                  <a:txBody>
                    <a:bodyPr/>
                    <a:lstStyle/>
                    <a:p>
                      <a:pPr algn="l" fontAlgn="b"/>
                      <a:r>
                        <a:rPr lang="en-US" sz="1100" b="0" i="0" u="none" strike="noStrike">
                          <a:solidFill>
                            <a:srgbClr val="000000"/>
                          </a:solidFill>
                          <a:effectLst/>
                          <a:latin typeface="Calibri" panose="020F0502020204030204" pitchFamily="34" charset="0"/>
                        </a:rPr>
                        <a:t>TRADITION_SELF_CONT</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E7E482"/>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0.92</a:t>
                      </a:r>
                    </a:p>
                  </a:txBody>
                  <a:tcPr marL="4336" marR="4336" marT="4336" marB="0" anchor="b">
                    <a:lnL>
                      <a:noFill/>
                    </a:lnL>
                    <a:lnR>
                      <a:noFill/>
                    </a:lnR>
                    <a:lnT>
                      <a:noFill/>
                    </a:lnT>
                    <a:lnB>
                      <a:noFill/>
                    </a:lnB>
                    <a:solidFill>
                      <a:srgbClr val="F9766E"/>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0.18</a:t>
                      </a:r>
                    </a:p>
                  </a:txBody>
                  <a:tcPr marL="4336" marR="4336" marT="4336" marB="0" anchor="b">
                    <a:lnL>
                      <a:noFill/>
                    </a:lnL>
                    <a:lnR>
                      <a:noFill/>
                    </a:lnR>
                    <a:lnT>
                      <a:noFill/>
                    </a:lnT>
                    <a:lnB>
                      <a:noFill/>
                    </a:lnB>
                    <a:solidFill>
                      <a:srgbClr val="FFEB84"/>
                    </a:solidFill>
                  </a:tcPr>
                </a:tc>
                <a:extLst>
                  <a:ext uri="{0D108BD9-81ED-4DB2-BD59-A6C34878D82A}">
                    <a16:rowId xmlns:a16="http://schemas.microsoft.com/office/drawing/2014/main" val="2127011375"/>
                  </a:ext>
                </a:extLst>
              </a:tr>
              <a:tr h="201016">
                <a:tc>
                  <a:txBody>
                    <a:bodyPr/>
                    <a:lstStyle/>
                    <a:p>
                      <a:pPr algn="l" fontAlgn="b"/>
                      <a:r>
                        <a:rPr lang="en-US" sz="1100" b="0" i="0" u="none" strike="noStrike">
                          <a:solidFill>
                            <a:srgbClr val="000000"/>
                          </a:solidFill>
                          <a:effectLst/>
                          <a:latin typeface="Calibri" panose="020F0502020204030204" pitchFamily="34" charset="0"/>
                        </a:rPr>
                        <a:t>INTUITIVE_THINKING_STYLE</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0.08</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0.89</a:t>
                      </a:r>
                    </a:p>
                  </a:txBody>
                  <a:tcPr marL="4336" marR="4336" marT="4336" marB="0" anchor="b">
                    <a:lnL>
                      <a:noFill/>
                    </a:lnL>
                    <a:lnR>
                      <a:noFill/>
                    </a:lnR>
                    <a:lnT>
                      <a:noFill/>
                    </a:lnT>
                    <a:lnB>
                      <a:noFill/>
                    </a:lnB>
                    <a:solidFill>
                      <a:srgbClr val="F9796E"/>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0.17</a:t>
                      </a:r>
                    </a:p>
                  </a:txBody>
                  <a:tcPr marL="4336" marR="4336" marT="4336" marB="0" anchor="b">
                    <a:lnL>
                      <a:noFill/>
                    </a:lnL>
                    <a:lnR>
                      <a:noFill/>
                    </a:lnR>
                    <a:lnT>
                      <a:noFill/>
                    </a:lnT>
                    <a:lnB>
                      <a:noFill/>
                    </a:lnB>
                    <a:solidFill>
                      <a:srgbClr val="FFDF82"/>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extLst>
                  <a:ext uri="{0D108BD9-81ED-4DB2-BD59-A6C34878D82A}">
                    <a16:rowId xmlns:a16="http://schemas.microsoft.com/office/drawing/2014/main" val="2492774770"/>
                  </a:ext>
                </a:extLst>
              </a:tr>
              <a:tr h="201016">
                <a:tc>
                  <a:txBody>
                    <a:bodyPr/>
                    <a:lstStyle/>
                    <a:p>
                      <a:pPr algn="l" fontAlgn="b"/>
                      <a:r>
                        <a:rPr lang="en-US" sz="1100" b="0" i="0" u="none" strike="noStrike">
                          <a:solidFill>
                            <a:srgbClr val="000000"/>
                          </a:solidFill>
                          <a:effectLst/>
                          <a:latin typeface="Calibri" panose="020F0502020204030204" pitchFamily="34" charset="0"/>
                        </a:rPr>
                        <a:t>COGNITIVE_REFLECTION</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0.98</a:t>
                      </a:r>
                    </a:p>
                  </a:txBody>
                  <a:tcPr marL="4336" marR="4336" marT="4336" marB="0" anchor="b">
                    <a:lnL>
                      <a:noFill/>
                    </a:lnL>
                    <a:lnR>
                      <a:noFill/>
                    </a:lnR>
                    <a:lnT>
                      <a:noFill/>
                    </a:lnT>
                    <a:lnB>
                      <a:noFill/>
                    </a:lnB>
                    <a:solidFill>
                      <a:srgbClr val="F9786E"/>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0.82</a:t>
                      </a:r>
                    </a:p>
                  </a:txBody>
                  <a:tcPr marL="4336" marR="4336" marT="4336" marB="0" anchor="b">
                    <a:lnL>
                      <a:noFill/>
                    </a:lnL>
                    <a:lnR>
                      <a:noFill/>
                    </a:lnR>
                    <a:lnT>
                      <a:noFill/>
                    </a:lnT>
                    <a:lnB>
                      <a:noFill/>
                    </a:lnB>
                    <a:solidFill>
                      <a:srgbClr val="FFEB84"/>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0.03</a:t>
                      </a:r>
                    </a:p>
                  </a:txBody>
                  <a:tcPr marL="4336" marR="4336" marT="4336" marB="0" anchor="b">
                    <a:lnL>
                      <a:noFill/>
                    </a:lnL>
                    <a:lnR>
                      <a:noFill/>
                    </a:lnR>
                    <a:lnT>
                      <a:noFill/>
                    </a:lnT>
                    <a:lnB>
                      <a:noFill/>
                    </a:lnB>
                    <a:solidFill>
                      <a:srgbClr val="68BF7B"/>
                    </a:solidFill>
                  </a:tcPr>
                </a:tc>
                <a:extLst>
                  <a:ext uri="{0D108BD9-81ED-4DB2-BD59-A6C34878D82A}">
                    <a16:rowId xmlns:a16="http://schemas.microsoft.com/office/drawing/2014/main" val="228457001"/>
                  </a:ext>
                </a:extLst>
              </a:tr>
              <a:tr h="201016">
                <a:tc>
                  <a:txBody>
                    <a:bodyPr/>
                    <a:lstStyle/>
                    <a:p>
                      <a:pPr algn="l" fontAlgn="b"/>
                      <a:r>
                        <a:rPr lang="en-US" sz="1100" b="0" i="0" u="none" strike="noStrike">
                          <a:solidFill>
                            <a:srgbClr val="000000"/>
                          </a:solidFill>
                          <a:effectLst/>
                          <a:latin typeface="Calibri" panose="020F0502020204030204" pitchFamily="34" charset="0"/>
                        </a:rPr>
                        <a:t>NEED_FOR_COGNITION</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0.05</a:t>
                      </a:r>
                    </a:p>
                  </a:txBody>
                  <a:tcPr marL="4336" marR="4336" marT="4336" marB="0" anchor="b">
                    <a:lnL>
                      <a:noFill/>
                    </a:lnL>
                    <a:lnR>
                      <a:noFill/>
                    </a:lnR>
                    <a:lnT>
                      <a:noFill/>
                    </a:lnT>
                    <a:lnB>
                      <a:noFill/>
                    </a:lnB>
                    <a:solidFill>
                      <a:srgbClr val="FFE984"/>
                    </a:solidFill>
                  </a:tcPr>
                </a:tc>
                <a:tc>
                  <a:txBody>
                    <a:bodyPr/>
                    <a:lstStyle/>
                    <a:p>
                      <a:pPr algn="r" fontAlgn="b"/>
                      <a:r>
                        <a:rPr lang="en-US" sz="600" b="0" i="0" u="none" strike="noStrike">
                          <a:solidFill>
                            <a:srgbClr val="000000"/>
                          </a:solidFill>
                          <a:effectLst/>
                          <a:latin typeface="Calibri" panose="020F0502020204030204" pitchFamily="34" charset="0"/>
                        </a:rPr>
                        <a:t>0.02</a:t>
                      </a:r>
                    </a:p>
                  </a:txBody>
                  <a:tcPr marL="4336" marR="4336" marT="4336" marB="0" anchor="b">
                    <a:lnL>
                      <a:noFill/>
                    </a:lnL>
                    <a:lnR>
                      <a:noFill/>
                    </a:lnR>
                    <a:lnT>
                      <a:noFill/>
                    </a:lnT>
                    <a:lnB>
                      <a:noFill/>
                    </a:lnB>
                    <a:solidFill>
                      <a:srgbClr val="CBDC81"/>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0.03</a:t>
                      </a:r>
                    </a:p>
                  </a:txBody>
                  <a:tcPr marL="4336" marR="4336" marT="4336" marB="0" anchor="b">
                    <a:lnL>
                      <a:noFill/>
                    </a:lnL>
                    <a:lnR>
                      <a:noFill/>
                    </a:lnR>
                    <a:lnT>
                      <a:noFill/>
                    </a:lnT>
                    <a:lnB>
                      <a:noFill/>
                    </a:lnB>
                    <a:solidFill>
                      <a:srgbClr val="FFEB84"/>
                    </a:solidFill>
                  </a:tcPr>
                </a:tc>
                <a:extLst>
                  <a:ext uri="{0D108BD9-81ED-4DB2-BD59-A6C34878D82A}">
                    <a16:rowId xmlns:a16="http://schemas.microsoft.com/office/drawing/2014/main" val="3579011426"/>
                  </a:ext>
                </a:extLst>
              </a:tr>
              <a:tr h="201016">
                <a:tc>
                  <a:txBody>
                    <a:bodyPr/>
                    <a:lstStyle/>
                    <a:p>
                      <a:pPr algn="l" fontAlgn="b"/>
                      <a:r>
                        <a:rPr lang="en-US" sz="1100" b="0" i="0" u="none" strike="noStrike">
                          <a:solidFill>
                            <a:srgbClr val="000000"/>
                          </a:solidFill>
                          <a:effectLst/>
                          <a:latin typeface="Calibri" panose="020F0502020204030204" pitchFamily="34" charset="0"/>
                        </a:rPr>
                        <a:t>ENV_RELIGIOUS_IMPORTANCE</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1</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0.95</a:t>
                      </a:r>
                    </a:p>
                  </a:txBody>
                  <a:tcPr marL="4336" marR="4336" marT="4336" marB="0" anchor="b">
                    <a:lnL>
                      <a:noFill/>
                    </a:lnL>
                    <a:lnR>
                      <a:noFill/>
                    </a:lnR>
                    <a:lnT>
                      <a:noFill/>
                    </a:lnT>
                    <a:lnB>
                      <a:noFill/>
                    </a:lnB>
                    <a:solidFill>
                      <a:srgbClr val="F9706D"/>
                    </a:solidFill>
                  </a:tcPr>
                </a:tc>
                <a:extLst>
                  <a:ext uri="{0D108BD9-81ED-4DB2-BD59-A6C34878D82A}">
                    <a16:rowId xmlns:a16="http://schemas.microsoft.com/office/drawing/2014/main" val="1395603630"/>
                  </a:ext>
                </a:extLst>
              </a:tr>
              <a:tr h="201016">
                <a:tc>
                  <a:txBody>
                    <a:bodyPr/>
                    <a:lstStyle/>
                    <a:p>
                      <a:pPr algn="l" fontAlgn="b"/>
                      <a:r>
                        <a:rPr lang="en-US" sz="1100" b="0" i="0" u="none" strike="noStrike" dirty="0">
                          <a:solidFill>
                            <a:srgbClr val="000000"/>
                          </a:solidFill>
                          <a:effectLst/>
                          <a:latin typeface="Calibri" panose="020F0502020204030204" pitchFamily="34" charset="0"/>
                        </a:rPr>
                        <a:t>EDUCATION_VAR</a:t>
                      </a:r>
                    </a:p>
                  </a:txBody>
                  <a:tcPr marL="4336" marR="4336" marT="4336" marB="0" anchor="b">
                    <a:lnL>
                      <a:noFill/>
                    </a:lnL>
                    <a:lnR>
                      <a:noFill/>
                    </a:lnR>
                    <a:lnT>
                      <a:noFill/>
                    </a:lnT>
                    <a:lnB>
                      <a:noFill/>
                    </a:lnB>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2</a:t>
                      </a:r>
                    </a:p>
                  </a:txBody>
                  <a:tcPr marL="4336" marR="4336" marT="4336" marB="0" anchor="b">
                    <a:lnL>
                      <a:noFill/>
                    </a:lnL>
                    <a:lnR>
                      <a:noFill/>
                    </a:lnR>
                    <a:lnT>
                      <a:noFill/>
                    </a:lnT>
                    <a:lnB>
                      <a:noFill/>
                    </a:lnB>
                    <a:solidFill>
                      <a:srgbClr val="F8696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tc>
                  <a:txBody>
                    <a:bodyPr/>
                    <a:lstStyle/>
                    <a:p>
                      <a:pPr algn="r" fontAlgn="b"/>
                      <a:r>
                        <a:rPr lang="en-US" sz="600" b="0" i="0" u="none" strike="noStrike" dirty="0">
                          <a:solidFill>
                            <a:srgbClr val="000000"/>
                          </a:solidFill>
                          <a:effectLst/>
                          <a:latin typeface="Calibri" panose="020F0502020204030204" pitchFamily="34" charset="0"/>
                        </a:rPr>
                        <a:t>0</a:t>
                      </a:r>
                    </a:p>
                  </a:txBody>
                  <a:tcPr marL="4336" marR="4336" marT="4336" marB="0" anchor="b">
                    <a:lnL>
                      <a:noFill/>
                    </a:lnL>
                    <a:lnR>
                      <a:noFill/>
                    </a:lnR>
                    <a:lnT>
                      <a:noFill/>
                    </a:lnT>
                    <a:lnB>
                      <a:noFill/>
                    </a:lnB>
                    <a:solidFill>
                      <a:srgbClr val="63BE7B"/>
                    </a:solidFill>
                  </a:tcPr>
                </a:tc>
                <a:extLst>
                  <a:ext uri="{0D108BD9-81ED-4DB2-BD59-A6C34878D82A}">
                    <a16:rowId xmlns:a16="http://schemas.microsoft.com/office/drawing/2014/main" val="122993948"/>
                  </a:ext>
                </a:extLst>
              </a:tr>
            </a:tbl>
          </a:graphicData>
        </a:graphic>
      </p:graphicFrame>
    </p:spTree>
    <p:extLst>
      <p:ext uri="{BB962C8B-B14F-4D97-AF65-F5344CB8AC3E}">
        <p14:creationId xmlns:p14="http://schemas.microsoft.com/office/powerpoint/2010/main" val="137253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83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542</Words>
  <Application>Microsoft Office PowerPoint</Application>
  <PresentationFormat>Widescreen</PresentationFormat>
  <Paragraphs>325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Lane</dc:creator>
  <cp:lastModifiedBy>Justin Lane</cp:lastModifiedBy>
  <cp:revision>5</cp:revision>
  <dcterms:created xsi:type="dcterms:W3CDTF">2019-05-23T08:17:50Z</dcterms:created>
  <dcterms:modified xsi:type="dcterms:W3CDTF">2019-05-23T16:46:12Z</dcterms:modified>
</cp:coreProperties>
</file>