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56" r:id="rId2"/>
    <p:sldId id="281" r:id="rId3"/>
    <p:sldId id="287" r:id="rId4"/>
    <p:sldId id="282" r:id="rId5"/>
    <p:sldId id="286" r:id="rId6"/>
    <p:sldId id="283" r:id="rId7"/>
    <p:sldId id="319" r:id="rId8"/>
    <p:sldId id="321" r:id="rId9"/>
    <p:sldId id="318" r:id="rId10"/>
    <p:sldId id="320" r:id="rId11"/>
    <p:sldId id="284" r:id="rId12"/>
    <p:sldId id="288" r:id="rId13"/>
    <p:sldId id="300" r:id="rId14"/>
    <p:sldId id="302" r:id="rId15"/>
    <p:sldId id="322" r:id="rId16"/>
    <p:sldId id="304" r:id="rId17"/>
    <p:sldId id="305" r:id="rId18"/>
    <p:sldId id="323" r:id="rId19"/>
    <p:sldId id="326" r:id="rId20"/>
    <p:sldId id="325" r:id="rId21"/>
    <p:sldId id="324" r:id="rId22"/>
    <p:sldId id="293" r:id="rId23"/>
    <p:sldId id="294" r:id="rId24"/>
    <p:sldId id="306" r:id="rId25"/>
    <p:sldId id="307" r:id="rId26"/>
    <p:sldId id="308" r:id="rId27"/>
    <p:sldId id="310" r:id="rId28"/>
    <p:sldId id="329" r:id="rId29"/>
    <p:sldId id="295" r:id="rId30"/>
    <p:sldId id="312" r:id="rId31"/>
    <p:sldId id="327" r:id="rId32"/>
    <p:sldId id="296" r:id="rId33"/>
    <p:sldId id="316" r:id="rId34"/>
    <p:sldId id="317" r:id="rId35"/>
    <p:sldId id="328" r:id="rId36"/>
    <p:sldId id="313" r:id="rId37"/>
    <p:sldId id="330" r:id="rId38"/>
    <p:sldId id="314" r:id="rId39"/>
    <p:sldId id="315" r:id="rId4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snapToObjects="1">
      <p:cViewPr varScale="1">
        <p:scale>
          <a:sx n="62" d="100"/>
          <a:sy n="62" d="100"/>
        </p:scale>
        <p:origin x="1428"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CEBEA-9F83-4900-B337-1FAA3EAAA528}" type="datetimeFigureOut">
              <a:rPr lang="en-GB" smtClean="0"/>
              <a:t>21/02/2021</a:t>
            </a:fld>
            <a:endParaRPr lang="en-GB"/>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175BA-C7DD-4884-B38C-0231B5911A32}" type="slidenum">
              <a:rPr lang="en-GB" smtClean="0"/>
              <a:t>‹N›</a:t>
            </a:fld>
            <a:endParaRPr lang="en-GB"/>
          </a:p>
        </p:txBody>
      </p:sp>
    </p:spTree>
    <p:extLst>
      <p:ext uri="{BB962C8B-B14F-4D97-AF65-F5344CB8AC3E}">
        <p14:creationId xmlns:p14="http://schemas.microsoft.com/office/powerpoint/2010/main" val="310477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48007" y="38163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p:nvPr>
        </p:nvSpPr>
        <p:spPr>
          <a:xfrm>
            <a:off x="641534" y="4149725"/>
            <a:ext cx="7772400" cy="968375"/>
          </a:xfrm>
        </p:spPr>
        <p:txBody>
          <a:bodyPr>
            <a:normAutofit/>
          </a:bodyPr>
          <a:lstStyle>
            <a:lvl1pPr>
              <a:defRPr sz="3600"/>
            </a:lvl1pPr>
          </a:lstStyle>
          <a:p>
            <a:r>
              <a:rPr lang="it-IT" dirty="0"/>
              <a:t>Fare clic per modificare lo stile del titolo</a:t>
            </a:r>
          </a:p>
        </p:txBody>
      </p:sp>
      <p:sp>
        <p:nvSpPr>
          <p:cNvPr id="3" name="Sottotitolo 2"/>
          <p:cNvSpPr>
            <a:spLocks noGrp="1"/>
          </p:cNvSpPr>
          <p:nvPr>
            <p:ph type="subTitle" idx="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0" name="CasellaDiTesto 129"/>
          <p:cNvSpPr txBox="1"/>
          <p:nvPr userDrawn="1"/>
        </p:nvSpPr>
        <p:spPr>
          <a:xfrm>
            <a:off x="157778" y="6363505"/>
            <a:ext cx="3069174" cy="276999"/>
          </a:xfrm>
          <a:prstGeom prst="rect">
            <a:avLst/>
          </a:prstGeom>
          <a:noFill/>
        </p:spPr>
        <p:txBody>
          <a:bodyPr wrap="none" rtlCol="0">
            <a:spAutoFit/>
          </a:bodyPr>
          <a:lstStyle/>
          <a:p>
            <a:r>
              <a:rPr lang="it-IT" sz="1200" b="1" dirty="0">
                <a:solidFill>
                  <a:srgbClr val="FFFFFF"/>
                </a:solidFill>
                <a:latin typeface="Arial"/>
                <a:cs typeface="Arial"/>
              </a:rPr>
              <a:t>Nome Cognome</a:t>
            </a:r>
            <a:r>
              <a:rPr lang="it-IT" sz="1200" b="1" baseline="0" dirty="0">
                <a:solidFill>
                  <a:srgbClr val="FFFFFF"/>
                </a:solidFill>
                <a:latin typeface="Arial"/>
                <a:cs typeface="Arial"/>
              </a:rPr>
              <a:t>, </a:t>
            </a:r>
            <a:r>
              <a:rPr lang="it-IT" sz="1200" b="1" baseline="0" dirty="0" err="1">
                <a:solidFill>
                  <a:srgbClr val="FFFFFF"/>
                </a:solidFill>
                <a:latin typeface="Arial"/>
                <a:cs typeface="Arial"/>
              </a:rPr>
              <a:t>assoc.prof</a:t>
            </a:r>
            <a:r>
              <a:rPr lang="it-IT" sz="1200" b="1" baseline="0" dirty="0">
                <a:solidFill>
                  <a:srgbClr val="FFFFFF"/>
                </a:solidFill>
                <a:latin typeface="Arial"/>
                <a:cs typeface="Arial"/>
              </a:rPr>
              <a:t>. ABC </a:t>
            </a:r>
            <a:r>
              <a:rPr lang="it-IT" sz="1200" b="1" baseline="0" dirty="0" err="1">
                <a:solidFill>
                  <a:srgbClr val="FFFFFF"/>
                </a:solidFill>
                <a:latin typeface="Arial"/>
                <a:cs typeface="Arial"/>
              </a:rPr>
              <a:t>Dept</a:t>
            </a:r>
            <a:r>
              <a:rPr lang="it-IT" sz="1200" b="1" baseline="0" dirty="0">
                <a:solidFill>
                  <a:srgbClr val="FFFFFF"/>
                </a:solidFill>
                <a:latin typeface="Arial"/>
                <a:cs typeface="Arial"/>
              </a:rPr>
              <a:t>.</a:t>
            </a:r>
            <a:endParaRPr lang="it-IT" sz="1200" b="1" dirty="0">
              <a:solidFill>
                <a:srgbClr val="FFFFFF"/>
              </a:solidFill>
              <a:latin typeface="Arial"/>
              <a:cs typeface="Arial"/>
            </a:endParaRPr>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a:t>Pontiggia Ricci</a:t>
            </a:r>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01_Polimi_centrato_COL_positiv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721149"/>
            <a:ext cx="2730901" cy="2126951"/>
          </a:xfrm>
          <a:prstGeom prst="rect">
            <a:avLst/>
          </a:prstGeom>
        </p:spPr>
      </p:pic>
      <p:sp>
        <p:nvSpPr>
          <p:cNvPr id="2" name="Titolo 1"/>
          <p:cNvSpPr>
            <a:spLocks noGrp="1"/>
          </p:cNvSpPr>
          <p:nvPr>
            <p:ph type="ctrTitle"/>
          </p:nvPr>
        </p:nvSpPr>
        <p:spPr>
          <a:xfrm>
            <a:off x="685800" y="4149724"/>
            <a:ext cx="7772400" cy="968375"/>
          </a:xfrm>
        </p:spPr>
        <p:txBody>
          <a:bodyPr>
            <a:normAutofit/>
          </a:bodyPr>
          <a:lstStyle/>
          <a:p>
            <a:pPr algn="ctr"/>
            <a:r>
              <a:rPr lang="it-IT" dirty="0">
                <a:latin typeface="Abadi" panose="020B0604020104020204" pitchFamily="34" charset="0"/>
              </a:rPr>
              <a:t>Optional project DB2</a:t>
            </a:r>
          </a:p>
        </p:txBody>
      </p:sp>
      <p:sp>
        <p:nvSpPr>
          <p:cNvPr id="6" name="CasellaDiTesto 5">
            <a:extLst>
              <a:ext uri="{FF2B5EF4-FFF2-40B4-BE49-F238E27FC236}">
                <a16:creationId xmlns:a16="http://schemas.microsoft.com/office/drawing/2014/main" id="{A4EF4E3D-3149-471C-BB1E-7EDF4ECDF4B8}"/>
              </a:ext>
            </a:extLst>
          </p:cNvPr>
          <p:cNvSpPr txBox="1"/>
          <p:nvPr/>
        </p:nvSpPr>
        <p:spPr>
          <a:xfrm>
            <a:off x="113016" y="5402547"/>
            <a:ext cx="8345184" cy="1200329"/>
          </a:xfrm>
          <a:prstGeom prst="rect">
            <a:avLst/>
          </a:prstGeom>
          <a:noFill/>
        </p:spPr>
        <p:txBody>
          <a:bodyPr wrap="square" rtlCol="0">
            <a:spAutoFit/>
          </a:bodyPr>
          <a:lstStyle/>
          <a:p>
            <a:pPr marL="285750" indent="-285750">
              <a:buFont typeface="Arial" panose="020B0604020202020204" pitchFamily="34" charset="0"/>
              <a:buChar char="•"/>
            </a:pPr>
            <a:r>
              <a:rPr lang="it-IT" sz="2400" dirty="0">
                <a:solidFill>
                  <a:schemeClr val="bg1"/>
                </a:solidFill>
                <a:latin typeface="Abadi" panose="020B0604020104020204" pitchFamily="34" charset="0"/>
              </a:rPr>
              <a:t>Coccia Giorgio (10690001)</a:t>
            </a:r>
          </a:p>
          <a:p>
            <a:pPr marL="285750" indent="-285750">
              <a:buFont typeface="Arial" panose="020B0604020202020204" pitchFamily="34" charset="0"/>
              <a:buChar char="•"/>
            </a:pPr>
            <a:r>
              <a:rPr lang="it-IT" sz="2400" dirty="0">
                <a:solidFill>
                  <a:schemeClr val="bg1"/>
                </a:solidFill>
                <a:latin typeface="Abadi" panose="020B0604020104020204" pitchFamily="34" charset="0"/>
              </a:rPr>
              <a:t>Ricci Arianna (10536266)</a:t>
            </a:r>
          </a:p>
          <a:p>
            <a:pPr marL="285750" indent="-285750">
              <a:buFont typeface="Arial" panose="020B0604020202020204" pitchFamily="34" charset="0"/>
              <a:buChar char="•"/>
            </a:pPr>
            <a:r>
              <a:rPr lang="it-IT" sz="2400" dirty="0">
                <a:solidFill>
                  <a:schemeClr val="bg1"/>
                </a:solidFill>
                <a:latin typeface="Abadi" panose="020B0604020104020204" pitchFamily="34" charset="0"/>
              </a:rPr>
              <a:t>Zhu Michele (10755254)</a:t>
            </a:r>
            <a:endParaRPr lang="en-GB" sz="2400" dirty="0">
              <a:solidFill>
                <a:schemeClr val="bg1"/>
              </a:solidFill>
              <a:latin typeface="Abadi" panose="020B0604020104020204" pitchFamily="34" charset="0"/>
            </a:endParaRPr>
          </a:p>
        </p:txBody>
      </p:sp>
    </p:spTree>
    <p:extLst>
      <p:ext uri="{BB962C8B-B14F-4D97-AF65-F5344CB8AC3E}">
        <p14:creationId xmlns:p14="http://schemas.microsoft.com/office/powerpoint/2010/main" val="49827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ER COMMENTS</a:t>
            </a:r>
            <a:br>
              <a:rPr lang="it-IT" dirty="0">
                <a:latin typeface="Abadi" panose="020B0604020104020204" pitchFamily="34" charset="0"/>
              </a:rPr>
            </a:br>
            <a:r>
              <a:rPr lang="it-IT" dirty="0">
                <a:latin typeface="Abadi" panose="020B0604020104020204" pitchFamily="34" charset="0"/>
              </a:rPr>
              <a:t>ANSWER</a:t>
            </a:r>
          </a:p>
        </p:txBody>
      </p:sp>
      <p:sp>
        <p:nvSpPr>
          <p:cNvPr id="3" name="Segnaposto contenuto 2"/>
          <p:cNvSpPr>
            <a:spLocks noGrp="1"/>
          </p:cNvSpPr>
          <p:nvPr>
            <p:ph idx="1"/>
          </p:nvPr>
        </p:nvSpPr>
        <p:spPr>
          <a:xfrm>
            <a:off x="417179" y="1353719"/>
            <a:ext cx="8323726" cy="4525963"/>
          </a:xfrm>
        </p:spPr>
        <p:txBody>
          <a:bodyPr>
            <a:normAutofit/>
          </a:bodyPr>
          <a:lstStyle/>
          <a:p>
            <a:endParaRPr lang="it-IT" dirty="0"/>
          </a:p>
          <a:p>
            <a:pPr marL="342900" indent="-342900">
              <a:buFont typeface="Arial" panose="020B0604020202020204" pitchFamily="34" charset="0"/>
              <a:buChar char="•"/>
            </a:pPr>
            <a:r>
              <a:rPr lang="en-GB" dirty="0">
                <a:latin typeface="Abadi" panose="020B0604020104020204" pitchFamily="34" charset="0"/>
              </a:rPr>
              <a:t>The answers to the statistical questions are simply saved as attribute values. </a:t>
            </a:r>
          </a:p>
          <a:p>
            <a:pPr marL="342900" indent="-342900">
              <a:buFont typeface="Arial" panose="020B0604020202020204" pitchFamily="34" charset="0"/>
              <a:buChar char="•"/>
            </a:pPr>
            <a:r>
              <a:rPr lang="en-GB" dirty="0">
                <a:latin typeface="Abadi" panose="020B0604020104020204" pitchFamily="34" charset="0"/>
              </a:rPr>
              <a:t>Answers to marketing questions, on the other hand, are stored in the "answer" entity that has a composite key consisting of the id of the question and the id of the review with which it is associated.</a:t>
            </a:r>
          </a:p>
          <a:p>
            <a:pPr marL="342900" indent="-342900">
              <a:buFont typeface="Arial" panose="020B0604020202020204" pitchFamily="34" charset="0"/>
              <a:buChar char="•"/>
            </a:pPr>
            <a:r>
              <a:rPr lang="en-GB" dirty="0">
                <a:latin typeface="Abadi" panose="020B0604020104020204" pitchFamily="34" charset="0"/>
              </a:rPr>
              <a:t>Another possible way would have been to build a bridge table obtained from a relationship with attribute (answer) between the entities question and review but we chose a table because it seemed more immediate as implementation.</a:t>
            </a:r>
            <a:endParaRPr lang="it-IT" dirty="0">
              <a:latin typeface="Abadi" panose="020B0604020104020204" pitchFamily="34" charset="0"/>
            </a:endParaRP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913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RELATION SCHEMA</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a:bodyPr>
          <a:lstStyle/>
          <a:p>
            <a:r>
              <a:rPr lang="it-IT" dirty="0" err="1">
                <a:latin typeface="Abadi" panose="020B0604020104020204" pitchFamily="34" charset="0"/>
              </a:rPr>
              <a:t>Questionnaire</a:t>
            </a:r>
            <a:r>
              <a:rPr lang="it-IT" dirty="0">
                <a:latin typeface="Abadi" panose="020B0604020104020204" pitchFamily="34" charset="0"/>
              </a:rPr>
              <a:t> (</a:t>
            </a:r>
            <a:r>
              <a:rPr lang="it-IT" u="sng" dirty="0">
                <a:latin typeface="Abadi" panose="020B0604020104020204" pitchFamily="34" charset="0"/>
              </a:rPr>
              <a:t>id</a:t>
            </a:r>
            <a:r>
              <a:rPr lang="it-IT" dirty="0">
                <a:latin typeface="Abadi" panose="020B0604020104020204" pitchFamily="34" charset="0"/>
              </a:rPr>
              <a:t>, product, date, </a:t>
            </a:r>
            <a:r>
              <a:rPr lang="it-IT" dirty="0" err="1">
                <a:latin typeface="Abadi" panose="020B0604020104020204" pitchFamily="34" charset="0"/>
              </a:rPr>
              <a:t>img</a:t>
            </a:r>
            <a:r>
              <a:rPr lang="it-IT" dirty="0">
                <a:latin typeface="Abadi" panose="020B0604020104020204" pitchFamily="34" charset="0"/>
              </a:rPr>
              <a:t>)</a:t>
            </a:r>
          </a:p>
          <a:p>
            <a:endParaRPr lang="it-IT" dirty="0">
              <a:latin typeface="Abadi" panose="020B0604020104020204" pitchFamily="34" charset="0"/>
            </a:endParaRPr>
          </a:p>
          <a:p>
            <a:r>
              <a:rPr lang="it-IT" dirty="0" err="1">
                <a:latin typeface="Abadi" panose="020B0604020104020204" pitchFamily="34" charset="0"/>
              </a:rPr>
              <a:t>Question</a:t>
            </a:r>
            <a:r>
              <a:rPr lang="it-IT" dirty="0">
                <a:latin typeface="Abadi" panose="020B0604020104020204" pitchFamily="34" charset="0"/>
              </a:rPr>
              <a:t> (</a:t>
            </a:r>
            <a:r>
              <a:rPr lang="it-IT" u="sng" dirty="0">
                <a:latin typeface="Abadi" panose="020B0604020104020204" pitchFamily="34" charset="0"/>
              </a:rPr>
              <a:t>id</a:t>
            </a:r>
            <a:r>
              <a:rPr lang="it-IT" dirty="0">
                <a:latin typeface="Abadi" panose="020B0604020104020204" pitchFamily="34" charset="0"/>
              </a:rPr>
              <a:t>, text, </a:t>
            </a:r>
            <a:r>
              <a:rPr lang="it-IT" dirty="0" err="1">
                <a:latin typeface="Abadi" panose="020B0604020104020204" pitchFamily="34" charset="0"/>
              </a:rPr>
              <a:t>questionnaireId</a:t>
            </a:r>
            <a:r>
              <a:rPr lang="it-IT" dirty="0">
                <a:latin typeface="Abadi" panose="020B0604020104020204" pitchFamily="34" charset="0"/>
              </a:rPr>
              <a:t>)</a:t>
            </a:r>
          </a:p>
          <a:p>
            <a:endParaRPr lang="it-IT" dirty="0">
              <a:latin typeface="Abadi" panose="020B0604020104020204" pitchFamily="34" charset="0"/>
            </a:endParaRPr>
          </a:p>
          <a:p>
            <a:r>
              <a:rPr lang="it-IT" dirty="0" err="1">
                <a:latin typeface="Abadi" panose="020B0604020104020204" pitchFamily="34" charset="0"/>
              </a:rPr>
              <a:t>Answer</a:t>
            </a:r>
            <a:r>
              <a:rPr lang="it-IT" dirty="0">
                <a:latin typeface="Abadi" panose="020B0604020104020204" pitchFamily="34" charset="0"/>
              </a:rPr>
              <a:t> (</a:t>
            </a:r>
            <a:r>
              <a:rPr lang="it-IT" u="sng" dirty="0" err="1">
                <a:latin typeface="Abadi" panose="020B0604020104020204" pitchFamily="34" charset="0"/>
              </a:rPr>
              <a:t>reviewid</a:t>
            </a:r>
            <a:r>
              <a:rPr lang="it-IT" dirty="0">
                <a:latin typeface="Abadi" panose="020B0604020104020204" pitchFamily="34" charset="0"/>
              </a:rPr>
              <a:t>, </a:t>
            </a:r>
            <a:r>
              <a:rPr lang="it-IT" u="sng" dirty="0" err="1">
                <a:latin typeface="Abadi" panose="020B0604020104020204" pitchFamily="34" charset="0"/>
              </a:rPr>
              <a:t>questionid</a:t>
            </a:r>
            <a:r>
              <a:rPr lang="it-IT" dirty="0">
                <a:latin typeface="Abadi" panose="020B0604020104020204" pitchFamily="34" charset="0"/>
              </a:rPr>
              <a:t>, text)</a:t>
            </a:r>
          </a:p>
          <a:p>
            <a:endParaRPr lang="it-IT" dirty="0">
              <a:latin typeface="Abadi" panose="020B0604020104020204" pitchFamily="34" charset="0"/>
            </a:endParaRPr>
          </a:p>
          <a:p>
            <a:r>
              <a:rPr lang="it-IT" dirty="0">
                <a:latin typeface="Abadi" panose="020B0604020104020204" pitchFamily="34" charset="0"/>
              </a:rPr>
              <a:t>Review (</a:t>
            </a:r>
            <a:r>
              <a:rPr lang="it-IT" u="sng" dirty="0">
                <a:latin typeface="Abadi" panose="020B0604020104020204" pitchFamily="34" charset="0"/>
              </a:rPr>
              <a:t>id</a:t>
            </a:r>
            <a:r>
              <a:rPr lang="it-IT" dirty="0">
                <a:latin typeface="Abadi" panose="020B0604020104020204" pitchFamily="34" charset="0"/>
              </a:rPr>
              <a:t>, userid, </a:t>
            </a:r>
            <a:r>
              <a:rPr lang="it-IT" dirty="0" err="1">
                <a:latin typeface="Abadi" panose="020B0604020104020204" pitchFamily="34" charset="0"/>
              </a:rPr>
              <a:t>questionnaireid</a:t>
            </a:r>
            <a:r>
              <a:rPr lang="it-IT" dirty="0">
                <a:latin typeface="Abadi" panose="020B0604020104020204" pitchFamily="34" charset="0"/>
              </a:rPr>
              <a:t>, sex, </a:t>
            </a:r>
            <a:r>
              <a:rPr lang="it-IT" dirty="0" err="1">
                <a:latin typeface="Abadi" panose="020B0604020104020204" pitchFamily="34" charset="0"/>
              </a:rPr>
              <a:t>age</a:t>
            </a:r>
            <a:r>
              <a:rPr lang="it-IT" dirty="0">
                <a:latin typeface="Abadi" panose="020B0604020104020204" pitchFamily="34" charset="0"/>
              </a:rPr>
              <a:t>, </a:t>
            </a:r>
            <a:r>
              <a:rPr lang="it-IT" dirty="0" err="1">
                <a:latin typeface="Abadi" panose="020B0604020104020204" pitchFamily="34" charset="0"/>
              </a:rPr>
              <a:t>level</a:t>
            </a:r>
            <a:r>
              <a:rPr lang="it-IT" dirty="0">
                <a:latin typeface="Abadi" panose="020B0604020104020204" pitchFamily="34" charset="0"/>
              </a:rPr>
              <a:t>, status)</a:t>
            </a:r>
          </a:p>
          <a:p>
            <a:endParaRPr lang="it-IT" dirty="0">
              <a:latin typeface="Abadi" panose="020B0604020104020204" pitchFamily="34" charset="0"/>
            </a:endParaRPr>
          </a:p>
          <a:p>
            <a:r>
              <a:rPr lang="it-IT" dirty="0">
                <a:latin typeface="Abadi" panose="020B0604020104020204" pitchFamily="34" charset="0"/>
              </a:rPr>
              <a:t>User (</a:t>
            </a:r>
            <a:r>
              <a:rPr lang="it-IT" u="sng" dirty="0">
                <a:latin typeface="Abadi" panose="020B0604020104020204" pitchFamily="34" charset="0"/>
              </a:rPr>
              <a:t>id</a:t>
            </a:r>
            <a:r>
              <a:rPr lang="it-IT" dirty="0">
                <a:latin typeface="Abadi" panose="020B0604020104020204" pitchFamily="34" charset="0"/>
              </a:rPr>
              <a:t>, username, password, mail, </a:t>
            </a:r>
            <a:r>
              <a:rPr lang="it-IT" dirty="0" err="1">
                <a:latin typeface="Abadi" panose="020B0604020104020204" pitchFamily="34" charset="0"/>
              </a:rPr>
              <a:t>blocked</a:t>
            </a:r>
            <a:r>
              <a:rPr lang="it-IT" dirty="0">
                <a:latin typeface="Abadi" panose="020B0604020104020204" pitchFamily="34" charset="0"/>
              </a:rPr>
              <a:t>, points, </a:t>
            </a:r>
            <a:r>
              <a:rPr lang="it-IT" dirty="0" err="1">
                <a:latin typeface="Abadi" panose="020B0604020104020204" pitchFamily="34" charset="0"/>
              </a:rPr>
              <a:t>logData</a:t>
            </a:r>
            <a:r>
              <a:rPr lang="it-IT" dirty="0">
                <a:latin typeface="Abadi" panose="020B0604020104020204" pitchFamily="34" charset="0"/>
              </a:rPr>
              <a:t>)</a:t>
            </a:r>
          </a:p>
          <a:p>
            <a:endParaRPr lang="it-IT" dirty="0">
              <a:latin typeface="Abadi" panose="020B0604020104020204" pitchFamily="34" charset="0"/>
            </a:endParaRPr>
          </a:p>
          <a:p>
            <a:r>
              <a:rPr lang="it-IT" dirty="0">
                <a:latin typeface="Abadi" panose="020B0604020104020204" pitchFamily="34" charset="0"/>
              </a:rPr>
              <a:t>Admin (</a:t>
            </a:r>
            <a:r>
              <a:rPr lang="it-IT" u="sng" dirty="0">
                <a:latin typeface="Abadi" panose="020B0604020104020204" pitchFamily="34" charset="0"/>
              </a:rPr>
              <a:t>id</a:t>
            </a:r>
            <a:r>
              <a:rPr lang="it-IT" dirty="0">
                <a:latin typeface="Abadi" panose="020B0604020104020204" pitchFamily="34" charset="0"/>
              </a:rPr>
              <a:t>, username, password, mail)</a:t>
            </a:r>
          </a:p>
        </p:txBody>
      </p:sp>
      <p:cxnSp>
        <p:nvCxnSpPr>
          <p:cNvPr id="6" name="Connettore 2 5">
            <a:extLst>
              <a:ext uri="{FF2B5EF4-FFF2-40B4-BE49-F238E27FC236}">
                <a16:creationId xmlns:a16="http://schemas.microsoft.com/office/drawing/2014/main" id="{CD2CF428-2990-485C-8A7B-3FD656A4FFB2}"/>
              </a:ext>
            </a:extLst>
          </p:cNvPr>
          <p:cNvCxnSpPr/>
          <p:nvPr/>
        </p:nvCxnSpPr>
        <p:spPr>
          <a:xfrm flipH="1" flipV="1">
            <a:off x="2498103" y="2036190"/>
            <a:ext cx="1131217" cy="424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ttore 2 7">
            <a:extLst>
              <a:ext uri="{FF2B5EF4-FFF2-40B4-BE49-F238E27FC236}">
                <a16:creationId xmlns:a16="http://schemas.microsoft.com/office/drawing/2014/main" id="{C0632E3C-6D8E-46AB-A08B-F9C95FD8F585}"/>
              </a:ext>
            </a:extLst>
          </p:cNvPr>
          <p:cNvCxnSpPr/>
          <p:nvPr/>
        </p:nvCxnSpPr>
        <p:spPr>
          <a:xfrm flipH="1">
            <a:off x="1696825" y="3657600"/>
            <a:ext cx="377072" cy="395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ttore 2 9">
            <a:extLst>
              <a:ext uri="{FF2B5EF4-FFF2-40B4-BE49-F238E27FC236}">
                <a16:creationId xmlns:a16="http://schemas.microsoft.com/office/drawing/2014/main" id="{3124053C-97E6-45C3-A808-CF14C229C2AF}"/>
              </a:ext>
            </a:extLst>
          </p:cNvPr>
          <p:cNvCxnSpPr/>
          <p:nvPr/>
        </p:nvCxnSpPr>
        <p:spPr>
          <a:xfrm flipH="1" flipV="1">
            <a:off x="1941922" y="2837468"/>
            <a:ext cx="1376313" cy="424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ttore 2 11">
            <a:extLst>
              <a:ext uri="{FF2B5EF4-FFF2-40B4-BE49-F238E27FC236}">
                <a16:creationId xmlns:a16="http://schemas.microsoft.com/office/drawing/2014/main" id="{CAFBEB98-3582-4F28-A383-8DF5A36281C5}"/>
              </a:ext>
            </a:extLst>
          </p:cNvPr>
          <p:cNvCxnSpPr>
            <a:cxnSpLocks/>
          </p:cNvCxnSpPr>
          <p:nvPr/>
        </p:nvCxnSpPr>
        <p:spPr>
          <a:xfrm flipH="1" flipV="1">
            <a:off x="2394408" y="2036190"/>
            <a:ext cx="1319754" cy="2017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ttore 2 13">
            <a:extLst>
              <a:ext uri="{FF2B5EF4-FFF2-40B4-BE49-F238E27FC236}">
                <a16:creationId xmlns:a16="http://schemas.microsoft.com/office/drawing/2014/main" id="{8EEAF688-B01D-4E59-8113-2703A4AAC0C8}"/>
              </a:ext>
            </a:extLst>
          </p:cNvPr>
          <p:cNvCxnSpPr/>
          <p:nvPr/>
        </p:nvCxnSpPr>
        <p:spPr>
          <a:xfrm flipH="1">
            <a:off x="1376313" y="4397605"/>
            <a:ext cx="904974" cy="4949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77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COMPOSITION</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146767" y="1455805"/>
            <a:ext cx="4732793" cy="4859676"/>
          </a:xfrm>
        </p:spPr>
        <p:txBody>
          <a:bodyPr>
            <a:normAutofit fontScale="92500" lnSpcReduction="20000"/>
          </a:bodyPr>
          <a:lstStyle/>
          <a:p>
            <a:r>
              <a:rPr lang="it-IT" dirty="0">
                <a:latin typeface="Abadi" panose="020B0604020104020204" pitchFamily="34" charset="0"/>
              </a:rPr>
              <a:t>COMPOSITION</a:t>
            </a:r>
          </a:p>
          <a:p>
            <a:r>
              <a:rPr lang="it-IT" dirty="0">
                <a:latin typeface="Abadi" panose="020B0604020104020204" pitchFamily="34" charset="0"/>
              </a:rPr>
              <a:t>   </a:t>
            </a:r>
            <a:r>
              <a:rPr lang="it-IT" dirty="0" err="1">
                <a:latin typeface="Abadi" panose="020B0604020104020204" pitchFamily="34" charset="0"/>
              </a:rPr>
              <a:t>Questionnaire</a:t>
            </a:r>
            <a:r>
              <a:rPr lang="it-IT" dirty="0">
                <a:latin typeface="Abadi" panose="020B0604020104020204" pitchFamily="34" charset="0"/>
              </a:rPr>
              <a:t> -&gt; </a:t>
            </a:r>
            <a:r>
              <a:rPr lang="it-IT" dirty="0" err="1">
                <a:latin typeface="Abadi" panose="020B0604020104020204" pitchFamily="34" charset="0"/>
              </a:rPr>
              <a:t>Question</a:t>
            </a:r>
            <a:endParaRPr lang="it-IT" dirty="0">
              <a:latin typeface="Abadi" panose="020B0604020104020204" pitchFamily="34" charset="0"/>
            </a:endParaRPr>
          </a:p>
          <a:p>
            <a:pPr marL="342900" indent="-342900">
              <a:buFont typeface="Arial" panose="020B0604020202020204" pitchFamily="34" charset="0"/>
              <a:buChar char="•"/>
            </a:pPr>
            <a:r>
              <a:rPr lang="it-IT" dirty="0">
                <a:latin typeface="Abadi" panose="020B0604020104020204" pitchFamily="34" charset="0"/>
              </a:rPr>
              <a:t>@OneToMany(mappedBy="questionnaire", </a:t>
            </a:r>
            <a:r>
              <a:rPr lang="it-IT" dirty="0" err="1">
                <a:latin typeface="Abadi" panose="020B0604020104020204" pitchFamily="34" charset="0"/>
              </a:rPr>
              <a:t>cascade</a:t>
            </a:r>
            <a:r>
              <a:rPr lang="it-IT" dirty="0">
                <a:latin typeface="Abadi" panose="020B0604020104020204" pitchFamily="34" charset="0"/>
              </a:rPr>
              <a:t>= </a:t>
            </a:r>
            <a:r>
              <a:rPr lang="it-IT" dirty="0" err="1">
                <a:latin typeface="Abadi" panose="020B0604020104020204" pitchFamily="34" charset="0"/>
              </a:rPr>
              <a:t>CascadeType.REMOVE</a:t>
            </a:r>
            <a:r>
              <a:rPr lang="it-IT" dirty="0">
                <a:latin typeface="Abadi" panose="020B0604020104020204" pitchFamily="34" charset="0"/>
              </a:rPr>
              <a:t>)</a:t>
            </a:r>
          </a:p>
          <a:p>
            <a:pPr marL="1085850" lvl="1" indent="-342900">
              <a:buFont typeface="Arial" panose="020B0604020202020204" pitchFamily="34" charset="0"/>
              <a:buChar char="•"/>
            </a:pPr>
            <a:r>
              <a:rPr lang="en-GB" dirty="0">
                <a:latin typeface="Abadi" panose="020B0604020104020204" pitchFamily="34" charset="0"/>
              </a:rPr>
              <a:t>As the questions are created with a specific questionnaire, when it is deleted all its questions are deleted too.</a:t>
            </a:r>
          </a:p>
          <a:p>
            <a:pPr marL="1085850" lvl="1" indent="-342900">
              <a:buFont typeface="Arial" panose="020B0604020202020204" pitchFamily="34" charset="0"/>
              <a:buChar char="•"/>
            </a:pPr>
            <a:r>
              <a:rPr lang="it-IT" dirty="0" err="1">
                <a:latin typeface="Abadi" panose="020B0604020104020204" pitchFamily="34" charset="0"/>
              </a:rPr>
              <a:t>Used</a:t>
            </a:r>
            <a:r>
              <a:rPr lang="it-IT" dirty="0">
                <a:latin typeface="Abadi" panose="020B0604020104020204" pitchFamily="34" charset="0"/>
              </a:rPr>
              <a:t> for the </a:t>
            </a:r>
            <a:r>
              <a:rPr lang="it-IT" dirty="0" err="1">
                <a:latin typeface="Abadi" panose="020B0604020104020204" pitchFamily="34" charset="0"/>
              </a:rPr>
              <a:t>navigation</a:t>
            </a:r>
            <a:r>
              <a:rPr lang="it-IT" dirty="0">
                <a:latin typeface="Abadi" panose="020B0604020104020204" pitchFamily="34" charset="0"/>
              </a:rPr>
              <a:t> to </a:t>
            </a:r>
            <a:r>
              <a:rPr lang="it-IT" dirty="0" err="1">
                <a:latin typeface="Abadi" panose="020B0604020104020204" pitchFamily="34" charset="0"/>
              </a:rPr>
              <a:t>get</a:t>
            </a:r>
            <a:r>
              <a:rPr lang="it-IT" dirty="0">
                <a:latin typeface="Abadi" panose="020B0604020104020204" pitchFamily="34" charset="0"/>
              </a:rPr>
              <a:t> the </a:t>
            </a:r>
            <a:r>
              <a:rPr lang="it-IT" dirty="0" err="1">
                <a:latin typeface="Abadi" panose="020B0604020104020204" pitchFamily="34" charset="0"/>
              </a:rPr>
              <a:t>questions</a:t>
            </a:r>
            <a:r>
              <a:rPr lang="it-IT" dirty="0">
                <a:latin typeface="Abadi" panose="020B0604020104020204" pitchFamily="34" charset="0"/>
              </a:rPr>
              <a:t> of the </a:t>
            </a:r>
            <a:r>
              <a:rPr lang="it-IT" dirty="0" err="1">
                <a:latin typeface="Abadi" panose="020B0604020104020204" pitchFamily="34" charset="0"/>
              </a:rPr>
              <a:t>questionnaire</a:t>
            </a:r>
            <a:endParaRPr lang="it-IT" dirty="0">
              <a:latin typeface="Abadi" panose="020B0604020104020204" pitchFamily="34" charset="0"/>
            </a:endParaRPr>
          </a:p>
          <a:p>
            <a:pPr marL="342900" indent="-342900">
              <a:buFont typeface="Arial" panose="020B0604020202020204" pitchFamily="34" charset="0"/>
              <a:buChar char="•"/>
            </a:pPr>
            <a:endParaRPr lang="it-IT" dirty="0">
              <a:latin typeface="Abadi" panose="020B0604020104020204" pitchFamily="34" charset="0"/>
            </a:endParaRPr>
          </a:p>
          <a:p>
            <a:pPr marL="342900" indent="-342900">
              <a:buFont typeface="Arial" panose="020B0604020202020204" pitchFamily="34" charset="0"/>
              <a:buChar char="•"/>
            </a:pPr>
            <a:r>
              <a:rPr lang="it-IT" dirty="0" err="1">
                <a:latin typeface="Abadi" panose="020B0604020104020204" pitchFamily="34" charset="0"/>
              </a:rPr>
              <a:t>Question</a:t>
            </a:r>
            <a:r>
              <a:rPr lang="it-IT" dirty="0">
                <a:latin typeface="Abadi" panose="020B0604020104020204" pitchFamily="34" charset="0"/>
              </a:rPr>
              <a:t> -&gt; </a:t>
            </a:r>
            <a:r>
              <a:rPr lang="it-IT" dirty="0" err="1">
                <a:latin typeface="Abadi" panose="020B0604020104020204" pitchFamily="34" charset="0"/>
              </a:rPr>
              <a:t>Questionnaire</a:t>
            </a:r>
            <a:r>
              <a:rPr lang="en-GB" dirty="0">
                <a:latin typeface="Abadi" panose="020B0604020104020204" pitchFamily="34" charset="0"/>
              </a:rPr>
              <a:t> @ManyToOne @JoinColumn(name="questionnaire")</a:t>
            </a:r>
          </a:p>
          <a:p>
            <a:pPr marL="1085850" lvl="1" indent="-342900">
              <a:buFont typeface="Arial" panose="020B0604020202020204" pitchFamily="34" charset="0"/>
              <a:buChar char="•"/>
            </a:pPr>
            <a:r>
              <a:rPr lang="en-GB" dirty="0">
                <a:latin typeface="Abadi" panose="020B0604020104020204" pitchFamily="34" charset="0"/>
              </a:rPr>
              <a:t>Not really necessary but implemented for </a:t>
            </a:r>
            <a:r>
              <a:rPr lang="en-GB" dirty="0" err="1">
                <a:latin typeface="Abadi" panose="020B0604020104020204" pitchFamily="34" charset="0"/>
              </a:rPr>
              <a:t>semplicity</a:t>
            </a:r>
            <a:endParaRPr lang="it-IT" dirty="0">
              <a:latin typeface="Abadi" panose="020B0604020104020204" pitchFamily="34" charset="0"/>
            </a:endParaRPr>
          </a:p>
        </p:txBody>
      </p:sp>
      <p:sp>
        <p:nvSpPr>
          <p:cNvPr id="3" name="Rettangolo 2">
            <a:extLst>
              <a:ext uri="{FF2B5EF4-FFF2-40B4-BE49-F238E27FC236}">
                <a16:creationId xmlns:a16="http://schemas.microsoft.com/office/drawing/2014/main" id="{5763F0D0-A7DB-49F5-834B-46EC015A9F3D}"/>
              </a:ext>
            </a:extLst>
          </p:cNvPr>
          <p:cNvSpPr/>
          <p:nvPr/>
        </p:nvSpPr>
        <p:spPr>
          <a:xfrm>
            <a:off x="15411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Questionnaire</a:t>
            </a:r>
            <a:endParaRPr lang="it-IT" sz="1600" dirty="0">
              <a:solidFill>
                <a:schemeClr val="tx1"/>
              </a:solidFill>
              <a:latin typeface="Abadi" panose="020B0604020104020204" pitchFamily="34" charset="0"/>
            </a:endParaRPr>
          </a:p>
        </p:txBody>
      </p:sp>
      <p:sp>
        <p:nvSpPr>
          <p:cNvPr id="6" name="Rombo 5">
            <a:extLst>
              <a:ext uri="{FF2B5EF4-FFF2-40B4-BE49-F238E27FC236}">
                <a16:creationId xmlns:a16="http://schemas.microsoft.com/office/drawing/2014/main" id="{358A3C87-E78D-4EF4-BB14-4FDB4AEFF2E2}"/>
              </a:ext>
            </a:extLst>
          </p:cNvPr>
          <p:cNvSpPr/>
          <p:nvPr/>
        </p:nvSpPr>
        <p:spPr>
          <a:xfrm>
            <a:off x="2026506" y="1828799"/>
            <a:ext cx="424206" cy="31417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latin typeface="Abadi" panose="020B0604020104020204" pitchFamily="34" charset="0"/>
            </a:endParaRPr>
          </a:p>
        </p:txBody>
      </p:sp>
      <p:sp>
        <p:nvSpPr>
          <p:cNvPr id="7" name="Rettangolo 6">
            <a:extLst>
              <a:ext uri="{FF2B5EF4-FFF2-40B4-BE49-F238E27FC236}">
                <a16:creationId xmlns:a16="http://schemas.microsoft.com/office/drawing/2014/main" id="{DCA983FC-3D99-42B0-9857-330D5D906E33}"/>
              </a:ext>
            </a:extLst>
          </p:cNvPr>
          <p:cNvSpPr/>
          <p:nvPr/>
        </p:nvSpPr>
        <p:spPr>
          <a:xfrm>
            <a:off x="287466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a:t>
            </a:r>
            <a:endParaRPr lang="it-IT" sz="1600" dirty="0">
              <a:solidFill>
                <a:schemeClr val="tx1"/>
              </a:solidFill>
              <a:latin typeface="Abadi" panose="020B0604020104020204" pitchFamily="34" charset="0"/>
            </a:endParaRPr>
          </a:p>
        </p:txBody>
      </p:sp>
      <p:sp>
        <p:nvSpPr>
          <p:cNvPr id="8" name="Rettangolo 7">
            <a:extLst>
              <a:ext uri="{FF2B5EF4-FFF2-40B4-BE49-F238E27FC236}">
                <a16:creationId xmlns:a16="http://schemas.microsoft.com/office/drawing/2014/main" id="{BE2D8A5B-7AA4-48DA-AB97-768B392D7DC0}"/>
              </a:ext>
            </a:extLst>
          </p:cNvPr>
          <p:cNvSpPr/>
          <p:nvPr/>
        </p:nvSpPr>
        <p:spPr>
          <a:xfrm>
            <a:off x="154112" y="3117837"/>
            <a:ext cx="1448445" cy="4649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Questionnaire</a:t>
            </a:r>
            <a:endParaRPr lang="it-IT" sz="1600" dirty="0">
              <a:solidFill>
                <a:schemeClr val="tx1"/>
              </a:solidFill>
              <a:latin typeface="Abadi" panose="020B0604020104020204" pitchFamily="34" charset="0"/>
            </a:endParaRPr>
          </a:p>
        </p:txBody>
      </p:sp>
      <p:sp>
        <p:nvSpPr>
          <p:cNvPr id="10" name="Rettangolo 9">
            <a:extLst>
              <a:ext uri="{FF2B5EF4-FFF2-40B4-BE49-F238E27FC236}">
                <a16:creationId xmlns:a16="http://schemas.microsoft.com/office/drawing/2014/main" id="{6E9753E8-35F1-49F0-9E38-F69F0CFC86E5}"/>
              </a:ext>
            </a:extLst>
          </p:cNvPr>
          <p:cNvSpPr/>
          <p:nvPr/>
        </p:nvSpPr>
        <p:spPr>
          <a:xfrm>
            <a:off x="2874662" y="3117837"/>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a:t>
            </a:r>
            <a:endParaRPr lang="it-IT" sz="1600" dirty="0">
              <a:solidFill>
                <a:schemeClr val="tx1"/>
              </a:solidFill>
              <a:latin typeface="Abadi" panose="020B0604020104020204" pitchFamily="34" charset="0"/>
            </a:endParaRPr>
          </a:p>
        </p:txBody>
      </p:sp>
      <p:sp>
        <p:nvSpPr>
          <p:cNvPr id="11" name="Rettangolo 10">
            <a:extLst>
              <a:ext uri="{FF2B5EF4-FFF2-40B4-BE49-F238E27FC236}">
                <a16:creationId xmlns:a16="http://schemas.microsoft.com/office/drawing/2014/main" id="{EB171CC8-01BA-4B96-8A26-61FE498EA24E}"/>
              </a:ext>
            </a:extLst>
          </p:cNvPr>
          <p:cNvSpPr/>
          <p:nvPr/>
        </p:nvSpPr>
        <p:spPr>
          <a:xfrm>
            <a:off x="15411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Questionnaire</a:t>
            </a:r>
            <a:endParaRPr lang="it-IT" sz="1600" dirty="0">
              <a:solidFill>
                <a:schemeClr val="tx1"/>
              </a:solidFill>
              <a:latin typeface="Abadi" panose="020B0604020104020204" pitchFamily="34" charset="0"/>
            </a:endParaRPr>
          </a:p>
        </p:txBody>
      </p:sp>
      <p:sp>
        <p:nvSpPr>
          <p:cNvPr id="13" name="Rettangolo 12">
            <a:extLst>
              <a:ext uri="{FF2B5EF4-FFF2-40B4-BE49-F238E27FC236}">
                <a16:creationId xmlns:a16="http://schemas.microsoft.com/office/drawing/2014/main" id="{9B5B1FDD-72AD-4EB6-8D8C-5BE50A749FEA}"/>
              </a:ext>
            </a:extLst>
          </p:cNvPr>
          <p:cNvSpPr/>
          <p:nvPr/>
        </p:nvSpPr>
        <p:spPr>
          <a:xfrm>
            <a:off x="287466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a:t>
            </a:r>
            <a:endParaRPr lang="it-IT" sz="1600" dirty="0">
              <a:solidFill>
                <a:schemeClr val="tx1"/>
              </a:solidFill>
              <a:latin typeface="Abadi" panose="020B0604020104020204" pitchFamily="34" charset="0"/>
            </a:endParaRPr>
          </a:p>
        </p:txBody>
      </p:sp>
      <p:cxnSp>
        <p:nvCxnSpPr>
          <p:cNvPr id="15" name="Connettore diritto 14">
            <a:extLst>
              <a:ext uri="{FF2B5EF4-FFF2-40B4-BE49-F238E27FC236}">
                <a16:creationId xmlns:a16="http://schemas.microsoft.com/office/drawing/2014/main" id="{51032CD7-E734-42FF-A0D8-4CA37813005D}"/>
              </a:ext>
            </a:extLst>
          </p:cNvPr>
          <p:cNvCxnSpPr>
            <a:stCxn id="3" idx="3"/>
            <a:endCxn id="6" idx="1"/>
          </p:cNvCxnSpPr>
          <p:nvPr/>
        </p:nvCxnSpPr>
        <p:spPr>
          <a:xfrm flipV="1">
            <a:off x="1602557" y="1985885"/>
            <a:ext cx="423949"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ttore diritto 16">
            <a:extLst>
              <a:ext uri="{FF2B5EF4-FFF2-40B4-BE49-F238E27FC236}">
                <a16:creationId xmlns:a16="http://schemas.microsoft.com/office/drawing/2014/main" id="{9C4FDB59-6B54-4D06-83C6-7DEA96D8F04A}"/>
              </a:ext>
            </a:extLst>
          </p:cNvPr>
          <p:cNvCxnSpPr>
            <a:stCxn id="6" idx="3"/>
            <a:endCxn id="7" idx="1"/>
          </p:cNvCxnSpPr>
          <p:nvPr/>
        </p:nvCxnSpPr>
        <p:spPr>
          <a:xfrm>
            <a:off x="2450712" y="1985885"/>
            <a:ext cx="423950" cy="1"/>
          </a:xfrm>
          <a:prstGeom prst="line">
            <a:avLst/>
          </a:prstGeom>
        </p:spPr>
        <p:style>
          <a:lnRef idx="2">
            <a:schemeClr val="accent1"/>
          </a:lnRef>
          <a:fillRef idx="0">
            <a:schemeClr val="accent1"/>
          </a:fillRef>
          <a:effectRef idx="1">
            <a:schemeClr val="accent1"/>
          </a:effectRef>
          <a:fontRef idx="minor">
            <a:schemeClr val="tx1"/>
          </a:fontRef>
        </p:style>
      </p:cxnSp>
      <p:sp>
        <p:nvSpPr>
          <p:cNvPr id="18" name="CasellaDiTesto 17">
            <a:extLst>
              <a:ext uri="{FF2B5EF4-FFF2-40B4-BE49-F238E27FC236}">
                <a16:creationId xmlns:a16="http://schemas.microsoft.com/office/drawing/2014/main" id="{A0719F0B-512B-41BA-8CC5-3371E5AD91C4}"/>
              </a:ext>
            </a:extLst>
          </p:cNvPr>
          <p:cNvSpPr txBox="1"/>
          <p:nvPr/>
        </p:nvSpPr>
        <p:spPr>
          <a:xfrm>
            <a:off x="1584900" y="2057635"/>
            <a:ext cx="489236" cy="338554"/>
          </a:xfrm>
          <a:prstGeom prst="rect">
            <a:avLst/>
          </a:prstGeom>
          <a:noFill/>
        </p:spPr>
        <p:txBody>
          <a:bodyPr wrap="none" rtlCol="0">
            <a:spAutoFit/>
          </a:bodyPr>
          <a:lstStyle/>
          <a:p>
            <a:r>
              <a:rPr lang="it-IT" sz="1600" dirty="0">
                <a:latin typeface="Abadi" panose="020B0604020104020204" pitchFamily="34" charset="0"/>
              </a:rPr>
              <a:t>0:N</a:t>
            </a:r>
          </a:p>
        </p:txBody>
      </p:sp>
      <p:sp>
        <p:nvSpPr>
          <p:cNvPr id="22" name="CasellaDiTesto 21">
            <a:extLst>
              <a:ext uri="{FF2B5EF4-FFF2-40B4-BE49-F238E27FC236}">
                <a16:creationId xmlns:a16="http://schemas.microsoft.com/office/drawing/2014/main" id="{6239F828-B1C2-4001-BD0C-B2A621E42004}"/>
              </a:ext>
            </a:extLst>
          </p:cNvPr>
          <p:cNvSpPr txBox="1"/>
          <p:nvPr/>
        </p:nvSpPr>
        <p:spPr>
          <a:xfrm>
            <a:off x="2376875" y="2057635"/>
            <a:ext cx="478016" cy="338554"/>
          </a:xfrm>
          <a:prstGeom prst="rect">
            <a:avLst/>
          </a:prstGeom>
          <a:noFill/>
        </p:spPr>
        <p:txBody>
          <a:bodyPr wrap="none" rtlCol="0">
            <a:spAutoFit/>
          </a:bodyPr>
          <a:lstStyle/>
          <a:p>
            <a:r>
              <a:rPr lang="it-IT" sz="1600" dirty="0">
                <a:latin typeface="Abadi" panose="020B0604020104020204" pitchFamily="34" charset="0"/>
              </a:rPr>
              <a:t>1:1</a:t>
            </a:r>
          </a:p>
        </p:txBody>
      </p:sp>
      <p:cxnSp>
        <p:nvCxnSpPr>
          <p:cNvPr id="24" name="Connettore 2 23">
            <a:extLst>
              <a:ext uri="{FF2B5EF4-FFF2-40B4-BE49-F238E27FC236}">
                <a16:creationId xmlns:a16="http://schemas.microsoft.com/office/drawing/2014/main" id="{30FB2939-F3D9-41FB-867D-87848F4A0211}"/>
              </a:ext>
            </a:extLst>
          </p:cNvPr>
          <p:cNvCxnSpPr>
            <a:stCxn id="8" idx="3"/>
            <a:endCxn id="10" idx="1"/>
          </p:cNvCxnSpPr>
          <p:nvPr/>
        </p:nvCxnSpPr>
        <p:spPr>
          <a:xfrm>
            <a:off x="1602557" y="3350337"/>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Connettore 2 25">
            <a:extLst>
              <a:ext uri="{FF2B5EF4-FFF2-40B4-BE49-F238E27FC236}">
                <a16:creationId xmlns:a16="http://schemas.microsoft.com/office/drawing/2014/main" id="{7F545D22-2804-4C10-BC46-97E1CF795D26}"/>
              </a:ext>
            </a:extLst>
          </p:cNvPr>
          <p:cNvCxnSpPr>
            <a:stCxn id="13" idx="1"/>
            <a:endCxn id="11" idx="3"/>
          </p:cNvCxnSpPr>
          <p:nvPr/>
        </p:nvCxnSpPr>
        <p:spPr>
          <a:xfrm flipH="1">
            <a:off x="1602557" y="4415629"/>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CasellaDiTesto 26">
            <a:extLst>
              <a:ext uri="{FF2B5EF4-FFF2-40B4-BE49-F238E27FC236}">
                <a16:creationId xmlns:a16="http://schemas.microsoft.com/office/drawing/2014/main" id="{6C1AAC60-2108-438F-814C-275BB82A32FD}"/>
              </a:ext>
            </a:extLst>
          </p:cNvPr>
          <p:cNvSpPr txBox="1"/>
          <p:nvPr/>
        </p:nvSpPr>
        <p:spPr>
          <a:xfrm>
            <a:off x="2527748" y="3077837"/>
            <a:ext cx="260008" cy="338554"/>
          </a:xfrm>
          <a:prstGeom prst="rect">
            <a:avLst/>
          </a:prstGeom>
          <a:noFill/>
        </p:spPr>
        <p:txBody>
          <a:bodyPr wrap="none" rtlCol="0">
            <a:spAutoFit/>
          </a:bodyPr>
          <a:lstStyle/>
          <a:p>
            <a:r>
              <a:rPr lang="it-IT" sz="1600" dirty="0">
                <a:latin typeface="Abadi" panose="020B0604020104020204" pitchFamily="34" charset="0"/>
              </a:rPr>
              <a:t>*</a:t>
            </a:r>
          </a:p>
        </p:txBody>
      </p:sp>
      <p:sp>
        <p:nvSpPr>
          <p:cNvPr id="28" name="CasellaDiTesto 27">
            <a:extLst>
              <a:ext uri="{FF2B5EF4-FFF2-40B4-BE49-F238E27FC236}">
                <a16:creationId xmlns:a16="http://schemas.microsoft.com/office/drawing/2014/main" id="{7AFCC082-260F-4BE6-AD7D-4679464BB0D6}"/>
              </a:ext>
            </a:extLst>
          </p:cNvPr>
          <p:cNvSpPr txBox="1"/>
          <p:nvPr/>
        </p:nvSpPr>
        <p:spPr>
          <a:xfrm>
            <a:off x="1655432" y="4130941"/>
            <a:ext cx="308098" cy="338554"/>
          </a:xfrm>
          <a:prstGeom prst="rect">
            <a:avLst/>
          </a:prstGeom>
          <a:noFill/>
        </p:spPr>
        <p:txBody>
          <a:bodyPr wrap="none" rtlCol="0">
            <a:spAutoFit/>
          </a:bodyPr>
          <a:lstStyle/>
          <a:p>
            <a:r>
              <a:rPr lang="it-IT" sz="1600" dirty="0">
                <a:latin typeface="Abadi" panose="020B0604020104020204" pitchFamily="34" charset="0"/>
              </a:rPr>
              <a:t>1</a:t>
            </a:r>
          </a:p>
        </p:txBody>
      </p:sp>
    </p:spTree>
    <p:extLst>
      <p:ext uri="{BB962C8B-B14F-4D97-AF65-F5344CB8AC3E}">
        <p14:creationId xmlns:p14="http://schemas.microsoft.com/office/powerpoint/2010/main" val="275202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REFERRING</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410013" y="1319754"/>
            <a:ext cx="4857277" cy="5163239"/>
          </a:xfrm>
        </p:spPr>
        <p:txBody>
          <a:bodyPr>
            <a:normAutofit fontScale="85000" lnSpcReduction="20000"/>
          </a:bodyPr>
          <a:lstStyle/>
          <a:p>
            <a:r>
              <a:rPr lang="it-IT" dirty="0">
                <a:latin typeface="Abadi" panose="020B0604020104020204" pitchFamily="34" charset="0"/>
              </a:rPr>
              <a:t>REFERRING</a:t>
            </a:r>
          </a:p>
          <a:p>
            <a:pPr marL="342900" indent="-342900">
              <a:buFont typeface="Arial" panose="020B0604020202020204" pitchFamily="34" charset="0"/>
              <a:buChar char="•"/>
            </a:pPr>
            <a:r>
              <a:rPr lang="it-IT" dirty="0" err="1">
                <a:latin typeface="Abadi" panose="020B0604020104020204" pitchFamily="34" charset="0"/>
              </a:rPr>
              <a:t>Questionnaire</a:t>
            </a:r>
            <a:r>
              <a:rPr lang="it-IT" dirty="0">
                <a:latin typeface="Abadi" panose="020B0604020104020204" pitchFamily="34" charset="0"/>
              </a:rPr>
              <a:t> -&gt; Review </a:t>
            </a:r>
          </a:p>
          <a:p>
            <a:r>
              <a:rPr lang="it-IT" dirty="0">
                <a:latin typeface="Abadi" panose="020B0604020104020204" pitchFamily="34" charset="0"/>
              </a:rPr>
              <a:t>@OneToMany(mappedBy="questionnaire", </a:t>
            </a:r>
            <a:r>
              <a:rPr lang="it-IT" dirty="0" err="1">
                <a:latin typeface="Abadi" panose="020B0604020104020204" pitchFamily="34" charset="0"/>
              </a:rPr>
              <a:t>fetch</a:t>
            </a:r>
            <a:r>
              <a:rPr lang="it-IT" dirty="0">
                <a:latin typeface="Abadi" panose="020B0604020104020204" pitchFamily="34" charset="0"/>
              </a:rPr>
              <a:t>= </a:t>
            </a:r>
            <a:r>
              <a:rPr lang="it-IT" dirty="0" err="1">
                <a:latin typeface="Abadi" panose="020B0604020104020204" pitchFamily="34" charset="0"/>
              </a:rPr>
              <a:t>FetchType.EAGER</a:t>
            </a:r>
            <a:r>
              <a:rPr lang="it-IT" dirty="0">
                <a:latin typeface="Abadi" panose="020B0604020104020204" pitchFamily="34" charset="0"/>
              </a:rPr>
              <a:t>,  </a:t>
            </a:r>
            <a:r>
              <a:rPr lang="it-IT" dirty="0" err="1">
                <a:latin typeface="Abadi" panose="020B0604020104020204" pitchFamily="34" charset="0"/>
              </a:rPr>
              <a:t>cascade</a:t>
            </a:r>
            <a:r>
              <a:rPr lang="it-IT" dirty="0">
                <a:latin typeface="Abadi" panose="020B0604020104020204" pitchFamily="34" charset="0"/>
              </a:rPr>
              <a:t>= </a:t>
            </a:r>
            <a:r>
              <a:rPr lang="it-IT" dirty="0" err="1">
                <a:latin typeface="Abadi" panose="020B0604020104020204" pitchFamily="34" charset="0"/>
              </a:rPr>
              <a:t>CascadeType.REMOVE</a:t>
            </a:r>
            <a:r>
              <a:rPr lang="it-IT" dirty="0">
                <a:latin typeface="Abadi" panose="020B0604020104020204" pitchFamily="34" charset="0"/>
              </a:rPr>
              <a:t>)</a:t>
            </a:r>
          </a:p>
          <a:p>
            <a:pPr marL="1085850" lvl="1" indent="-342900">
              <a:buFont typeface="Arial" panose="020B0604020202020204" pitchFamily="34" charset="0"/>
              <a:buChar char="•"/>
            </a:pPr>
            <a:r>
              <a:rPr lang="it-IT" dirty="0" err="1">
                <a:latin typeface="Abadi" panose="020B0604020104020204" pitchFamily="34" charset="0"/>
              </a:rPr>
              <a:t>Used</a:t>
            </a:r>
            <a:r>
              <a:rPr lang="it-IT" dirty="0">
                <a:latin typeface="Abadi" panose="020B0604020104020204" pitchFamily="34" charset="0"/>
              </a:rPr>
              <a:t> to </a:t>
            </a:r>
            <a:r>
              <a:rPr lang="it-IT" dirty="0" err="1">
                <a:latin typeface="Abadi" panose="020B0604020104020204" pitchFamily="34" charset="0"/>
              </a:rPr>
              <a:t>get</a:t>
            </a:r>
            <a:r>
              <a:rPr lang="it-IT" dirty="0">
                <a:latin typeface="Abadi" panose="020B0604020104020204" pitchFamily="34" charset="0"/>
              </a:rPr>
              <a:t> the reviews of the </a:t>
            </a:r>
            <a:r>
              <a:rPr lang="it-IT" dirty="0" err="1">
                <a:latin typeface="Abadi" panose="020B0604020104020204" pitchFamily="34" charset="0"/>
              </a:rPr>
              <a:t>questionnaire</a:t>
            </a:r>
            <a:r>
              <a:rPr lang="it-IT" dirty="0">
                <a:latin typeface="Abadi" panose="020B0604020104020204" pitchFamily="34" charset="0"/>
              </a:rPr>
              <a:t> of the day in the home page and in the </a:t>
            </a:r>
            <a:r>
              <a:rPr lang="it-IT" dirty="0" err="1">
                <a:latin typeface="Abadi" panose="020B0604020104020204" pitchFamily="34" charset="0"/>
              </a:rPr>
              <a:t>inspection</a:t>
            </a:r>
            <a:r>
              <a:rPr lang="it-IT" dirty="0">
                <a:latin typeface="Abadi" panose="020B0604020104020204" pitchFamily="34" charset="0"/>
              </a:rPr>
              <a:t> page</a:t>
            </a:r>
          </a:p>
          <a:p>
            <a:pPr marL="1085850" lvl="1" indent="-342900">
              <a:buFont typeface="Arial" panose="020B0604020202020204" pitchFamily="34" charset="0"/>
              <a:buChar char="•"/>
            </a:pPr>
            <a:r>
              <a:rPr lang="it-IT" dirty="0" err="1">
                <a:latin typeface="Abadi" panose="020B0604020104020204" pitchFamily="34" charset="0"/>
              </a:rPr>
              <a:t>Since</a:t>
            </a:r>
            <a:r>
              <a:rPr lang="it-IT" dirty="0">
                <a:latin typeface="Abadi" panose="020B0604020104020204" pitchFamily="34" charset="0"/>
              </a:rPr>
              <a:t> the reviews </a:t>
            </a:r>
            <a:r>
              <a:rPr lang="it-IT" dirty="0" err="1">
                <a:latin typeface="Abadi" panose="020B0604020104020204" pitchFamily="34" charset="0"/>
              </a:rPr>
              <a:t>referring</a:t>
            </a:r>
            <a:r>
              <a:rPr lang="it-IT" dirty="0">
                <a:latin typeface="Abadi" panose="020B0604020104020204" pitchFamily="34" charset="0"/>
              </a:rPr>
              <a:t> a </a:t>
            </a:r>
            <a:r>
              <a:rPr lang="it-IT" dirty="0" err="1">
                <a:latin typeface="Abadi" panose="020B0604020104020204" pitchFamily="34" charset="0"/>
              </a:rPr>
              <a:t>specific</a:t>
            </a:r>
            <a:r>
              <a:rPr lang="it-IT" dirty="0">
                <a:latin typeface="Abadi" panose="020B0604020104020204" pitchFamily="34" charset="0"/>
              </a:rPr>
              <a:t> </a:t>
            </a:r>
            <a:r>
              <a:rPr lang="it-IT" dirty="0" err="1">
                <a:latin typeface="Abadi" panose="020B0604020104020204" pitchFamily="34" charset="0"/>
              </a:rPr>
              <a:t>questionnaire</a:t>
            </a:r>
            <a:r>
              <a:rPr lang="it-IT" dirty="0">
                <a:latin typeface="Abadi" panose="020B0604020104020204" pitchFamily="34" charset="0"/>
              </a:rPr>
              <a:t>, </a:t>
            </a:r>
            <a:r>
              <a:rPr lang="it-IT" dirty="0" err="1">
                <a:latin typeface="Abadi" panose="020B0604020104020204" pitchFamily="34" charset="0"/>
              </a:rPr>
              <a:t>when</a:t>
            </a:r>
            <a:r>
              <a:rPr lang="it-IT" dirty="0">
                <a:latin typeface="Abadi" panose="020B0604020104020204" pitchFamily="34" charset="0"/>
              </a:rPr>
              <a:t> </a:t>
            </a:r>
            <a:r>
              <a:rPr lang="it-IT" dirty="0" err="1">
                <a:latin typeface="Abadi" panose="020B0604020104020204" pitchFamily="34" charset="0"/>
              </a:rPr>
              <a:t>it</a:t>
            </a:r>
            <a:r>
              <a:rPr lang="it-IT" dirty="0">
                <a:latin typeface="Abadi" panose="020B0604020104020204" pitchFamily="34" charset="0"/>
              </a:rPr>
              <a:t> </a:t>
            </a:r>
            <a:r>
              <a:rPr lang="it-IT" dirty="0" err="1">
                <a:latin typeface="Abadi" panose="020B0604020104020204" pitchFamily="34" charset="0"/>
              </a:rPr>
              <a:t>is</a:t>
            </a:r>
            <a:r>
              <a:rPr lang="it-IT" dirty="0">
                <a:latin typeface="Abadi" panose="020B0604020104020204" pitchFamily="34" charset="0"/>
              </a:rPr>
              <a:t> </a:t>
            </a:r>
            <a:r>
              <a:rPr lang="it-IT" dirty="0" err="1">
                <a:latin typeface="Abadi" panose="020B0604020104020204" pitchFamily="34" charset="0"/>
              </a:rPr>
              <a:t>deleted</a:t>
            </a:r>
            <a:r>
              <a:rPr lang="it-IT" dirty="0">
                <a:latin typeface="Abadi" panose="020B0604020104020204" pitchFamily="34" charset="0"/>
              </a:rPr>
              <a:t> </a:t>
            </a:r>
            <a:r>
              <a:rPr lang="it-IT" dirty="0" err="1">
                <a:latin typeface="Abadi" panose="020B0604020104020204" pitchFamily="34" charset="0"/>
              </a:rPr>
              <a:t>also</a:t>
            </a:r>
            <a:r>
              <a:rPr lang="it-IT" dirty="0">
                <a:latin typeface="Abadi" panose="020B0604020104020204" pitchFamily="34" charset="0"/>
              </a:rPr>
              <a:t> </a:t>
            </a:r>
            <a:r>
              <a:rPr lang="it-IT" dirty="0" err="1">
                <a:latin typeface="Abadi" panose="020B0604020104020204" pitchFamily="34" charset="0"/>
              </a:rPr>
              <a:t>all</a:t>
            </a:r>
            <a:r>
              <a:rPr lang="it-IT" dirty="0">
                <a:latin typeface="Abadi" panose="020B0604020104020204" pitchFamily="34" charset="0"/>
              </a:rPr>
              <a:t> the reviews are </a:t>
            </a:r>
            <a:r>
              <a:rPr lang="it-IT" dirty="0" err="1">
                <a:latin typeface="Abadi" panose="020B0604020104020204" pitchFamily="34" charset="0"/>
              </a:rPr>
              <a:t>deleted</a:t>
            </a:r>
            <a:r>
              <a:rPr lang="it-IT" dirty="0">
                <a:latin typeface="Abadi" panose="020B0604020104020204" pitchFamily="34" charset="0"/>
              </a:rPr>
              <a:t> and a trigger to update the points </a:t>
            </a:r>
            <a:r>
              <a:rPr lang="it-IT" dirty="0" err="1">
                <a:latin typeface="Abadi" panose="020B0604020104020204" pitchFamily="34" charset="0"/>
              </a:rPr>
              <a:t>is</a:t>
            </a:r>
            <a:r>
              <a:rPr lang="it-IT" dirty="0">
                <a:latin typeface="Abadi" panose="020B0604020104020204" pitchFamily="34" charset="0"/>
              </a:rPr>
              <a:t> </a:t>
            </a:r>
            <a:r>
              <a:rPr lang="it-IT" dirty="0" err="1">
                <a:latin typeface="Abadi" panose="020B0604020104020204" pitchFamily="34" charset="0"/>
              </a:rPr>
              <a:t>activated</a:t>
            </a:r>
            <a:r>
              <a:rPr lang="it-IT" dirty="0">
                <a:latin typeface="Abadi" panose="020B0604020104020204" pitchFamily="34" charset="0"/>
              </a:rPr>
              <a:t> by </a:t>
            </a:r>
            <a:r>
              <a:rPr lang="it-IT" dirty="0" err="1">
                <a:latin typeface="Abadi" panose="020B0604020104020204" pitchFamily="34" charset="0"/>
              </a:rPr>
              <a:t>this</a:t>
            </a:r>
            <a:r>
              <a:rPr lang="it-IT" dirty="0">
                <a:latin typeface="Abadi" panose="020B0604020104020204" pitchFamily="34" charset="0"/>
              </a:rPr>
              <a:t> action</a:t>
            </a:r>
          </a:p>
          <a:p>
            <a:pPr marL="342900" indent="-342900">
              <a:buFont typeface="Arial" panose="020B0604020202020204" pitchFamily="34" charset="0"/>
              <a:buChar char="•"/>
            </a:pPr>
            <a:r>
              <a:rPr lang="it-IT" dirty="0">
                <a:latin typeface="Abadi" panose="020B0604020104020204" pitchFamily="34" charset="0"/>
              </a:rPr>
              <a:t>Review -&gt; </a:t>
            </a:r>
            <a:r>
              <a:rPr lang="it-IT" dirty="0" err="1">
                <a:latin typeface="Abadi" panose="020B0604020104020204" pitchFamily="34" charset="0"/>
              </a:rPr>
              <a:t>Questionnaire</a:t>
            </a:r>
            <a:r>
              <a:rPr lang="en-GB" dirty="0">
                <a:latin typeface="Abadi" panose="020B0604020104020204" pitchFamily="34" charset="0"/>
              </a:rPr>
              <a:t> 	@ManyToOne</a:t>
            </a:r>
          </a:p>
          <a:p>
            <a:r>
              <a:rPr lang="en-GB" dirty="0">
                <a:latin typeface="Abadi" panose="020B0604020104020204" pitchFamily="34" charset="0"/>
              </a:rPr>
              <a:t>	@JoinColumn(name="questionnaire")</a:t>
            </a:r>
          </a:p>
          <a:p>
            <a:r>
              <a:rPr lang="en-GB" dirty="0">
                <a:latin typeface="Abadi" panose="020B0604020104020204" pitchFamily="34" charset="0"/>
              </a:rPr>
              <a:t>Not really necessary but implemented for </a:t>
            </a:r>
            <a:r>
              <a:rPr lang="en-GB" dirty="0" err="1">
                <a:latin typeface="Abadi" panose="020B0604020104020204" pitchFamily="34" charset="0"/>
              </a:rPr>
              <a:t>semplicity</a:t>
            </a:r>
            <a:endParaRPr lang="it-IT" dirty="0">
              <a:latin typeface="Abadi" panose="020B0604020104020204" pitchFamily="34" charset="0"/>
            </a:endParaRPr>
          </a:p>
          <a:p>
            <a:endParaRPr lang="en-GB" dirty="0">
              <a:latin typeface="Abadi" panose="020B0604020104020204" pitchFamily="34" charset="0"/>
            </a:endParaRPr>
          </a:p>
          <a:p>
            <a:endParaRPr lang="en-GB" dirty="0">
              <a:latin typeface="Abadi" panose="020B0604020104020204" pitchFamily="34" charset="0"/>
            </a:endParaRPr>
          </a:p>
          <a:p>
            <a:endParaRPr lang="en-GB" dirty="0">
              <a:latin typeface="Abadi" panose="020B0604020104020204" pitchFamily="34" charset="0"/>
            </a:endParaRPr>
          </a:p>
        </p:txBody>
      </p:sp>
      <p:sp>
        <p:nvSpPr>
          <p:cNvPr id="3" name="Rettangolo 2">
            <a:extLst>
              <a:ext uri="{FF2B5EF4-FFF2-40B4-BE49-F238E27FC236}">
                <a16:creationId xmlns:a16="http://schemas.microsoft.com/office/drawing/2014/main" id="{5763F0D0-A7DB-49F5-834B-46EC015A9F3D}"/>
              </a:ext>
            </a:extLst>
          </p:cNvPr>
          <p:cNvSpPr/>
          <p:nvPr/>
        </p:nvSpPr>
        <p:spPr>
          <a:xfrm>
            <a:off x="15411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Questionnaire</a:t>
            </a:r>
            <a:endParaRPr lang="it-IT" sz="1600" dirty="0">
              <a:solidFill>
                <a:schemeClr val="tx1"/>
              </a:solidFill>
              <a:latin typeface="Abadi" panose="020B0604020104020204" pitchFamily="34" charset="0"/>
            </a:endParaRPr>
          </a:p>
        </p:txBody>
      </p:sp>
      <p:sp>
        <p:nvSpPr>
          <p:cNvPr id="6" name="Rombo 5">
            <a:extLst>
              <a:ext uri="{FF2B5EF4-FFF2-40B4-BE49-F238E27FC236}">
                <a16:creationId xmlns:a16="http://schemas.microsoft.com/office/drawing/2014/main" id="{358A3C87-E78D-4EF4-BB14-4FDB4AEFF2E2}"/>
              </a:ext>
            </a:extLst>
          </p:cNvPr>
          <p:cNvSpPr/>
          <p:nvPr/>
        </p:nvSpPr>
        <p:spPr>
          <a:xfrm>
            <a:off x="2026506" y="1828799"/>
            <a:ext cx="424206" cy="31417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latin typeface="Abadi" panose="020B0604020104020204" pitchFamily="34" charset="0"/>
            </a:endParaRPr>
          </a:p>
        </p:txBody>
      </p:sp>
      <p:sp>
        <p:nvSpPr>
          <p:cNvPr id="7" name="Rettangolo 6">
            <a:extLst>
              <a:ext uri="{FF2B5EF4-FFF2-40B4-BE49-F238E27FC236}">
                <a16:creationId xmlns:a16="http://schemas.microsoft.com/office/drawing/2014/main" id="{DCA983FC-3D99-42B0-9857-330D5D906E33}"/>
              </a:ext>
            </a:extLst>
          </p:cNvPr>
          <p:cNvSpPr/>
          <p:nvPr/>
        </p:nvSpPr>
        <p:spPr>
          <a:xfrm>
            <a:off x="287466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8" name="Rettangolo 7">
            <a:extLst>
              <a:ext uri="{FF2B5EF4-FFF2-40B4-BE49-F238E27FC236}">
                <a16:creationId xmlns:a16="http://schemas.microsoft.com/office/drawing/2014/main" id="{BE2D8A5B-7AA4-48DA-AB97-768B392D7DC0}"/>
              </a:ext>
            </a:extLst>
          </p:cNvPr>
          <p:cNvSpPr/>
          <p:nvPr/>
        </p:nvSpPr>
        <p:spPr>
          <a:xfrm>
            <a:off x="154112" y="3117837"/>
            <a:ext cx="1448445" cy="4649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Questionnaire</a:t>
            </a:r>
            <a:endParaRPr lang="it-IT" sz="1600" dirty="0">
              <a:solidFill>
                <a:schemeClr val="tx1"/>
              </a:solidFill>
              <a:latin typeface="Abadi" panose="020B0604020104020204" pitchFamily="34" charset="0"/>
            </a:endParaRPr>
          </a:p>
        </p:txBody>
      </p:sp>
      <p:sp>
        <p:nvSpPr>
          <p:cNvPr id="10" name="Rettangolo 9">
            <a:extLst>
              <a:ext uri="{FF2B5EF4-FFF2-40B4-BE49-F238E27FC236}">
                <a16:creationId xmlns:a16="http://schemas.microsoft.com/office/drawing/2014/main" id="{6E9753E8-35F1-49F0-9E38-F69F0CFC86E5}"/>
              </a:ext>
            </a:extLst>
          </p:cNvPr>
          <p:cNvSpPr/>
          <p:nvPr/>
        </p:nvSpPr>
        <p:spPr>
          <a:xfrm>
            <a:off x="2874662" y="3117837"/>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11" name="Rettangolo 10">
            <a:extLst>
              <a:ext uri="{FF2B5EF4-FFF2-40B4-BE49-F238E27FC236}">
                <a16:creationId xmlns:a16="http://schemas.microsoft.com/office/drawing/2014/main" id="{EB171CC8-01BA-4B96-8A26-61FE498EA24E}"/>
              </a:ext>
            </a:extLst>
          </p:cNvPr>
          <p:cNvSpPr/>
          <p:nvPr/>
        </p:nvSpPr>
        <p:spPr>
          <a:xfrm>
            <a:off x="15411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Questionnaire</a:t>
            </a:r>
            <a:endParaRPr lang="it-IT" sz="1600" dirty="0">
              <a:solidFill>
                <a:schemeClr val="tx1"/>
              </a:solidFill>
              <a:latin typeface="Abadi" panose="020B0604020104020204" pitchFamily="34" charset="0"/>
            </a:endParaRPr>
          </a:p>
        </p:txBody>
      </p:sp>
      <p:sp>
        <p:nvSpPr>
          <p:cNvPr id="13" name="Rettangolo 12">
            <a:extLst>
              <a:ext uri="{FF2B5EF4-FFF2-40B4-BE49-F238E27FC236}">
                <a16:creationId xmlns:a16="http://schemas.microsoft.com/office/drawing/2014/main" id="{9B5B1FDD-72AD-4EB6-8D8C-5BE50A749FEA}"/>
              </a:ext>
            </a:extLst>
          </p:cNvPr>
          <p:cNvSpPr/>
          <p:nvPr/>
        </p:nvSpPr>
        <p:spPr>
          <a:xfrm>
            <a:off x="287466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cxnSp>
        <p:nvCxnSpPr>
          <p:cNvPr id="15" name="Connettore diritto 14">
            <a:extLst>
              <a:ext uri="{FF2B5EF4-FFF2-40B4-BE49-F238E27FC236}">
                <a16:creationId xmlns:a16="http://schemas.microsoft.com/office/drawing/2014/main" id="{51032CD7-E734-42FF-A0D8-4CA37813005D}"/>
              </a:ext>
            </a:extLst>
          </p:cNvPr>
          <p:cNvCxnSpPr>
            <a:stCxn id="3" idx="3"/>
            <a:endCxn id="6" idx="1"/>
          </p:cNvCxnSpPr>
          <p:nvPr/>
        </p:nvCxnSpPr>
        <p:spPr>
          <a:xfrm flipV="1">
            <a:off x="1602557" y="1985885"/>
            <a:ext cx="423949"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ttore diritto 16">
            <a:extLst>
              <a:ext uri="{FF2B5EF4-FFF2-40B4-BE49-F238E27FC236}">
                <a16:creationId xmlns:a16="http://schemas.microsoft.com/office/drawing/2014/main" id="{9C4FDB59-6B54-4D06-83C6-7DEA96D8F04A}"/>
              </a:ext>
            </a:extLst>
          </p:cNvPr>
          <p:cNvCxnSpPr>
            <a:stCxn id="6" idx="3"/>
            <a:endCxn id="7" idx="1"/>
          </p:cNvCxnSpPr>
          <p:nvPr/>
        </p:nvCxnSpPr>
        <p:spPr>
          <a:xfrm>
            <a:off x="2450712" y="1985885"/>
            <a:ext cx="423950" cy="1"/>
          </a:xfrm>
          <a:prstGeom prst="line">
            <a:avLst/>
          </a:prstGeom>
        </p:spPr>
        <p:style>
          <a:lnRef idx="2">
            <a:schemeClr val="accent1"/>
          </a:lnRef>
          <a:fillRef idx="0">
            <a:schemeClr val="accent1"/>
          </a:fillRef>
          <a:effectRef idx="1">
            <a:schemeClr val="accent1"/>
          </a:effectRef>
          <a:fontRef idx="minor">
            <a:schemeClr val="tx1"/>
          </a:fontRef>
        </p:style>
      </p:cxnSp>
      <p:sp>
        <p:nvSpPr>
          <p:cNvPr id="18" name="CasellaDiTesto 17">
            <a:extLst>
              <a:ext uri="{FF2B5EF4-FFF2-40B4-BE49-F238E27FC236}">
                <a16:creationId xmlns:a16="http://schemas.microsoft.com/office/drawing/2014/main" id="{A0719F0B-512B-41BA-8CC5-3371E5AD91C4}"/>
              </a:ext>
            </a:extLst>
          </p:cNvPr>
          <p:cNvSpPr txBox="1"/>
          <p:nvPr/>
        </p:nvSpPr>
        <p:spPr>
          <a:xfrm>
            <a:off x="1584900" y="2057635"/>
            <a:ext cx="489236" cy="338554"/>
          </a:xfrm>
          <a:prstGeom prst="rect">
            <a:avLst/>
          </a:prstGeom>
          <a:noFill/>
        </p:spPr>
        <p:txBody>
          <a:bodyPr wrap="none" rtlCol="0">
            <a:spAutoFit/>
          </a:bodyPr>
          <a:lstStyle/>
          <a:p>
            <a:r>
              <a:rPr lang="it-IT" sz="1600" dirty="0">
                <a:latin typeface="Abadi" panose="020B0604020104020204" pitchFamily="34" charset="0"/>
              </a:rPr>
              <a:t>0:N</a:t>
            </a:r>
          </a:p>
        </p:txBody>
      </p:sp>
      <p:sp>
        <p:nvSpPr>
          <p:cNvPr id="22" name="CasellaDiTesto 21">
            <a:extLst>
              <a:ext uri="{FF2B5EF4-FFF2-40B4-BE49-F238E27FC236}">
                <a16:creationId xmlns:a16="http://schemas.microsoft.com/office/drawing/2014/main" id="{6239F828-B1C2-4001-BD0C-B2A621E42004}"/>
              </a:ext>
            </a:extLst>
          </p:cNvPr>
          <p:cNvSpPr txBox="1"/>
          <p:nvPr/>
        </p:nvSpPr>
        <p:spPr>
          <a:xfrm>
            <a:off x="2376875" y="2057635"/>
            <a:ext cx="478016" cy="338554"/>
          </a:xfrm>
          <a:prstGeom prst="rect">
            <a:avLst/>
          </a:prstGeom>
          <a:noFill/>
        </p:spPr>
        <p:txBody>
          <a:bodyPr wrap="none" rtlCol="0">
            <a:spAutoFit/>
          </a:bodyPr>
          <a:lstStyle/>
          <a:p>
            <a:r>
              <a:rPr lang="it-IT" sz="1600" dirty="0">
                <a:latin typeface="Abadi" panose="020B0604020104020204" pitchFamily="34" charset="0"/>
              </a:rPr>
              <a:t>1:1</a:t>
            </a:r>
          </a:p>
        </p:txBody>
      </p:sp>
      <p:cxnSp>
        <p:nvCxnSpPr>
          <p:cNvPr id="24" name="Connettore 2 23">
            <a:extLst>
              <a:ext uri="{FF2B5EF4-FFF2-40B4-BE49-F238E27FC236}">
                <a16:creationId xmlns:a16="http://schemas.microsoft.com/office/drawing/2014/main" id="{30FB2939-F3D9-41FB-867D-87848F4A0211}"/>
              </a:ext>
            </a:extLst>
          </p:cNvPr>
          <p:cNvCxnSpPr>
            <a:stCxn id="8" idx="3"/>
            <a:endCxn id="10" idx="1"/>
          </p:cNvCxnSpPr>
          <p:nvPr/>
        </p:nvCxnSpPr>
        <p:spPr>
          <a:xfrm>
            <a:off x="1602557" y="3350337"/>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Connettore 2 25">
            <a:extLst>
              <a:ext uri="{FF2B5EF4-FFF2-40B4-BE49-F238E27FC236}">
                <a16:creationId xmlns:a16="http://schemas.microsoft.com/office/drawing/2014/main" id="{7F545D22-2804-4C10-BC46-97E1CF795D26}"/>
              </a:ext>
            </a:extLst>
          </p:cNvPr>
          <p:cNvCxnSpPr>
            <a:stCxn id="13" idx="1"/>
            <a:endCxn id="11" idx="3"/>
          </p:cNvCxnSpPr>
          <p:nvPr/>
        </p:nvCxnSpPr>
        <p:spPr>
          <a:xfrm flipH="1">
            <a:off x="1602557" y="4415629"/>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CasellaDiTesto 26">
            <a:extLst>
              <a:ext uri="{FF2B5EF4-FFF2-40B4-BE49-F238E27FC236}">
                <a16:creationId xmlns:a16="http://schemas.microsoft.com/office/drawing/2014/main" id="{6C1AAC60-2108-438F-814C-275BB82A32FD}"/>
              </a:ext>
            </a:extLst>
          </p:cNvPr>
          <p:cNvSpPr txBox="1"/>
          <p:nvPr/>
        </p:nvSpPr>
        <p:spPr>
          <a:xfrm>
            <a:off x="2527748" y="3077837"/>
            <a:ext cx="260008" cy="338554"/>
          </a:xfrm>
          <a:prstGeom prst="rect">
            <a:avLst/>
          </a:prstGeom>
          <a:noFill/>
        </p:spPr>
        <p:txBody>
          <a:bodyPr wrap="none" rtlCol="0">
            <a:spAutoFit/>
          </a:bodyPr>
          <a:lstStyle/>
          <a:p>
            <a:r>
              <a:rPr lang="it-IT" sz="1600" dirty="0">
                <a:latin typeface="Abadi" panose="020B0604020104020204" pitchFamily="34" charset="0"/>
              </a:rPr>
              <a:t>*</a:t>
            </a:r>
          </a:p>
        </p:txBody>
      </p:sp>
      <p:sp>
        <p:nvSpPr>
          <p:cNvPr id="28" name="CasellaDiTesto 27">
            <a:extLst>
              <a:ext uri="{FF2B5EF4-FFF2-40B4-BE49-F238E27FC236}">
                <a16:creationId xmlns:a16="http://schemas.microsoft.com/office/drawing/2014/main" id="{7AFCC082-260F-4BE6-AD7D-4679464BB0D6}"/>
              </a:ext>
            </a:extLst>
          </p:cNvPr>
          <p:cNvSpPr txBox="1"/>
          <p:nvPr/>
        </p:nvSpPr>
        <p:spPr>
          <a:xfrm>
            <a:off x="1655432" y="4130941"/>
            <a:ext cx="308098" cy="338554"/>
          </a:xfrm>
          <a:prstGeom prst="rect">
            <a:avLst/>
          </a:prstGeom>
          <a:noFill/>
        </p:spPr>
        <p:txBody>
          <a:bodyPr wrap="none" rtlCol="0">
            <a:spAutoFit/>
          </a:bodyPr>
          <a:lstStyle/>
          <a:p>
            <a:r>
              <a:rPr lang="it-IT" sz="1600" dirty="0">
                <a:latin typeface="Abadi" panose="020B0604020104020204" pitchFamily="34" charset="0"/>
              </a:rPr>
              <a:t>1</a:t>
            </a:r>
          </a:p>
        </p:txBody>
      </p:sp>
    </p:spTree>
    <p:extLst>
      <p:ext uri="{BB962C8B-B14F-4D97-AF65-F5344CB8AC3E}">
        <p14:creationId xmlns:p14="http://schemas.microsoft.com/office/powerpoint/2010/main" val="425448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ANSWER</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342878" y="1319755"/>
            <a:ext cx="4526686" cy="4680353"/>
          </a:xfrm>
        </p:spPr>
        <p:txBody>
          <a:bodyPr>
            <a:normAutofit fontScale="92500" lnSpcReduction="10000"/>
          </a:bodyPr>
          <a:lstStyle/>
          <a:p>
            <a:r>
              <a:rPr lang="it-IT" dirty="0">
                <a:latin typeface="Abadi" panose="020B0604020104020204" pitchFamily="34" charset="0"/>
              </a:rPr>
              <a:t>ANSWER</a:t>
            </a:r>
          </a:p>
          <a:p>
            <a:pPr marL="342900" indent="-342900">
              <a:buFont typeface="Arial" panose="020B0604020202020204" pitchFamily="34" charset="0"/>
              <a:buChar char="•"/>
            </a:pPr>
            <a:r>
              <a:rPr lang="it-IT" dirty="0">
                <a:latin typeface="Abadi" panose="020B0604020104020204" pitchFamily="34" charset="0"/>
              </a:rPr>
              <a:t>Review -&gt; </a:t>
            </a:r>
            <a:r>
              <a:rPr lang="it-IT" dirty="0" err="1">
                <a:latin typeface="Abadi" panose="020B0604020104020204" pitchFamily="34" charset="0"/>
              </a:rPr>
              <a:t>Answer</a:t>
            </a:r>
            <a:r>
              <a:rPr lang="it-IT" dirty="0">
                <a:latin typeface="Abadi" panose="020B0604020104020204" pitchFamily="34" charset="0"/>
              </a:rPr>
              <a:t> </a:t>
            </a:r>
            <a:r>
              <a:rPr lang="en-GB" dirty="0">
                <a:latin typeface="Abadi" panose="020B0604020104020204" pitchFamily="34" charset="0"/>
              </a:rPr>
              <a:t>	@OneToMany(mappedBy="review", </a:t>
            </a:r>
            <a:r>
              <a:rPr lang="it-IT" dirty="0" err="1">
                <a:latin typeface="Abadi" panose="020B0604020104020204" pitchFamily="34" charset="0"/>
              </a:rPr>
              <a:t>fetch</a:t>
            </a:r>
            <a:r>
              <a:rPr lang="it-IT" dirty="0">
                <a:latin typeface="Abadi" panose="020B0604020104020204" pitchFamily="34" charset="0"/>
              </a:rPr>
              <a:t>= </a:t>
            </a:r>
            <a:r>
              <a:rPr lang="it-IT" dirty="0" err="1">
                <a:latin typeface="Abadi" panose="020B0604020104020204" pitchFamily="34" charset="0"/>
              </a:rPr>
              <a:t>FetchType.EAGER</a:t>
            </a:r>
            <a:r>
              <a:rPr lang="it-IT" dirty="0">
                <a:latin typeface="Abadi" panose="020B0604020104020204" pitchFamily="34" charset="0"/>
              </a:rPr>
              <a:t>,</a:t>
            </a:r>
            <a:r>
              <a:rPr lang="en-GB" dirty="0">
                <a:latin typeface="Abadi" panose="020B0604020104020204" pitchFamily="34" charset="0"/>
              </a:rPr>
              <a:t> cascade= </a:t>
            </a:r>
            <a:r>
              <a:rPr lang="en-GB" dirty="0" err="1">
                <a:latin typeface="Abadi" panose="020B0604020104020204" pitchFamily="34" charset="0"/>
              </a:rPr>
              <a:t>CascadeType.REMOVE</a:t>
            </a:r>
            <a:r>
              <a:rPr lang="en-GB" dirty="0">
                <a:latin typeface="Abadi" panose="020B0604020104020204" pitchFamily="34" charset="0"/>
              </a:rPr>
              <a:t>)</a:t>
            </a:r>
          </a:p>
          <a:p>
            <a:pPr marL="1085850" lvl="1" indent="-342900">
              <a:buFont typeface="Arial" panose="020B0604020202020204" pitchFamily="34" charset="0"/>
              <a:buChar char="•"/>
            </a:pPr>
            <a:r>
              <a:rPr lang="en-GB" dirty="0">
                <a:latin typeface="Abadi" panose="020B0604020104020204" pitchFamily="34" charset="0"/>
              </a:rPr>
              <a:t>Used to get all the answers of a specific review both in the home of the user and the inspection of the </a:t>
            </a:r>
            <a:r>
              <a:rPr lang="en-GB" dirty="0" err="1">
                <a:latin typeface="Abadi" panose="020B0604020104020204" pitchFamily="34" charset="0"/>
              </a:rPr>
              <a:t>adimn</a:t>
            </a:r>
            <a:endParaRPr lang="en-GB" dirty="0">
              <a:latin typeface="Abadi" panose="020B0604020104020204" pitchFamily="34" charset="0"/>
            </a:endParaRPr>
          </a:p>
          <a:p>
            <a:pPr marL="1085850" lvl="1" indent="-342900">
              <a:buFont typeface="Arial" panose="020B0604020202020204" pitchFamily="34" charset="0"/>
              <a:buChar char="•"/>
            </a:pPr>
            <a:r>
              <a:rPr lang="en-GB" dirty="0">
                <a:latin typeface="Abadi" panose="020B0604020104020204" pitchFamily="34" charset="0"/>
              </a:rPr>
              <a:t>If the review is deleted also the answer are deleted, so cascade on REMOVE </a:t>
            </a:r>
          </a:p>
          <a:p>
            <a:pPr marL="342900" indent="-342900">
              <a:buFont typeface="Arial" panose="020B0604020202020204" pitchFamily="34" charset="0"/>
              <a:buChar char="•"/>
            </a:pPr>
            <a:r>
              <a:rPr lang="it-IT" dirty="0" err="1">
                <a:latin typeface="Abadi" panose="020B0604020104020204" pitchFamily="34" charset="0"/>
              </a:rPr>
              <a:t>Answer</a:t>
            </a:r>
            <a:r>
              <a:rPr lang="it-IT" dirty="0">
                <a:latin typeface="Abadi" panose="020B0604020104020204" pitchFamily="34" charset="0"/>
              </a:rPr>
              <a:t> -&gt; Review</a:t>
            </a:r>
            <a:r>
              <a:rPr lang="en-GB" dirty="0">
                <a:latin typeface="Abadi" panose="020B0604020104020204" pitchFamily="34" charset="0"/>
              </a:rPr>
              <a:t> </a:t>
            </a:r>
          </a:p>
          <a:p>
            <a:r>
              <a:rPr lang="en-GB" dirty="0">
                <a:latin typeface="Abadi" panose="020B0604020104020204" pitchFamily="34" charset="0"/>
              </a:rPr>
              <a:t>	@ManyToOne</a:t>
            </a:r>
          </a:p>
          <a:p>
            <a:r>
              <a:rPr lang="en-GB" dirty="0">
                <a:latin typeface="Abadi" panose="020B0604020104020204" pitchFamily="34" charset="0"/>
              </a:rPr>
              <a:t>	@JoinColumn(name="review")</a:t>
            </a:r>
          </a:p>
          <a:p>
            <a:endParaRPr lang="en-GB" dirty="0">
              <a:latin typeface="Abadi" panose="020B0604020104020204" pitchFamily="34" charset="0"/>
            </a:endParaRPr>
          </a:p>
        </p:txBody>
      </p:sp>
      <p:sp>
        <p:nvSpPr>
          <p:cNvPr id="3" name="Rettangolo 2">
            <a:extLst>
              <a:ext uri="{FF2B5EF4-FFF2-40B4-BE49-F238E27FC236}">
                <a16:creationId xmlns:a16="http://schemas.microsoft.com/office/drawing/2014/main" id="{5763F0D0-A7DB-49F5-834B-46EC015A9F3D}"/>
              </a:ext>
            </a:extLst>
          </p:cNvPr>
          <p:cNvSpPr/>
          <p:nvPr/>
        </p:nvSpPr>
        <p:spPr>
          <a:xfrm>
            <a:off x="15411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6" name="Rombo 5">
            <a:extLst>
              <a:ext uri="{FF2B5EF4-FFF2-40B4-BE49-F238E27FC236}">
                <a16:creationId xmlns:a16="http://schemas.microsoft.com/office/drawing/2014/main" id="{358A3C87-E78D-4EF4-BB14-4FDB4AEFF2E2}"/>
              </a:ext>
            </a:extLst>
          </p:cNvPr>
          <p:cNvSpPr/>
          <p:nvPr/>
        </p:nvSpPr>
        <p:spPr>
          <a:xfrm>
            <a:off x="2026506" y="1828799"/>
            <a:ext cx="424206" cy="31417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latin typeface="Abadi" panose="020B0604020104020204" pitchFamily="34" charset="0"/>
            </a:endParaRPr>
          </a:p>
        </p:txBody>
      </p:sp>
      <p:sp>
        <p:nvSpPr>
          <p:cNvPr id="7" name="Rettangolo 6">
            <a:extLst>
              <a:ext uri="{FF2B5EF4-FFF2-40B4-BE49-F238E27FC236}">
                <a16:creationId xmlns:a16="http://schemas.microsoft.com/office/drawing/2014/main" id="{DCA983FC-3D99-42B0-9857-330D5D906E33}"/>
              </a:ext>
            </a:extLst>
          </p:cNvPr>
          <p:cNvSpPr/>
          <p:nvPr/>
        </p:nvSpPr>
        <p:spPr>
          <a:xfrm>
            <a:off x="287466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latin typeface="Abadi" panose="020B0604020104020204" pitchFamily="34" charset="0"/>
              </a:rPr>
              <a:t>Answer</a:t>
            </a:r>
            <a:endParaRPr lang="it-IT" sz="1600" dirty="0">
              <a:solidFill>
                <a:schemeClr val="tx1"/>
              </a:solidFill>
              <a:latin typeface="Abadi" panose="020B0604020104020204" pitchFamily="34" charset="0"/>
            </a:endParaRPr>
          </a:p>
        </p:txBody>
      </p:sp>
      <p:sp>
        <p:nvSpPr>
          <p:cNvPr id="8" name="Rettangolo 7">
            <a:extLst>
              <a:ext uri="{FF2B5EF4-FFF2-40B4-BE49-F238E27FC236}">
                <a16:creationId xmlns:a16="http://schemas.microsoft.com/office/drawing/2014/main" id="{BE2D8A5B-7AA4-48DA-AB97-768B392D7DC0}"/>
              </a:ext>
            </a:extLst>
          </p:cNvPr>
          <p:cNvSpPr/>
          <p:nvPr/>
        </p:nvSpPr>
        <p:spPr>
          <a:xfrm>
            <a:off x="154112" y="3117837"/>
            <a:ext cx="1448445" cy="4649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10" name="Rettangolo 9">
            <a:extLst>
              <a:ext uri="{FF2B5EF4-FFF2-40B4-BE49-F238E27FC236}">
                <a16:creationId xmlns:a16="http://schemas.microsoft.com/office/drawing/2014/main" id="{6E9753E8-35F1-49F0-9E38-F69F0CFC86E5}"/>
              </a:ext>
            </a:extLst>
          </p:cNvPr>
          <p:cNvSpPr/>
          <p:nvPr/>
        </p:nvSpPr>
        <p:spPr>
          <a:xfrm>
            <a:off x="2874662" y="3117837"/>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Answer</a:t>
            </a:r>
            <a:endParaRPr lang="it-IT" sz="1600" dirty="0">
              <a:solidFill>
                <a:schemeClr val="tx1"/>
              </a:solidFill>
              <a:latin typeface="Abadi" panose="020B0604020104020204" pitchFamily="34" charset="0"/>
            </a:endParaRPr>
          </a:p>
        </p:txBody>
      </p:sp>
      <p:sp>
        <p:nvSpPr>
          <p:cNvPr id="11" name="Rettangolo 10">
            <a:extLst>
              <a:ext uri="{FF2B5EF4-FFF2-40B4-BE49-F238E27FC236}">
                <a16:creationId xmlns:a16="http://schemas.microsoft.com/office/drawing/2014/main" id="{EB171CC8-01BA-4B96-8A26-61FE498EA24E}"/>
              </a:ext>
            </a:extLst>
          </p:cNvPr>
          <p:cNvSpPr/>
          <p:nvPr/>
        </p:nvSpPr>
        <p:spPr>
          <a:xfrm>
            <a:off x="15411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13" name="Rettangolo 12">
            <a:extLst>
              <a:ext uri="{FF2B5EF4-FFF2-40B4-BE49-F238E27FC236}">
                <a16:creationId xmlns:a16="http://schemas.microsoft.com/office/drawing/2014/main" id="{9B5B1FDD-72AD-4EB6-8D8C-5BE50A749FEA}"/>
              </a:ext>
            </a:extLst>
          </p:cNvPr>
          <p:cNvSpPr/>
          <p:nvPr/>
        </p:nvSpPr>
        <p:spPr>
          <a:xfrm>
            <a:off x="287466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Answer</a:t>
            </a:r>
            <a:endParaRPr lang="it-IT" sz="1600" dirty="0">
              <a:solidFill>
                <a:schemeClr val="tx1"/>
              </a:solidFill>
              <a:latin typeface="Abadi" panose="020B0604020104020204" pitchFamily="34" charset="0"/>
            </a:endParaRPr>
          </a:p>
        </p:txBody>
      </p:sp>
      <p:cxnSp>
        <p:nvCxnSpPr>
          <p:cNvPr id="15" name="Connettore diritto 14">
            <a:extLst>
              <a:ext uri="{FF2B5EF4-FFF2-40B4-BE49-F238E27FC236}">
                <a16:creationId xmlns:a16="http://schemas.microsoft.com/office/drawing/2014/main" id="{51032CD7-E734-42FF-A0D8-4CA37813005D}"/>
              </a:ext>
            </a:extLst>
          </p:cNvPr>
          <p:cNvCxnSpPr>
            <a:stCxn id="3" idx="3"/>
            <a:endCxn id="6" idx="1"/>
          </p:cNvCxnSpPr>
          <p:nvPr/>
        </p:nvCxnSpPr>
        <p:spPr>
          <a:xfrm flipV="1">
            <a:off x="1602557" y="1985885"/>
            <a:ext cx="423949"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ttore diritto 16">
            <a:extLst>
              <a:ext uri="{FF2B5EF4-FFF2-40B4-BE49-F238E27FC236}">
                <a16:creationId xmlns:a16="http://schemas.microsoft.com/office/drawing/2014/main" id="{9C4FDB59-6B54-4D06-83C6-7DEA96D8F04A}"/>
              </a:ext>
            </a:extLst>
          </p:cNvPr>
          <p:cNvCxnSpPr>
            <a:stCxn id="6" idx="3"/>
            <a:endCxn id="7" idx="1"/>
          </p:cNvCxnSpPr>
          <p:nvPr/>
        </p:nvCxnSpPr>
        <p:spPr>
          <a:xfrm>
            <a:off x="2450712" y="1985885"/>
            <a:ext cx="423950" cy="1"/>
          </a:xfrm>
          <a:prstGeom prst="line">
            <a:avLst/>
          </a:prstGeom>
        </p:spPr>
        <p:style>
          <a:lnRef idx="2">
            <a:schemeClr val="accent1"/>
          </a:lnRef>
          <a:fillRef idx="0">
            <a:schemeClr val="accent1"/>
          </a:fillRef>
          <a:effectRef idx="1">
            <a:schemeClr val="accent1"/>
          </a:effectRef>
          <a:fontRef idx="minor">
            <a:schemeClr val="tx1"/>
          </a:fontRef>
        </p:style>
      </p:cxnSp>
      <p:sp>
        <p:nvSpPr>
          <p:cNvPr id="18" name="CasellaDiTesto 17">
            <a:extLst>
              <a:ext uri="{FF2B5EF4-FFF2-40B4-BE49-F238E27FC236}">
                <a16:creationId xmlns:a16="http://schemas.microsoft.com/office/drawing/2014/main" id="{A0719F0B-512B-41BA-8CC5-3371E5AD91C4}"/>
              </a:ext>
            </a:extLst>
          </p:cNvPr>
          <p:cNvSpPr txBox="1"/>
          <p:nvPr/>
        </p:nvSpPr>
        <p:spPr>
          <a:xfrm>
            <a:off x="1584900" y="2057635"/>
            <a:ext cx="489236" cy="338554"/>
          </a:xfrm>
          <a:prstGeom prst="rect">
            <a:avLst/>
          </a:prstGeom>
          <a:noFill/>
        </p:spPr>
        <p:txBody>
          <a:bodyPr wrap="none" rtlCol="0">
            <a:spAutoFit/>
          </a:bodyPr>
          <a:lstStyle/>
          <a:p>
            <a:r>
              <a:rPr lang="it-IT" sz="1600" dirty="0">
                <a:latin typeface="Abadi" panose="020B0604020104020204" pitchFamily="34" charset="0"/>
              </a:rPr>
              <a:t>0:N</a:t>
            </a:r>
          </a:p>
        </p:txBody>
      </p:sp>
      <p:sp>
        <p:nvSpPr>
          <p:cNvPr id="22" name="CasellaDiTesto 21">
            <a:extLst>
              <a:ext uri="{FF2B5EF4-FFF2-40B4-BE49-F238E27FC236}">
                <a16:creationId xmlns:a16="http://schemas.microsoft.com/office/drawing/2014/main" id="{6239F828-B1C2-4001-BD0C-B2A621E42004}"/>
              </a:ext>
            </a:extLst>
          </p:cNvPr>
          <p:cNvSpPr txBox="1"/>
          <p:nvPr/>
        </p:nvSpPr>
        <p:spPr>
          <a:xfrm>
            <a:off x="2376875" y="2057635"/>
            <a:ext cx="478016" cy="338554"/>
          </a:xfrm>
          <a:prstGeom prst="rect">
            <a:avLst/>
          </a:prstGeom>
          <a:noFill/>
        </p:spPr>
        <p:txBody>
          <a:bodyPr wrap="none" rtlCol="0">
            <a:spAutoFit/>
          </a:bodyPr>
          <a:lstStyle/>
          <a:p>
            <a:r>
              <a:rPr lang="it-IT" sz="1600" dirty="0">
                <a:latin typeface="Abadi" panose="020B0604020104020204" pitchFamily="34" charset="0"/>
              </a:rPr>
              <a:t>1:1</a:t>
            </a:r>
          </a:p>
        </p:txBody>
      </p:sp>
      <p:cxnSp>
        <p:nvCxnSpPr>
          <p:cNvPr id="24" name="Connettore 2 23">
            <a:extLst>
              <a:ext uri="{FF2B5EF4-FFF2-40B4-BE49-F238E27FC236}">
                <a16:creationId xmlns:a16="http://schemas.microsoft.com/office/drawing/2014/main" id="{30FB2939-F3D9-41FB-867D-87848F4A0211}"/>
              </a:ext>
            </a:extLst>
          </p:cNvPr>
          <p:cNvCxnSpPr>
            <a:stCxn id="8" idx="3"/>
            <a:endCxn id="10" idx="1"/>
          </p:cNvCxnSpPr>
          <p:nvPr/>
        </p:nvCxnSpPr>
        <p:spPr>
          <a:xfrm>
            <a:off x="1602557" y="3350337"/>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Connettore 2 25">
            <a:extLst>
              <a:ext uri="{FF2B5EF4-FFF2-40B4-BE49-F238E27FC236}">
                <a16:creationId xmlns:a16="http://schemas.microsoft.com/office/drawing/2014/main" id="{7F545D22-2804-4C10-BC46-97E1CF795D26}"/>
              </a:ext>
            </a:extLst>
          </p:cNvPr>
          <p:cNvCxnSpPr>
            <a:stCxn id="13" idx="1"/>
            <a:endCxn id="11" idx="3"/>
          </p:cNvCxnSpPr>
          <p:nvPr/>
        </p:nvCxnSpPr>
        <p:spPr>
          <a:xfrm flipH="1">
            <a:off x="1602557" y="4415629"/>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CasellaDiTesto 26">
            <a:extLst>
              <a:ext uri="{FF2B5EF4-FFF2-40B4-BE49-F238E27FC236}">
                <a16:creationId xmlns:a16="http://schemas.microsoft.com/office/drawing/2014/main" id="{6C1AAC60-2108-438F-814C-275BB82A32FD}"/>
              </a:ext>
            </a:extLst>
          </p:cNvPr>
          <p:cNvSpPr txBox="1"/>
          <p:nvPr/>
        </p:nvSpPr>
        <p:spPr>
          <a:xfrm>
            <a:off x="2527748" y="3077837"/>
            <a:ext cx="260008" cy="338554"/>
          </a:xfrm>
          <a:prstGeom prst="rect">
            <a:avLst/>
          </a:prstGeom>
          <a:noFill/>
        </p:spPr>
        <p:txBody>
          <a:bodyPr wrap="none" rtlCol="0">
            <a:spAutoFit/>
          </a:bodyPr>
          <a:lstStyle/>
          <a:p>
            <a:r>
              <a:rPr lang="it-IT" sz="1600" dirty="0">
                <a:latin typeface="Abadi" panose="020B0604020104020204" pitchFamily="34" charset="0"/>
              </a:rPr>
              <a:t>*</a:t>
            </a:r>
          </a:p>
        </p:txBody>
      </p:sp>
      <p:sp>
        <p:nvSpPr>
          <p:cNvPr id="28" name="CasellaDiTesto 27">
            <a:extLst>
              <a:ext uri="{FF2B5EF4-FFF2-40B4-BE49-F238E27FC236}">
                <a16:creationId xmlns:a16="http://schemas.microsoft.com/office/drawing/2014/main" id="{7AFCC082-260F-4BE6-AD7D-4679464BB0D6}"/>
              </a:ext>
            </a:extLst>
          </p:cNvPr>
          <p:cNvSpPr txBox="1"/>
          <p:nvPr/>
        </p:nvSpPr>
        <p:spPr>
          <a:xfrm>
            <a:off x="1655432" y="4130941"/>
            <a:ext cx="308098" cy="338554"/>
          </a:xfrm>
          <a:prstGeom prst="rect">
            <a:avLst/>
          </a:prstGeom>
          <a:noFill/>
        </p:spPr>
        <p:txBody>
          <a:bodyPr wrap="none" rtlCol="0">
            <a:spAutoFit/>
          </a:bodyPr>
          <a:lstStyle/>
          <a:p>
            <a:r>
              <a:rPr lang="it-IT" sz="1600" dirty="0">
                <a:latin typeface="Abadi" panose="020B0604020104020204" pitchFamily="34" charset="0"/>
              </a:rPr>
              <a:t>1</a:t>
            </a:r>
          </a:p>
        </p:txBody>
      </p:sp>
    </p:spTree>
    <p:extLst>
      <p:ext uri="{BB962C8B-B14F-4D97-AF65-F5344CB8AC3E}">
        <p14:creationId xmlns:p14="http://schemas.microsoft.com/office/powerpoint/2010/main" val="243241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ANSWER</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323107" y="1319755"/>
            <a:ext cx="4666781" cy="4934080"/>
          </a:xfrm>
        </p:spPr>
        <p:txBody>
          <a:bodyPr>
            <a:normAutofit fontScale="85000" lnSpcReduction="20000"/>
          </a:bodyPr>
          <a:lstStyle/>
          <a:p>
            <a:r>
              <a:rPr lang="it-IT" dirty="0">
                <a:latin typeface="Abadi" panose="020B0604020104020204" pitchFamily="34" charset="0"/>
              </a:rPr>
              <a:t>ANSWER</a:t>
            </a:r>
          </a:p>
          <a:p>
            <a:pPr marL="342900" indent="-342900">
              <a:buFont typeface="Arial" panose="020B0604020202020204" pitchFamily="34" charset="0"/>
              <a:buChar char="•"/>
            </a:pPr>
            <a:r>
              <a:rPr lang="it-IT" dirty="0" err="1">
                <a:latin typeface="Abadi" panose="020B0604020104020204" pitchFamily="34" charset="0"/>
              </a:rPr>
              <a:t>Question</a:t>
            </a:r>
            <a:r>
              <a:rPr lang="it-IT" dirty="0">
                <a:latin typeface="Abadi" panose="020B0604020104020204" pitchFamily="34" charset="0"/>
              </a:rPr>
              <a:t> -&gt; </a:t>
            </a:r>
            <a:r>
              <a:rPr lang="it-IT" dirty="0" err="1">
                <a:latin typeface="Abadi" panose="020B0604020104020204" pitchFamily="34" charset="0"/>
              </a:rPr>
              <a:t>Answer</a:t>
            </a:r>
            <a:r>
              <a:rPr lang="it-IT" dirty="0">
                <a:latin typeface="Abadi" panose="020B0604020104020204" pitchFamily="34" charset="0"/>
              </a:rPr>
              <a:t> </a:t>
            </a:r>
            <a:r>
              <a:rPr lang="en-GB" dirty="0">
                <a:latin typeface="Abadi" panose="020B0604020104020204" pitchFamily="34" charset="0"/>
              </a:rPr>
              <a:t>		@OneToMany(mappedBy="question“,)</a:t>
            </a:r>
          </a:p>
          <a:p>
            <a:pPr marL="1085850" lvl="1" indent="-342900">
              <a:buFont typeface="Arial" panose="020B0604020202020204" pitchFamily="34" charset="0"/>
              <a:buChar char="•"/>
            </a:pPr>
            <a:r>
              <a:rPr lang="en-GB" dirty="0">
                <a:latin typeface="Abadi" panose="020B0604020104020204" pitchFamily="34" charset="0"/>
              </a:rPr>
              <a:t>Not necessary cascade because the admin can delete a questionnaire and all its reviews and consequentially all the answers, but he never deletes a single question of the questionnaire</a:t>
            </a:r>
          </a:p>
          <a:p>
            <a:pPr marL="1085850" lvl="1" indent="-342900">
              <a:buFont typeface="Arial" panose="020B0604020202020204" pitchFamily="34" charset="0"/>
              <a:buChar char="•"/>
            </a:pPr>
            <a:r>
              <a:rPr lang="en-GB" dirty="0">
                <a:latin typeface="Abadi" panose="020B0604020104020204" pitchFamily="34" charset="0"/>
              </a:rPr>
              <a:t>(both fetch and remove carried by Review entity)</a:t>
            </a:r>
          </a:p>
          <a:p>
            <a:pPr marL="342900" indent="-342900">
              <a:buFont typeface="Arial" panose="020B0604020202020204" pitchFamily="34" charset="0"/>
              <a:buChar char="•"/>
            </a:pPr>
            <a:r>
              <a:rPr lang="it-IT" dirty="0" err="1">
                <a:latin typeface="Abadi" panose="020B0604020104020204" pitchFamily="34" charset="0"/>
              </a:rPr>
              <a:t>Answer</a:t>
            </a:r>
            <a:r>
              <a:rPr lang="it-IT" dirty="0">
                <a:latin typeface="Abadi" panose="020B0604020104020204" pitchFamily="34" charset="0"/>
              </a:rPr>
              <a:t> -&gt; </a:t>
            </a:r>
            <a:r>
              <a:rPr lang="it-IT" dirty="0" err="1">
                <a:latin typeface="Abadi" panose="020B0604020104020204" pitchFamily="34" charset="0"/>
              </a:rPr>
              <a:t>Question</a:t>
            </a:r>
            <a:r>
              <a:rPr lang="en-GB" dirty="0">
                <a:latin typeface="Abadi" panose="020B0604020104020204" pitchFamily="34" charset="0"/>
              </a:rPr>
              <a:t> </a:t>
            </a:r>
          </a:p>
          <a:p>
            <a:r>
              <a:rPr lang="en-GB" dirty="0">
                <a:latin typeface="Abadi" panose="020B0604020104020204" pitchFamily="34" charset="0"/>
              </a:rPr>
              <a:t>	@ManyToOne</a:t>
            </a:r>
          </a:p>
          <a:p>
            <a:r>
              <a:rPr lang="en-GB" dirty="0">
                <a:latin typeface="Abadi" panose="020B0604020104020204" pitchFamily="34" charset="0"/>
              </a:rPr>
              <a:t>	@JoinColumn(name="question“, </a:t>
            </a:r>
            <a:r>
              <a:rPr lang="it-IT" dirty="0" err="1">
                <a:latin typeface="Abadi" panose="020B0604020104020204" pitchFamily="34" charset="0"/>
              </a:rPr>
              <a:t>fetch</a:t>
            </a:r>
            <a:r>
              <a:rPr lang="it-IT" dirty="0">
                <a:latin typeface="Abadi" panose="020B0604020104020204" pitchFamily="34" charset="0"/>
              </a:rPr>
              <a:t>= </a:t>
            </a:r>
            <a:r>
              <a:rPr lang="it-IT" dirty="0" err="1">
                <a:latin typeface="Abadi" panose="020B0604020104020204" pitchFamily="34" charset="0"/>
              </a:rPr>
              <a:t>FetchType.EAGER</a:t>
            </a:r>
            <a:r>
              <a:rPr lang="en-GB" dirty="0">
                <a:latin typeface="Abadi" panose="020B0604020104020204" pitchFamily="34" charset="0"/>
              </a:rPr>
              <a:t> )</a:t>
            </a:r>
          </a:p>
          <a:p>
            <a:pPr marL="1085850" lvl="1" indent="-342900">
              <a:buFont typeface="Arial" panose="020B0604020202020204" pitchFamily="34" charset="0"/>
              <a:buChar char="•"/>
            </a:pPr>
            <a:r>
              <a:rPr lang="en-GB" dirty="0">
                <a:latin typeface="Abadi" panose="020B0604020104020204" pitchFamily="34" charset="0"/>
              </a:rPr>
              <a:t>Used to get the question text in the home and in the inspection page</a:t>
            </a:r>
          </a:p>
        </p:txBody>
      </p:sp>
      <p:sp>
        <p:nvSpPr>
          <p:cNvPr id="3" name="Rettangolo 2">
            <a:extLst>
              <a:ext uri="{FF2B5EF4-FFF2-40B4-BE49-F238E27FC236}">
                <a16:creationId xmlns:a16="http://schemas.microsoft.com/office/drawing/2014/main" id="{5763F0D0-A7DB-49F5-834B-46EC015A9F3D}"/>
              </a:ext>
            </a:extLst>
          </p:cNvPr>
          <p:cNvSpPr/>
          <p:nvPr/>
        </p:nvSpPr>
        <p:spPr>
          <a:xfrm>
            <a:off x="15411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a:t>
            </a:r>
            <a:endParaRPr lang="it-IT" sz="1600" dirty="0">
              <a:solidFill>
                <a:schemeClr val="tx1"/>
              </a:solidFill>
              <a:latin typeface="Abadi" panose="020B0604020104020204" pitchFamily="34" charset="0"/>
            </a:endParaRPr>
          </a:p>
        </p:txBody>
      </p:sp>
      <p:sp>
        <p:nvSpPr>
          <p:cNvPr id="6" name="Rombo 5">
            <a:extLst>
              <a:ext uri="{FF2B5EF4-FFF2-40B4-BE49-F238E27FC236}">
                <a16:creationId xmlns:a16="http://schemas.microsoft.com/office/drawing/2014/main" id="{358A3C87-E78D-4EF4-BB14-4FDB4AEFF2E2}"/>
              </a:ext>
            </a:extLst>
          </p:cNvPr>
          <p:cNvSpPr/>
          <p:nvPr/>
        </p:nvSpPr>
        <p:spPr>
          <a:xfrm>
            <a:off x="2026506" y="1828799"/>
            <a:ext cx="424206" cy="31417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latin typeface="Abadi" panose="020B0604020104020204" pitchFamily="34" charset="0"/>
            </a:endParaRPr>
          </a:p>
        </p:txBody>
      </p:sp>
      <p:sp>
        <p:nvSpPr>
          <p:cNvPr id="7" name="Rettangolo 6">
            <a:extLst>
              <a:ext uri="{FF2B5EF4-FFF2-40B4-BE49-F238E27FC236}">
                <a16:creationId xmlns:a16="http://schemas.microsoft.com/office/drawing/2014/main" id="{DCA983FC-3D99-42B0-9857-330D5D906E33}"/>
              </a:ext>
            </a:extLst>
          </p:cNvPr>
          <p:cNvSpPr/>
          <p:nvPr/>
        </p:nvSpPr>
        <p:spPr>
          <a:xfrm>
            <a:off x="287466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latin typeface="Abadi" panose="020B0604020104020204" pitchFamily="34" charset="0"/>
              </a:rPr>
              <a:t>Answer</a:t>
            </a:r>
            <a:endParaRPr lang="it-IT" sz="1600" dirty="0">
              <a:solidFill>
                <a:schemeClr val="tx1"/>
              </a:solidFill>
              <a:latin typeface="Abadi" panose="020B0604020104020204" pitchFamily="34" charset="0"/>
            </a:endParaRPr>
          </a:p>
        </p:txBody>
      </p:sp>
      <p:sp>
        <p:nvSpPr>
          <p:cNvPr id="8" name="Rettangolo 7">
            <a:extLst>
              <a:ext uri="{FF2B5EF4-FFF2-40B4-BE49-F238E27FC236}">
                <a16:creationId xmlns:a16="http://schemas.microsoft.com/office/drawing/2014/main" id="{BE2D8A5B-7AA4-48DA-AB97-768B392D7DC0}"/>
              </a:ext>
            </a:extLst>
          </p:cNvPr>
          <p:cNvSpPr/>
          <p:nvPr/>
        </p:nvSpPr>
        <p:spPr>
          <a:xfrm>
            <a:off x="154112" y="3117837"/>
            <a:ext cx="1448445" cy="4649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a:t>
            </a:r>
            <a:endParaRPr lang="it-IT" sz="1600" dirty="0">
              <a:solidFill>
                <a:schemeClr val="tx1"/>
              </a:solidFill>
              <a:latin typeface="Abadi" panose="020B0604020104020204" pitchFamily="34" charset="0"/>
            </a:endParaRPr>
          </a:p>
        </p:txBody>
      </p:sp>
      <p:sp>
        <p:nvSpPr>
          <p:cNvPr id="10" name="Rettangolo 9">
            <a:extLst>
              <a:ext uri="{FF2B5EF4-FFF2-40B4-BE49-F238E27FC236}">
                <a16:creationId xmlns:a16="http://schemas.microsoft.com/office/drawing/2014/main" id="{6E9753E8-35F1-49F0-9E38-F69F0CFC86E5}"/>
              </a:ext>
            </a:extLst>
          </p:cNvPr>
          <p:cNvSpPr/>
          <p:nvPr/>
        </p:nvSpPr>
        <p:spPr>
          <a:xfrm>
            <a:off x="2874662" y="3117837"/>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Answer</a:t>
            </a:r>
            <a:endParaRPr lang="it-IT" sz="1600" dirty="0">
              <a:solidFill>
                <a:schemeClr val="tx1"/>
              </a:solidFill>
              <a:latin typeface="Abadi" panose="020B0604020104020204" pitchFamily="34" charset="0"/>
            </a:endParaRPr>
          </a:p>
        </p:txBody>
      </p:sp>
      <p:sp>
        <p:nvSpPr>
          <p:cNvPr id="11" name="Rettangolo 10">
            <a:extLst>
              <a:ext uri="{FF2B5EF4-FFF2-40B4-BE49-F238E27FC236}">
                <a16:creationId xmlns:a16="http://schemas.microsoft.com/office/drawing/2014/main" id="{EB171CC8-01BA-4B96-8A26-61FE498EA24E}"/>
              </a:ext>
            </a:extLst>
          </p:cNvPr>
          <p:cNvSpPr/>
          <p:nvPr/>
        </p:nvSpPr>
        <p:spPr>
          <a:xfrm>
            <a:off x="15411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Question</a:t>
            </a:r>
            <a:endParaRPr lang="it-IT" sz="1600" dirty="0">
              <a:solidFill>
                <a:schemeClr val="tx1"/>
              </a:solidFill>
              <a:latin typeface="Abadi" panose="020B0604020104020204" pitchFamily="34" charset="0"/>
            </a:endParaRPr>
          </a:p>
        </p:txBody>
      </p:sp>
      <p:sp>
        <p:nvSpPr>
          <p:cNvPr id="13" name="Rettangolo 12">
            <a:extLst>
              <a:ext uri="{FF2B5EF4-FFF2-40B4-BE49-F238E27FC236}">
                <a16:creationId xmlns:a16="http://schemas.microsoft.com/office/drawing/2014/main" id="{9B5B1FDD-72AD-4EB6-8D8C-5BE50A749FEA}"/>
              </a:ext>
            </a:extLst>
          </p:cNvPr>
          <p:cNvSpPr/>
          <p:nvPr/>
        </p:nvSpPr>
        <p:spPr>
          <a:xfrm>
            <a:off x="287466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err="1">
                <a:solidFill>
                  <a:schemeClr val="tx1"/>
                </a:solidFill>
                <a:latin typeface="Abadi" panose="020B0604020104020204" pitchFamily="34" charset="0"/>
              </a:rPr>
              <a:t>Answer</a:t>
            </a:r>
            <a:endParaRPr lang="it-IT" sz="1600" dirty="0">
              <a:solidFill>
                <a:schemeClr val="tx1"/>
              </a:solidFill>
              <a:latin typeface="Abadi" panose="020B0604020104020204" pitchFamily="34" charset="0"/>
            </a:endParaRPr>
          </a:p>
        </p:txBody>
      </p:sp>
      <p:cxnSp>
        <p:nvCxnSpPr>
          <p:cNvPr id="15" name="Connettore diritto 14">
            <a:extLst>
              <a:ext uri="{FF2B5EF4-FFF2-40B4-BE49-F238E27FC236}">
                <a16:creationId xmlns:a16="http://schemas.microsoft.com/office/drawing/2014/main" id="{51032CD7-E734-42FF-A0D8-4CA37813005D}"/>
              </a:ext>
            </a:extLst>
          </p:cNvPr>
          <p:cNvCxnSpPr>
            <a:stCxn id="3" idx="3"/>
            <a:endCxn id="6" idx="1"/>
          </p:cNvCxnSpPr>
          <p:nvPr/>
        </p:nvCxnSpPr>
        <p:spPr>
          <a:xfrm flipV="1">
            <a:off x="1602557" y="1985885"/>
            <a:ext cx="423949"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ttore diritto 16">
            <a:extLst>
              <a:ext uri="{FF2B5EF4-FFF2-40B4-BE49-F238E27FC236}">
                <a16:creationId xmlns:a16="http://schemas.microsoft.com/office/drawing/2014/main" id="{9C4FDB59-6B54-4D06-83C6-7DEA96D8F04A}"/>
              </a:ext>
            </a:extLst>
          </p:cNvPr>
          <p:cNvCxnSpPr>
            <a:stCxn id="6" idx="3"/>
            <a:endCxn id="7" idx="1"/>
          </p:cNvCxnSpPr>
          <p:nvPr/>
        </p:nvCxnSpPr>
        <p:spPr>
          <a:xfrm>
            <a:off x="2450712" y="1985885"/>
            <a:ext cx="423950" cy="1"/>
          </a:xfrm>
          <a:prstGeom prst="line">
            <a:avLst/>
          </a:prstGeom>
        </p:spPr>
        <p:style>
          <a:lnRef idx="2">
            <a:schemeClr val="accent1"/>
          </a:lnRef>
          <a:fillRef idx="0">
            <a:schemeClr val="accent1"/>
          </a:fillRef>
          <a:effectRef idx="1">
            <a:schemeClr val="accent1"/>
          </a:effectRef>
          <a:fontRef idx="minor">
            <a:schemeClr val="tx1"/>
          </a:fontRef>
        </p:style>
      </p:cxnSp>
      <p:sp>
        <p:nvSpPr>
          <p:cNvPr id="18" name="CasellaDiTesto 17">
            <a:extLst>
              <a:ext uri="{FF2B5EF4-FFF2-40B4-BE49-F238E27FC236}">
                <a16:creationId xmlns:a16="http://schemas.microsoft.com/office/drawing/2014/main" id="{A0719F0B-512B-41BA-8CC5-3371E5AD91C4}"/>
              </a:ext>
            </a:extLst>
          </p:cNvPr>
          <p:cNvSpPr txBox="1"/>
          <p:nvPr/>
        </p:nvSpPr>
        <p:spPr>
          <a:xfrm>
            <a:off x="1584900" y="2057635"/>
            <a:ext cx="489236" cy="338554"/>
          </a:xfrm>
          <a:prstGeom prst="rect">
            <a:avLst/>
          </a:prstGeom>
          <a:noFill/>
        </p:spPr>
        <p:txBody>
          <a:bodyPr wrap="none" rtlCol="0">
            <a:spAutoFit/>
          </a:bodyPr>
          <a:lstStyle/>
          <a:p>
            <a:r>
              <a:rPr lang="it-IT" sz="1600" dirty="0">
                <a:latin typeface="Abadi" panose="020B0604020104020204" pitchFamily="34" charset="0"/>
              </a:rPr>
              <a:t>0:N</a:t>
            </a:r>
          </a:p>
        </p:txBody>
      </p:sp>
      <p:sp>
        <p:nvSpPr>
          <p:cNvPr id="22" name="CasellaDiTesto 21">
            <a:extLst>
              <a:ext uri="{FF2B5EF4-FFF2-40B4-BE49-F238E27FC236}">
                <a16:creationId xmlns:a16="http://schemas.microsoft.com/office/drawing/2014/main" id="{6239F828-B1C2-4001-BD0C-B2A621E42004}"/>
              </a:ext>
            </a:extLst>
          </p:cNvPr>
          <p:cNvSpPr txBox="1"/>
          <p:nvPr/>
        </p:nvSpPr>
        <p:spPr>
          <a:xfrm>
            <a:off x="2376875" y="2057635"/>
            <a:ext cx="478016" cy="338554"/>
          </a:xfrm>
          <a:prstGeom prst="rect">
            <a:avLst/>
          </a:prstGeom>
          <a:noFill/>
        </p:spPr>
        <p:txBody>
          <a:bodyPr wrap="none" rtlCol="0">
            <a:spAutoFit/>
          </a:bodyPr>
          <a:lstStyle/>
          <a:p>
            <a:r>
              <a:rPr lang="it-IT" sz="1600" dirty="0">
                <a:latin typeface="Abadi" panose="020B0604020104020204" pitchFamily="34" charset="0"/>
              </a:rPr>
              <a:t>1:1</a:t>
            </a:r>
          </a:p>
        </p:txBody>
      </p:sp>
      <p:cxnSp>
        <p:nvCxnSpPr>
          <p:cNvPr id="24" name="Connettore 2 23">
            <a:extLst>
              <a:ext uri="{FF2B5EF4-FFF2-40B4-BE49-F238E27FC236}">
                <a16:creationId xmlns:a16="http://schemas.microsoft.com/office/drawing/2014/main" id="{30FB2939-F3D9-41FB-867D-87848F4A0211}"/>
              </a:ext>
            </a:extLst>
          </p:cNvPr>
          <p:cNvCxnSpPr>
            <a:stCxn id="8" idx="3"/>
            <a:endCxn id="10" idx="1"/>
          </p:cNvCxnSpPr>
          <p:nvPr/>
        </p:nvCxnSpPr>
        <p:spPr>
          <a:xfrm>
            <a:off x="1602557" y="3350337"/>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Connettore 2 25">
            <a:extLst>
              <a:ext uri="{FF2B5EF4-FFF2-40B4-BE49-F238E27FC236}">
                <a16:creationId xmlns:a16="http://schemas.microsoft.com/office/drawing/2014/main" id="{7F545D22-2804-4C10-BC46-97E1CF795D26}"/>
              </a:ext>
            </a:extLst>
          </p:cNvPr>
          <p:cNvCxnSpPr>
            <a:stCxn id="13" idx="1"/>
            <a:endCxn id="11" idx="3"/>
          </p:cNvCxnSpPr>
          <p:nvPr/>
        </p:nvCxnSpPr>
        <p:spPr>
          <a:xfrm flipH="1">
            <a:off x="1602557" y="4415629"/>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CasellaDiTesto 26">
            <a:extLst>
              <a:ext uri="{FF2B5EF4-FFF2-40B4-BE49-F238E27FC236}">
                <a16:creationId xmlns:a16="http://schemas.microsoft.com/office/drawing/2014/main" id="{6C1AAC60-2108-438F-814C-275BB82A32FD}"/>
              </a:ext>
            </a:extLst>
          </p:cNvPr>
          <p:cNvSpPr txBox="1"/>
          <p:nvPr/>
        </p:nvSpPr>
        <p:spPr>
          <a:xfrm>
            <a:off x="2527748" y="3077837"/>
            <a:ext cx="260008" cy="338554"/>
          </a:xfrm>
          <a:prstGeom prst="rect">
            <a:avLst/>
          </a:prstGeom>
          <a:noFill/>
        </p:spPr>
        <p:txBody>
          <a:bodyPr wrap="none" rtlCol="0">
            <a:spAutoFit/>
          </a:bodyPr>
          <a:lstStyle/>
          <a:p>
            <a:r>
              <a:rPr lang="it-IT" sz="1600" dirty="0">
                <a:latin typeface="Abadi" panose="020B0604020104020204" pitchFamily="34" charset="0"/>
              </a:rPr>
              <a:t>*</a:t>
            </a:r>
          </a:p>
        </p:txBody>
      </p:sp>
      <p:sp>
        <p:nvSpPr>
          <p:cNvPr id="28" name="CasellaDiTesto 27">
            <a:extLst>
              <a:ext uri="{FF2B5EF4-FFF2-40B4-BE49-F238E27FC236}">
                <a16:creationId xmlns:a16="http://schemas.microsoft.com/office/drawing/2014/main" id="{7AFCC082-260F-4BE6-AD7D-4679464BB0D6}"/>
              </a:ext>
            </a:extLst>
          </p:cNvPr>
          <p:cNvSpPr txBox="1"/>
          <p:nvPr/>
        </p:nvSpPr>
        <p:spPr>
          <a:xfrm>
            <a:off x="1655432" y="4130941"/>
            <a:ext cx="308098" cy="338554"/>
          </a:xfrm>
          <a:prstGeom prst="rect">
            <a:avLst/>
          </a:prstGeom>
          <a:noFill/>
        </p:spPr>
        <p:txBody>
          <a:bodyPr wrap="none" rtlCol="0">
            <a:spAutoFit/>
          </a:bodyPr>
          <a:lstStyle/>
          <a:p>
            <a:r>
              <a:rPr lang="it-IT" sz="1600" dirty="0">
                <a:latin typeface="Abadi" panose="020B0604020104020204" pitchFamily="34" charset="0"/>
              </a:rPr>
              <a:t>1</a:t>
            </a:r>
          </a:p>
        </p:txBody>
      </p:sp>
    </p:spTree>
    <p:extLst>
      <p:ext uri="{BB962C8B-B14F-4D97-AF65-F5344CB8AC3E}">
        <p14:creationId xmlns:p14="http://schemas.microsoft.com/office/powerpoint/2010/main" val="322757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9814" y="283613"/>
            <a:ext cx="8581043" cy="840400"/>
          </a:xfrm>
        </p:spPr>
        <p:txBody>
          <a:bodyPr/>
          <a:lstStyle/>
          <a:p>
            <a:r>
              <a:rPr lang="it-IT" sz="2400" dirty="0">
                <a:latin typeface="Abadi" panose="020B0604020104020204" pitchFamily="34" charset="0"/>
              </a:rPr>
              <a:t>SUBMITTING</a:t>
            </a:r>
            <a:endParaRPr lang="it-IT" dirty="0">
              <a:latin typeface="Abadi" panose="020B0604020104020204" pitchFamily="34" charset="0"/>
            </a:endParaRP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421613" y="1319755"/>
            <a:ext cx="4722387" cy="4934080"/>
          </a:xfrm>
        </p:spPr>
        <p:txBody>
          <a:bodyPr>
            <a:normAutofit/>
          </a:bodyPr>
          <a:lstStyle/>
          <a:p>
            <a:r>
              <a:rPr lang="it-IT" sz="2400" dirty="0">
                <a:latin typeface="Abadi" panose="020B0604020104020204" pitchFamily="34" charset="0"/>
              </a:rPr>
              <a:t>SUBMITTING</a:t>
            </a:r>
            <a:endParaRPr lang="it-IT" dirty="0">
              <a:latin typeface="Abadi" panose="020B0604020104020204" pitchFamily="34" charset="0"/>
            </a:endParaRPr>
          </a:p>
          <a:p>
            <a:pPr marL="342900" indent="-342900">
              <a:buFont typeface="Arial" panose="020B0604020202020204" pitchFamily="34" charset="0"/>
              <a:buChar char="•"/>
            </a:pPr>
            <a:r>
              <a:rPr lang="it-IT" dirty="0">
                <a:latin typeface="Abadi" panose="020B0604020104020204" pitchFamily="34" charset="0"/>
              </a:rPr>
              <a:t>Review -&gt; User 	@ManyToOne</a:t>
            </a:r>
          </a:p>
          <a:p>
            <a:r>
              <a:rPr lang="it-IT" dirty="0">
                <a:latin typeface="Abadi" panose="020B0604020104020204" pitchFamily="34" charset="0"/>
              </a:rPr>
              <a:t>	@JoinColumn(name="user")</a:t>
            </a:r>
          </a:p>
          <a:p>
            <a:pPr marL="1085850" lvl="1" indent="-342900">
              <a:buFont typeface="Arial" panose="020B0604020202020204" pitchFamily="34" charset="0"/>
              <a:buChar char="•"/>
            </a:pPr>
            <a:r>
              <a:rPr lang="it-IT" dirty="0" err="1">
                <a:latin typeface="Abadi" panose="020B0604020104020204" pitchFamily="34" charset="0"/>
              </a:rPr>
              <a:t>Used</a:t>
            </a:r>
            <a:r>
              <a:rPr lang="it-IT" dirty="0">
                <a:latin typeface="Abadi" panose="020B0604020104020204" pitchFamily="34" charset="0"/>
              </a:rPr>
              <a:t> to </a:t>
            </a:r>
            <a:r>
              <a:rPr lang="it-IT" dirty="0" err="1">
                <a:latin typeface="Abadi" panose="020B0604020104020204" pitchFamily="34" charset="0"/>
              </a:rPr>
              <a:t>get</a:t>
            </a:r>
            <a:r>
              <a:rPr lang="it-IT" dirty="0">
                <a:latin typeface="Abadi" panose="020B0604020104020204" pitchFamily="34" charset="0"/>
              </a:rPr>
              <a:t> the user </a:t>
            </a:r>
            <a:r>
              <a:rPr lang="it-IT" dirty="0" err="1">
                <a:latin typeface="Abadi" panose="020B0604020104020204" pitchFamily="34" charset="0"/>
              </a:rPr>
              <a:t>that</a:t>
            </a:r>
            <a:r>
              <a:rPr lang="it-IT" dirty="0">
                <a:latin typeface="Abadi" panose="020B0604020104020204" pitchFamily="34" charset="0"/>
              </a:rPr>
              <a:t> </a:t>
            </a:r>
            <a:r>
              <a:rPr lang="it-IT" dirty="0" err="1">
                <a:latin typeface="Abadi" panose="020B0604020104020204" pitchFamily="34" charset="0"/>
              </a:rPr>
              <a:t>submits</a:t>
            </a:r>
            <a:r>
              <a:rPr lang="it-IT" dirty="0">
                <a:latin typeface="Abadi" panose="020B0604020104020204" pitchFamily="34" charset="0"/>
              </a:rPr>
              <a:t> or </a:t>
            </a:r>
            <a:r>
              <a:rPr lang="it-IT" dirty="0" err="1">
                <a:latin typeface="Abadi" panose="020B0604020104020204" pitchFamily="34" charset="0"/>
              </a:rPr>
              <a:t>cancels</a:t>
            </a:r>
            <a:r>
              <a:rPr lang="it-IT" dirty="0">
                <a:latin typeface="Abadi" panose="020B0604020104020204" pitchFamily="34" charset="0"/>
              </a:rPr>
              <a:t> the review and </a:t>
            </a:r>
            <a:r>
              <a:rPr lang="it-IT" dirty="0" err="1">
                <a:latin typeface="Abadi" panose="020B0604020104020204" pitchFamily="34" charset="0"/>
              </a:rPr>
              <a:t>its</a:t>
            </a:r>
            <a:r>
              <a:rPr lang="it-IT" dirty="0">
                <a:latin typeface="Abadi" panose="020B0604020104020204" pitchFamily="34" charset="0"/>
              </a:rPr>
              <a:t> points</a:t>
            </a:r>
          </a:p>
          <a:p>
            <a:pPr marL="342900" indent="-342900">
              <a:buFont typeface="Arial" panose="020B0604020202020204" pitchFamily="34" charset="0"/>
              <a:buChar char="•"/>
            </a:pPr>
            <a:r>
              <a:rPr lang="it-IT" dirty="0">
                <a:latin typeface="Abadi" panose="020B0604020104020204" pitchFamily="34" charset="0"/>
              </a:rPr>
              <a:t>User -&gt; Review</a:t>
            </a:r>
            <a:r>
              <a:rPr lang="en-GB" dirty="0">
                <a:latin typeface="Abadi" panose="020B0604020104020204" pitchFamily="34" charset="0"/>
              </a:rPr>
              <a:t> </a:t>
            </a:r>
          </a:p>
          <a:p>
            <a:r>
              <a:rPr lang="en-GB" dirty="0">
                <a:latin typeface="Abadi" panose="020B0604020104020204" pitchFamily="34" charset="0"/>
              </a:rPr>
              <a:t>	@OneToMany(mappedBy="user", cascade= </a:t>
            </a:r>
            <a:r>
              <a:rPr lang="en-GB" dirty="0" err="1">
                <a:latin typeface="Abadi" panose="020B0604020104020204" pitchFamily="34" charset="0"/>
              </a:rPr>
              <a:t>CascadeType.REMOVE</a:t>
            </a:r>
            <a:r>
              <a:rPr lang="en-GB" dirty="0">
                <a:latin typeface="Abadi" panose="020B0604020104020204" pitchFamily="34" charset="0"/>
              </a:rPr>
              <a:t>)</a:t>
            </a:r>
          </a:p>
          <a:p>
            <a:pPr marL="1085850" lvl="1" indent="-342900">
              <a:buFont typeface="Arial" panose="020B0604020202020204" pitchFamily="34" charset="0"/>
              <a:buChar char="•"/>
            </a:pPr>
            <a:r>
              <a:rPr lang="en-GB" dirty="0">
                <a:latin typeface="Abadi" panose="020B0604020104020204" pitchFamily="34" charset="0"/>
              </a:rPr>
              <a:t>When a user is deleted also all his reviews are deleted</a:t>
            </a:r>
          </a:p>
          <a:p>
            <a:endParaRPr lang="en-GB" dirty="0">
              <a:latin typeface="Abadi" panose="020B0604020104020204" pitchFamily="34" charset="0"/>
            </a:endParaRPr>
          </a:p>
        </p:txBody>
      </p:sp>
      <p:sp>
        <p:nvSpPr>
          <p:cNvPr id="3" name="Rettangolo 2">
            <a:extLst>
              <a:ext uri="{FF2B5EF4-FFF2-40B4-BE49-F238E27FC236}">
                <a16:creationId xmlns:a16="http://schemas.microsoft.com/office/drawing/2014/main" id="{5763F0D0-A7DB-49F5-834B-46EC015A9F3D}"/>
              </a:ext>
            </a:extLst>
          </p:cNvPr>
          <p:cNvSpPr/>
          <p:nvPr/>
        </p:nvSpPr>
        <p:spPr>
          <a:xfrm>
            <a:off x="15411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6" name="Rombo 5">
            <a:extLst>
              <a:ext uri="{FF2B5EF4-FFF2-40B4-BE49-F238E27FC236}">
                <a16:creationId xmlns:a16="http://schemas.microsoft.com/office/drawing/2014/main" id="{358A3C87-E78D-4EF4-BB14-4FDB4AEFF2E2}"/>
              </a:ext>
            </a:extLst>
          </p:cNvPr>
          <p:cNvSpPr/>
          <p:nvPr/>
        </p:nvSpPr>
        <p:spPr>
          <a:xfrm>
            <a:off x="2026506" y="1828799"/>
            <a:ext cx="424206" cy="31417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latin typeface="Abadi" panose="020B0604020104020204" pitchFamily="34" charset="0"/>
            </a:endParaRPr>
          </a:p>
        </p:txBody>
      </p:sp>
      <p:sp>
        <p:nvSpPr>
          <p:cNvPr id="7" name="Rettangolo 6">
            <a:extLst>
              <a:ext uri="{FF2B5EF4-FFF2-40B4-BE49-F238E27FC236}">
                <a16:creationId xmlns:a16="http://schemas.microsoft.com/office/drawing/2014/main" id="{DCA983FC-3D99-42B0-9857-330D5D906E33}"/>
              </a:ext>
            </a:extLst>
          </p:cNvPr>
          <p:cNvSpPr/>
          <p:nvPr/>
        </p:nvSpPr>
        <p:spPr>
          <a:xfrm>
            <a:off x="2874662" y="1753386"/>
            <a:ext cx="1448445" cy="464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latin typeface="Abadi" panose="020B0604020104020204" pitchFamily="34" charset="0"/>
              </a:rPr>
              <a:t>User</a:t>
            </a:r>
          </a:p>
        </p:txBody>
      </p:sp>
      <p:sp>
        <p:nvSpPr>
          <p:cNvPr id="8" name="Rettangolo 7">
            <a:extLst>
              <a:ext uri="{FF2B5EF4-FFF2-40B4-BE49-F238E27FC236}">
                <a16:creationId xmlns:a16="http://schemas.microsoft.com/office/drawing/2014/main" id="{BE2D8A5B-7AA4-48DA-AB97-768B392D7DC0}"/>
              </a:ext>
            </a:extLst>
          </p:cNvPr>
          <p:cNvSpPr/>
          <p:nvPr/>
        </p:nvSpPr>
        <p:spPr>
          <a:xfrm>
            <a:off x="154112" y="3117837"/>
            <a:ext cx="1448445" cy="4649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10" name="Rettangolo 9">
            <a:extLst>
              <a:ext uri="{FF2B5EF4-FFF2-40B4-BE49-F238E27FC236}">
                <a16:creationId xmlns:a16="http://schemas.microsoft.com/office/drawing/2014/main" id="{6E9753E8-35F1-49F0-9E38-F69F0CFC86E5}"/>
              </a:ext>
            </a:extLst>
          </p:cNvPr>
          <p:cNvSpPr/>
          <p:nvPr/>
        </p:nvSpPr>
        <p:spPr>
          <a:xfrm>
            <a:off x="2874662" y="3117837"/>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User</a:t>
            </a:r>
          </a:p>
        </p:txBody>
      </p:sp>
      <p:sp>
        <p:nvSpPr>
          <p:cNvPr id="11" name="Rettangolo 10">
            <a:extLst>
              <a:ext uri="{FF2B5EF4-FFF2-40B4-BE49-F238E27FC236}">
                <a16:creationId xmlns:a16="http://schemas.microsoft.com/office/drawing/2014/main" id="{EB171CC8-01BA-4B96-8A26-61FE498EA24E}"/>
              </a:ext>
            </a:extLst>
          </p:cNvPr>
          <p:cNvSpPr/>
          <p:nvPr/>
        </p:nvSpPr>
        <p:spPr>
          <a:xfrm>
            <a:off x="15411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Review</a:t>
            </a:r>
          </a:p>
        </p:txBody>
      </p:sp>
      <p:sp>
        <p:nvSpPr>
          <p:cNvPr id="13" name="Rettangolo 12">
            <a:extLst>
              <a:ext uri="{FF2B5EF4-FFF2-40B4-BE49-F238E27FC236}">
                <a16:creationId xmlns:a16="http://schemas.microsoft.com/office/drawing/2014/main" id="{9B5B1FDD-72AD-4EB6-8D8C-5BE50A749FEA}"/>
              </a:ext>
            </a:extLst>
          </p:cNvPr>
          <p:cNvSpPr/>
          <p:nvPr/>
        </p:nvSpPr>
        <p:spPr>
          <a:xfrm>
            <a:off x="2874662" y="4183129"/>
            <a:ext cx="1448445" cy="464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dirty="0">
                <a:solidFill>
                  <a:schemeClr val="tx1"/>
                </a:solidFill>
                <a:latin typeface="Abadi" panose="020B0604020104020204" pitchFamily="34" charset="0"/>
              </a:rPr>
              <a:t>User</a:t>
            </a:r>
          </a:p>
        </p:txBody>
      </p:sp>
      <p:cxnSp>
        <p:nvCxnSpPr>
          <p:cNvPr id="15" name="Connettore diritto 14">
            <a:extLst>
              <a:ext uri="{FF2B5EF4-FFF2-40B4-BE49-F238E27FC236}">
                <a16:creationId xmlns:a16="http://schemas.microsoft.com/office/drawing/2014/main" id="{51032CD7-E734-42FF-A0D8-4CA37813005D}"/>
              </a:ext>
            </a:extLst>
          </p:cNvPr>
          <p:cNvCxnSpPr>
            <a:stCxn id="3" idx="3"/>
            <a:endCxn id="6" idx="1"/>
          </p:cNvCxnSpPr>
          <p:nvPr/>
        </p:nvCxnSpPr>
        <p:spPr>
          <a:xfrm flipV="1">
            <a:off x="1602557" y="1985885"/>
            <a:ext cx="423949"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ttore diritto 16">
            <a:extLst>
              <a:ext uri="{FF2B5EF4-FFF2-40B4-BE49-F238E27FC236}">
                <a16:creationId xmlns:a16="http://schemas.microsoft.com/office/drawing/2014/main" id="{9C4FDB59-6B54-4D06-83C6-7DEA96D8F04A}"/>
              </a:ext>
            </a:extLst>
          </p:cNvPr>
          <p:cNvCxnSpPr>
            <a:stCxn id="6" idx="3"/>
            <a:endCxn id="7" idx="1"/>
          </p:cNvCxnSpPr>
          <p:nvPr/>
        </p:nvCxnSpPr>
        <p:spPr>
          <a:xfrm>
            <a:off x="2450712" y="1985885"/>
            <a:ext cx="423950" cy="1"/>
          </a:xfrm>
          <a:prstGeom prst="line">
            <a:avLst/>
          </a:prstGeom>
        </p:spPr>
        <p:style>
          <a:lnRef idx="2">
            <a:schemeClr val="accent1"/>
          </a:lnRef>
          <a:fillRef idx="0">
            <a:schemeClr val="accent1"/>
          </a:fillRef>
          <a:effectRef idx="1">
            <a:schemeClr val="accent1"/>
          </a:effectRef>
          <a:fontRef idx="minor">
            <a:schemeClr val="tx1"/>
          </a:fontRef>
        </p:style>
      </p:cxnSp>
      <p:sp>
        <p:nvSpPr>
          <p:cNvPr id="18" name="CasellaDiTesto 17">
            <a:extLst>
              <a:ext uri="{FF2B5EF4-FFF2-40B4-BE49-F238E27FC236}">
                <a16:creationId xmlns:a16="http://schemas.microsoft.com/office/drawing/2014/main" id="{A0719F0B-512B-41BA-8CC5-3371E5AD91C4}"/>
              </a:ext>
            </a:extLst>
          </p:cNvPr>
          <p:cNvSpPr txBox="1"/>
          <p:nvPr/>
        </p:nvSpPr>
        <p:spPr>
          <a:xfrm>
            <a:off x="1584900" y="2057635"/>
            <a:ext cx="478016" cy="338554"/>
          </a:xfrm>
          <a:prstGeom prst="rect">
            <a:avLst/>
          </a:prstGeom>
          <a:noFill/>
        </p:spPr>
        <p:txBody>
          <a:bodyPr wrap="none" rtlCol="0">
            <a:spAutoFit/>
          </a:bodyPr>
          <a:lstStyle/>
          <a:p>
            <a:r>
              <a:rPr lang="it-IT" sz="1600" dirty="0">
                <a:latin typeface="Abadi" panose="020B0604020104020204" pitchFamily="34" charset="0"/>
              </a:rPr>
              <a:t>1:1</a:t>
            </a:r>
          </a:p>
        </p:txBody>
      </p:sp>
      <p:sp>
        <p:nvSpPr>
          <p:cNvPr id="22" name="CasellaDiTesto 21">
            <a:extLst>
              <a:ext uri="{FF2B5EF4-FFF2-40B4-BE49-F238E27FC236}">
                <a16:creationId xmlns:a16="http://schemas.microsoft.com/office/drawing/2014/main" id="{6239F828-B1C2-4001-BD0C-B2A621E42004}"/>
              </a:ext>
            </a:extLst>
          </p:cNvPr>
          <p:cNvSpPr txBox="1"/>
          <p:nvPr/>
        </p:nvSpPr>
        <p:spPr>
          <a:xfrm>
            <a:off x="2376875" y="2057635"/>
            <a:ext cx="489236" cy="338554"/>
          </a:xfrm>
          <a:prstGeom prst="rect">
            <a:avLst/>
          </a:prstGeom>
          <a:noFill/>
        </p:spPr>
        <p:txBody>
          <a:bodyPr wrap="none" rtlCol="0">
            <a:spAutoFit/>
          </a:bodyPr>
          <a:lstStyle/>
          <a:p>
            <a:r>
              <a:rPr lang="it-IT" sz="1600" dirty="0">
                <a:latin typeface="Abadi" panose="020B0604020104020204" pitchFamily="34" charset="0"/>
              </a:rPr>
              <a:t>0:N</a:t>
            </a:r>
          </a:p>
        </p:txBody>
      </p:sp>
      <p:cxnSp>
        <p:nvCxnSpPr>
          <p:cNvPr id="24" name="Connettore 2 23">
            <a:extLst>
              <a:ext uri="{FF2B5EF4-FFF2-40B4-BE49-F238E27FC236}">
                <a16:creationId xmlns:a16="http://schemas.microsoft.com/office/drawing/2014/main" id="{30FB2939-F3D9-41FB-867D-87848F4A0211}"/>
              </a:ext>
            </a:extLst>
          </p:cNvPr>
          <p:cNvCxnSpPr>
            <a:stCxn id="8" idx="3"/>
            <a:endCxn id="10" idx="1"/>
          </p:cNvCxnSpPr>
          <p:nvPr/>
        </p:nvCxnSpPr>
        <p:spPr>
          <a:xfrm>
            <a:off x="1602557" y="3350337"/>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Connettore 2 25">
            <a:extLst>
              <a:ext uri="{FF2B5EF4-FFF2-40B4-BE49-F238E27FC236}">
                <a16:creationId xmlns:a16="http://schemas.microsoft.com/office/drawing/2014/main" id="{7F545D22-2804-4C10-BC46-97E1CF795D26}"/>
              </a:ext>
            </a:extLst>
          </p:cNvPr>
          <p:cNvCxnSpPr>
            <a:stCxn id="13" idx="1"/>
            <a:endCxn id="11" idx="3"/>
          </p:cNvCxnSpPr>
          <p:nvPr/>
        </p:nvCxnSpPr>
        <p:spPr>
          <a:xfrm flipH="1">
            <a:off x="1602557" y="4415629"/>
            <a:ext cx="127210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CasellaDiTesto 26">
            <a:extLst>
              <a:ext uri="{FF2B5EF4-FFF2-40B4-BE49-F238E27FC236}">
                <a16:creationId xmlns:a16="http://schemas.microsoft.com/office/drawing/2014/main" id="{6C1AAC60-2108-438F-814C-275BB82A32FD}"/>
              </a:ext>
            </a:extLst>
          </p:cNvPr>
          <p:cNvSpPr txBox="1"/>
          <p:nvPr/>
        </p:nvSpPr>
        <p:spPr>
          <a:xfrm>
            <a:off x="2527748" y="3077837"/>
            <a:ext cx="308098" cy="338554"/>
          </a:xfrm>
          <a:prstGeom prst="rect">
            <a:avLst/>
          </a:prstGeom>
          <a:noFill/>
        </p:spPr>
        <p:txBody>
          <a:bodyPr wrap="none" rtlCol="0">
            <a:spAutoFit/>
          </a:bodyPr>
          <a:lstStyle/>
          <a:p>
            <a:r>
              <a:rPr lang="it-IT" sz="1600" dirty="0">
                <a:latin typeface="Abadi" panose="020B0604020104020204" pitchFamily="34" charset="0"/>
              </a:rPr>
              <a:t>1</a:t>
            </a:r>
          </a:p>
        </p:txBody>
      </p:sp>
      <p:sp>
        <p:nvSpPr>
          <p:cNvPr id="28" name="CasellaDiTesto 27">
            <a:extLst>
              <a:ext uri="{FF2B5EF4-FFF2-40B4-BE49-F238E27FC236}">
                <a16:creationId xmlns:a16="http://schemas.microsoft.com/office/drawing/2014/main" id="{7AFCC082-260F-4BE6-AD7D-4679464BB0D6}"/>
              </a:ext>
            </a:extLst>
          </p:cNvPr>
          <p:cNvSpPr txBox="1"/>
          <p:nvPr/>
        </p:nvSpPr>
        <p:spPr>
          <a:xfrm>
            <a:off x="1655432" y="4130941"/>
            <a:ext cx="260008" cy="338554"/>
          </a:xfrm>
          <a:prstGeom prst="rect">
            <a:avLst/>
          </a:prstGeom>
          <a:noFill/>
        </p:spPr>
        <p:txBody>
          <a:bodyPr wrap="none" rtlCol="0">
            <a:spAutoFit/>
          </a:bodyPr>
          <a:lstStyle/>
          <a:p>
            <a:r>
              <a:rPr lang="it-IT" sz="1600" dirty="0">
                <a:latin typeface="Abadi" panose="020B0604020104020204" pitchFamily="34" charset="0"/>
              </a:rPr>
              <a:t>*</a:t>
            </a:r>
          </a:p>
        </p:txBody>
      </p:sp>
    </p:spTree>
    <p:extLst>
      <p:ext uri="{BB962C8B-B14F-4D97-AF65-F5344CB8AC3E}">
        <p14:creationId xmlns:p14="http://schemas.microsoft.com/office/powerpoint/2010/main" val="39236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COMMENTS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lstStyle/>
          <a:p>
            <a:pPr marL="342900" indent="-342900">
              <a:buFont typeface="Arial" panose="020B0604020202020204" pitchFamily="34" charset="0"/>
              <a:buChar char="•"/>
            </a:pPr>
            <a:r>
              <a:rPr lang="en-GB" dirty="0">
                <a:latin typeface="Abadi" panose="020B0604020104020204" pitchFamily="34" charset="0"/>
              </a:rPr>
              <a:t>Since both the user's home page and the administrator's inspection are required to display all answers for a specific questionnaire, we </a:t>
            </a:r>
            <a:r>
              <a:rPr lang="en-GB" dirty="0" err="1">
                <a:latin typeface="Abadi" panose="020B0604020104020204" pitchFamily="34" charset="0"/>
              </a:rPr>
              <a:t>setted</a:t>
            </a:r>
            <a:r>
              <a:rPr lang="en-GB" dirty="0">
                <a:latin typeface="Abadi" panose="020B0604020104020204" pitchFamily="34" charset="0"/>
              </a:rPr>
              <a:t> a fetch type EAGER for the relations between the classes Questionnaire, Review and Answer.</a:t>
            </a:r>
          </a:p>
          <a:p>
            <a:pPr marL="342900" indent="-342900">
              <a:buFont typeface="Arial" panose="020B0604020202020204" pitchFamily="34" charset="0"/>
              <a:buChar char="•"/>
            </a:pPr>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 Regarding the cardinality we have interpreted the variable number of questions as possibly zero, which is why the cardinality of Questionnaire to  question and questions to answers is 0:N</a:t>
            </a:r>
          </a:p>
        </p:txBody>
      </p:sp>
    </p:spTree>
    <p:extLst>
      <p:ext uri="{BB962C8B-B14F-4D97-AF65-F5344CB8AC3E}">
        <p14:creationId xmlns:p14="http://schemas.microsoft.com/office/powerpoint/2010/main" val="116183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ADMIN</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154112" y="1296603"/>
            <a:ext cx="8715451" cy="4864765"/>
          </a:xfrm>
        </p:spPr>
        <p:txBody>
          <a:bodyPr>
            <a:normAutofit fontScale="92500" lnSpcReduction="20000"/>
          </a:bodyPr>
          <a:lstStyle/>
          <a:p>
            <a:r>
              <a:rPr lang="it-IT" dirty="0">
                <a:latin typeface="Abadi" panose="020B0604020104020204" pitchFamily="34" charset="0"/>
              </a:rPr>
              <a:t>ENTITY admin</a:t>
            </a:r>
          </a:p>
          <a:p>
            <a:pPr algn="l"/>
            <a:r>
              <a:rPr lang="en-GB" sz="1800" dirty="0">
                <a:solidFill>
                  <a:srgbClr val="646464"/>
                </a:solidFill>
                <a:latin typeface="Consolas" panose="020B0609020204030204" pitchFamily="49" charset="0"/>
              </a:rPr>
              <a:t>@Entity</a:t>
            </a:r>
          </a:p>
          <a:p>
            <a:pPr algn="l"/>
            <a:r>
              <a:rPr lang="en-GB" sz="1800" dirty="0">
                <a:solidFill>
                  <a:srgbClr val="646464"/>
                </a:solidFill>
                <a:latin typeface="Consolas" panose="020B0609020204030204" pitchFamily="49" charset="0"/>
              </a:rPr>
              <a:t>@NamedQueries</a:t>
            </a:r>
            <a:r>
              <a:rPr lang="en-GB" sz="1800" dirty="0">
                <a:solidFill>
                  <a:srgbClr val="000000"/>
                </a:solidFill>
                <a:latin typeface="Consolas" panose="020B0609020204030204" pitchFamily="49" charset="0"/>
              </a:rPr>
              <a:t>({</a:t>
            </a:r>
            <a:r>
              <a:rPr lang="en-GB" sz="1800" dirty="0">
                <a:solidFill>
                  <a:srgbClr val="646464"/>
                </a:solidFill>
                <a:latin typeface="Consolas" panose="020B0609020204030204" pitchFamily="49" charset="0"/>
              </a:rPr>
              <a:t>@NamedQuery</a:t>
            </a:r>
            <a:r>
              <a:rPr lang="en-GB" sz="1800" dirty="0">
                <a:solidFill>
                  <a:srgbClr val="000000"/>
                </a:solidFill>
                <a:latin typeface="Consolas" panose="020B0609020204030204" pitchFamily="49" charset="0"/>
              </a:rPr>
              <a:t>(name = </a:t>
            </a:r>
            <a:r>
              <a:rPr lang="en-GB" sz="1800" dirty="0">
                <a:solidFill>
                  <a:srgbClr val="2A00FF"/>
                </a:solidFill>
                <a:latin typeface="Consolas" panose="020B0609020204030204" pitchFamily="49" charset="0"/>
              </a:rPr>
              <a:t>"</a:t>
            </a:r>
            <a:r>
              <a:rPr lang="en-GB" sz="1800" dirty="0" err="1">
                <a:solidFill>
                  <a:srgbClr val="2A00FF"/>
                </a:solidFill>
                <a:latin typeface="Consolas" panose="020B0609020204030204" pitchFamily="49" charset="0"/>
              </a:rPr>
              <a:t>Admin.checkCredentials</a:t>
            </a:r>
            <a:r>
              <a:rPr lang="en-GB" sz="1800" dirty="0">
                <a:solidFill>
                  <a:srgbClr val="2A00FF"/>
                </a:solidFill>
                <a:latin typeface="Consolas" panose="020B0609020204030204" pitchFamily="49" charset="0"/>
              </a:rPr>
              <a:t>"</a:t>
            </a:r>
            <a:r>
              <a:rPr lang="en-GB" sz="1800" dirty="0">
                <a:solidFill>
                  <a:srgbClr val="000000"/>
                </a:solidFill>
                <a:latin typeface="Consolas" panose="020B0609020204030204" pitchFamily="49" charset="0"/>
              </a:rPr>
              <a:t>, query = </a:t>
            </a:r>
            <a:r>
              <a:rPr lang="en-GB" sz="1800" dirty="0">
                <a:solidFill>
                  <a:srgbClr val="2A00FF"/>
                </a:solidFill>
                <a:latin typeface="Consolas" panose="020B0609020204030204" pitchFamily="49" charset="0"/>
              </a:rPr>
              <a:t>"SELECT a FROM Admin a  WHERE </a:t>
            </a:r>
            <a:r>
              <a:rPr lang="en-GB" sz="1800" dirty="0" err="1">
                <a:solidFill>
                  <a:srgbClr val="2A00FF"/>
                </a:solidFill>
                <a:latin typeface="Consolas" panose="020B0609020204030204" pitchFamily="49" charset="0"/>
              </a:rPr>
              <a:t>a.username</a:t>
            </a:r>
            <a:r>
              <a:rPr lang="en-GB" sz="1800" dirty="0">
                <a:solidFill>
                  <a:srgbClr val="2A00FF"/>
                </a:solidFill>
                <a:latin typeface="Consolas" panose="020B0609020204030204" pitchFamily="49" charset="0"/>
              </a:rPr>
              <a:t> = ?1 and </a:t>
            </a:r>
            <a:r>
              <a:rPr lang="en-GB" sz="1800" dirty="0" err="1">
                <a:solidFill>
                  <a:srgbClr val="2A00FF"/>
                </a:solidFill>
                <a:latin typeface="Consolas" panose="020B0609020204030204" pitchFamily="49" charset="0"/>
              </a:rPr>
              <a:t>a.password</a:t>
            </a:r>
            <a:r>
              <a:rPr lang="en-GB" sz="1800" dirty="0">
                <a:solidFill>
                  <a:srgbClr val="2A00FF"/>
                </a:solidFill>
                <a:latin typeface="Consolas" panose="020B0609020204030204" pitchFamily="49" charset="0"/>
              </a:rPr>
              <a:t> = ?2"</a:t>
            </a:r>
            <a:r>
              <a:rPr lang="en-GB" sz="1800" dirty="0">
                <a:solidFill>
                  <a:srgbClr val="000000"/>
                </a:solidFill>
                <a:latin typeface="Consolas" panose="020B0609020204030204" pitchFamily="49" charset="0"/>
              </a:rPr>
              <a:t>),</a:t>
            </a:r>
            <a:r>
              <a:rPr lang="en-GB" sz="1800" dirty="0">
                <a:solidFill>
                  <a:srgbClr val="646464"/>
                </a:solidFill>
                <a:latin typeface="Consolas" panose="020B0609020204030204" pitchFamily="49" charset="0"/>
              </a:rPr>
              <a:t>@</a:t>
            </a:r>
            <a:r>
              <a:rPr lang="en-GB" sz="1800" dirty="0" err="1">
                <a:solidFill>
                  <a:srgbClr val="646464"/>
                </a:solidFill>
                <a:latin typeface="Consolas" panose="020B0609020204030204" pitchFamily="49" charset="0"/>
              </a:rPr>
              <a:t>NamedQuery</a:t>
            </a:r>
            <a:r>
              <a:rPr lang="en-GB" sz="1800" dirty="0">
                <a:solidFill>
                  <a:srgbClr val="000000"/>
                </a:solidFill>
                <a:latin typeface="Consolas" panose="020B0609020204030204" pitchFamily="49" charset="0"/>
              </a:rPr>
              <a:t>(name = </a:t>
            </a:r>
            <a:r>
              <a:rPr lang="en-GB" sz="1800" dirty="0">
                <a:solidFill>
                  <a:srgbClr val="2A00FF"/>
                </a:solidFill>
                <a:latin typeface="Consolas" panose="020B0609020204030204" pitchFamily="49" charset="0"/>
              </a:rPr>
              <a:t>"</a:t>
            </a:r>
            <a:r>
              <a:rPr lang="en-GB" sz="1800" dirty="0" err="1">
                <a:solidFill>
                  <a:srgbClr val="2A00FF"/>
                </a:solidFill>
                <a:latin typeface="Consolas" panose="020B0609020204030204" pitchFamily="49" charset="0"/>
              </a:rPr>
              <a:t>Admin.checkUsername</a:t>
            </a:r>
            <a:r>
              <a:rPr lang="en-GB" sz="1800" dirty="0">
                <a:solidFill>
                  <a:srgbClr val="2A00FF"/>
                </a:solidFill>
                <a:latin typeface="Consolas" panose="020B0609020204030204" pitchFamily="49" charset="0"/>
              </a:rPr>
              <a:t>"</a:t>
            </a:r>
            <a:r>
              <a:rPr lang="en-GB" sz="1800" dirty="0">
                <a:solidFill>
                  <a:srgbClr val="000000"/>
                </a:solidFill>
                <a:latin typeface="Consolas" panose="020B0609020204030204" pitchFamily="49" charset="0"/>
              </a:rPr>
              <a:t>, query = </a:t>
            </a:r>
            <a:r>
              <a:rPr lang="en-GB" sz="1800" dirty="0">
                <a:solidFill>
                  <a:srgbClr val="2A00FF"/>
                </a:solidFill>
                <a:latin typeface="Consolas" panose="020B0609020204030204" pitchFamily="49" charset="0"/>
              </a:rPr>
              <a:t>"SELECT a FROM Admin a  WHERE </a:t>
            </a:r>
            <a:r>
              <a:rPr lang="en-GB" sz="1800" dirty="0" err="1">
                <a:solidFill>
                  <a:srgbClr val="2A00FF"/>
                </a:solidFill>
                <a:latin typeface="Consolas" panose="020B0609020204030204" pitchFamily="49" charset="0"/>
              </a:rPr>
              <a:t>a.username</a:t>
            </a:r>
            <a:r>
              <a:rPr lang="en-GB" sz="1800" dirty="0">
                <a:solidFill>
                  <a:srgbClr val="2A00FF"/>
                </a:solidFill>
                <a:latin typeface="Consolas" panose="020B0609020204030204" pitchFamily="49" charset="0"/>
              </a:rPr>
              <a:t> = ?1</a:t>
            </a:r>
            <a:r>
              <a:rPr lang="en-GB" sz="1800"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class</a:t>
            </a:r>
            <a:r>
              <a:rPr lang="en-GB" sz="1800" b="1" dirty="0">
                <a:solidFill>
                  <a:srgbClr val="000000"/>
                </a:solidFill>
                <a:latin typeface="Consolas" panose="020B0609020204030204" pitchFamily="49" charset="0"/>
              </a:rPr>
              <a:t> Admin </a:t>
            </a:r>
            <a:r>
              <a:rPr lang="en-GB" sz="1800" b="1" dirty="0">
                <a:solidFill>
                  <a:srgbClr val="7F0055"/>
                </a:solidFill>
                <a:latin typeface="Consolas" panose="020B0609020204030204" pitchFamily="49" charset="0"/>
              </a:rPr>
              <a:t>implements</a:t>
            </a:r>
            <a:r>
              <a:rPr lang="en-GB" sz="1800" b="1" dirty="0">
                <a:solidFill>
                  <a:srgbClr val="000000"/>
                </a:solidFill>
                <a:latin typeface="Consolas" panose="020B0609020204030204" pitchFamily="49" charset="0"/>
              </a:rPr>
              <a:t> Serializable {</a:t>
            </a: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static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final</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long</a:t>
            </a:r>
            <a:r>
              <a:rPr lang="en-GB" sz="1800" b="1" dirty="0">
                <a:solidFill>
                  <a:srgbClr val="000000"/>
                </a:solidFill>
                <a:latin typeface="Consolas" panose="020B0609020204030204" pitchFamily="49" charset="0"/>
              </a:rPr>
              <a:t> </a:t>
            </a:r>
            <a:r>
              <a:rPr lang="en-GB" sz="1800" b="1" i="1" dirty="0" err="1">
                <a:solidFill>
                  <a:srgbClr val="0000C0"/>
                </a:solidFill>
                <a:latin typeface="Consolas" panose="020B0609020204030204" pitchFamily="49" charset="0"/>
              </a:rPr>
              <a:t>serialVersionUID</a:t>
            </a:r>
            <a:r>
              <a:rPr lang="en-GB" sz="1800" b="1" i="1" dirty="0">
                <a:solidFill>
                  <a:srgbClr val="000000"/>
                </a:solidFill>
                <a:latin typeface="Consolas" panose="020B0609020204030204" pitchFamily="49" charset="0"/>
              </a:rPr>
              <a:t> = 1L;</a:t>
            </a:r>
          </a:p>
          <a:p>
            <a:pPr algn="l"/>
            <a:endParaRPr lang="en-GB" sz="1800" dirty="0">
              <a:latin typeface="Consolas" panose="020B0609020204030204" pitchFamily="49" charset="0"/>
            </a:endParaRPr>
          </a:p>
          <a:p>
            <a:pPr algn="l"/>
            <a:r>
              <a:rPr lang="en-GB" sz="1800" dirty="0">
                <a:solidFill>
                  <a:srgbClr val="646464"/>
                </a:solidFill>
                <a:latin typeface="Consolas" panose="020B0609020204030204" pitchFamily="49" charset="0"/>
              </a:rPr>
              <a:t>@Id</a:t>
            </a:r>
          </a:p>
          <a:p>
            <a:pPr algn="l"/>
            <a:r>
              <a:rPr lang="en-GB" sz="1800" dirty="0">
                <a:solidFill>
                  <a:srgbClr val="646464"/>
                </a:solidFill>
                <a:latin typeface="Consolas" panose="020B0609020204030204" pitchFamily="49" charset="0"/>
              </a:rPr>
              <a:t>@GeneratedValue</a:t>
            </a:r>
            <a:r>
              <a:rPr lang="en-GB" sz="1800" dirty="0">
                <a:solidFill>
                  <a:srgbClr val="000000"/>
                </a:solidFill>
                <a:latin typeface="Consolas" panose="020B0609020204030204" pitchFamily="49" charset="0"/>
              </a:rPr>
              <a:t>(strategy = </a:t>
            </a:r>
            <a:r>
              <a:rPr lang="en-GB" sz="1800" dirty="0" err="1">
                <a:solidFill>
                  <a:srgbClr val="000000"/>
                </a:solidFill>
                <a:latin typeface="Consolas" panose="020B0609020204030204" pitchFamily="49" charset="0"/>
              </a:rPr>
              <a:t>GenerationType.</a:t>
            </a:r>
            <a:r>
              <a:rPr lang="en-GB" sz="1800" b="1" i="1" dirty="0" err="1">
                <a:solidFill>
                  <a:srgbClr val="0000C0"/>
                </a:solidFill>
                <a:latin typeface="Consolas" panose="020B0609020204030204" pitchFamily="49" charset="0"/>
              </a:rPr>
              <a:t>IDENTITY</a:t>
            </a:r>
            <a:r>
              <a:rPr lang="en-GB" sz="1800" b="1" i="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int</a:t>
            </a:r>
            <a:r>
              <a:rPr lang="en-GB" sz="1800" b="1" dirty="0">
                <a:solidFill>
                  <a:srgbClr val="000000"/>
                </a:solidFill>
                <a:latin typeface="Consolas" panose="020B0609020204030204" pitchFamily="49" charset="0"/>
              </a:rPr>
              <a:t> </a:t>
            </a:r>
            <a:r>
              <a:rPr lang="en-GB" sz="1800" b="1" dirty="0">
                <a:solidFill>
                  <a:srgbClr val="0000C0"/>
                </a:solidFill>
                <a:latin typeface="Consolas" panose="020B0609020204030204" pitchFamily="49" charset="0"/>
              </a:rPr>
              <a:t>id</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mail</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password</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username</a:t>
            </a:r>
            <a:r>
              <a:rPr lang="en-GB" sz="1800" b="1" dirty="0">
                <a:solidFill>
                  <a:srgbClr val="000000"/>
                </a:solidFill>
                <a:latin typeface="Consolas" panose="020B0609020204030204" pitchFamily="49" charset="0"/>
              </a:rPr>
              <a:t>;</a:t>
            </a:r>
            <a:endParaRPr lang="en-GB" dirty="0">
              <a:latin typeface="Abadi" panose="020B0604020104020204" pitchFamily="34" charset="0"/>
            </a:endParaRPr>
          </a:p>
        </p:txBody>
      </p:sp>
    </p:spTree>
    <p:extLst>
      <p:ext uri="{BB962C8B-B14F-4D97-AF65-F5344CB8AC3E}">
        <p14:creationId xmlns:p14="http://schemas.microsoft.com/office/powerpoint/2010/main" val="109217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METHODS</a:t>
            </a:r>
            <a:br>
              <a:rPr lang="it-IT" dirty="0">
                <a:latin typeface="Abadi" panose="020B0604020104020204" pitchFamily="34" charset="0"/>
              </a:rPr>
            </a:br>
            <a:r>
              <a:rPr lang="it-IT" dirty="0">
                <a:latin typeface="Abadi" panose="020B0604020104020204" pitchFamily="34" charset="0"/>
              </a:rPr>
              <a:t>//set and </a:t>
            </a:r>
            <a:r>
              <a:rPr lang="it-IT" dirty="0" err="1">
                <a:latin typeface="Abadi" panose="020B0604020104020204" pitchFamily="34" charset="0"/>
              </a:rPr>
              <a:t>get</a:t>
            </a:r>
            <a:r>
              <a:rPr lang="it-IT" dirty="0">
                <a:latin typeface="Abadi" panose="020B0604020104020204" pitchFamily="34" charset="0"/>
              </a:rPr>
              <a:t> </a:t>
            </a:r>
            <a:r>
              <a:rPr lang="it-IT" dirty="0" err="1">
                <a:latin typeface="Abadi" panose="020B0604020104020204" pitchFamily="34" charset="0"/>
              </a:rPr>
              <a:t>methods</a:t>
            </a:r>
            <a:r>
              <a:rPr lang="it-IT" dirty="0">
                <a:latin typeface="Abadi" panose="020B0604020104020204" pitchFamily="34" charset="0"/>
              </a:rPr>
              <a:t> on </a:t>
            </a:r>
            <a:r>
              <a:rPr lang="it-IT" dirty="0" err="1">
                <a:latin typeface="Abadi" panose="020B0604020104020204" pitchFamily="34" charset="0"/>
              </a:rPr>
              <a:t>attributes</a:t>
            </a:r>
            <a:r>
              <a:rPr lang="it-IT" dirty="0">
                <a:latin typeface="Abadi" panose="020B0604020104020204" pitchFamily="34" charset="0"/>
              </a:rPr>
              <a:t> </a:t>
            </a:r>
            <a:r>
              <a:rPr lang="it-IT" dirty="0" err="1">
                <a:latin typeface="Abadi" panose="020B0604020104020204" pitchFamily="34" charset="0"/>
              </a:rPr>
              <a:t>omitted</a:t>
            </a:r>
            <a:r>
              <a:rPr lang="it-IT" dirty="0">
                <a:latin typeface="Abadi" panose="020B0604020104020204" pitchFamily="34" charset="0"/>
              </a:rPr>
              <a:t> </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288521" y="1600200"/>
            <a:ext cx="8492405" cy="4525963"/>
          </a:xfrm>
        </p:spPr>
        <p:txBody>
          <a:bodyPr>
            <a:normAutofit/>
          </a:bodyPr>
          <a:lstStyle/>
          <a:p>
            <a:pPr algn="l"/>
            <a:r>
              <a:rPr lang="fr-FR" sz="1800" dirty="0">
                <a:latin typeface="Abadi" panose="020B0604020104020204" pitchFamily="34" charset="0"/>
              </a:rPr>
              <a:t>//</a:t>
            </a:r>
            <a:r>
              <a:rPr lang="fr-FR" sz="1800" dirty="0" err="1">
                <a:latin typeface="Abadi" panose="020B0604020104020204" pitchFamily="34" charset="0"/>
              </a:rPr>
              <a:t>personalized</a:t>
            </a:r>
            <a:r>
              <a:rPr lang="fr-FR" sz="1800" dirty="0">
                <a:latin typeface="Abadi" panose="020B0604020104020204" pitchFamily="34" charset="0"/>
              </a:rPr>
              <a:t> </a:t>
            </a:r>
            <a:r>
              <a:rPr lang="fr-FR" sz="1800" dirty="0" err="1">
                <a:latin typeface="Abadi" panose="020B0604020104020204" pitchFamily="34" charset="0"/>
              </a:rPr>
              <a:t>constructor</a:t>
            </a:r>
            <a:r>
              <a:rPr lang="fr-FR" sz="1800" dirty="0">
                <a:latin typeface="Abadi" panose="020B0604020104020204" pitchFamily="34" charset="0"/>
              </a:rPr>
              <a:t> to </a:t>
            </a:r>
            <a:r>
              <a:rPr lang="fr-FR" sz="1800" dirty="0" err="1">
                <a:latin typeface="Abadi" panose="020B0604020104020204" pitchFamily="34" charset="0"/>
              </a:rPr>
              <a:t>create</a:t>
            </a:r>
            <a:r>
              <a:rPr lang="fr-FR" sz="1800" dirty="0">
                <a:latin typeface="Abadi" panose="020B0604020104020204" pitchFamily="34" charset="0"/>
              </a:rPr>
              <a:t> the admin </a:t>
            </a:r>
            <a:r>
              <a:rPr lang="fr-FR" sz="1800" dirty="0" err="1">
                <a:latin typeface="Abadi" panose="020B0604020104020204" pitchFamily="34" charset="0"/>
              </a:rPr>
              <a:t>with</a:t>
            </a:r>
            <a:r>
              <a:rPr lang="fr-FR" sz="1800" dirty="0">
                <a:latin typeface="Abadi" panose="020B0604020104020204" pitchFamily="34" charset="0"/>
              </a:rPr>
              <a:t> the input </a:t>
            </a:r>
            <a:r>
              <a:rPr lang="fr-FR" sz="1800" dirty="0" err="1">
                <a:latin typeface="Abadi" panose="020B0604020104020204" pitchFamily="34" charset="0"/>
              </a:rPr>
              <a:t>parameteres</a:t>
            </a:r>
            <a:r>
              <a:rPr lang="fr-FR" sz="1800" dirty="0">
                <a:latin typeface="Abadi" panose="020B0604020104020204" pitchFamily="34" charset="0"/>
              </a:rPr>
              <a:t> of the </a:t>
            </a:r>
            <a:r>
              <a:rPr lang="fr-FR" sz="1800" dirty="0" err="1">
                <a:latin typeface="Abadi" panose="020B0604020104020204" pitchFamily="34" charset="0"/>
              </a:rPr>
              <a:t>signin</a:t>
            </a:r>
            <a:endParaRPr lang="fr-FR" sz="1800" dirty="0">
              <a:latin typeface="Abadi" panose="020B0604020104020204" pitchFamily="34" charset="0"/>
            </a:endParaRPr>
          </a:p>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Admin(String </a:t>
            </a:r>
            <a:r>
              <a:rPr lang="en-GB" sz="1800" b="1" dirty="0">
                <a:solidFill>
                  <a:srgbClr val="6A3E3E"/>
                </a:solidFill>
                <a:latin typeface="Consolas" panose="020B0609020204030204" pitchFamily="49" charset="0"/>
              </a:rPr>
              <a:t>username</a:t>
            </a:r>
            <a:r>
              <a:rPr lang="en-GB" sz="1800" b="1" dirty="0">
                <a:solidFill>
                  <a:srgbClr val="000000"/>
                </a:solidFill>
                <a:latin typeface="Consolas" panose="020B0609020204030204" pitchFamily="49" charset="0"/>
              </a:rPr>
              <a:t>, String </a:t>
            </a:r>
            <a:r>
              <a:rPr lang="en-GB" sz="1800" b="1" dirty="0">
                <a:solidFill>
                  <a:srgbClr val="6A3E3E"/>
                </a:solidFill>
                <a:latin typeface="Consolas" panose="020B0609020204030204" pitchFamily="49" charset="0"/>
              </a:rPr>
              <a:t>password</a:t>
            </a:r>
            <a:r>
              <a:rPr lang="en-GB" sz="1800" b="1" dirty="0">
                <a:solidFill>
                  <a:srgbClr val="000000"/>
                </a:solidFill>
                <a:latin typeface="Consolas" panose="020B0609020204030204" pitchFamily="49" charset="0"/>
              </a:rPr>
              <a:t>, String </a:t>
            </a:r>
            <a:r>
              <a:rPr lang="en-GB" sz="1800" b="1" dirty="0">
                <a:solidFill>
                  <a:srgbClr val="6A3E3E"/>
                </a:solidFill>
                <a:latin typeface="Consolas" panose="020B0609020204030204" pitchFamily="49" charset="0"/>
              </a:rPr>
              <a:t>mail</a:t>
            </a:r>
            <a:r>
              <a:rPr lang="en-GB" sz="1800" b="1" dirty="0">
                <a:solidFill>
                  <a:srgbClr val="000000"/>
                </a:solidFill>
                <a:latin typeface="Consolas" panose="020B0609020204030204" pitchFamily="49" charset="0"/>
              </a:rPr>
              <a:t>) {</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username</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username</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password</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password</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mail</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mail</a:t>
            </a:r>
            <a:r>
              <a:rPr lang="en-GB" sz="1800" b="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endParaRPr lang="fr-FR" sz="1800" b="1" dirty="0">
              <a:solidFill>
                <a:srgbClr val="000000"/>
              </a:solidFill>
              <a:highlight>
                <a:srgbClr val="FFFF00"/>
              </a:highlight>
              <a:latin typeface="Consolas" panose="020B0609020204030204" pitchFamily="49" charset="0"/>
            </a:endParaRPr>
          </a:p>
        </p:txBody>
      </p:sp>
    </p:spTree>
    <p:extLst>
      <p:ext uri="{BB962C8B-B14F-4D97-AF65-F5344CB8AC3E}">
        <p14:creationId xmlns:p14="http://schemas.microsoft.com/office/powerpoint/2010/main" val="178771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8521" y="139166"/>
            <a:ext cx="8701366" cy="1134830"/>
          </a:xfrm>
        </p:spPr>
        <p:txBody>
          <a:bodyPr>
            <a:normAutofit/>
          </a:bodyPr>
          <a:lstStyle/>
          <a:p>
            <a:r>
              <a:rPr lang="it-IT" dirty="0">
                <a:latin typeface="Abadi" panose="020B0604020104020204" pitchFamily="34" charset="0"/>
              </a:rPr>
              <a:t>Application </a:t>
            </a:r>
            <a:r>
              <a:rPr lang="it-IT" dirty="0" err="1">
                <a:latin typeface="Abadi" panose="020B0604020104020204" pitchFamily="34" charset="0"/>
              </a:rPr>
              <a:t>specifications</a:t>
            </a:r>
            <a:br>
              <a:rPr lang="it-IT" dirty="0">
                <a:latin typeface="Abadi" panose="020B0604020104020204" pitchFamily="34" charset="0"/>
              </a:rPr>
            </a:br>
            <a:r>
              <a:rPr lang="it-IT" dirty="0">
                <a:latin typeface="Abadi" panose="020B0604020104020204" pitchFamily="34" charset="0"/>
              </a:rPr>
              <a:t>User </a:t>
            </a:r>
            <a:r>
              <a:rPr lang="it-IT" dirty="0" err="1">
                <a:latin typeface="Abadi" panose="020B0604020104020204" pitchFamily="34" charset="0"/>
              </a:rPr>
              <a:t>description</a:t>
            </a:r>
            <a:br>
              <a:rPr lang="it-IT" dirty="0">
                <a:latin typeface="Abadi" panose="020B0604020104020204" pitchFamily="34" charset="0"/>
              </a:rPr>
            </a:br>
            <a:endParaRPr lang="it-IT" dirty="0">
              <a:latin typeface="Abadi" panose="020B0604020104020204" pitchFamily="34" charset="0"/>
            </a:endParaRPr>
          </a:p>
        </p:txBody>
      </p:sp>
      <p:sp>
        <p:nvSpPr>
          <p:cNvPr id="3" name="Segnaposto contenuto 2"/>
          <p:cNvSpPr>
            <a:spLocks noGrp="1"/>
          </p:cNvSpPr>
          <p:nvPr>
            <p:ph idx="1"/>
          </p:nvPr>
        </p:nvSpPr>
        <p:spPr>
          <a:xfrm>
            <a:off x="0" y="1353718"/>
            <a:ext cx="9144000" cy="5365115"/>
          </a:xfrm>
        </p:spPr>
        <p:txBody>
          <a:bodyPr>
            <a:normAutofit/>
          </a:bodyPr>
          <a:lstStyle/>
          <a:p>
            <a:r>
              <a:rPr lang="en-GB" sz="1800" b="0" i="0" u="none" strike="noStrike" baseline="0" dirty="0">
                <a:solidFill>
                  <a:srgbClr val="000000"/>
                </a:solidFill>
                <a:latin typeface="Calibri" panose="020F0502020204030204" pitchFamily="34" charset="0"/>
              </a:rPr>
              <a:t>An application deals with gamified consumer data collection. A user registers with a username, a password and an email. A registered user logs in and accesses a HOME PAGE where a “Questionnaire of the day” is published. </a:t>
            </a:r>
          </a:p>
          <a:p>
            <a:r>
              <a:rPr lang="en-GB"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GB" sz="1800" b="0" i="1" u="none" strike="noStrike" baseline="0" dirty="0">
                <a:solidFill>
                  <a:srgbClr val="000000"/>
                </a:solidFill>
                <a:latin typeface="Calibri" panose="020F0502020204030204" pitchFamily="34" charset="0"/>
              </a:rPr>
              <a:t>next </a:t>
            </a:r>
            <a:r>
              <a:rPr lang="en-GB"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GB" sz="1800" b="0" i="1" u="none" strike="noStrike" baseline="0" dirty="0">
                <a:solidFill>
                  <a:srgbClr val="000000"/>
                </a:solidFill>
                <a:latin typeface="Calibri" panose="020F0502020204030204" pitchFamily="34" charset="0"/>
              </a:rPr>
              <a:t>submit </a:t>
            </a:r>
            <a:r>
              <a:rPr lang="en-GB" sz="1800" b="0" i="0" u="none" strike="noStrike" baseline="0" dirty="0">
                <a:solidFill>
                  <a:srgbClr val="000000"/>
                </a:solidFill>
                <a:latin typeface="Calibri" panose="020F0502020204030204" pitchFamily="34" charset="0"/>
              </a:rPr>
              <a:t>button), cancel it (with a </a:t>
            </a:r>
            <a:r>
              <a:rPr lang="en-GB" sz="1800" b="0" i="1" u="none" strike="noStrike" baseline="0" dirty="0">
                <a:solidFill>
                  <a:srgbClr val="000000"/>
                </a:solidFill>
                <a:latin typeface="Calibri" panose="020F0502020204030204" pitchFamily="34" charset="0"/>
              </a:rPr>
              <a:t>cancel </a:t>
            </a:r>
            <a:r>
              <a:rPr lang="en-GB" sz="1800" b="0" i="0" u="none" strike="noStrike" baseline="0" dirty="0">
                <a:solidFill>
                  <a:srgbClr val="000000"/>
                </a:solidFill>
                <a:latin typeface="Calibri" panose="020F0502020204030204" pitchFamily="34" charset="0"/>
              </a:rPr>
              <a:t>button), or go back to the previous section and change the answers (with a </a:t>
            </a:r>
            <a:r>
              <a:rPr lang="en-GB" sz="1800" b="0" i="1" u="none" strike="noStrike" baseline="0" dirty="0">
                <a:solidFill>
                  <a:srgbClr val="000000"/>
                </a:solidFill>
                <a:latin typeface="Calibri" panose="020F0502020204030204" pitchFamily="34" charset="0"/>
              </a:rPr>
              <a:t>previous </a:t>
            </a:r>
            <a:r>
              <a:rPr lang="en-GB"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r>
              <a:rPr lang="en-GB"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endParaRPr lang="en-GB" sz="1400" dirty="0">
              <a:latin typeface="Abadi" panose="020B0604020104020204" pitchFamily="34" charset="0"/>
            </a:endParaRP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0367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USER</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154112" y="1296603"/>
            <a:ext cx="8715451" cy="4864765"/>
          </a:xfrm>
        </p:spPr>
        <p:txBody>
          <a:bodyPr>
            <a:normAutofit fontScale="62500" lnSpcReduction="20000"/>
          </a:bodyPr>
          <a:lstStyle/>
          <a:p>
            <a:r>
              <a:rPr lang="it-IT" dirty="0">
                <a:latin typeface="Abadi" panose="020B0604020104020204" pitchFamily="34" charset="0"/>
              </a:rPr>
              <a:t>ENTITY user</a:t>
            </a:r>
          </a:p>
          <a:p>
            <a:pPr algn="l"/>
            <a:r>
              <a:rPr lang="en-GB" sz="1800" dirty="0">
                <a:solidFill>
                  <a:srgbClr val="646464"/>
                </a:solidFill>
                <a:latin typeface="Consolas" panose="020B0609020204030204" pitchFamily="49" charset="0"/>
              </a:rPr>
              <a:t>@Entity</a:t>
            </a:r>
          </a:p>
          <a:p>
            <a:pPr algn="l"/>
            <a:r>
              <a:rPr lang="en-GB" sz="1800" dirty="0">
                <a:solidFill>
                  <a:srgbClr val="646464"/>
                </a:solidFill>
                <a:latin typeface="Consolas" panose="020B0609020204030204" pitchFamily="49" charset="0"/>
              </a:rPr>
              <a:t>@NamedQueries</a:t>
            </a:r>
            <a:r>
              <a:rPr lang="en-GB" sz="1800" dirty="0">
                <a:solidFill>
                  <a:srgbClr val="000000"/>
                </a:solidFill>
                <a:latin typeface="Consolas" panose="020B0609020204030204" pitchFamily="49" charset="0"/>
              </a:rPr>
              <a:t>({</a:t>
            </a:r>
            <a:r>
              <a:rPr lang="en-GB" sz="1800" dirty="0">
                <a:solidFill>
                  <a:srgbClr val="646464"/>
                </a:solidFill>
                <a:latin typeface="Consolas" panose="020B0609020204030204" pitchFamily="49" charset="0"/>
              </a:rPr>
              <a:t>@NamedQuery</a:t>
            </a:r>
            <a:r>
              <a:rPr lang="en-GB" sz="1800" dirty="0">
                <a:solidFill>
                  <a:srgbClr val="000000"/>
                </a:solidFill>
                <a:latin typeface="Consolas" panose="020B0609020204030204" pitchFamily="49" charset="0"/>
              </a:rPr>
              <a:t>(name = </a:t>
            </a:r>
            <a:r>
              <a:rPr lang="en-GB" sz="1800" dirty="0">
                <a:solidFill>
                  <a:srgbClr val="2A00FF"/>
                </a:solidFill>
                <a:latin typeface="Consolas" panose="020B0609020204030204" pitchFamily="49" charset="0"/>
              </a:rPr>
              <a:t>“</a:t>
            </a:r>
            <a:r>
              <a:rPr lang="en-GB" sz="1800" dirty="0" err="1">
                <a:solidFill>
                  <a:srgbClr val="2A00FF"/>
                </a:solidFill>
                <a:latin typeface="Consolas" panose="020B0609020204030204" pitchFamily="49" charset="0"/>
              </a:rPr>
              <a:t>User.checkCredentials</a:t>
            </a:r>
            <a:r>
              <a:rPr lang="en-GB" sz="1800" dirty="0">
                <a:solidFill>
                  <a:srgbClr val="2A00FF"/>
                </a:solidFill>
                <a:latin typeface="Consolas" panose="020B0609020204030204" pitchFamily="49" charset="0"/>
              </a:rPr>
              <a:t>"</a:t>
            </a:r>
            <a:r>
              <a:rPr lang="en-GB" sz="1800" dirty="0">
                <a:solidFill>
                  <a:srgbClr val="000000"/>
                </a:solidFill>
                <a:latin typeface="Consolas" panose="020B0609020204030204" pitchFamily="49" charset="0"/>
              </a:rPr>
              <a:t>, query = </a:t>
            </a:r>
            <a:r>
              <a:rPr lang="en-GB" sz="1800" dirty="0">
                <a:solidFill>
                  <a:srgbClr val="2A00FF"/>
                </a:solidFill>
                <a:latin typeface="Consolas" panose="020B0609020204030204" pitchFamily="49" charset="0"/>
              </a:rPr>
              <a:t>"SELECT u FROM User u  WHERE </a:t>
            </a:r>
            <a:r>
              <a:rPr lang="en-GB" sz="1800" dirty="0" err="1">
                <a:solidFill>
                  <a:srgbClr val="2A00FF"/>
                </a:solidFill>
                <a:latin typeface="Consolas" panose="020B0609020204030204" pitchFamily="49" charset="0"/>
              </a:rPr>
              <a:t>u.username</a:t>
            </a:r>
            <a:r>
              <a:rPr lang="en-GB" sz="1800" dirty="0">
                <a:solidFill>
                  <a:srgbClr val="2A00FF"/>
                </a:solidFill>
                <a:latin typeface="Consolas" panose="020B0609020204030204" pitchFamily="49" charset="0"/>
              </a:rPr>
              <a:t> = ?1 and </a:t>
            </a:r>
            <a:r>
              <a:rPr lang="en-GB" sz="1800" dirty="0" err="1">
                <a:solidFill>
                  <a:srgbClr val="2A00FF"/>
                </a:solidFill>
                <a:latin typeface="Consolas" panose="020B0609020204030204" pitchFamily="49" charset="0"/>
              </a:rPr>
              <a:t>u.password</a:t>
            </a:r>
            <a:r>
              <a:rPr lang="en-GB" sz="1800" dirty="0">
                <a:solidFill>
                  <a:srgbClr val="2A00FF"/>
                </a:solidFill>
                <a:latin typeface="Consolas" panose="020B0609020204030204" pitchFamily="49" charset="0"/>
              </a:rPr>
              <a:t> = ?2"</a:t>
            </a:r>
            <a:r>
              <a:rPr lang="en-GB" sz="1800" dirty="0">
                <a:solidFill>
                  <a:srgbClr val="000000"/>
                </a:solidFill>
                <a:latin typeface="Consolas" panose="020B0609020204030204" pitchFamily="49" charset="0"/>
              </a:rPr>
              <a:t>),</a:t>
            </a:r>
            <a:r>
              <a:rPr lang="en-GB" sz="1800" dirty="0">
                <a:solidFill>
                  <a:srgbClr val="646464"/>
                </a:solidFill>
                <a:latin typeface="Consolas" panose="020B0609020204030204" pitchFamily="49" charset="0"/>
              </a:rPr>
              <a:t>@</a:t>
            </a:r>
            <a:r>
              <a:rPr lang="en-GB" sz="1800" dirty="0" err="1">
                <a:solidFill>
                  <a:srgbClr val="646464"/>
                </a:solidFill>
                <a:latin typeface="Consolas" panose="020B0609020204030204" pitchFamily="49" charset="0"/>
              </a:rPr>
              <a:t>NamedQuery</a:t>
            </a:r>
            <a:r>
              <a:rPr lang="en-GB" sz="1800" dirty="0">
                <a:solidFill>
                  <a:srgbClr val="000000"/>
                </a:solidFill>
                <a:latin typeface="Consolas" panose="020B0609020204030204" pitchFamily="49" charset="0"/>
              </a:rPr>
              <a:t>(name = </a:t>
            </a:r>
            <a:r>
              <a:rPr lang="en-GB" sz="1800" dirty="0">
                <a:solidFill>
                  <a:srgbClr val="2A00FF"/>
                </a:solidFill>
                <a:latin typeface="Consolas" panose="020B0609020204030204" pitchFamily="49" charset="0"/>
              </a:rPr>
              <a:t>“</a:t>
            </a:r>
            <a:r>
              <a:rPr lang="en-GB" sz="1800" dirty="0" err="1">
                <a:solidFill>
                  <a:srgbClr val="2A00FF"/>
                </a:solidFill>
                <a:latin typeface="Consolas" panose="020B0609020204030204" pitchFamily="49" charset="0"/>
              </a:rPr>
              <a:t>User.checkUsername</a:t>
            </a:r>
            <a:r>
              <a:rPr lang="en-GB" sz="1800" dirty="0">
                <a:solidFill>
                  <a:srgbClr val="2A00FF"/>
                </a:solidFill>
                <a:latin typeface="Consolas" panose="020B0609020204030204" pitchFamily="49" charset="0"/>
              </a:rPr>
              <a:t>"</a:t>
            </a:r>
            <a:r>
              <a:rPr lang="en-GB" sz="1800" dirty="0">
                <a:solidFill>
                  <a:srgbClr val="000000"/>
                </a:solidFill>
                <a:latin typeface="Consolas" panose="020B0609020204030204" pitchFamily="49" charset="0"/>
              </a:rPr>
              <a:t>, query = </a:t>
            </a:r>
            <a:r>
              <a:rPr lang="en-GB" sz="1800" dirty="0">
                <a:solidFill>
                  <a:srgbClr val="2A00FF"/>
                </a:solidFill>
                <a:latin typeface="Consolas" panose="020B0609020204030204" pitchFamily="49" charset="0"/>
              </a:rPr>
              <a:t>"SELECT u FROM User u  WHERE </a:t>
            </a:r>
            <a:r>
              <a:rPr lang="en-GB" sz="1800" dirty="0" err="1">
                <a:solidFill>
                  <a:srgbClr val="2A00FF"/>
                </a:solidFill>
                <a:latin typeface="Consolas" panose="020B0609020204030204" pitchFamily="49" charset="0"/>
              </a:rPr>
              <a:t>u.username</a:t>
            </a:r>
            <a:r>
              <a:rPr lang="en-GB" sz="1800" dirty="0">
                <a:solidFill>
                  <a:srgbClr val="2A00FF"/>
                </a:solidFill>
                <a:latin typeface="Consolas" panose="020B0609020204030204" pitchFamily="49" charset="0"/>
              </a:rPr>
              <a:t> = ?1)</a:t>
            </a:r>
            <a:r>
              <a:rPr lang="en-GB" sz="1800"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class</a:t>
            </a:r>
            <a:r>
              <a:rPr lang="en-GB" sz="1800" b="1" dirty="0">
                <a:solidFill>
                  <a:srgbClr val="000000"/>
                </a:solidFill>
                <a:latin typeface="Consolas" panose="020B0609020204030204" pitchFamily="49" charset="0"/>
              </a:rPr>
              <a:t> User </a:t>
            </a:r>
            <a:r>
              <a:rPr lang="en-GB" sz="1800" b="1" dirty="0">
                <a:solidFill>
                  <a:srgbClr val="7F0055"/>
                </a:solidFill>
                <a:latin typeface="Consolas" panose="020B0609020204030204" pitchFamily="49" charset="0"/>
              </a:rPr>
              <a:t>implements</a:t>
            </a:r>
            <a:r>
              <a:rPr lang="en-GB" sz="1800" b="1" dirty="0">
                <a:solidFill>
                  <a:srgbClr val="000000"/>
                </a:solidFill>
                <a:latin typeface="Consolas" panose="020B0609020204030204" pitchFamily="49" charset="0"/>
              </a:rPr>
              <a:t> Serializable, Comparable&lt;User&gt; {</a:t>
            </a: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static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final</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long</a:t>
            </a:r>
            <a:r>
              <a:rPr lang="en-GB" sz="1800" b="1" dirty="0">
                <a:solidFill>
                  <a:srgbClr val="000000"/>
                </a:solidFill>
                <a:latin typeface="Consolas" panose="020B0609020204030204" pitchFamily="49" charset="0"/>
              </a:rPr>
              <a:t> </a:t>
            </a:r>
            <a:r>
              <a:rPr lang="en-GB" sz="1800" b="1" i="1" dirty="0" err="1">
                <a:solidFill>
                  <a:srgbClr val="0000C0"/>
                </a:solidFill>
                <a:latin typeface="Consolas" panose="020B0609020204030204" pitchFamily="49" charset="0"/>
              </a:rPr>
              <a:t>serialVersionUID</a:t>
            </a:r>
            <a:r>
              <a:rPr lang="en-GB" sz="1800" b="1" i="1" dirty="0">
                <a:solidFill>
                  <a:srgbClr val="000000"/>
                </a:solidFill>
                <a:latin typeface="Consolas" panose="020B0609020204030204" pitchFamily="49" charset="0"/>
              </a:rPr>
              <a:t> = 1L;</a:t>
            </a:r>
          </a:p>
          <a:p>
            <a:pPr algn="l"/>
            <a:endParaRPr lang="en-GB" sz="1800" dirty="0">
              <a:latin typeface="Consolas" panose="020B0609020204030204" pitchFamily="49" charset="0"/>
            </a:endParaRPr>
          </a:p>
          <a:p>
            <a:pPr algn="l"/>
            <a:r>
              <a:rPr lang="en-GB" sz="1800" dirty="0">
                <a:solidFill>
                  <a:srgbClr val="646464"/>
                </a:solidFill>
                <a:latin typeface="Consolas" panose="020B0609020204030204" pitchFamily="49" charset="0"/>
              </a:rPr>
              <a:t>@Id</a:t>
            </a:r>
          </a:p>
          <a:p>
            <a:pPr algn="l"/>
            <a:r>
              <a:rPr lang="en-GB" sz="1800" dirty="0">
                <a:solidFill>
                  <a:srgbClr val="646464"/>
                </a:solidFill>
                <a:latin typeface="Consolas" panose="020B0609020204030204" pitchFamily="49" charset="0"/>
              </a:rPr>
              <a:t>@GeneratedValue</a:t>
            </a:r>
            <a:r>
              <a:rPr lang="en-GB" sz="1800" dirty="0">
                <a:solidFill>
                  <a:srgbClr val="000000"/>
                </a:solidFill>
                <a:latin typeface="Consolas" panose="020B0609020204030204" pitchFamily="49" charset="0"/>
              </a:rPr>
              <a:t>(strategy = </a:t>
            </a:r>
            <a:r>
              <a:rPr lang="en-GB" sz="1800" dirty="0" err="1">
                <a:solidFill>
                  <a:srgbClr val="000000"/>
                </a:solidFill>
                <a:latin typeface="Consolas" panose="020B0609020204030204" pitchFamily="49" charset="0"/>
              </a:rPr>
              <a:t>GenerationType.</a:t>
            </a:r>
            <a:r>
              <a:rPr lang="en-GB" sz="1800" b="1" i="1" dirty="0" err="1">
                <a:solidFill>
                  <a:srgbClr val="0000C0"/>
                </a:solidFill>
                <a:latin typeface="Consolas" panose="020B0609020204030204" pitchFamily="49" charset="0"/>
              </a:rPr>
              <a:t>IDENTITY</a:t>
            </a:r>
            <a:r>
              <a:rPr lang="en-GB" sz="1800" b="1" i="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int</a:t>
            </a:r>
            <a:r>
              <a:rPr lang="en-GB" sz="1800" b="1" dirty="0">
                <a:solidFill>
                  <a:srgbClr val="000000"/>
                </a:solidFill>
                <a:latin typeface="Consolas" panose="020B0609020204030204" pitchFamily="49" charset="0"/>
              </a:rPr>
              <a:t> </a:t>
            </a:r>
            <a:r>
              <a:rPr lang="en-GB" sz="1800" b="1" dirty="0">
                <a:solidFill>
                  <a:srgbClr val="0000C0"/>
                </a:solidFill>
                <a:latin typeface="Consolas" panose="020B0609020204030204" pitchFamily="49" charset="0"/>
              </a:rPr>
              <a:t>id</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username</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password</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mail</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err="1">
                <a:solidFill>
                  <a:srgbClr val="7F0055"/>
                </a:solidFill>
                <a:latin typeface="Consolas" panose="020B0609020204030204" pitchFamily="49" charset="0"/>
              </a:rPr>
              <a:t>boolean</a:t>
            </a:r>
            <a:r>
              <a:rPr lang="en-GB" sz="1800" b="1" dirty="0">
                <a:solidFill>
                  <a:srgbClr val="000000"/>
                </a:solidFill>
                <a:latin typeface="Consolas" panose="020B0609020204030204" pitchFamily="49" charset="0"/>
              </a:rPr>
              <a:t> </a:t>
            </a:r>
            <a:r>
              <a:rPr lang="en-GB" sz="1800" b="1" dirty="0">
                <a:solidFill>
                  <a:srgbClr val="0000C0"/>
                </a:solidFill>
                <a:latin typeface="Consolas" panose="020B0609020204030204" pitchFamily="49" charset="0"/>
              </a:rPr>
              <a:t>blocked</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int</a:t>
            </a:r>
            <a:r>
              <a:rPr lang="en-GB" sz="1800" b="1" dirty="0">
                <a:solidFill>
                  <a:srgbClr val="000000"/>
                </a:solidFill>
                <a:latin typeface="Consolas" panose="020B0609020204030204" pitchFamily="49" charset="0"/>
              </a:rPr>
              <a:t> </a:t>
            </a:r>
            <a:r>
              <a:rPr lang="en-GB" sz="1800" b="1" dirty="0">
                <a:solidFill>
                  <a:srgbClr val="0000C0"/>
                </a:solidFill>
                <a:latin typeface="Consolas" panose="020B0609020204030204" pitchFamily="49" charset="0"/>
              </a:rPr>
              <a:t>points</a:t>
            </a:r>
            <a:r>
              <a:rPr lang="en-GB" sz="1800" b="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dirty="0">
                <a:solidFill>
                  <a:srgbClr val="3F7F5F"/>
                </a:solidFill>
                <a:latin typeface="Consolas" panose="020B0609020204030204" pitchFamily="49" charset="0"/>
              </a:rPr>
              <a:t>//</a:t>
            </a:r>
            <a:r>
              <a:rPr lang="en-GB" sz="1800" u="sng" dirty="0">
                <a:solidFill>
                  <a:srgbClr val="3F7F5F"/>
                </a:solidFill>
                <a:latin typeface="Consolas" panose="020B0609020204030204" pitchFamily="49" charset="0"/>
              </a:rPr>
              <a:t>bi-directional one-to-may association to Review</a:t>
            </a:r>
          </a:p>
          <a:p>
            <a:pPr algn="l"/>
            <a:r>
              <a:rPr lang="en-GB" sz="1800" dirty="0">
                <a:solidFill>
                  <a:srgbClr val="646464"/>
                </a:solidFill>
                <a:latin typeface="Consolas" panose="020B0609020204030204" pitchFamily="49" charset="0"/>
              </a:rPr>
              <a:t>@OneToMany</a:t>
            </a:r>
            <a:r>
              <a:rPr lang="en-GB" sz="1800" dirty="0">
                <a:solidFill>
                  <a:srgbClr val="000000"/>
                </a:solidFill>
                <a:latin typeface="Consolas" panose="020B0609020204030204" pitchFamily="49" charset="0"/>
              </a:rPr>
              <a:t>(mappedBy=</a:t>
            </a:r>
            <a:r>
              <a:rPr lang="en-GB" sz="1800" dirty="0">
                <a:solidFill>
                  <a:srgbClr val="2A00FF"/>
                </a:solidFill>
                <a:latin typeface="Consolas" panose="020B0609020204030204" pitchFamily="49" charset="0"/>
              </a:rPr>
              <a:t>"user"</a:t>
            </a:r>
            <a:r>
              <a:rPr lang="en-GB" sz="1800" dirty="0">
                <a:solidFill>
                  <a:srgbClr val="000000"/>
                </a:solidFill>
                <a:latin typeface="Consolas" panose="020B0609020204030204" pitchFamily="49" charset="0"/>
              </a:rPr>
              <a:t>, cascade= </a:t>
            </a:r>
            <a:r>
              <a:rPr lang="en-GB" sz="1800" dirty="0" err="1">
                <a:solidFill>
                  <a:srgbClr val="000000"/>
                </a:solidFill>
                <a:latin typeface="Consolas" panose="020B0609020204030204" pitchFamily="49" charset="0"/>
              </a:rPr>
              <a:t>CascadeType.</a:t>
            </a:r>
            <a:r>
              <a:rPr lang="en-GB" sz="1800" b="1" i="1" dirty="0" err="1">
                <a:solidFill>
                  <a:srgbClr val="0000C0"/>
                </a:solidFill>
                <a:latin typeface="Consolas" panose="020B0609020204030204" pitchFamily="49" charset="0"/>
              </a:rPr>
              <a:t>REMOVE</a:t>
            </a:r>
            <a:r>
              <a:rPr lang="en-GB" sz="1800" b="1" i="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List&lt;Review&gt; </a:t>
            </a:r>
            <a:r>
              <a:rPr lang="en-GB" sz="1800" b="1" dirty="0">
                <a:solidFill>
                  <a:srgbClr val="0000C0"/>
                </a:solidFill>
                <a:latin typeface="Consolas" panose="020B0609020204030204" pitchFamily="49" charset="0"/>
              </a:rPr>
              <a:t>reviews</a:t>
            </a:r>
            <a:r>
              <a:rPr lang="en-GB" sz="1800" b="1" dirty="0">
                <a:solidFill>
                  <a:srgbClr val="000000"/>
                </a:solidFill>
                <a:latin typeface="Consolas" panose="020B0609020204030204" pitchFamily="49" charset="0"/>
              </a:rPr>
              <a:t>;</a:t>
            </a:r>
            <a:endParaRPr lang="en-GB" dirty="0">
              <a:latin typeface="Abadi" panose="020B0604020104020204" pitchFamily="34" charset="0"/>
            </a:endParaRPr>
          </a:p>
        </p:txBody>
      </p:sp>
    </p:spTree>
    <p:extLst>
      <p:ext uri="{BB962C8B-B14F-4D97-AF65-F5344CB8AC3E}">
        <p14:creationId xmlns:p14="http://schemas.microsoft.com/office/powerpoint/2010/main" val="109096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METHODS</a:t>
            </a:r>
            <a:br>
              <a:rPr lang="it-IT" dirty="0">
                <a:latin typeface="Abadi" panose="020B0604020104020204" pitchFamily="34" charset="0"/>
              </a:rPr>
            </a:br>
            <a:r>
              <a:rPr lang="it-IT" dirty="0">
                <a:latin typeface="Abadi" panose="020B0604020104020204" pitchFamily="34" charset="0"/>
              </a:rPr>
              <a:t>//set and </a:t>
            </a:r>
            <a:r>
              <a:rPr lang="it-IT" dirty="0" err="1">
                <a:latin typeface="Abadi" panose="020B0604020104020204" pitchFamily="34" charset="0"/>
              </a:rPr>
              <a:t>get</a:t>
            </a:r>
            <a:r>
              <a:rPr lang="it-IT" dirty="0">
                <a:latin typeface="Abadi" panose="020B0604020104020204" pitchFamily="34" charset="0"/>
              </a:rPr>
              <a:t> </a:t>
            </a:r>
            <a:r>
              <a:rPr lang="it-IT" dirty="0" err="1">
                <a:latin typeface="Abadi" panose="020B0604020104020204" pitchFamily="34" charset="0"/>
              </a:rPr>
              <a:t>methods</a:t>
            </a:r>
            <a:r>
              <a:rPr lang="it-IT" dirty="0">
                <a:latin typeface="Abadi" panose="020B0604020104020204" pitchFamily="34" charset="0"/>
              </a:rPr>
              <a:t> on </a:t>
            </a:r>
            <a:r>
              <a:rPr lang="it-IT" dirty="0" err="1">
                <a:latin typeface="Abadi" panose="020B0604020104020204" pitchFamily="34" charset="0"/>
              </a:rPr>
              <a:t>attributes</a:t>
            </a:r>
            <a:r>
              <a:rPr lang="it-IT" dirty="0">
                <a:latin typeface="Abadi" panose="020B0604020104020204" pitchFamily="34" charset="0"/>
              </a:rPr>
              <a:t> </a:t>
            </a:r>
            <a:r>
              <a:rPr lang="it-IT" dirty="0" err="1">
                <a:latin typeface="Abadi" panose="020B0604020104020204" pitchFamily="34" charset="0"/>
              </a:rPr>
              <a:t>omitted</a:t>
            </a:r>
            <a:r>
              <a:rPr lang="it-IT" dirty="0">
                <a:latin typeface="Abadi" panose="020B0604020104020204" pitchFamily="34" charset="0"/>
              </a:rPr>
              <a:t> </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288521" y="1600200"/>
            <a:ext cx="8492405" cy="4525963"/>
          </a:xfrm>
        </p:spPr>
        <p:txBody>
          <a:bodyPr>
            <a:normAutofit/>
          </a:bodyPr>
          <a:lstStyle/>
          <a:p>
            <a:pPr algn="l"/>
            <a:r>
              <a:rPr lang="fr-FR" sz="1800" dirty="0">
                <a:latin typeface="Abadi" panose="020B0604020104020204" pitchFamily="34" charset="0"/>
              </a:rPr>
              <a:t>//</a:t>
            </a:r>
            <a:r>
              <a:rPr lang="fr-FR" sz="1800" dirty="0" err="1">
                <a:latin typeface="Abadi" panose="020B0604020104020204" pitchFamily="34" charset="0"/>
              </a:rPr>
              <a:t>personalized</a:t>
            </a:r>
            <a:r>
              <a:rPr lang="fr-FR" sz="1800" dirty="0">
                <a:latin typeface="Abadi" panose="020B0604020104020204" pitchFamily="34" charset="0"/>
              </a:rPr>
              <a:t> </a:t>
            </a:r>
            <a:r>
              <a:rPr lang="fr-FR" sz="1800" dirty="0" err="1">
                <a:latin typeface="Abadi" panose="020B0604020104020204" pitchFamily="34" charset="0"/>
              </a:rPr>
              <a:t>constructor</a:t>
            </a:r>
            <a:r>
              <a:rPr lang="fr-FR" sz="1800" dirty="0">
                <a:latin typeface="Abadi" panose="020B0604020104020204" pitchFamily="34" charset="0"/>
              </a:rPr>
              <a:t> to </a:t>
            </a:r>
            <a:r>
              <a:rPr lang="fr-FR" sz="1800" dirty="0" err="1">
                <a:latin typeface="Abadi" panose="020B0604020104020204" pitchFamily="34" charset="0"/>
              </a:rPr>
              <a:t>create</a:t>
            </a:r>
            <a:r>
              <a:rPr lang="fr-FR" sz="1800" dirty="0">
                <a:latin typeface="Abadi" panose="020B0604020104020204" pitchFamily="34" charset="0"/>
              </a:rPr>
              <a:t> the user </a:t>
            </a:r>
            <a:r>
              <a:rPr lang="fr-FR" sz="1800" dirty="0" err="1">
                <a:latin typeface="Abadi" panose="020B0604020104020204" pitchFamily="34" charset="0"/>
              </a:rPr>
              <a:t>with</a:t>
            </a:r>
            <a:r>
              <a:rPr lang="fr-FR" sz="1800" dirty="0">
                <a:latin typeface="Abadi" panose="020B0604020104020204" pitchFamily="34" charset="0"/>
              </a:rPr>
              <a:t> the input </a:t>
            </a:r>
            <a:r>
              <a:rPr lang="fr-FR" sz="1800" dirty="0" err="1">
                <a:latin typeface="Abadi" panose="020B0604020104020204" pitchFamily="34" charset="0"/>
              </a:rPr>
              <a:t>parameteres</a:t>
            </a:r>
            <a:r>
              <a:rPr lang="fr-FR" sz="1800" dirty="0">
                <a:latin typeface="Abadi" panose="020B0604020104020204" pitchFamily="34" charset="0"/>
              </a:rPr>
              <a:t> of the </a:t>
            </a:r>
            <a:r>
              <a:rPr lang="fr-FR" sz="1800" dirty="0" err="1">
                <a:latin typeface="Abadi" panose="020B0604020104020204" pitchFamily="34" charset="0"/>
              </a:rPr>
              <a:t>signin</a:t>
            </a:r>
            <a:endParaRPr lang="fr-FR" sz="1800" dirty="0">
              <a:latin typeface="Abadi" panose="020B0604020104020204" pitchFamily="34" charset="0"/>
            </a:endParaRPr>
          </a:p>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User(String </a:t>
            </a:r>
            <a:r>
              <a:rPr lang="en-GB" sz="1800" b="1" dirty="0">
                <a:solidFill>
                  <a:srgbClr val="6A3E3E"/>
                </a:solidFill>
                <a:latin typeface="Consolas" panose="020B0609020204030204" pitchFamily="49" charset="0"/>
              </a:rPr>
              <a:t>username</a:t>
            </a:r>
            <a:r>
              <a:rPr lang="en-GB" sz="1800" b="1" dirty="0">
                <a:solidFill>
                  <a:srgbClr val="000000"/>
                </a:solidFill>
                <a:latin typeface="Consolas" panose="020B0609020204030204" pitchFamily="49" charset="0"/>
              </a:rPr>
              <a:t>, String </a:t>
            </a:r>
            <a:r>
              <a:rPr lang="en-GB" sz="1800" b="1" dirty="0">
                <a:solidFill>
                  <a:srgbClr val="6A3E3E"/>
                </a:solidFill>
                <a:latin typeface="Consolas" panose="020B0609020204030204" pitchFamily="49" charset="0"/>
              </a:rPr>
              <a:t>password</a:t>
            </a:r>
            <a:r>
              <a:rPr lang="en-GB" sz="1800" b="1" dirty="0">
                <a:solidFill>
                  <a:srgbClr val="000000"/>
                </a:solidFill>
                <a:latin typeface="Consolas" panose="020B0609020204030204" pitchFamily="49" charset="0"/>
              </a:rPr>
              <a:t>, String </a:t>
            </a:r>
            <a:r>
              <a:rPr lang="en-GB" sz="1800" b="1" dirty="0">
                <a:solidFill>
                  <a:srgbClr val="6A3E3E"/>
                </a:solidFill>
                <a:latin typeface="Consolas" panose="020B0609020204030204" pitchFamily="49" charset="0"/>
              </a:rPr>
              <a:t>mail</a:t>
            </a:r>
            <a:r>
              <a:rPr lang="en-GB" sz="1800" b="1" dirty="0">
                <a:solidFill>
                  <a:srgbClr val="000000"/>
                </a:solidFill>
                <a:latin typeface="Consolas" panose="020B0609020204030204" pitchFamily="49" charset="0"/>
              </a:rPr>
              <a:t>) {</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username</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username</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password</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password</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mail</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mail</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blocked</a:t>
            </a:r>
            <a:r>
              <a:rPr lang="en-GB" sz="1800" b="1" dirty="0">
                <a:solidFill>
                  <a:srgbClr val="000000"/>
                </a:solidFill>
                <a:latin typeface="Consolas" panose="020B0609020204030204" pitchFamily="49" charset="0"/>
              </a:rPr>
              <a:t>=</a:t>
            </a:r>
            <a:r>
              <a:rPr lang="en-GB" sz="1800" b="1" dirty="0">
                <a:solidFill>
                  <a:srgbClr val="7F0055"/>
                </a:solidFill>
                <a:latin typeface="Consolas" panose="020B0609020204030204" pitchFamily="49" charset="0"/>
              </a:rPr>
              <a:t>false</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points</a:t>
            </a:r>
            <a:r>
              <a:rPr lang="en-GB" sz="1800" b="1" dirty="0">
                <a:solidFill>
                  <a:srgbClr val="000000"/>
                </a:solidFill>
                <a:latin typeface="Consolas" panose="020B0609020204030204" pitchFamily="49" charset="0"/>
              </a:rPr>
              <a:t>=0;</a:t>
            </a:r>
          </a:p>
          <a:p>
            <a:pPr algn="l"/>
            <a:r>
              <a:rPr lang="en-GB" sz="1800" dirty="0">
                <a:solidFill>
                  <a:srgbClr val="000000"/>
                </a:solidFill>
                <a:latin typeface="Consolas" panose="020B0609020204030204" pitchFamily="49" charset="0"/>
              </a:rPr>
              <a:t>}</a:t>
            </a:r>
          </a:p>
          <a:p>
            <a:pPr algn="l"/>
            <a:endParaRPr lang="fr-FR" sz="1800" b="1" dirty="0">
              <a:solidFill>
                <a:srgbClr val="000000"/>
              </a:solidFill>
              <a:latin typeface="Consolas" panose="020B0609020204030204" pitchFamily="49" charset="0"/>
            </a:endParaRPr>
          </a:p>
          <a:p>
            <a:r>
              <a:rPr lang="fr-FR" sz="1800" dirty="0">
                <a:latin typeface="Abadi" panose="020B0604020104020204" pitchFamily="34" charset="0"/>
              </a:rPr>
              <a:t>//</a:t>
            </a:r>
            <a:r>
              <a:rPr lang="fr-FR" sz="1800" dirty="0" err="1">
                <a:latin typeface="Abadi" panose="020B0604020104020204" pitchFamily="34" charset="0"/>
              </a:rPr>
              <a:t>method</a:t>
            </a:r>
            <a:r>
              <a:rPr lang="fr-FR" sz="1800" dirty="0">
                <a:latin typeface="Abadi" panose="020B0604020104020204" pitchFamily="34" charset="0"/>
              </a:rPr>
              <a:t> to </a:t>
            </a:r>
            <a:r>
              <a:rPr lang="fr-FR" sz="1800" dirty="0" err="1">
                <a:latin typeface="Abadi" panose="020B0604020104020204" pitchFamily="34" charset="0"/>
              </a:rPr>
              <a:t>add</a:t>
            </a:r>
            <a:r>
              <a:rPr lang="fr-FR" sz="1800" dirty="0">
                <a:latin typeface="Abadi" panose="020B0604020104020204" pitchFamily="34" charset="0"/>
              </a:rPr>
              <a:t> a new </a:t>
            </a:r>
            <a:r>
              <a:rPr lang="fr-FR" sz="1800" dirty="0" err="1">
                <a:latin typeface="Abadi" panose="020B0604020104020204" pitchFamily="34" charset="0"/>
              </a:rPr>
              <a:t>review</a:t>
            </a:r>
            <a:endParaRPr lang="fr-FR" sz="1800" b="1"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Review </a:t>
            </a:r>
            <a:r>
              <a:rPr lang="en-US" sz="1800" b="1" dirty="0" err="1">
                <a:solidFill>
                  <a:srgbClr val="000000"/>
                </a:solidFill>
                <a:latin typeface="Consolas" panose="020B0609020204030204" pitchFamily="49" charset="0"/>
              </a:rPr>
              <a:t>addReview</a:t>
            </a:r>
            <a:r>
              <a:rPr lang="en-US" sz="1800" b="1" dirty="0">
                <a:solidFill>
                  <a:srgbClr val="000000"/>
                </a:solidFill>
                <a:latin typeface="Consolas" panose="020B0609020204030204" pitchFamily="49" charset="0"/>
              </a:rPr>
              <a:t>(Review </a:t>
            </a:r>
            <a:r>
              <a:rPr lang="en-US" sz="1800" b="1" dirty="0">
                <a:solidFill>
                  <a:srgbClr val="6A3E3E"/>
                </a:solidFill>
                <a:latin typeface="Consolas" panose="020B0609020204030204" pitchFamily="49" charset="0"/>
              </a:rPr>
              <a:t>review</a:t>
            </a:r>
            <a:r>
              <a:rPr lang="en-US" sz="1800" b="1" dirty="0">
                <a:solidFill>
                  <a:srgbClr val="000000"/>
                </a:solidFill>
                <a:latin typeface="Consolas" panose="020B0609020204030204" pitchFamily="49" charset="0"/>
              </a:rPr>
              <a:t>) </a:t>
            </a:r>
          </a:p>
          <a:p>
            <a:endParaRPr lang="en-US" sz="18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23979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QUESTIONNAIRE</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154112" y="1296603"/>
            <a:ext cx="8715451" cy="4864765"/>
          </a:xfrm>
        </p:spPr>
        <p:txBody>
          <a:bodyPr>
            <a:normAutofit fontScale="70000" lnSpcReduction="20000"/>
          </a:bodyPr>
          <a:lstStyle/>
          <a:p>
            <a:r>
              <a:rPr lang="it-IT" dirty="0">
                <a:latin typeface="Abadi" panose="020B0604020104020204" pitchFamily="34" charset="0"/>
              </a:rPr>
              <a:t>ENTITY </a:t>
            </a:r>
            <a:r>
              <a:rPr lang="it-IT" dirty="0" err="1">
                <a:latin typeface="Abadi" panose="020B0604020104020204" pitchFamily="34" charset="0"/>
              </a:rPr>
              <a:t>Questionnaire</a:t>
            </a:r>
            <a:endParaRPr lang="it-IT" dirty="0">
              <a:latin typeface="Abadi" panose="020B0604020104020204" pitchFamily="34" charset="0"/>
            </a:endParaRPr>
          </a:p>
          <a:p>
            <a:r>
              <a:rPr lang="it-IT" sz="2400" dirty="0">
                <a:solidFill>
                  <a:srgbClr val="646464"/>
                </a:solidFill>
                <a:latin typeface="Consolas" panose="020B0609020204030204" pitchFamily="49" charset="0"/>
              </a:rPr>
              <a:t>@Entity</a:t>
            </a:r>
            <a:endParaRPr lang="it-IT" dirty="0">
              <a:latin typeface="Abadi" panose="020B0604020104020204" pitchFamily="34" charset="0"/>
            </a:endParaRPr>
          </a:p>
          <a:p>
            <a:r>
              <a:rPr lang="it-IT" sz="1800" dirty="0">
                <a:solidFill>
                  <a:srgbClr val="646464"/>
                </a:solidFill>
                <a:latin typeface="Consolas" panose="020B0609020204030204" pitchFamily="49" charset="0"/>
              </a:rPr>
              <a:t>@NamedQueries</a:t>
            </a:r>
            <a:r>
              <a:rPr lang="it-IT" sz="1800" dirty="0">
                <a:solidFill>
                  <a:srgbClr val="000000"/>
                </a:solidFill>
                <a:latin typeface="Consolas" panose="020B0609020204030204" pitchFamily="49" charset="0"/>
              </a:rPr>
              <a:t>({</a:t>
            </a:r>
            <a:r>
              <a:rPr lang="it-IT" sz="1800" dirty="0">
                <a:solidFill>
                  <a:srgbClr val="646464"/>
                </a:solidFill>
                <a:latin typeface="Consolas" panose="020B0609020204030204" pitchFamily="49" charset="0"/>
              </a:rPr>
              <a:t>@NamedQuery</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"Questionnaire.findAll"</a:t>
            </a:r>
            <a:r>
              <a:rPr lang="it-IT" sz="1800" dirty="0">
                <a:solidFill>
                  <a:srgbClr val="000000"/>
                </a:solidFill>
                <a:latin typeface="Consolas" panose="020B0609020204030204" pitchFamily="49" charset="0"/>
              </a:rPr>
              <a:t>, query=</a:t>
            </a:r>
            <a:r>
              <a:rPr lang="it-IT" sz="1800" dirty="0">
                <a:solidFill>
                  <a:srgbClr val="2A00FF"/>
                </a:solidFill>
                <a:latin typeface="Consolas" panose="020B0609020204030204" pitchFamily="49" charset="0"/>
              </a:rPr>
              <a:t>"SELECT q FROM </a:t>
            </a:r>
            <a:r>
              <a:rPr lang="it-IT" sz="1800" dirty="0" err="1">
                <a:solidFill>
                  <a:srgbClr val="2A00FF"/>
                </a:solidFill>
                <a:latin typeface="Consolas" panose="020B0609020204030204" pitchFamily="49" charset="0"/>
              </a:rPr>
              <a:t>Questionnaire</a:t>
            </a:r>
            <a:r>
              <a:rPr lang="it-IT" sz="1800" dirty="0">
                <a:solidFill>
                  <a:srgbClr val="2A00FF"/>
                </a:solidFill>
                <a:latin typeface="Consolas" panose="020B0609020204030204" pitchFamily="49" charset="0"/>
              </a:rPr>
              <a:t> q"</a:t>
            </a:r>
            <a:r>
              <a:rPr lang="it-IT" sz="1800" dirty="0">
                <a:solidFill>
                  <a:srgbClr val="000000"/>
                </a:solidFill>
                <a:latin typeface="Consolas" panose="020B0609020204030204" pitchFamily="49" charset="0"/>
              </a:rPr>
              <a:t>), </a:t>
            </a:r>
            <a:r>
              <a:rPr lang="it-IT" sz="1800" dirty="0">
                <a:solidFill>
                  <a:srgbClr val="646464"/>
                </a:solidFill>
                <a:latin typeface="Consolas" panose="020B0609020204030204" pitchFamily="49" charset="0"/>
              </a:rPr>
              <a:t>@NamedQuery</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"Questionnaire.findByDate"</a:t>
            </a:r>
            <a:r>
              <a:rPr lang="it-IT" sz="1800" dirty="0">
                <a:solidFill>
                  <a:srgbClr val="000000"/>
                </a:solidFill>
                <a:latin typeface="Consolas" panose="020B0609020204030204" pitchFamily="49" charset="0"/>
              </a:rPr>
              <a:t>, query=</a:t>
            </a:r>
            <a:r>
              <a:rPr lang="it-IT" sz="1800" dirty="0">
                <a:solidFill>
                  <a:srgbClr val="2A00FF"/>
                </a:solidFill>
                <a:latin typeface="Consolas" panose="020B0609020204030204" pitchFamily="49" charset="0"/>
              </a:rPr>
              <a:t>"SELECT q FROM </a:t>
            </a:r>
            <a:r>
              <a:rPr lang="it-IT" sz="1800" dirty="0" err="1">
                <a:solidFill>
                  <a:srgbClr val="2A00FF"/>
                </a:solidFill>
                <a:latin typeface="Consolas" panose="020B0609020204030204" pitchFamily="49" charset="0"/>
              </a:rPr>
              <a:t>Questionnaire</a:t>
            </a:r>
            <a:r>
              <a:rPr lang="it-IT" sz="1800" dirty="0">
                <a:solidFill>
                  <a:srgbClr val="2A00FF"/>
                </a:solidFill>
                <a:latin typeface="Consolas" panose="020B0609020204030204" pitchFamily="49" charset="0"/>
              </a:rPr>
              <a:t> q WHERE </a:t>
            </a:r>
            <a:r>
              <a:rPr lang="it-IT" sz="1800" dirty="0" err="1">
                <a:solidFill>
                  <a:srgbClr val="2A00FF"/>
                </a:solidFill>
                <a:latin typeface="Consolas" panose="020B0609020204030204" pitchFamily="49" charset="0"/>
              </a:rPr>
              <a:t>q.date</a:t>
            </a:r>
            <a:r>
              <a:rPr lang="it-IT" sz="1800" dirty="0">
                <a:solidFill>
                  <a:srgbClr val="2A00FF"/>
                </a:solidFill>
                <a:latin typeface="Consolas" panose="020B0609020204030204" pitchFamily="49" charset="0"/>
              </a:rPr>
              <a:t>= :</a:t>
            </a:r>
            <a:r>
              <a:rPr lang="it-IT" sz="1800" dirty="0" err="1">
                <a:solidFill>
                  <a:srgbClr val="2A00FF"/>
                </a:solidFill>
                <a:latin typeface="Consolas" panose="020B0609020204030204" pitchFamily="49" charset="0"/>
              </a:rPr>
              <a:t>qdate</a:t>
            </a:r>
            <a:r>
              <a:rPr lang="it-IT" sz="1800" dirty="0">
                <a:solidFill>
                  <a:srgbClr val="2A00FF"/>
                </a:solidFill>
                <a:latin typeface="Consolas" panose="020B0609020204030204" pitchFamily="49" charset="0"/>
              </a:rPr>
              <a:t>"</a:t>
            </a:r>
            <a:r>
              <a:rPr lang="it-IT" sz="1800" dirty="0">
                <a:solidFill>
                  <a:srgbClr val="000000"/>
                </a:solidFill>
                <a:latin typeface="Consolas" panose="020B0609020204030204" pitchFamily="49" charset="0"/>
              </a:rPr>
              <a:t>)})</a:t>
            </a:r>
          </a:p>
          <a:p>
            <a:pPr algn="l"/>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a:t>
            </a:r>
            <a:r>
              <a:rPr lang="fr-FR" sz="1800" b="1" dirty="0">
                <a:solidFill>
                  <a:srgbClr val="7F0055"/>
                </a:solidFill>
                <a:latin typeface="Consolas" panose="020B0609020204030204" pitchFamily="49" charset="0"/>
              </a:rPr>
              <a:t>class</a:t>
            </a:r>
            <a:r>
              <a:rPr lang="fr-FR" sz="1800" b="1" dirty="0">
                <a:solidFill>
                  <a:srgbClr val="000000"/>
                </a:solidFill>
                <a:latin typeface="Consolas" panose="020B0609020204030204" pitchFamily="49" charset="0"/>
              </a:rPr>
              <a:t> Questionnaire </a:t>
            </a:r>
            <a:r>
              <a:rPr lang="fr-FR" sz="1800" b="1" dirty="0" err="1">
                <a:solidFill>
                  <a:srgbClr val="7F0055"/>
                </a:solidFill>
                <a:latin typeface="Consolas" panose="020B0609020204030204" pitchFamily="49" charset="0"/>
              </a:rPr>
              <a:t>implements</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Serializable</a:t>
            </a:r>
            <a:r>
              <a:rPr lang="fr-FR"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err="1">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endParaRPr lang="it-IT" sz="1800" dirty="0">
              <a:solidFill>
                <a:srgbClr val="000000"/>
              </a:solidFill>
              <a:latin typeface="Consolas" panose="020B0609020204030204" pitchFamily="49" charset="0"/>
            </a:endParaRPr>
          </a:p>
          <a:p>
            <a:pPr algn="l"/>
            <a:r>
              <a:rPr lang="it-IT" sz="1800" dirty="0">
                <a:solidFill>
                  <a:srgbClr val="646464"/>
                </a:solidFill>
                <a:latin typeface="Consolas" panose="020B0609020204030204" pitchFamily="49" charset="0"/>
              </a:rPr>
              <a:t>@Id</a:t>
            </a:r>
          </a:p>
          <a:p>
            <a:pPr algn="l"/>
            <a:r>
              <a:rPr lang="it-IT" sz="1800" dirty="0">
                <a:solidFill>
                  <a:srgbClr val="646464"/>
                </a:solidFill>
                <a:latin typeface="Consolas" panose="020B0609020204030204" pitchFamily="49" charset="0"/>
              </a:rPr>
              <a:t>@GeneratedValue</a:t>
            </a:r>
            <a:r>
              <a:rPr lang="it-IT" sz="1800" dirty="0">
                <a:solidFill>
                  <a:srgbClr val="000000"/>
                </a:solidFill>
                <a:latin typeface="Consolas" panose="020B0609020204030204" pitchFamily="49" charset="0"/>
              </a:rPr>
              <a:t>(strategy = </a:t>
            </a:r>
            <a:r>
              <a:rPr lang="it-IT" sz="1800" dirty="0" err="1">
                <a:solidFill>
                  <a:srgbClr val="000000"/>
                </a:solidFill>
                <a:latin typeface="Consolas" panose="020B0609020204030204" pitchFamily="49" charset="0"/>
              </a:rPr>
              <a:t>GenerationType.</a:t>
            </a:r>
            <a:r>
              <a:rPr lang="it-IT" sz="1800" b="1" i="1" dirty="0" err="1">
                <a:solidFill>
                  <a:srgbClr val="0000C0"/>
                </a:solidFill>
                <a:latin typeface="Consolas" panose="020B0609020204030204" pitchFamily="49" charset="0"/>
              </a:rPr>
              <a:t>IDENTITY</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int</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id</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product</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dirty="0">
                <a:solidFill>
                  <a:srgbClr val="646464"/>
                </a:solidFill>
                <a:latin typeface="Consolas" panose="020B0609020204030204" pitchFamily="49" charset="0"/>
              </a:rPr>
              <a:t>@Column</a:t>
            </a:r>
            <a:r>
              <a:rPr lang="it-IT" sz="1800" dirty="0">
                <a:solidFill>
                  <a:srgbClr val="000000"/>
                </a:solidFill>
                <a:latin typeface="Consolas" panose="020B0609020204030204" pitchFamily="49" charset="0"/>
              </a:rPr>
              <a:t>(name = </a:t>
            </a:r>
            <a:r>
              <a:rPr lang="it-IT" sz="1800" dirty="0">
                <a:solidFill>
                  <a:srgbClr val="2A00FF"/>
                </a:solidFill>
                <a:latin typeface="Consolas" panose="020B0609020204030204" pitchFamily="49" charset="0"/>
              </a:rPr>
              <a:t>"date"</a:t>
            </a:r>
            <a:r>
              <a:rPr lang="it-IT" sz="1800" dirty="0">
                <a:solidFill>
                  <a:srgbClr val="000000"/>
                </a:solidFill>
                <a:latin typeface="Consolas" panose="020B0609020204030204" pitchFamily="49" charset="0"/>
              </a:rPr>
              <a:t>)</a:t>
            </a:r>
          </a:p>
          <a:p>
            <a:pPr algn="l"/>
            <a:r>
              <a:rPr lang="it-IT" sz="1800" dirty="0">
                <a:solidFill>
                  <a:srgbClr val="646464"/>
                </a:solidFill>
                <a:latin typeface="Consolas" panose="020B0609020204030204" pitchFamily="49" charset="0"/>
              </a:rPr>
              <a:t>@Temporal</a:t>
            </a:r>
            <a:r>
              <a:rPr lang="it-IT" sz="1800" dirty="0">
                <a:solidFill>
                  <a:srgbClr val="000000"/>
                </a:solidFill>
                <a:latin typeface="Consolas" panose="020B0609020204030204" pitchFamily="49" charset="0"/>
              </a:rPr>
              <a:t>(TemporalType.</a:t>
            </a:r>
            <a:r>
              <a:rPr lang="it-IT" sz="1800" b="1" i="1" dirty="0">
                <a:solidFill>
                  <a:srgbClr val="0000C0"/>
                </a:solidFill>
                <a:latin typeface="Consolas" panose="020B0609020204030204" pitchFamily="49" charset="0"/>
              </a:rPr>
              <a:t>DATE</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Date </a:t>
            </a:r>
            <a:r>
              <a:rPr lang="it-IT" sz="1800" b="1" dirty="0" err="1">
                <a:solidFill>
                  <a:srgbClr val="0000C0"/>
                </a:solidFill>
                <a:latin typeface="Consolas" panose="020B0609020204030204" pitchFamily="49" charset="0"/>
              </a:rPr>
              <a:t>date</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dirty="0">
                <a:solidFill>
                  <a:srgbClr val="646464"/>
                </a:solidFill>
                <a:latin typeface="Consolas" panose="020B0609020204030204" pitchFamily="49" charset="0"/>
              </a:rPr>
              <a:t>@Lob</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a:solidFill>
                  <a:srgbClr val="7F0055"/>
                </a:solidFill>
                <a:latin typeface="Consolas" panose="020B0609020204030204" pitchFamily="49" charset="0"/>
              </a:rPr>
              <a:t>byte</a:t>
            </a:r>
            <a:r>
              <a:rPr lang="it-IT" sz="1800" b="1" dirty="0">
                <a:solidFill>
                  <a:srgbClr val="000000"/>
                </a:solidFill>
                <a:latin typeface="Consolas" panose="020B0609020204030204" pitchFamily="49" charset="0"/>
              </a:rPr>
              <a:t>[] </a:t>
            </a:r>
            <a:r>
              <a:rPr lang="it-IT" sz="1800" b="1" dirty="0" err="1">
                <a:solidFill>
                  <a:srgbClr val="0000C0"/>
                </a:solidFill>
                <a:latin typeface="Consolas" panose="020B0609020204030204" pitchFamily="49" charset="0"/>
              </a:rPr>
              <a:t>img</a:t>
            </a:r>
            <a:r>
              <a:rPr lang="it-IT" sz="1800" b="1" dirty="0">
                <a:solidFill>
                  <a:srgbClr val="000000"/>
                </a:solidFill>
                <a:latin typeface="Consolas" panose="020B0609020204030204" pitchFamily="49" charset="0"/>
              </a:rPr>
              <a:t>;</a:t>
            </a:r>
            <a:endParaRPr lang="it-IT" sz="1800" dirty="0">
              <a:solidFill>
                <a:srgbClr val="000000"/>
              </a:solidFill>
              <a:latin typeface="Consolas" panose="020B0609020204030204" pitchFamily="49" charset="0"/>
            </a:endParaRPr>
          </a:p>
          <a:p>
            <a:pPr algn="l"/>
            <a:endParaRPr lang="it-IT" sz="1800" dirty="0">
              <a:solidFill>
                <a:srgbClr val="000000"/>
              </a:solidFill>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one-to-Many association to Question</a:t>
            </a:r>
          </a:p>
          <a:p>
            <a:pPr algn="l"/>
            <a:r>
              <a:rPr lang="it-IT" sz="1800" dirty="0">
                <a:solidFill>
                  <a:srgbClr val="646464"/>
                </a:solidFill>
                <a:latin typeface="Consolas" panose="020B0609020204030204" pitchFamily="49" charset="0"/>
              </a:rPr>
              <a:t>@OneToMany</a:t>
            </a:r>
            <a:r>
              <a:rPr lang="it-IT" sz="1800" dirty="0">
                <a:solidFill>
                  <a:srgbClr val="000000"/>
                </a:solidFill>
                <a:latin typeface="Consolas" panose="020B0609020204030204" pitchFamily="49" charset="0"/>
              </a:rPr>
              <a:t>(mappedBy=</a:t>
            </a:r>
            <a:r>
              <a:rPr lang="it-IT" sz="1800" dirty="0">
                <a:solidFill>
                  <a:srgbClr val="2A00FF"/>
                </a:solidFill>
                <a:latin typeface="Consolas" panose="020B0609020204030204" pitchFamily="49" charset="0"/>
              </a:rPr>
              <a:t>"questionnaire"</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cascade</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CascadeType.</a:t>
            </a:r>
            <a:r>
              <a:rPr lang="it-IT" sz="1800" b="1" i="1" dirty="0" err="1">
                <a:solidFill>
                  <a:srgbClr val="0000C0"/>
                </a:solidFill>
                <a:latin typeface="Consolas" panose="020B0609020204030204" pitchFamily="49" charset="0"/>
              </a:rPr>
              <a:t>REMOVE</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List&lt;</a:t>
            </a:r>
            <a:r>
              <a:rPr lang="it-IT" sz="1800" b="1" dirty="0" err="1">
                <a:solidFill>
                  <a:srgbClr val="000000"/>
                </a:solidFill>
                <a:latin typeface="Consolas" panose="020B0609020204030204" pitchFamily="49" charset="0"/>
              </a:rPr>
              <a:t>Question</a:t>
            </a:r>
            <a:r>
              <a:rPr lang="it-IT" sz="1800" b="1" dirty="0">
                <a:solidFill>
                  <a:srgbClr val="000000"/>
                </a:solidFill>
                <a:latin typeface="Consolas" panose="020B0609020204030204" pitchFamily="49" charset="0"/>
              </a:rPr>
              <a:t>&gt; </a:t>
            </a:r>
            <a:r>
              <a:rPr lang="it-IT" sz="1800" b="1" dirty="0" err="1">
                <a:solidFill>
                  <a:srgbClr val="0000C0"/>
                </a:solidFill>
                <a:latin typeface="Consolas" panose="020B0609020204030204" pitchFamily="49" charset="0"/>
              </a:rPr>
              <a:t>questions</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one-to-Many association to Reviews</a:t>
            </a:r>
          </a:p>
          <a:p>
            <a:pPr algn="l"/>
            <a:r>
              <a:rPr lang="it-IT" sz="1800" dirty="0">
                <a:solidFill>
                  <a:srgbClr val="646464"/>
                </a:solidFill>
                <a:latin typeface="Consolas" panose="020B0609020204030204" pitchFamily="49" charset="0"/>
              </a:rPr>
              <a:t>@OneToMany</a:t>
            </a:r>
            <a:r>
              <a:rPr lang="it-IT" sz="1800" dirty="0">
                <a:solidFill>
                  <a:srgbClr val="000000"/>
                </a:solidFill>
                <a:latin typeface="Consolas" panose="020B0609020204030204" pitchFamily="49" charset="0"/>
              </a:rPr>
              <a:t>(mappedBy=</a:t>
            </a:r>
            <a:r>
              <a:rPr lang="it-IT" sz="1800" dirty="0">
                <a:solidFill>
                  <a:srgbClr val="2A00FF"/>
                </a:solidFill>
                <a:latin typeface="Consolas" panose="020B0609020204030204" pitchFamily="49" charset="0"/>
              </a:rPr>
              <a:t>"questionnaire"</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cascade</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CascadeType.</a:t>
            </a:r>
            <a:r>
              <a:rPr lang="it-IT" sz="1800" b="1" i="1" dirty="0" err="1">
                <a:solidFill>
                  <a:srgbClr val="0000C0"/>
                </a:solidFill>
                <a:latin typeface="Consolas" panose="020B0609020204030204" pitchFamily="49" charset="0"/>
              </a:rPr>
              <a:t>REMOVE</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List&lt;Review&gt; </a:t>
            </a:r>
            <a:r>
              <a:rPr lang="it-IT" sz="1800" b="1" dirty="0">
                <a:solidFill>
                  <a:srgbClr val="0000C0"/>
                </a:solidFill>
                <a:latin typeface="Consolas" panose="020B0609020204030204" pitchFamily="49" charset="0"/>
              </a:rPr>
              <a:t>reviews</a:t>
            </a:r>
            <a:r>
              <a:rPr lang="it-IT" sz="1800" b="1" dirty="0">
                <a:solidFill>
                  <a:srgbClr val="000000"/>
                </a:solidFill>
                <a:latin typeface="Consolas" panose="020B0609020204030204" pitchFamily="49" charset="0"/>
              </a:rPr>
              <a:t>;</a:t>
            </a:r>
          </a:p>
          <a:p>
            <a:pPr algn="l"/>
            <a:endParaRPr lang="en-GB" dirty="0">
              <a:latin typeface="Abadi" panose="020B0604020104020204" pitchFamily="34" charset="0"/>
            </a:endParaRPr>
          </a:p>
        </p:txBody>
      </p:sp>
    </p:spTree>
    <p:extLst>
      <p:ext uri="{BB962C8B-B14F-4D97-AF65-F5344CB8AC3E}">
        <p14:creationId xmlns:p14="http://schemas.microsoft.com/office/powerpoint/2010/main" val="3830024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METHODS</a:t>
            </a:r>
            <a:br>
              <a:rPr lang="it-IT" dirty="0">
                <a:latin typeface="Abadi" panose="020B0604020104020204" pitchFamily="34" charset="0"/>
              </a:rPr>
            </a:br>
            <a:r>
              <a:rPr lang="it-IT" dirty="0">
                <a:latin typeface="Abadi" panose="020B0604020104020204" pitchFamily="34" charset="0"/>
              </a:rPr>
              <a:t>//set and </a:t>
            </a:r>
            <a:r>
              <a:rPr lang="it-IT" dirty="0" err="1">
                <a:latin typeface="Abadi" panose="020B0604020104020204" pitchFamily="34" charset="0"/>
              </a:rPr>
              <a:t>get</a:t>
            </a:r>
            <a:r>
              <a:rPr lang="it-IT" dirty="0">
                <a:latin typeface="Abadi" panose="020B0604020104020204" pitchFamily="34" charset="0"/>
              </a:rPr>
              <a:t> </a:t>
            </a:r>
            <a:r>
              <a:rPr lang="it-IT" dirty="0" err="1">
                <a:latin typeface="Abadi" panose="020B0604020104020204" pitchFamily="34" charset="0"/>
              </a:rPr>
              <a:t>methods</a:t>
            </a:r>
            <a:r>
              <a:rPr lang="it-IT" dirty="0">
                <a:latin typeface="Abadi" panose="020B0604020104020204" pitchFamily="34" charset="0"/>
              </a:rPr>
              <a:t> on </a:t>
            </a:r>
            <a:r>
              <a:rPr lang="it-IT" dirty="0" err="1">
                <a:latin typeface="Abadi" panose="020B0604020104020204" pitchFamily="34" charset="0"/>
              </a:rPr>
              <a:t>attributes</a:t>
            </a:r>
            <a:r>
              <a:rPr lang="it-IT" dirty="0">
                <a:latin typeface="Abadi" panose="020B0604020104020204" pitchFamily="34" charset="0"/>
              </a:rPr>
              <a:t> </a:t>
            </a:r>
            <a:r>
              <a:rPr lang="it-IT" dirty="0" err="1">
                <a:latin typeface="Abadi" panose="020B0604020104020204" pitchFamily="34" charset="0"/>
              </a:rPr>
              <a:t>omitted</a:t>
            </a:r>
            <a:r>
              <a:rPr lang="it-IT" dirty="0">
                <a:latin typeface="Abadi" panose="020B0604020104020204" pitchFamily="34" charset="0"/>
              </a:rPr>
              <a:t> </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288521" y="1600200"/>
            <a:ext cx="8492405" cy="4525963"/>
          </a:xfrm>
        </p:spPr>
        <p:txBody>
          <a:bodyPr>
            <a:normAutofit fontScale="92500" lnSpcReduction="10000"/>
          </a:bodyPr>
          <a:lstStyle/>
          <a:p>
            <a:pPr algn="l"/>
            <a:r>
              <a:rPr lang="fr-FR" sz="1800" dirty="0">
                <a:latin typeface="Abadi" panose="020B0604020104020204" pitchFamily="34" charset="0"/>
              </a:rPr>
              <a:t>//</a:t>
            </a:r>
            <a:r>
              <a:rPr lang="fr-FR" sz="1800" dirty="0" err="1">
                <a:latin typeface="Abadi" panose="020B0604020104020204" pitchFamily="34" charset="0"/>
              </a:rPr>
              <a:t>personalized</a:t>
            </a:r>
            <a:r>
              <a:rPr lang="fr-FR" sz="1800" dirty="0">
                <a:latin typeface="Abadi" panose="020B0604020104020204" pitchFamily="34" charset="0"/>
              </a:rPr>
              <a:t> </a:t>
            </a:r>
            <a:r>
              <a:rPr lang="fr-FR" sz="1800" dirty="0" err="1">
                <a:latin typeface="Abadi" panose="020B0604020104020204" pitchFamily="34" charset="0"/>
              </a:rPr>
              <a:t>constructor</a:t>
            </a:r>
            <a:r>
              <a:rPr lang="fr-FR" sz="1800" dirty="0">
                <a:latin typeface="Abadi" panose="020B0604020104020204" pitchFamily="34" charset="0"/>
              </a:rPr>
              <a:t> to </a:t>
            </a:r>
            <a:r>
              <a:rPr lang="fr-FR" sz="1800" dirty="0" err="1">
                <a:latin typeface="Abadi" panose="020B0604020104020204" pitchFamily="34" charset="0"/>
              </a:rPr>
              <a:t>create</a:t>
            </a:r>
            <a:r>
              <a:rPr lang="fr-FR" sz="1800" dirty="0">
                <a:latin typeface="Abadi" panose="020B0604020104020204" pitchFamily="34" charset="0"/>
              </a:rPr>
              <a:t> the questionnaire </a:t>
            </a:r>
            <a:r>
              <a:rPr lang="fr-FR" sz="1800" dirty="0" err="1">
                <a:latin typeface="Abadi" panose="020B0604020104020204" pitchFamily="34" charset="0"/>
              </a:rPr>
              <a:t>with</a:t>
            </a:r>
            <a:r>
              <a:rPr lang="fr-FR" sz="1800" dirty="0">
                <a:latin typeface="Abadi" panose="020B0604020104020204" pitchFamily="34" charset="0"/>
              </a:rPr>
              <a:t> the input </a:t>
            </a:r>
            <a:r>
              <a:rPr lang="fr-FR" sz="1800" dirty="0" err="1">
                <a:latin typeface="Abadi" panose="020B0604020104020204" pitchFamily="34" charset="0"/>
              </a:rPr>
              <a:t>parameteres</a:t>
            </a:r>
            <a:endParaRPr lang="fr-FR" sz="1800" dirty="0">
              <a:latin typeface="Abadi" panose="020B0604020104020204" pitchFamily="34" charset="0"/>
            </a:endParaRPr>
          </a:p>
          <a:p>
            <a:pPr algn="l"/>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Questionnaire(String </a:t>
            </a:r>
            <a:r>
              <a:rPr lang="fr-FR" sz="1800" b="1" dirty="0" err="1">
                <a:solidFill>
                  <a:srgbClr val="6A3E3E"/>
                </a:solidFill>
                <a:latin typeface="Consolas" panose="020B0609020204030204" pitchFamily="49" charset="0"/>
              </a:rPr>
              <a:t>product</a:t>
            </a:r>
            <a:r>
              <a:rPr lang="fr-FR" sz="1800" b="1" dirty="0">
                <a:solidFill>
                  <a:srgbClr val="000000"/>
                </a:solidFill>
                <a:latin typeface="Consolas" panose="020B0609020204030204" pitchFamily="49" charset="0"/>
              </a:rPr>
              <a:t>, Date </a:t>
            </a:r>
            <a:r>
              <a:rPr lang="fr-FR" sz="1800" b="1" dirty="0" err="1">
                <a:solidFill>
                  <a:srgbClr val="6A3E3E"/>
                </a:solidFill>
                <a:latin typeface="Consolas" panose="020B0609020204030204" pitchFamily="49" charset="0"/>
              </a:rPr>
              <a:t>date</a:t>
            </a:r>
            <a:r>
              <a:rPr lang="fr-FR" sz="1800" b="1" dirty="0">
                <a:solidFill>
                  <a:srgbClr val="000000"/>
                </a:solidFill>
                <a:latin typeface="Consolas" panose="020B0609020204030204" pitchFamily="49" charset="0"/>
              </a:rPr>
              <a:t>, </a:t>
            </a:r>
            <a:r>
              <a:rPr lang="fr-FR" sz="1800" b="1" dirty="0">
                <a:solidFill>
                  <a:srgbClr val="7F0055"/>
                </a:solidFill>
                <a:latin typeface="Consolas" panose="020B0609020204030204" pitchFamily="49" charset="0"/>
              </a:rPr>
              <a:t>byte</a:t>
            </a:r>
            <a:r>
              <a:rPr lang="fr-FR" sz="1800" b="1" dirty="0">
                <a:solidFill>
                  <a:srgbClr val="000000"/>
                </a:solidFill>
                <a:latin typeface="Consolas" panose="020B0609020204030204" pitchFamily="49" charset="0"/>
              </a:rPr>
              <a:t>[] </a:t>
            </a:r>
            <a:r>
              <a:rPr lang="fr-FR" sz="1800" b="1" dirty="0" err="1">
                <a:solidFill>
                  <a:srgbClr val="6A3E3E"/>
                </a:solidFill>
                <a:latin typeface="Consolas" panose="020B0609020204030204" pitchFamily="49" charset="0"/>
              </a:rPr>
              <a:t>img</a:t>
            </a:r>
            <a:r>
              <a:rPr lang="fr-FR" sz="1800" b="1" dirty="0">
                <a:solidFill>
                  <a:srgbClr val="000000"/>
                </a:solidFill>
                <a:latin typeface="Consolas" panose="020B0609020204030204" pitchFamily="49" charset="0"/>
              </a:rPr>
              <a:t>) {</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product</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product</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date</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date</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img</a:t>
            </a:r>
            <a:r>
              <a:rPr lang="en-GB" sz="1800" b="1" dirty="0">
                <a:solidFill>
                  <a:srgbClr val="000000"/>
                </a:solidFill>
                <a:latin typeface="Consolas" panose="020B0609020204030204" pitchFamily="49" charset="0"/>
              </a:rPr>
              <a:t>=</a:t>
            </a:r>
            <a:r>
              <a:rPr lang="en-GB" sz="1800" b="1" dirty="0" err="1">
                <a:solidFill>
                  <a:srgbClr val="6A3E3E"/>
                </a:solidFill>
                <a:latin typeface="Consolas" panose="020B0609020204030204" pitchFamily="49" charset="0"/>
              </a:rPr>
              <a:t>img</a:t>
            </a:r>
            <a:r>
              <a:rPr lang="en-GB" sz="1800" b="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pPr algn="l"/>
            <a:endParaRPr lang="fr-FR" sz="1800" b="1" dirty="0">
              <a:solidFill>
                <a:srgbClr val="000000"/>
              </a:solidFill>
              <a:latin typeface="Consolas" panose="020B0609020204030204" pitchFamily="49" charset="0"/>
            </a:endParaRPr>
          </a:p>
          <a:p>
            <a:r>
              <a:rPr lang="fr-FR" sz="1800" dirty="0">
                <a:latin typeface="Abadi" panose="020B0604020104020204" pitchFamily="34" charset="0"/>
              </a:rPr>
              <a:t>//</a:t>
            </a:r>
            <a:r>
              <a:rPr lang="fr-FR" sz="1800" dirty="0" err="1">
                <a:latin typeface="Abadi" panose="020B0604020104020204" pitchFamily="34" charset="0"/>
              </a:rPr>
              <a:t>method</a:t>
            </a:r>
            <a:r>
              <a:rPr lang="fr-FR" sz="1800" dirty="0">
                <a:latin typeface="Abadi" panose="020B0604020104020204" pitchFamily="34" charset="0"/>
              </a:rPr>
              <a:t> to </a:t>
            </a:r>
            <a:r>
              <a:rPr lang="fr-FR" sz="1800" dirty="0" err="1">
                <a:latin typeface="Abadi" panose="020B0604020104020204" pitchFamily="34" charset="0"/>
              </a:rPr>
              <a:t>add</a:t>
            </a:r>
            <a:r>
              <a:rPr lang="fr-FR" sz="1800" dirty="0">
                <a:latin typeface="Abadi" panose="020B0604020104020204" pitchFamily="34" charset="0"/>
              </a:rPr>
              <a:t> a new question to the questionnaire </a:t>
            </a:r>
            <a:endParaRPr lang="fr-FR" sz="1800" b="1" dirty="0">
              <a:solidFill>
                <a:srgbClr val="000000"/>
              </a:solidFill>
              <a:latin typeface="Consolas" panose="020B0609020204030204" pitchFamily="49" charset="0"/>
            </a:endParaRPr>
          </a:p>
          <a:p>
            <a:pPr algn="l"/>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Question </a:t>
            </a:r>
            <a:r>
              <a:rPr lang="fr-FR" sz="1800" b="1" dirty="0" err="1">
                <a:solidFill>
                  <a:srgbClr val="000000"/>
                </a:solidFill>
                <a:latin typeface="Consolas" panose="020B0609020204030204" pitchFamily="49" charset="0"/>
              </a:rPr>
              <a:t>addQuestion</a:t>
            </a:r>
            <a:r>
              <a:rPr lang="fr-FR" sz="1800" b="1" dirty="0">
                <a:solidFill>
                  <a:srgbClr val="000000"/>
                </a:solidFill>
                <a:latin typeface="Consolas" panose="020B0609020204030204" pitchFamily="49" charset="0"/>
              </a:rPr>
              <a:t>(Question </a:t>
            </a:r>
            <a:r>
              <a:rPr lang="fr-FR" sz="1800" b="1" dirty="0" err="1">
                <a:solidFill>
                  <a:srgbClr val="6A3E3E"/>
                </a:solidFill>
                <a:latin typeface="Consolas" panose="020B0609020204030204" pitchFamily="49" charset="0"/>
              </a:rPr>
              <a:t>question</a:t>
            </a:r>
            <a:r>
              <a:rPr lang="fr-FR" sz="1800" b="1" dirty="0">
                <a:solidFill>
                  <a:srgbClr val="000000"/>
                </a:solidFill>
                <a:latin typeface="Consolas" panose="020B0609020204030204" pitchFamily="49" charset="0"/>
              </a:rPr>
              <a:t>) {</a:t>
            </a:r>
          </a:p>
          <a:p>
            <a:pPr algn="l"/>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getQuestions</a:t>
            </a:r>
            <a:r>
              <a:rPr lang="en-GB" sz="1800" dirty="0">
                <a:solidFill>
                  <a:srgbClr val="000000"/>
                </a:solidFill>
                <a:latin typeface="Consolas" panose="020B0609020204030204" pitchFamily="49" charset="0"/>
              </a:rPr>
              <a:t>().add(</a:t>
            </a:r>
            <a:r>
              <a:rPr lang="en-GB" sz="1800" dirty="0">
                <a:solidFill>
                  <a:srgbClr val="6A3E3E"/>
                </a:solidFill>
                <a:latin typeface="Consolas" panose="020B0609020204030204" pitchFamily="49" charset="0"/>
              </a:rPr>
              <a:t>question</a:t>
            </a:r>
            <a:r>
              <a:rPr lang="en-GB" sz="1800" dirty="0">
                <a:solidFill>
                  <a:srgbClr val="000000"/>
                </a:solidFill>
                <a:latin typeface="Consolas" panose="020B0609020204030204" pitchFamily="49" charset="0"/>
              </a:rPr>
              <a:t>);</a:t>
            </a:r>
          </a:p>
          <a:p>
            <a:pPr algn="l"/>
            <a:r>
              <a:rPr lang="en-GB" sz="1800" dirty="0">
                <a:solidFill>
                  <a:srgbClr val="6A3E3E"/>
                </a:solidFill>
                <a:latin typeface="Consolas" panose="020B0609020204030204" pitchFamily="49" charset="0"/>
              </a:rPr>
              <a:t>	</a:t>
            </a:r>
            <a:r>
              <a:rPr lang="en-GB" sz="1800" dirty="0" err="1">
                <a:solidFill>
                  <a:srgbClr val="6A3E3E"/>
                </a:solidFill>
                <a:latin typeface="Consolas" panose="020B0609020204030204" pitchFamily="49" charset="0"/>
              </a:rPr>
              <a:t>question</a:t>
            </a:r>
            <a:r>
              <a:rPr lang="en-GB" sz="1800" dirty="0" err="1">
                <a:solidFill>
                  <a:srgbClr val="000000"/>
                </a:solidFill>
                <a:latin typeface="Consolas" panose="020B0609020204030204" pitchFamily="49" charset="0"/>
              </a:rPr>
              <a:t>.setQuestionnaire</a:t>
            </a:r>
            <a:r>
              <a:rPr lang="en-GB" sz="1800" dirty="0">
                <a:solidFill>
                  <a:srgbClr val="000000"/>
                </a:solidFill>
                <a:latin typeface="Consolas" panose="020B0609020204030204" pitchFamily="49" charset="0"/>
              </a:rPr>
              <a:t>(</a:t>
            </a:r>
            <a:r>
              <a:rPr lang="en-GB" sz="1800" b="1" dirty="0">
                <a:solidFill>
                  <a:srgbClr val="7F0055"/>
                </a:solidFill>
                <a:latin typeface="Consolas" panose="020B0609020204030204" pitchFamily="49" charset="0"/>
              </a:rPr>
              <a:t>this</a:t>
            </a:r>
            <a:r>
              <a:rPr lang="en-GB" sz="1800" b="1" dirty="0">
                <a:solidFill>
                  <a:srgbClr val="000000"/>
                </a:solidFill>
                <a:latin typeface="Consolas" panose="020B0609020204030204" pitchFamily="49" charset="0"/>
              </a:rPr>
              <a:t>);</a:t>
            </a:r>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return</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question</a:t>
            </a:r>
            <a:r>
              <a:rPr lang="en-GB" sz="1800" b="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r>
              <a:rPr lang="fr-FR" sz="1800" dirty="0">
                <a:latin typeface="Abadi" panose="020B0604020104020204" pitchFamily="34" charset="0"/>
              </a:rPr>
              <a:t>//</a:t>
            </a:r>
            <a:r>
              <a:rPr lang="fr-FR" sz="1800" dirty="0" err="1">
                <a:latin typeface="Abadi" panose="020B0604020104020204" pitchFamily="34" charset="0"/>
              </a:rPr>
              <a:t>method</a:t>
            </a:r>
            <a:r>
              <a:rPr lang="fr-FR" sz="1800" dirty="0">
                <a:latin typeface="Abadi" panose="020B0604020104020204" pitchFamily="34" charset="0"/>
              </a:rPr>
              <a:t> to </a:t>
            </a:r>
            <a:r>
              <a:rPr lang="fr-FR" sz="1800" dirty="0" err="1">
                <a:latin typeface="Abadi" panose="020B0604020104020204" pitchFamily="34" charset="0"/>
              </a:rPr>
              <a:t>add</a:t>
            </a:r>
            <a:r>
              <a:rPr lang="fr-FR" sz="1800" dirty="0">
                <a:latin typeface="Abadi" panose="020B0604020104020204" pitchFamily="34" charset="0"/>
              </a:rPr>
              <a:t> a new </a:t>
            </a:r>
            <a:r>
              <a:rPr lang="fr-FR" sz="1800" dirty="0" err="1">
                <a:latin typeface="Abadi" panose="020B0604020104020204" pitchFamily="34" charset="0"/>
              </a:rPr>
              <a:t>review</a:t>
            </a:r>
            <a:endParaRPr lang="fr-FR" sz="1800" b="1"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Review </a:t>
            </a:r>
            <a:r>
              <a:rPr lang="en-US" sz="1800" b="1" dirty="0" err="1">
                <a:solidFill>
                  <a:srgbClr val="000000"/>
                </a:solidFill>
                <a:latin typeface="Consolas" panose="020B0609020204030204" pitchFamily="49" charset="0"/>
              </a:rPr>
              <a:t>addReview</a:t>
            </a:r>
            <a:r>
              <a:rPr lang="en-US" sz="1800" b="1" dirty="0">
                <a:solidFill>
                  <a:srgbClr val="000000"/>
                </a:solidFill>
                <a:latin typeface="Consolas" panose="020B0609020204030204" pitchFamily="49" charset="0"/>
              </a:rPr>
              <a:t>(Review </a:t>
            </a:r>
            <a:r>
              <a:rPr lang="en-US" sz="1800" b="1" dirty="0">
                <a:solidFill>
                  <a:srgbClr val="6A3E3E"/>
                </a:solidFill>
                <a:latin typeface="Consolas" panose="020B0609020204030204" pitchFamily="49" charset="0"/>
              </a:rPr>
              <a:t>review</a:t>
            </a:r>
            <a:r>
              <a:rPr lang="en-US" sz="18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95798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QUESTION</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17179" y="1389070"/>
            <a:ext cx="8323726" cy="4525963"/>
          </a:xfrm>
        </p:spPr>
        <p:txBody>
          <a:bodyPr>
            <a:normAutofit fontScale="77500" lnSpcReduction="20000"/>
          </a:bodyPr>
          <a:lstStyle/>
          <a:p>
            <a:r>
              <a:rPr lang="it-IT" dirty="0">
                <a:latin typeface="Abadi" panose="020B0604020104020204" pitchFamily="34" charset="0"/>
              </a:rPr>
              <a:t>ENTITY </a:t>
            </a:r>
            <a:r>
              <a:rPr lang="it-IT" dirty="0" err="1">
                <a:latin typeface="Abadi" panose="020B0604020104020204" pitchFamily="34" charset="0"/>
              </a:rPr>
              <a:t>Question</a:t>
            </a:r>
            <a:endParaRPr lang="it-IT" dirty="0">
              <a:latin typeface="Abadi" panose="020B0604020104020204" pitchFamily="34" charset="0"/>
            </a:endParaRPr>
          </a:p>
          <a:p>
            <a:pPr algn="l"/>
            <a:r>
              <a:rPr lang="it-IT" sz="1800" dirty="0">
                <a:solidFill>
                  <a:srgbClr val="646464"/>
                </a:solidFill>
                <a:latin typeface="Consolas" panose="020B0609020204030204" pitchFamily="49" charset="0"/>
              </a:rPr>
              <a:t>@Entity</a:t>
            </a:r>
          </a:p>
          <a:p>
            <a:pPr algn="l"/>
            <a:r>
              <a:rPr lang="en-US" sz="1800" dirty="0">
                <a:solidFill>
                  <a:srgbClr val="646464"/>
                </a:solidFill>
                <a:latin typeface="Consolas" panose="020B0609020204030204" pitchFamily="49" charset="0"/>
              </a:rPr>
              <a:t>@NamedQuery</a:t>
            </a:r>
            <a:r>
              <a:rPr lang="en-US" sz="1800" dirty="0">
                <a:solidFill>
                  <a:srgbClr val="000000"/>
                </a:solidFill>
                <a:latin typeface="Consolas" panose="020B0609020204030204" pitchFamily="49" charset="0"/>
              </a:rPr>
              <a:t>(name=</a:t>
            </a:r>
            <a:r>
              <a:rPr lang="en-US" sz="1800" dirty="0">
                <a:solidFill>
                  <a:srgbClr val="2A00FF"/>
                </a:solidFill>
                <a:latin typeface="Consolas" panose="020B0609020204030204" pitchFamily="49" charset="0"/>
              </a:rPr>
              <a:t>"Question.findAll"</a:t>
            </a:r>
            <a:r>
              <a:rPr lang="en-US" sz="1800" dirty="0">
                <a:solidFill>
                  <a:srgbClr val="000000"/>
                </a:solidFill>
                <a:latin typeface="Consolas" panose="020B0609020204030204" pitchFamily="49" charset="0"/>
              </a:rPr>
              <a:t>, query=</a:t>
            </a:r>
            <a:r>
              <a:rPr lang="en-US" sz="1800" dirty="0">
                <a:solidFill>
                  <a:srgbClr val="2A00FF"/>
                </a:solidFill>
                <a:latin typeface="Consolas" panose="020B0609020204030204" pitchFamily="49" charset="0"/>
              </a:rPr>
              <a:t>"SELECT q FROM Question q"</a:t>
            </a:r>
            <a:r>
              <a:rPr lang="en-US"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a:t>
            </a:r>
            <a:r>
              <a:rPr lang="it-IT" sz="1800" b="1" dirty="0">
                <a:solidFill>
                  <a:srgbClr val="7F0055"/>
                </a:solidFill>
                <a:latin typeface="Consolas" panose="020B0609020204030204" pitchFamily="49" charset="0"/>
              </a:rPr>
              <a:t>class</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Question</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implements</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Serializable</a:t>
            </a:r>
            <a:r>
              <a:rPr lang="it-IT"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err="1">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endParaRPr lang="it-IT" sz="1800" dirty="0">
              <a:latin typeface="Consolas" panose="020B0609020204030204" pitchFamily="49" charset="0"/>
            </a:endParaRPr>
          </a:p>
          <a:p>
            <a:pPr algn="l"/>
            <a:r>
              <a:rPr lang="it-IT" sz="1800" dirty="0">
                <a:solidFill>
                  <a:srgbClr val="646464"/>
                </a:solidFill>
                <a:latin typeface="Consolas" panose="020B0609020204030204" pitchFamily="49" charset="0"/>
              </a:rPr>
              <a:t>@Id</a:t>
            </a:r>
          </a:p>
          <a:p>
            <a:pPr algn="l"/>
            <a:r>
              <a:rPr lang="it-IT" sz="1800" dirty="0">
                <a:solidFill>
                  <a:srgbClr val="646464"/>
                </a:solidFill>
                <a:latin typeface="Consolas" panose="020B0609020204030204" pitchFamily="49" charset="0"/>
              </a:rPr>
              <a:t>@GeneratedValue</a:t>
            </a:r>
            <a:r>
              <a:rPr lang="it-IT" sz="1800" dirty="0">
                <a:solidFill>
                  <a:srgbClr val="000000"/>
                </a:solidFill>
                <a:latin typeface="Consolas" panose="020B0609020204030204" pitchFamily="49" charset="0"/>
              </a:rPr>
              <a:t>(strategy = </a:t>
            </a:r>
            <a:r>
              <a:rPr lang="it-IT" sz="1800" dirty="0" err="1">
                <a:solidFill>
                  <a:srgbClr val="000000"/>
                </a:solidFill>
                <a:latin typeface="Consolas" panose="020B0609020204030204" pitchFamily="49" charset="0"/>
              </a:rPr>
              <a:t>GenerationType.</a:t>
            </a:r>
            <a:r>
              <a:rPr lang="it-IT" sz="1800" b="1" i="1" dirty="0" err="1">
                <a:solidFill>
                  <a:srgbClr val="0000C0"/>
                </a:solidFill>
                <a:latin typeface="Consolas" panose="020B0609020204030204" pitchFamily="49" charset="0"/>
              </a:rPr>
              <a:t>IDENTITY</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int</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id</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text</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one-to-many association to Answer</a:t>
            </a:r>
          </a:p>
          <a:p>
            <a:pPr algn="l"/>
            <a:r>
              <a:rPr lang="it-IT" sz="1800" dirty="0">
                <a:solidFill>
                  <a:srgbClr val="646464"/>
                </a:solidFill>
                <a:latin typeface="Consolas" panose="020B0609020204030204" pitchFamily="49" charset="0"/>
              </a:rPr>
              <a:t>@OneToMany</a:t>
            </a:r>
            <a:r>
              <a:rPr lang="it-IT" sz="1800" dirty="0">
                <a:solidFill>
                  <a:srgbClr val="000000"/>
                </a:solidFill>
                <a:latin typeface="Consolas" panose="020B0609020204030204" pitchFamily="49" charset="0"/>
              </a:rPr>
              <a:t>(mappedBy=</a:t>
            </a:r>
            <a:r>
              <a:rPr lang="it-IT" sz="1800" dirty="0">
                <a:solidFill>
                  <a:srgbClr val="2A00FF"/>
                </a:solidFill>
                <a:latin typeface="Consolas" panose="020B0609020204030204" pitchFamily="49" charset="0"/>
              </a:rPr>
              <a:t>"question"</a:t>
            </a:r>
            <a:r>
              <a:rPr lang="it-IT"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List&lt;</a:t>
            </a:r>
            <a:r>
              <a:rPr lang="it-IT" sz="1800" b="1" dirty="0" err="1">
                <a:solidFill>
                  <a:srgbClr val="000000"/>
                </a:solidFill>
                <a:latin typeface="Consolas" panose="020B0609020204030204" pitchFamily="49" charset="0"/>
              </a:rPr>
              <a:t>Answer</a:t>
            </a:r>
            <a:r>
              <a:rPr lang="it-IT" sz="1800" b="1" dirty="0">
                <a:solidFill>
                  <a:srgbClr val="000000"/>
                </a:solidFill>
                <a:latin typeface="Consolas" panose="020B0609020204030204" pitchFamily="49" charset="0"/>
              </a:rPr>
              <a:t>&gt; </a:t>
            </a:r>
            <a:r>
              <a:rPr lang="it-IT" sz="1800" b="1" dirty="0" err="1">
                <a:solidFill>
                  <a:srgbClr val="0000C0"/>
                </a:solidFill>
                <a:latin typeface="Consolas" panose="020B0609020204030204" pitchFamily="49" charset="0"/>
              </a:rPr>
              <a:t>answers</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many-to-one association to Questionnaire</a:t>
            </a:r>
          </a:p>
          <a:p>
            <a:pPr algn="l"/>
            <a:r>
              <a:rPr lang="it-IT" sz="1800" dirty="0">
                <a:solidFill>
                  <a:srgbClr val="646464"/>
                </a:solidFill>
                <a:latin typeface="Consolas" panose="020B0609020204030204" pitchFamily="49" charset="0"/>
              </a:rPr>
              <a:t>@ManyToOne</a:t>
            </a:r>
          </a:p>
          <a:p>
            <a:pPr algn="l"/>
            <a:r>
              <a:rPr lang="it-IT" sz="1800" dirty="0">
                <a:solidFill>
                  <a:srgbClr val="646464"/>
                </a:solidFill>
                <a:latin typeface="Consolas" panose="020B0609020204030204" pitchFamily="49" charset="0"/>
              </a:rPr>
              <a:t>@JoinColumn</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"questionnaire"</a:t>
            </a:r>
            <a:r>
              <a:rPr lang="it-IT"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Questionnaire</a:t>
            </a:r>
            <a:r>
              <a:rPr lang="it-IT" sz="1800" b="1" dirty="0">
                <a:solidFill>
                  <a:srgbClr val="000000"/>
                </a:solidFill>
                <a:latin typeface="Consolas" panose="020B0609020204030204" pitchFamily="49" charset="0"/>
              </a:rPr>
              <a:t> </a:t>
            </a:r>
            <a:r>
              <a:rPr lang="it-IT" sz="1800" b="1" dirty="0" err="1">
                <a:solidFill>
                  <a:srgbClr val="0000C0"/>
                </a:solidFill>
                <a:latin typeface="Consolas" panose="020B0609020204030204" pitchFamily="49" charset="0"/>
              </a:rPr>
              <a:t>questionnaire</a:t>
            </a:r>
            <a:r>
              <a:rPr lang="it-IT" sz="1800" b="1" dirty="0">
                <a:solidFill>
                  <a:srgbClr val="000000"/>
                </a:solidFill>
                <a:latin typeface="Consolas" panose="020B0609020204030204" pitchFamily="49" charset="0"/>
              </a:rPr>
              <a:t>;</a:t>
            </a:r>
          </a:p>
          <a:p>
            <a:pPr algn="l"/>
            <a:endParaRPr lang="en-GB" dirty="0">
              <a:latin typeface="Abadi" panose="020B0604020104020204" pitchFamily="34" charset="0"/>
            </a:endParaRPr>
          </a:p>
        </p:txBody>
      </p:sp>
    </p:spTree>
    <p:extLst>
      <p:ext uri="{BB962C8B-B14F-4D97-AF65-F5344CB8AC3E}">
        <p14:creationId xmlns:p14="http://schemas.microsoft.com/office/powerpoint/2010/main" val="3414491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METHODS</a:t>
            </a:r>
            <a:br>
              <a:rPr lang="it-IT" dirty="0">
                <a:latin typeface="Abadi" panose="020B0604020104020204" pitchFamily="34" charset="0"/>
              </a:rPr>
            </a:br>
            <a:r>
              <a:rPr lang="it-IT" dirty="0">
                <a:latin typeface="Abadi" panose="020B0604020104020204" pitchFamily="34" charset="0"/>
              </a:rPr>
              <a:t>//set and </a:t>
            </a:r>
            <a:r>
              <a:rPr lang="it-IT" dirty="0" err="1">
                <a:latin typeface="Abadi" panose="020B0604020104020204" pitchFamily="34" charset="0"/>
              </a:rPr>
              <a:t>get</a:t>
            </a:r>
            <a:r>
              <a:rPr lang="it-IT" dirty="0">
                <a:latin typeface="Abadi" panose="020B0604020104020204" pitchFamily="34" charset="0"/>
              </a:rPr>
              <a:t> </a:t>
            </a:r>
            <a:r>
              <a:rPr lang="it-IT" dirty="0" err="1">
                <a:latin typeface="Abadi" panose="020B0604020104020204" pitchFamily="34" charset="0"/>
              </a:rPr>
              <a:t>methods</a:t>
            </a:r>
            <a:r>
              <a:rPr lang="it-IT" dirty="0">
                <a:latin typeface="Abadi" panose="020B0604020104020204" pitchFamily="34" charset="0"/>
              </a:rPr>
              <a:t> on </a:t>
            </a:r>
            <a:r>
              <a:rPr lang="it-IT" dirty="0" err="1">
                <a:latin typeface="Abadi" panose="020B0604020104020204" pitchFamily="34" charset="0"/>
              </a:rPr>
              <a:t>attributes</a:t>
            </a:r>
            <a:r>
              <a:rPr lang="it-IT" dirty="0">
                <a:latin typeface="Abadi" panose="020B0604020104020204" pitchFamily="34" charset="0"/>
              </a:rPr>
              <a:t> </a:t>
            </a:r>
            <a:r>
              <a:rPr lang="it-IT" dirty="0" err="1">
                <a:latin typeface="Abadi" panose="020B0604020104020204" pitchFamily="34" charset="0"/>
              </a:rPr>
              <a:t>omitted</a:t>
            </a:r>
            <a:r>
              <a:rPr lang="it-IT" dirty="0">
                <a:latin typeface="Abadi" panose="020B0604020104020204" pitchFamily="34" charset="0"/>
              </a:rPr>
              <a:t> </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lstStyle/>
          <a:p>
            <a:r>
              <a:rPr lang="fr-FR" sz="1800" dirty="0">
                <a:latin typeface="Abadi" panose="020B0604020104020204" pitchFamily="34" charset="0"/>
              </a:rPr>
              <a:t>//</a:t>
            </a:r>
            <a:r>
              <a:rPr lang="fr-FR" sz="1800" dirty="0" err="1">
                <a:latin typeface="Abadi" panose="020B0604020104020204" pitchFamily="34" charset="0"/>
              </a:rPr>
              <a:t>personalized</a:t>
            </a:r>
            <a:r>
              <a:rPr lang="fr-FR" sz="1800" dirty="0">
                <a:latin typeface="Abadi" panose="020B0604020104020204" pitchFamily="34" charset="0"/>
              </a:rPr>
              <a:t> </a:t>
            </a:r>
            <a:r>
              <a:rPr lang="fr-FR" sz="1800" dirty="0" err="1">
                <a:latin typeface="Abadi" panose="020B0604020104020204" pitchFamily="34" charset="0"/>
              </a:rPr>
              <a:t>constructor</a:t>
            </a:r>
            <a:r>
              <a:rPr lang="fr-FR" sz="1800" dirty="0">
                <a:latin typeface="Abadi" panose="020B0604020104020204" pitchFamily="34" charset="0"/>
              </a:rPr>
              <a:t> to </a:t>
            </a:r>
            <a:r>
              <a:rPr lang="fr-FR" sz="1800" dirty="0" err="1">
                <a:latin typeface="Abadi" panose="020B0604020104020204" pitchFamily="34" charset="0"/>
              </a:rPr>
              <a:t>create</a:t>
            </a:r>
            <a:r>
              <a:rPr lang="fr-FR" sz="1800" dirty="0">
                <a:latin typeface="Abadi" panose="020B0604020104020204" pitchFamily="34" charset="0"/>
              </a:rPr>
              <a:t> the questionnaire </a:t>
            </a:r>
            <a:r>
              <a:rPr lang="fr-FR" sz="1800" dirty="0" err="1">
                <a:latin typeface="Abadi" panose="020B0604020104020204" pitchFamily="34" charset="0"/>
              </a:rPr>
              <a:t>with</a:t>
            </a:r>
            <a:r>
              <a:rPr lang="fr-FR" sz="1800" dirty="0">
                <a:latin typeface="Abadi" panose="020B0604020104020204" pitchFamily="34" charset="0"/>
              </a:rPr>
              <a:t> the input </a:t>
            </a:r>
            <a:r>
              <a:rPr lang="fr-FR" sz="1800" dirty="0" err="1">
                <a:latin typeface="Abadi" panose="020B0604020104020204" pitchFamily="34" charset="0"/>
              </a:rPr>
              <a:t>parameteres</a:t>
            </a:r>
            <a:endParaRPr lang="en-US" sz="1800" b="1" dirty="0">
              <a:solidFill>
                <a:srgbClr val="6A3E3E"/>
              </a:solidFill>
              <a:latin typeface="Consolas" panose="020B0609020204030204" pitchFamily="49" charset="0"/>
            </a:endParaRPr>
          </a:p>
          <a:p>
            <a:pPr algn="l"/>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Question(String </a:t>
            </a:r>
            <a:r>
              <a:rPr lang="fr-FR" sz="1800" b="1" dirty="0" err="1">
                <a:solidFill>
                  <a:srgbClr val="6A3E3E"/>
                </a:solidFill>
                <a:latin typeface="Consolas" panose="020B0609020204030204" pitchFamily="49" charset="0"/>
              </a:rPr>
              <a:t>text</a:t>
            </a:r>
            <a:r>
              <a:rPr lang="fr-FR" sz="1800" b="1" dirty="0">
                <a:solidFill>
                  <a:srgbClr val="000000"/>
                </a:solidFill>
                <a:latin typeface="Consolas" panose="020B0609020204030204" pitchFamily="49" charset="0"/>
              </a:rPr>
              <a:t>, Questionnaire </a:t>
            </a:r>
            <a:r>
              <a:rPr lang="fr-FR" sz="1800" b="1" dirty="0" err="1">
                <a:solidFill>
                  <a:srgbClr val="6A3E3E"/>
                </a:solidFill>
                <a:latin typeface="Consolas" panose="020B0609020204030204" pitchFamily="49" charset="0"/>
              </a:rPr>
              <a:t>questionnaire</a:t>
            </a:r>
            <a:r>
              <a:rPr lang="fr-FR" sz="1800" b="1" dirty="0">
                <a:solidFill>
                  <a:srgbClr val="000000"/>
                </a:solidFill>
                <a:latin typeface="Consolas" panose="020B0609020204030204" pitchFamily="49" charset="0"/>
              </a:rPr>
              <a:t>) {</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text</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text</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questionnaire</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questionnaire</a:t>
            </a:r>
            <a:r>
              <a:rPr lang="en-GB" sz="1800" b="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pPr algn="l"/>
            <a:endParaRPr lang="en-GB" sz="1800" b="1" dirty="0">
              <a:solidFill>
                <a:srgbClr val="000000"/>
              </a:solidFill>
              <a:latin typeface="Consolas" panose="020B0609020204030204" pitchFamily="49" charset="0"/>
            </a:endParaRPr>
          </a:p>
          <a:p>
            <a:r>
              <a:rPr lang="fr-FR" sz="1800" dirty="0">
                <a:latin typeface="Abadi" panose="020B0604020104020204" pitchFamily="34" charset="0"/>
              </a:rPr>
              <a:t>//</a:t>
            </a:r>
            <a:r>
              <a:rPr lang="fr-FR" sz="1800" dirty="0" err="1">
                <a:latin typeface="Abadi" panose="020B0604020104020204" pitchFamily="34" charset="0"/>
              </a:rPr>
              <a:t>method</a:t>
            </a:r>
            <a:r>
              <a:rPr lang="fr-FR" sz="1800" dirty="0">
                <a:latin typeface="Abadi" panose="020B0604020104020204" pitchFamily="34" charset="0"/>
              </a:rPr>
              <a:t> to </a:t>
            </a:r>
            <a:r>
              <a:rPr lang="fr-FR" sz="1800" dirty="0" err="1">
                <a:latin typeface="Abadi" panose="020B0604020104020204" pitchFamily="34" charset="0"/>
              </a:rPr>
              <a:t>add</a:t>
            </a:r>
            <a:r>
              <a:rPr lang="fr-FR" sz="1800" dirty="0">
                <a:latin typeface="Abadi" panose="020B0604020104020204" pitchFamily="34" charset="0"/>
              </a:rPr>
              <a:t> a new </a:t>
            </a:r>
            <a:r>
              <a:rPr lang="fr-FR" sz="1800" dirty="0" err="1">
                <a:latin typeface="Abadi" panose="020B0604020104020204" pitchFamily="34" charset="0"/>
              </a:rPr>
              <a:t>answer</a:t>
            </a:r>
            <a:r>
              <a:rPr lang="fr-FR" sz="1800" dirty="0">
                <a:latin typeface="Abadi" panose="020B0604020104020204" pitchFamily="34" charset="0"/>
              </a:rPr>
              <a:t> to the question</a:t>
            </a:r>
            <a:endParaRPr lang="en-GB" sz="1800" b="1"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Answer </a:t>
            </a:r>
            <a:r>
              <a:rPr lang="en-US" sz="1800" b="1" dirty="0" err="1">
                <a:solidFill>
                  <a:srgbClr val="000000"/>
                </a:solidFill>
                <a:latin typeface="Consolas" panose="020B0609020204030204" pitchFamily="49" charset="0"/>
              </a:rPr>
              <a:t>addAnswer</a:t>
            </a:r>
            <a:r>
              <a:rPr lang="en-US" sz="1800" b="1" dirty="0">
                <a:solidFill>
                  <a:srgbClr val="000000"/>
                </a:solidFill>
                <a:latin typeface="Consolas" panose="020B0609020204030204" pitchFamily="49" charset="0"/>
              </a:rPr>
              <a:t>(Answer </a:t>
            </a:r>
            <a:r>
              <a:rPr lang="en-US" sz="1800" b="1" dirty="0">
                <a:solidFill>
                  <a:srgbClr val="6A3E3E"/>
                </a:solidFill>
                <a:latin typeface="Consolas" panose="020B0609020204030204" pitchFamily="49" charset="0"/>
              </a:rPr>
              <a:t>answer</a:t>
            </a:r>
            <a:r>
              <a:rPr lang="en-US" sz="1800" b="1" dirty="0">
                <a:solidFill>
                  <a:srgbClr val="000000"/>
                </a:solidFill>
                <a:latin typeface="Consolas" panose="020B0609020204030204" pitchFamily="49" charset="0"/>
              </a:rPr>
              <a:t>)</a:t>
            </a:r>
          </a:p>
          <a:p>
            <a:pPr algn="l"/>
            <a:endParaRPr lang="fr-FR" sz="18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6921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REVIEW</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17179" y="1389070"/>
            <a:ext cx="8323726" cy="4662938"/>
          </a:xfrm>
        </p:spPr>
        <p:txBody>
          <a:bodyPr>
            <a:normAutofit fontScale="55000" lnSpcReduction="20000"/>
          </a:bodyPr>
          <a:lstStyle/>
          <a:p>
            <a:pPr algn="l"/>
            <a:r>
              <a:rPr lang="it-IT" sz="1800" dirty="0">
                <a:solidFill>
                  <a:srgbClr val="646464"/>
                </a:solidFill>
                <a:latin typeface="Consolas" panose="020B0609020204030204" pitchFamily="49" charset="0"/>
              </a:rPr>
              <a:t>@Entity</a:t>
            </a:r>
          </a:p>
          <a:p>
            <a:pPr algn="l"/>
            <a:r>
              <a:rPr lang="it-IT" sz="1800" dirty="0">
                <a:solidFill>
                  <a:srgbClr val="646464"/>
                </a:solidFill>
                <a:latin typeface="Consolas" panose="020B0609020204030204" pitchFamily="49" charset="0"/>
              </a:rPr>
              <a:t>@NamedQuery</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"Review.findByUserQ"</a:t>
            </a:r>
            <a:r>
              <a:rPr lang="it-IT" sz="1800" dirty="0">
                <a:solidFill>
                  <a:srgbClr val="000000"/>
                </a:solidFill>
                <a:latin typeface="Consolas" panose="020B0609020204030204" pitchFamily="49" charset="0"/>
              </a:rPr>
              <a:t>, query=</a:t>
            </a:r>
            <a:r>
              <a:rPr lang="it-IT" sz="1800" dirty="0">
                <a:solidFill>
                  <a:srgbClr val="2A00FF"/>
                </a:solidFill>
                <a:latin typeface="Consolas" panose="020B0609020204030204" pitchFamily="49" charset="0"/>
              </a:rPr>
              <a:t>"SELECT r FROM Review r WHERE r.questionnaire.id = :</a:t>
            </a:r>
            <a:r>
              <a:rPr lang="it-IT" sz="1800" dirty="0" err="1">
                <a:solidFill>
                  <a:srgbClr val="2A00FF"/>
                </a:solidFill>
                <a:latin typeface="Consolas" panose="020B0609020204030204" pitchFamily="49" charset="0"/>
              </a:rPr>
              <a:t>questionnaire</a:t>
            </a:r>
            <a:r>
              <a:rPr lang="it-IT" sz="1800" dirty="0">
                <a:solidFill>
                  <a:srgbClr val="2A00FF"/>
                </a:solidFill>
                <a:latin typeface="Consolas" panose="020B0609020204030204" pitchFamily="49" charset="0"/>
              </a:rPr>
              <a:t> AND r.user.id = :user"</a:t>
            </a:r>
            <a:r>
              <a:rPr lang="it-IT"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Review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Serializable {</a:t>
            </a:r>
            <a:endParaRPr lang="it-IT" sz="1800" dirty="0">
              <a:latin typeface="Consolas" panose="020B0609020204030204" pitchFamily="49" charset="0"/>
            </a:endParaRP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err="1">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endParaRPr lang="it-IT" sz="1800" dirty="0">
              <a:latin typeface="Consolas" panose="020B0609020204030204" pitchFamily="49" charset="0"/>
            </a:endParaRPr>
          </a:p>
          <a:p>
            <a:pPr algn="l"/>
            <a:r>
              <a:rPr lang="it-IT" sz="1800" dirty="0">
                <a:solidFill>
                  <a:srgbClr val="646464"/>
                </a:solidFill>
                <a:latin typeface="Consolas" panose="020B0609020204030204" pitchFamily="49" charset="0"/>
              </a:rPr>
              <a:t>@Id</a:t>
            </a:r>
          </a:p>
          <a:p>
            <a:pPr algn="l"/>
            <a:r>
              <a:rPr lang="it-IT" sz="1800" dirty="0">
                <a:solidFill>
                  <a:srgbClr val="646464"/>
                </a:solidFill>
                <a:latin typeface="Consolas" panose="020B0609020204030204" pitchFamily="49" charset="0"/>
              </a:rPr>
              <a:t>@GeneratedValue</a:t>
            </a:r>
            <a:r>
              <a:rPr lang="it-IT" sz="1800" dirty="0">
                <a:solidFill>
                  <a:srgbClr val="000000"/>
                </a:solidFill>
                <a:latin typeface="Consolas" panose="020B0609020204030204" pitchFamily="49" charset="0"/>
              </a:rPr>
              <a:t>(strategy = </a:t>
            </a:r>
            <a:r>
              <a:rPr lang="it-IT" sz="1800" dirty="0" err="1">
                <a:solidFill>
                  <a:srgbClr val="000000"/>
                </a:solidFill>
                <a:latin typeface="Consolas" panose="020B0609020204030204" pitchFamily="49" charset="0"/>
              </a:rPr>
              <a:t>GenerationType.</a:t>
            </a:r>
            <a:r>
              <a:rPr lang="it-IT" sz="1800" b="1" i="1" dirty="0" err="1">
                <a:solidFill>
                  <a:srgbClr val="0000C0"/>
                </a:solidFill>
                <a:latin typeface="Consolas" panose="020B0609020204030204" pitchFamily="49" charset="0"/>
              </a:rPr>
              <a:t>IDENTITY</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int</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id</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int</a:t>
            </a:r>
            <a:r>
              <a:rPr lang="it-IT" sz="1800" b="1" dirty="0">
                <a:solidFill>
                  <a:srgbClr val="000000"/>
                </a:solidFill>
                <a:latin typeface="Consolas" panose="020B0609020204030204" pitchFamily="49" charset="0"/>
              </a:rPr>
              <a:t> </a:t>
            </a:r>
            <a:r>
              <a:rPr lang="it-IT" sz="1800" b="1" dirty="0" err="1">
                <a:solidFill>
                  <a:srgbClr val="0000C0"/>
                </a:solidFill>
                <a:latin typeface="Consolas" panose="020B0609020204030204" pitchFamily="49" charset="0"/>
              </a:rPr>
              <a:t>age</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char</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sex</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err="1">
                <a:solidFill>
                  <a:srgbClr val="0000C0"/>
                </a:solidFill>
                <a:latin typeface="Consolas" panose="020B0609020204030204" pitchFamily="49" charset="0"/>
              </a:rPr>
              <a:t>level</a:t>
            </a:r>
            <a:r>
              <a:rPr lang="it-IT" sz="1800" b="1" dirty="0">
                <a:solidFill>
                  <a:srgbClr val="000000"/>
                </a:solidFill>
                <a:latin typeface="Consolas" panose="020B0609020204030204" pitchFamily="49" charset="0"/>
              </a:rPr>
              <a:t>;</a:t>
            </a:r>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status</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it-IT" sz="1800" dirty="0">
                <a:solidFill>
                  <a:srgbClr val="646464"/>
                </a:solidFill>
                <a:latin typeface="Consolas" panose="020B0609020204030204" pitchFamily="49" charset="0"/>
              </a:rPr>
              <a:t>@Temporal</a:t>
            </a:r>
            <a:r>
              <a:rPr lang="it-IT" sz="1800" dirty="0">
                <a:solidFill>
                  <a:srgbClr val="000000"/>
                </a:solidFill>
                <a:latin typeface="Consolas" panose="020B0609020204030204" pitchFamily="49" charset="0"/>
              </a:rPr>
              <a:t>(TemporalType.</a:t>
            </a:r>
            <a:r>
              <a:rPr lang="it-IT" sz="1800" b="1" i="1" dirty="0">
                <a:solidFill>
                  <a:srgbClr val="0000C0"/>
                </a:solidFill>
                <a:latin typeface="Consolas" panose="020B0609020204030204" pitchFamily="49" charset="0"/>
              </a:rPr>
              <a:t>DATE</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Date </a:t>
            </a:r>
            <a:r>
              <a:rPr lang="it-IT" sz="1800" b="1" dirty="0" err="1">
                <a:solidFill>
                  <a:srgbClr val="0000C0"/>
                </a:solidFill>
                <a:latin typeface="Consolas" panose="020B0609020204030204" pitchFamily="49" charset="0"/>
              </a:rPr>
              <a:t>logData</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many-to-one association to Questionnaire</a:t>
            </a:r>
          </a:p>
          <a:p>
            <a:pPr algn="l"/>
            <a:r>
              <a:rPr lang="it-IT" sz="1800" dirty="0">
                <a:solidFill>
                  <a:srgbClr val="646464"/>
                </a:solidFill>
                <a:latin typeface="Consolas" panose="020B0609020204030204" pitchFamily="49" charset="0"/>
              </a:rPr>
              <a:t>@ManyToOne</a:t>
            </a:r>
          </a:p>
          <a:p>
            <a:pPr algn="l"/>
            <a:r>
              <a:rPr lang="it-IT" sz="1800" dirty="0">
                <a:solidFill>
                  <a:srgbClr val="646464"/>
                </a:solidFill>
                <a:latin typeface="Consolas" panose="020B0609020204030204" pitchFamily="49" charset="0"/>
              </a:rPr>
              <a:t>@JoinColumn</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"questionnaire"</a:t>
            </a:r>
            <a:r>
              <a:rPr lang="it-IT"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Questionnaire</a:t>
            </a:r>
            <a:r>
              <a:rPr lang="it-IT" sz="1800" b="1" dirty="0">
                <a:solidFill>
                  <a:srgbClr val="000000"/>
                </a:solidFill>
                <a:latin typeface="Consolas" panose="020B0609020204030204" pitchFamily="49" charset="0"/>
              </a:rPr>
              <a:t> </a:t>
            </a:r>
            <a:r>
              <a:rPr lang="it-IT" sz="1800" b="1" dirty="0" err="1">
                <a:solidFill>
                  <a:srgbClr val="0000C0"/>
                </a:solidFill>
                <a:latin typeface="Consolas" panose="020B0609020204030204" pitchFamily="49" charset="0"/>
              </a:rPr>
              <a:t>questionnaire</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many-to-one association to User</a:t>
            </a:r>
          </a:p>
          <a:p>
            <a:pPr algn="l"/>
            <a:r>
              <a:rPr lang="it-IT" sz="1800" dirty="0">
                <a:solidFill>
                  <a:srgbClr val="646464"/>
                </a:solidFill>
                <a:latin typeface="Consolas" panose="020B0609020204030204" pitchFamily="49" charset="0"/>
              </a:rPr>
              <a:t>@ManyToOne</a:t>
            </a:r>
          </a:p>
          <a:p>
            <a:pPr algn="l"/>
            <a:r>
              <a:rPr lang="it-IT" sz="1800" dirty="0">
                <a:solidFill>
                  <a:srgbClr val="646464"/>
                </a:solidFill>
                <a:latin typeface="Consolas" panose="020B0609020204030204" pitchFamily="49" charset="0"/>
              </a:rPr>
              <a:t>@JoinColumn</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"user"</a:t>
            </a:r>
            <a:r>
              <a:rPr lang="it-IT"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User </a:t>
            </a:r>
            <a:r>
              <a:rPr lang="it-IT" sz="1800" b="1" dirty="0" err="1">
                <a:solidFill>
                  <a:srgbClr val="0000C0"/>
                </a:solidFill>
                <a:latin typeface="Consolas" panose="020B0609020204030204" pitchFamily="49" charset="0"/>
              </a:rPr>
              <a:t>user</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one-to-many association to Answer</a:t>
            </a:r>
          </a:p>
          <a:p>
            <a:pPr algn="l"/>
            <a:r>
              <a:rPr lang="it-IT" sz="1800" dirty="0">
                <a:solidFill>
                  <a:srgbClr val="646464"/>
                </a:solidFill>
                <a:latin typeface="Consolas" panose="020B0609020204030204" pitchFamily="49" charset="0"/>
              </a:rPr>
              <a:t>@OneToMany</a:t>
            </a:r>
            <a:r>
              <a:rPr lang="it-IT" sz="1800" dirty="0">
                <a:solidFill>
                  <a:srgbClr val="000000"/>
                </a:solidFill>
                <a:latin typeface="Consolas" panose="020B0609020204030204" pitchFamily="49" charset="0"/>
              </a:rPr>
              <a:t>(mappedBy=</a:t>
            </a:r>
            <a:r>
              <a:rPr lang="it-IT" sz="1800" dirty="0">
                <a:solidFill>
                  <a:srgbClr val="2A00FF"/>
                </a:solidFill>
                <a:latin typeface="Consolas" panose="020B0609020204030204" pitchFamily="49" charset="0"/>
              </a:rPr>
              <a:t>"review"</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cascade</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CascadeType.</a:t>
            </a:r>
            <a:r>
              <a:rPr lang="it-IT" sz="1800" b="1" i="1" dirty="0" err="1">
                <a:solidFill>
                  <a:srgbClr val="0000C0"/>
                </a:solidFill>
                <a:latin typeface="Consolas" panose="020B0609020204030204" pitchFamily="49" charset="0"/>
              </a:rPr>
              <a:t>REMOVE</a:t>
            </a:r>
            <a:r>
              <a:rPr lang="it-IT" sz="1800" b="1" i="1"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List&lt;</a:t>
            </a:r>
            <a:r>
              <a:rPr lang="it-IT" sz="1800" b="1" dirty="0" err="1">
                <a:solidFill>
                  <a:srgbClr val="000000"/>
                </a:solidFill>
                <a:latin typeface="Consolas" panose="020B0609020204030204" pitchFamily="49" charset="0"/>
              </a:rPr>
              <a:t>Answer</a:t>
            </a:r>
            <a:r>
              <a:rPr lang="it-IT" sz="1800" b="1" dirty="0">
                <a:solidFill>
                  <a:srgbClr val="000000"/>
                </a:solidFill>
                <a:latin typeface="Consolas" panose="020B0609020204030204" pitchFamily="49" charset="0"/>
              </a:rPr>
              <a:t>&gt; </a:t>
            </a:r>
            <a:r>
              <a:rPr lang="it-IT" sz="1800" b="1" dirty="0" err="1">
                <a:solidFill>
                  <a:srgbClr val="0000C0"/>
                </a:solidFill>
                <a:latin typeface="Consolas" panose="020B0609020204030204" pitchFamily="49" charset="0"/>
              </a:rPr>
              <a:t>answers</a:t>
            </a:r>
            <a:r>
              <a:rPr lang="it-IT" sz="18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5355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ENTITY ANSWER</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417179" y="1389070"/>
            <a:ext cx="8323726" cy="4662938"/>
          </a:xfrm>
        </p:spPr>
        <p:txBody>
          <a:bodyPr>
            <a:normAutofit fontScale="85000" lnSpcReduction="20000"/>
          </a:bodyPr>
          <a:lstStyle/>
          <a:p>
            <a:pPr algn="l"/>
            <a:r>
              <a:rPr lang="it-IT" sz="1800" dirty="0">
                <a:solidFill>
                  <a:srgbClr val="646464"/>
                </a:solidFill>
                <a:latin typeface="Consolas" panose="020B0609020204030204" pitchFamily="49" charset="0"/>
              </a:rPr>
              <a:t>@Entity</a:t>
            </a:r>
          </a:p>
          <a:p>
            <a:pPr algn="l"/>
            <a:r>
              <a:rPr lang="en-US" sz="1800" dirty="0">
                <a:solidFill>
                  <a:srgbClr val="646464"/>
                </a:solidFill>
                <a:latin typeface="Consolas" panose="020B0609020204030204" pitchFamily="49" charset="0"/>
              </a:rPr>
              <a:t>@NamedQuery</a:t>
            </a:r>
            <a:r>
              <a:rPr lang="en-US" sz="1800" dirty="0">
                <a:solidFill>
                  <a:srgbClr val="000000"/>
                </a:solidFill>
                <a:latin typeface="Consolas" panose="020B0609020204030204" pitchFamily="49" charset="0"/>
              </a:rPr>
              <a:t>(name=</a:t>
            </a:r>
            <a:r>
              <a:rPr lang="en-US" sz="1800" dirty="0">
                <a:solidFill>
                  <a:srgbClr val="2A00FF"/>
                </a:solidFill>
                <a:latin typeface="Consolas" panose="020B0609020204030204" pitchFamily="49" charset="0"/>
              </a:rPr>
              <a:t>"Answer.findAll"</a:t>
            </a:r>
            <a:r>
              <a:rPr lang="en-US" sz="1800" dirty="0">
                <a:solidFill>
                  <a:srgbClr val="000000"/>
                </a:solidFill>
                <a:latin typeface="Consolas" panose="020B0609020204030204" pitchFamily="49" charset="0"/>
              </a:rPr>
              <a:t>, query=</a:t>
            </a:r>
            <a:r>
              <a:rPr lang="en-US" sz="1800" dirty="0">
                <a:solidFill>
                  <a:srgbClr val="2A00FF"/>
                </a:solidFill>
                <a:latin typeface="Consolas" panose="020B0609020204030204" pitchFamily="49" charset="0"/>
              </a:rPr>
              <a:t>"SELECT a FROM Answer a"</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Answer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Serializable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err="1">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endParaRPr lang="it-IT" sz="1800" dirty="0">
              <a:latin typeface="Consolas" panose="020B0609020204030204" pitchFamily="49" charset="0"/>
            </a:endParaRPr>
          </a:p>
          <a:p>
            <a:pPr algn="l"/>
            <a:r>
              <a:rPr lang="it-IT" sz="1800" dirty="0">
                <a:solidFill>
                  <a:srgbClr val="646464"/>
                </a:solidFill>
                <a:latin typeface="Consolas" panose="020B0609020204030204" pitchFamily="49" charset="0"/>
              </a:rPr>
              <a:t>@EmbeddedId</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AnswerPK</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id</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a:solidFill>
                  <a:srgbClr val="0000C0"/>
                </a:solidFill>
                <a:latin typeface="Consolas" panose="020B0609020204030204" pitchFamily="49" charset="0"/>
              </a:rPr>
              <a:t>text</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many-to-one association to Question</a:t>
            </a:r>
          </a:p>
          <a:p>
            <a:pPr algn="l"/>
            <a:r>
              <a:rPr lang="it-IT" sz="1800" dirty="0">
                <a:solidFill>
                  <a:srgbClr val="646464"/>
                </a:solidFill>
                <a:latin typeface="Consolas" panose="020B0609020204030204" pitchFamily="49" charset="0"/>
              </a:rPr>
              <a:t>@ManyToOne</a:t>
            </a:r>
          </a:p>
          <a:p>
            <a:pPr algn="l"/>
            <a:r>
              <a:rPr lang="it-IT" sz="1800" dirty="0">
                <a:solidFill>
                  <a:srgbClr val="646464"/>
                </a:solidFill>
                <a:latin typeface="Consolas" panose="020B0609020204030204" pitchFamily="49" charset="0"/>
              </a:rPr>
              <a:t>@JoinColumn</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"question"</a:t>
            </a:r>
            <a:r>
              <a:rPr lang="it-IT"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Question</a:t>
            </a:r>
            <a:r>
              <a:rPr lang="it-IT" sz="1800" b="1" dirty="0">
                <a:solidFill>
                  <a:srgbClr val="000000"/>
                </a:solidFill>
                <a:latin typeface="Consolas" panose="020B0609020204030204" pitchFamily="49" charset="0"/>
              </a:rPr>
              <a:t> </a:t>
            </a:r>
            <a:r>
              <a:rPr lang="it-IT" sz="1800" b="1" dirty="0" err="1">
                <a:solidFill>
                  <a:srgbClr val="0000C0"/>
                </a:solidFill>
                <a:latin typeface="Consolas" panose="020B0609020204030204" pitchFamily="49" charset="0"/>
              </a:rPr>
              <a:t>question</a:t>
            </a:r>
            <a:r>
              <a:rPr lang="it-IT" sz="1800" b="1" dirty="0">
                <a:solidFill>
                  <a:srgbClr val="000000"/>
                </a:solidFill>
                <a:latin typeface="Consolas" panose="020B0609020204030204" pitchFamily="49" charset="0"/>
              </a:rPr>
              <a:t>;</a:t>
            </a:r>
          </a:p>
          <a:p>
            <a:pPr algn="l"/>
            <a:endParaRPr lang="it-IT" sz="1800" dirty="0">
              <a:latin typeface="Consolas" panose="020B0609020204030204" pitchFamily="49" charset="0"/>
            </a:endParaRPr>
          </a:p>
          <a:p>
            <a:pPr algn="l"/>
            <a:r>
              <a:rPr lang="en-US" sz="1800" dirty="0">
                <a:solidFill>
                  <a:srgbClr val="3F7F5F"/>
                </a:solidFill>
                <a:latin typeface="Consolas" panose="020B0609020204030204" pitchFamily="49" charset="0"/>
              </a:rPr>
              <a:t>//</a:t>
            </a:r>
            <a:r>
              <a:rPr lang="en-US" sz="1800" u="sng" dirty="0">
                <a:solidFill>
                  <a:srgbClr val="3F7F5F"/>
                </a:solidFill>
                <a:latin typeface="Consolas" panose="020B0609020204030204" pitchFamily="49" charset="0"/>
              </a:rPr>
              <a:t>bi-directional many-to-one association to Review</a:t>
            </a:r>
          </a:p>
          <a:p>
            <a:pPr algn="l"/>
            <a:r>
              <a:rPr lang="it-IT" sz="1800" dirty="0">
                <a:solidFill>
                  <a:srgbClr val="646464"/>
                </a:solidFill>
                <a:latin typeface="Consolas" panose="020B0609020204030204" pitchFamily="49" charset="0"/>
              </a:rPr>
              <a:t>@ManyToOne</a:t>
            </a:r>
          </a:p>
          <a:p>
            <a:pPr algn="l"/>
            <a:r>
              <a:rPr lang="it-IT" sz="1800" dirty="0">
                <a:solidFill>
                  <a:srgbClr val="646464"/>
                </a:solidFill>
                <a:latin typeface="Consolas" panose="020B0609020204030204" pitchFamily="49" charset="0"/>
              </a:rPr>
              <a:t>@JoinColumn</a:t>
            </a:r>
            <a:r>
              <a:rPr lang="it-IT" sz="1800" dirty="0">
                <a:solidFill>
                  <a:srgbClr val="000000"/>
                </a:solidFill>
                <a:latin typeface="Consolas" panose="020B0609020204030204" pitchFamily="49" charset="0"/>
              </a:rPr>
              <a:t>(name=</a:t>
            </a:r>
            <a:r>
              <a:rPr lang="it-IT" sz="1800" dirty="0">
                <a:solidFill>
                  <a:srgbClr val="2A00FF"/>
                </a:solidFill>
                <a:latin typeface="Consolas" panose="020B0609020204030204" pitchFamily="49" charset="0"/>
              </a:rPr>
              <a:t>"review"</a:t>
            </a:r>
            <a:r>
              <a:rPr lang="it-IT" sz="1800" dirty="0">
                <a:solidFill>
                  <a:srgbClr val="000000"/>
                </a:solidFill>
                <a:latin typeface="Consolas" panose="020B0609020204030204" pitchFamily="49" charset="0"/>
              </a:rPr>
              <a:t>)</a:t>
            </a:r>
          </a:p>
          <a:p>
            <a:pPr algn="l"/>
            <a:r>
              <a:rPr lang="it-IT" sz="1800" b="1" dirty="0">
                <a:solidFill>
                  <a:srgbClr val="7F0055"/>
                </a:solidFill>
                <a:latin typeface="Consolas" panose="020B0609020204030204" pitchFamily="49" charset="0"/>
              </a:rPr>
              <a:t>private</a:t>
            </a:r>
            <a:r>
              <a:rPr lang="it-IT" sz="1800" b="1" dirty="0">
                <a:solidFill>
                  <a:srgbClr val="000000"/>
                </a:solidFill>
                <a:latin typeface="Consolas" panose="020B0609020204030204" pitchFamily="49" charset="0"/>
              </a:rPr>
              <a:t> Review </a:t>
            </a:r>
            <a:r>
              <a:rPr lang="it-IT" sz="1800" b="1" dirty="0" err="1">
                <a:solidFill>
                  <a:srgbClr val="0000C0"/>
                </a:solidFill>
                <a:latin typeface="Consolas" panose="020B0609020204030204" pitchFamily="49" charset="0"/>
              </a:rPr>
              <a:t>review</a:t>
            </a:r>
            <a:r>
              <a:rPr lang="it-IT" sz="18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489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COMMENTS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lstStyle/>
          <a:p>
            <a:pPr marL="342900" indent="-342900">
              <a:buFont typeface="Arial" panose="020B0604020202020204" pitchFamily="34" charset="0"/>
              <a:buChar char="•"/>
            </a:pPr>
            <a:r>
              <a:rPr lang="en-GB" dirty="0">
                <a:latin typeface="Abadi" panose="020B0604020104020204" pitchFamily="34" charset="0"/>
              </a:rPr>
              <a:t>The methods for adding elements to attributes representing relationships are all very similar: they add the element to the entity's list of attributes and set the attribute in the other.</a:t>
            </a:r>
          </a:p>
          <a:p>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The methods to remove these elements explicitly are actually not necessary because the only entity that the administrator can delete is the questionnaire of a certain day, this action is automatically reflected on the other entities thanks to the REMOVE cascade defined between the relations.</a:t>
            </a:r>
          </a:p>
        </p:txBody>
      </p:sp>
    </p:spTree>
    <p:extLst>
      <p:ext uri="{BB962C8B-B14F-4D97-AF65-F5344CB8AC3E}">
        <p14:creationId xmlns:p14="http://schemas.microsoft.com/office/powerpoint/2010/main" val="2666346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CLIENT COMPONETS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5008651" y="1752600"/>
            <a:ext cx="3436706" cy="4525963"/>
          </a:xfrm>
        </p:spPr>
        <p:txBody>
          <a:bodyPr/>
          <a:lstStyle/>
          <a:p>
            <a:r>
              <a:rPr lang="en-GB" dirty="0">
                <a:latin typeface="Abadi" panose="020B0604020104020204" pitchFamily="34" charset="0"/>
              </a:rPr>
              <a:t>User pages </a:t>
            </a:r>
          </a:p>
          <a:p>
            <a:pPr marL="342900" indent="-342900">
              <a:buFont typeface="Arial" panose="020B0604020202020204" pitchFamily="34" charset="0"/>
              <a:buChar char="•"/>
            </a:pPr>
            <a:r>
              <a:rPr lang="en-GB" dirty="0">
                <a:latin typeface="Abadi" panose="020B0604020104020204" pitchFamily="34" charset="0"/>
              </a:rPr>
              <a:t>Home.html</a:t>
            </a:r>
          </a:p>
          <a:p>
            <a:pPr marL="342900" indent="-342900">
              <a:buFont typeface="Arial" panose="020B0604020202020204" pitchFamily="34" charset="0"/>
              <a:buChar char="•"/>
            </a:pPr>
            <a:r>
              <a:rPr lang="en-GB" dirty="0">
                <a:latin typeface="Abadi" panose="020B0604020104020204" pitchFamily="34" charset="0"/>
              </a:rPr>
              <a:t>LeaderBoard.html</a:t>
            </a:r>
          </a:p>
          <a:p>
            <a:pPr marL="342900" indent="-342900">
              <a:buFont typeface="Arial" panose="020B0604020202020204" pitchFamily="34" charset="0"/>
              <a:buChar char="•"/>
            </a:pPr>
            <a:r>
              <a:rPr lang="en-GB" dirty="0">
                <a:latin typeface="Abadi" panose="020B0604020104020204" pitchFamily="34" charset="0"/>
              </a:rPr>
              <a:t>Questions.html</a:t>
            </a:r>
          </a:p>
          <a:p>
            <a:pPr marL="342900" indent="-342900">
              <a:buFont typeface="Arial" panose="020B0604020202020204" pitchFamily="34" charset="0"/>
              <a:buChar char="•"/>
            </a:pPr>
            <a:r>
              <a:rPr lang="en-GB" dirty="0">
                <a:latin typeface="Abadi" panose="020B0604020104020204" pitchFamily="34" charset="0"/>
              </a:rPr>
              <a:t>Statistical.html</a:t>
            </a:r>
          </a:p>
          <a:p>
            <a:pPr marL="342900" indent="-342900">
              <a:buFont typeface="Arial" panose="020B0604020202020204" pitchFamily="34" charset="0"/>
              <a:buChar char="•"/>
            </a:pPr>
            <a:r>
              <a:rPr lang="en-GB" dirty="0">
                <a:latin typeface="Abadi" panose="020B0604020104020204" pitchFamily="34" charset="0"/>
              </a:rPr>
              <a:t>Thanks.html</a:t>
            </a:r>
          </a:p>
          <a:p>
            <a:endParaRPr lang="en-GB" dirty="0">
              <a:latin typeface="Abadi" panose="020B0604020104020204" pitchFamily="34" charset="0"/>
            </a:endParaRPr>
          </a:p>
          <a:p>
            <a:endParaRPr lang="en-GB" dirty="0">
              <a:latin typeface="Abadi" panose="020B0604020104020204" pitchFamily="34" charset="0"/>
            </a:endParaRPr>
          </a:p>
        </p:txBody>
      </p:sp>
      <p:sp>
        <p:nvSpPr>
          <p:cNvPr id="8" name="Segnaposto contenuto 3">
            <a:extLst>
              <a:ext uri="{FF2B5EF4-FFF2-40B4-BE49-F238E27FC236}">
                <a16:creationId xmlns:a16="http://schemas.microsoft.com/office/drawing/2014/main" id="{199ADC8F-6429-403F-ADC7-058BB6C41686}"/>
              </a:ext>
            </a:extLst>
          </p:cNvPr>
          <p:cNvSpPr txBox="1">
            <a:spLocks/>
          </p:cNvSpPr>
          <p:nvPr/>
        </p:nvSpPr>
        <p:spPr>
          <a:xfrm>
            <a:off x="609600" y="1752600"/>
            <a:ext cx="3436706"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badi" panose="020B0604020104020204" pitchFamily="34" charset="0"/>
              </a:rPr>
              <a:t>User controllers </a:t>
            </a:r>
          </a:p>
          <a:p>
            <a:pPr marL="342900" indent="-342900">
              <a:buFont typeface="Arial" panose="020B0604020202020204" pitchFamily="34" charset="0"/>
              <a:buChar char="•"/>
            </a:pPr>
            <a:r>
              <a:rPr lang="en-GB" dirty="0" err="1">
                <a:latin typeface="Abadi" panose="020B0604020104020204" pitchFamily="34" charset="0"/>
              </a:rPr>
              <a:t>CancelReview</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CreateReview</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CheckLogin</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GoBack</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GoToHomePage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GoToLeaderboard</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GoToQuestionnaire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GoToStatistical</a:t>
            </a:r>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Logout</a:t>
            </a:r>
          </a:p>
          <a:p>
            <a:pPr marL="342900" indent="-342900">
              <a:buFont typeface="Arial" panose="020B0604020202020204" pitchFamily="34" charset="0"/>
              <a:buChar char="•"/>
            </a:pPr>
            <a:r>
              <a:rPr lang="en-GB" dirty="0" err="1">
                <a:latin typeface="Abadi" panose="020B0604020104020204" pitchFamily="34" charset="0"/>
              </a:rPr>
              <a:t>SignIn</a:t>
            </a:r>
            <a:endParaRPr lang="en-GB" dirty="0">
              <a:latin typeface="Abadi" panose="020B0604020104020204" pitchFamily="34" charset="0"/>
            </a:endParaRPr>
          </a:p>
          <a:p>
            <a:endParaRPr lang="en-GB" dirty="0">
              <a:latin typeface="Abadi" panose="020B0604020104020204" pitchFamily="34" charset="0"/>
            </a:endParaRPr>
          </a:p>
        </p:txBody>
      </p:sp>
    </p:spTree>
    <p:extLst>
      <p:ext uri="{BB962C8B-B14F-4D97-AF65-F5344CB8AC3E}">
        <p14:creationId xmlns:p14="http://schemas.microsoft.com/office/powerpoint/2010/main" val="424313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DBB14B-B0A3-40C1-A139-E0D08672DA0B}"/>
              </a:ext>
            </a:extLst>
          </p:cNvPr>
          <p:cNvSpPr>
            <a:spLocks noGrp="1"/>
          </p:cNvSpPr>
          <p:nvPr>
            <p:ph type="title"/>
          </p:nvPr>
        </p:nvSpPr>
        <p:spPr/>
        <p:txBody>
          <a:bodyPr/>
          <a:lstStyle/>
          <a:p>
            <a:r>
              <a:rPr lang="it-IT" dirty="0">
                <a:latin typeface="Abadi" panose="020B0604020104020204" pitchFamily="34" charset="0"/>
              </a:rPr>
              <a:t>User </a:t>
            </a:r>
            <a:r>
              <a:rPr lang="it-IT" dirty="0" err="1">
                <a:latin typeface="Abadi" panose="020B0604020104020204" pitchFamily="34" charset="0"/>
              </a:rPr>
              <a:t>description</a:t>
            </a:r>
            <a:endParaRPr lang="en-GB" dirty="0">
              <a:latin typeface="Abadi" panose="020B0604020104020204" pitchFamily="34" charset="0"/>
            </a:endParaRPr>
          </a:p>
        </p:txBody>
      </p:sp>
      <p:sp>
        <p:nvSpPr>
          <p:cNvPr id="3" name="Segnaposto contenuto 2">
            <a:extLst>
              <a:ext uri="{FF2B5EF4-FFF2-40B4-BE49-F238E27FC236}">
                <a16:creationId xmlns:a16="http://schemas.microsoft.com/office/drawing/2014/main" id="{E92615BB-2723-4CEF-8651-798FC2113AE0}"/>
              </a:ext>
            </a:extLst>
          </p:cNvPr>
          <p:cNvSpPr>
            <a:spLocks noGrp="1"/>
          </p:cNvSpPr>
          <p:nvPr>
            <p:ph idx="1"/>
          </p:nvPr>
        </p:nvSpPr>
        <p:spPr>
          <a:xfrm>
            <a:off x="1" y="1428108"/>
            <a:ext cx="8780926" cy="4698055"/>
          </a:xfrm>
        </p:spPr>
        <p:txBody>
          <a:bodyPr>
            <a:normAutofit fontScale="77500" lnSpcReduction="20000"/>
          </a:bodyPr>
          <a:lstStyle/>
          <a:p>
            <a:r>
              <a:rPr lang="en-GB" sz="2400" dirty="0">
                <a:latin typeface="Abadi" panose="020B060402010402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endParaRPr lang="en-GB" sz="2400" dirty="0">
              <a:latin typeface="Abadi" panose="020B0604020104020204" pitchFamily="34" charset="0"/>
            </a:endParaRPr>
          </a:p>
          <a:p>
            <a:r>
              <a:rPr lang="en-GB" sz="2400" dirty="0">
                <a:latin typeface="Abadi" panose="020B0604020104020204" pitchFamily="34" charset="0"/>
              </a:rPr>
              <a:t>When the user submits the questionnaire one or more trigger compute the gamification points to assign to the user for the specific questionnaire, according to the following rule:</a:t>
            </a:r>
          </a:p>
          <a:p>
            <a:r>
              <a:rPr lang="en-GB" sz="2400" dirty="0">
                <a:latin typeface="Abadi" panose="020B0604020104020204" pitchFamily="34" charset="0"/>
              </a:rPr>
              <a:t>	1. One point is assigned for every answered question of section 1 (remember 	that the number of questions can vary 	in different questionnaires).</a:t>
            </a:r>
          </a:p>
          <a:p>
            <a:r>
              <a:rPr lang="en-GB" sz="2400" dirty="0">
                <a:latin typeface="Abadi" panose="020B0604020104020204" pitchFamily="34" charset="0"/>
              </a:rPr>
              <a:t>	2. Two points are assigned for every answered optional question of section 2</a:t>
            </a:r>
          </a:p>
          <a:p>
            <a:endParaRPr lang="en-GB" sz="2400" dirty="0">
              <a:latin typeface="Abadi" panose="020B0604020104020204" pitchFamily="34" charset="0"/>
            </a:endParaRPr>
          </a:p>
          <a:p>
            <a:r>
              <a:rPr lang="en-GB" sz="2400" dirty="0">
                <a:latin typeface="Abadi" panose="020B0604020104020204" pitchFamily="34" charset="0"/>
              </a:rPr>
              <a:t>When the user cancels the questionnaire, no responses are stored in the database. However, the database retains the information that the user X has logged in at a given date and time.</a:t>
            </a:r>
          </a:p>
          <a:p>
            <a:r>
              <a:rPr lang="en-GB" sz="2400" dirty="0">
                <a:latin typeface="Abadi" panose="020B0604020104020204" pitchFamily="34" charset="0"/>
              </a:rPr>
              <a:t>The user can access a LEADERBOARD page, which shows a list of the usernames and points of all the users who filled in the questionnaire of the day, ordered by the number of points (descending).</a:t>
            </a:r>
          </a:p>
          <a:p>
            <a:endParaRPr lang="en-GB" dirty="0"/>
          </a:p>
        </p:txBody>
      </p:sp>
      <p:sp>
        <p:nvSpPr>
          <p:cNvPr id="4" name="Rettangolo 3">
            <a:extLst>
              <a:ext uri="{FF2B5EF4-FFF2-40B4-BE49-F238E27FC236}">
                <a16:creationId xmlns:a16="http://schemas.microsoft.com/office/drawing/2014/main" id="{429F9DDD-DB60-43EE-A846-9791FBF76BC7}"/>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4316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CLIENT COMPONETS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a:xfrm>
            <a:off x="5131942" y="1752599"/>
            <a:ext cx="3220948" cy="4358811"/>
          </a:xfrm>
        </p:spPr>
        <p:txBody>
          <a:bodyPr/>
          <a:lstStyle/>
          <a:p>
            <a:r>
              <a:rPr lang="en-GB" dirty="0">
                <a:latin typeface="Abadi" panose="020B0604020104020204" pitchFamily="34" charset="0"/>
              </a:rPr>
              <a:t>Admin pages</a:t>
            </a:r>
          </a:p>
          <a:p>
            <a:pPr marL="342900" indent="-342900">
              <a:buFont typeface="Arial" panose="020B0604020202020204" pitchFamily="34" charset="0"/>
              <a:buChar char="•"/>
            </a:pPr>
            <a:r>
              <a:rPr lang="en-GB" dirty="0">
                <a:latin typeface="Abadi" panose="020B0604020104020204" pitchFamily="34" charset="0"/>
              </a:rPr>
              <a:t>AdminHome.html</a:t>
            </a:r>
          </a:p>
          <a:p>
            <a:pPr marL="342900" indent="-342900">
              <a:buFont typeface="Arial" panose="020B0604020202020204" pitchFamily="34" charset="0"/>
              <a:buChar char="•"/>
            </a:pPr>
            <a:r>
              <a:rPr lang="en-GB" dirty="0">
                <a:latin typeface="Abadi" panose="020B0604020104020204" pitchFamily="34" charset="0"/>
              </a:rPr>
              <a:t>AddQuestion.html</a:t>
            </a:r>
          </a:p>
          <a:p>
            <a:pPr marL="342900" indent="-342900">
              <a:buFont typeface="Arial" panose="020B0604020202020204" pitchFamily="34" charset="0"/>
              <a:buChar char="•"/>
            </a:pPr>
            <a:r>
              <a:rPr lang="en-GB" dirty="0">
                <a:latin typeface="Abadi" panose="020B0604020104020204" pitchFamily="34" charset="0"/>
              </a:rPr>
              <a:t>Create.html</a:t>
            </a:r>
          </a:p>
          <a:p>
            <a:pPr marL="342900" indent="-342900">
              <a:buFont typeface="Arial" panose="020B0604020202020204" pitchFamily="34" charset="0"/>
              <a:buChar char="•"/>
            </a:pPr>
            <a:r>
              <a:rPr lang="en-GB" dirty="0">
                <a:latin typeface="Abadi" panose="020B0604020104020204" pitchFamily="34" charset="0"/>
              </a:rPr>
              <a:t>Delete.html</a:t>
            </a:r>
          </a:p>
          <a:p>
            <a:pPr marL="342900" indent="-342900">
              <a:buFont typeface="Arial" panose="020B0604020202020204" pitchFamily="34" charset="0"/>
              <a:buChar char="•"/>
            </a:pPr>
            <a:r>
              <a:rPr lang="en-GB" dirty="0">
                <a:latin typeface="Abadi" panose="020B0604020104020204" pitchFamily="34" charset="0"/>
              </a:rPr>
              <a:t>Inspection.html</a:t>
            </a:r>
          </a:p>
          <a:p>
            <a:endParaRPr lang="en-GB" dirty="0">
              <a:latin typeface="Abadi" panose="020B0604020104020204" pitchFamily="34" charset="0"/>
            </a:endParaRPr>
          </a:p>
        </p:txBody>
      </p:sp>
      <p:sp>
        <p:nvSpPr>
          <p:cNvPr id="7" name="Segnaposto contenuto 3">
            <a:extLst>
              <a:ext uri="{FF2B5EF4-FFF2-40B4-BE49-F238E27FC236}">
                <a16:creationId xmlns:a16="http://schemas.microsoft.com/office/drawing/2014/main" id="{E0CF22AF-905A-4D18-9E3D-EEC1AE3B4A0C}"/>
              </a:ext>
            </a:extLst>
          </p:cNvPr>
          <p:cNvSpPr txBox="1">
            <a:spLocks/>
          </p:cNvSpPr>
          <p:nvPr/>
        </p:nvSpPr>
        <p:spPr>
          <a:xfrm>
            <a:off x="609600" y="1752600"/>
            <a:ext cx="3220948" cy="4358811"/>
          </a:xfrm>
          <a:prstGeom prst="rect">
            <a:avLst/>
          </a:prstGeom>
        </p:spPr>
        <p:txBody>
          <a:bodyPr vert="horz" lIns="91440" tIns="45720" rIns="91440" bIns="45720" rtlCol="0">
            <a:normAutofit fontScale="92500" lnSpcReduction="10000"/>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badi" panose="020B0604020104020204" pitchFamily="34" charset="0"/>
              </a:rPr>
              <a:t>Admin controllers</a:t>
            </a:r>
          </a:p>
          <a:p>
            <a:pPr marL="342900" indent="-342900">
              <a:buFont typeface="Arial" panose="020B0604020202020204" pitchFamily="34" charset="0"/>
              <a:buChar char="•"/>
            </a:pPr>
            <a:r>
              <a:rPr lang="en-GB" dirty="0" err="1">
                <a:latin typeface="Abadi" panose="020B0604020104020204" pitchFamily="34" charset="0"/>
              </a:rPr>
              <a:t>AddQuestion</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CheckLoginAdmin</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CreateQuestionnaire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DeleteQuestionnaire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GoToAddQuestions</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GoToAdminHome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GoToCreate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GoToDelete</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GoToInspection</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LogoutAdmin</a:t>
            </a:r>
            <a:endParaRPr lang="en-GB" dirty="0">
              <a:latin typeface="Abadi" panose="020B0604020104020204" pitchFamily="34" charset="0"/>
            </a:endParaRPr>
          </a:p>
          <a:p>
            <a:pPr marL="342900" indent="-342900">
              <a:buFont typeface="Arial" panose="020B0604020202020204" pitchFamily="34" charset="0"/>
              <a:buChar char="•"/>
            </a:pPr>
            <a:r>
              <a:rPr lang="en-GB" dirty="0" err="1">
                <a:latin typeface="Abadi" panose="020B0604020104020204" pitchFamily="34" charset="0"/>
              </a:rPr>
              <a:t>SignInAdmin</a:t>
            </a:r>
            <a:endParaRPr lang="en-GB" dirty="0">
              <a:latin typeface="Abadi" panose="020B0604020104020204" pitchFamily="34" charset="0"/>
            </a:endParaRPr>
          </a:p>
          <a:p>
            <a:endParaRPr lang="en-GB" dirty="0">
              <a:latin typeface="Abadi" panose="020B0604020104020204" pitchFamily="34" charset="0"/>
            </a:endParaRPr>
          </a:p>
        </p:txBody>
      </p:sp>
    </p:spTree>
    <p:extLst>
      <p:ext uri="{BB962C8B-B14F-4D97-AF65-F5344CB8AC3E}">
        <p14:creationId xmlns:p14="http://schemas.microsoft.com/office/powerpoint/2010/main" val="327105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COMMENTS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 name="Segnaposto contenuto 3">
            <a:extLst>
              <a:ext uri="{FF2B5EF4-FFF2-40B4-BE49-F238E27FC236}">
                <a16:creationId xmlns:a16="http://schemas.microsoft.com/office/drawing/2014/main" id="{67CB175C-B039-4C8C-9C33-CC99AC0EB582}"/>
              </a:ext>
            </a:extLst>
          </p:cNvPr>
          <p:cNvSpPr>
            <a:spLocks noGrp="1"/>
          </p:cNvSpPr>
          <p:nvPr>
            <p:ph idx="1"/>
          </p:nvPr>
        </p:nvSpPr>
        <p:spPr>
          <a:xfrm>
            <a:off x="457200" y="1600200"/>
            <a:ext cx="8323726" cy="4525963"/>
          </a:xfrm>
        </p:spPr>
        <p:txBody>
          <a:bodyPr/>
          <a:lstStyle/>
          <a:p>
            <a:pPr marL="342900" indent="-342900">
              <a:buFont typeface="Arial" panose="020B0604020202020204" pitchFamily="34" charset="0"/>
              <a:buChar char="•"/>
            </a:pPr>
            <a:r>
              <a:rPr lang="en-GB" dirty="0">
                <a:latin typeface="Abadi" panose="020B0604020104020204" pitchFamily="34" charset="0"/>
              </a:rPr>
              <a:t>Regarding the user pages we have implemented two different pages for the two different sections, as well as the home page and the </a:t>
            </a:r>
            <a:r>
              <a:rPr lang="en-GB" dirty="0" err="1">
                <a:latin typeface="Abadi" panose="020B0604020104020204" pitchFamily="34" charset="0"/>
              </a:rPr>
              <a:t>leaderboard</a:t>
            </a:r>
            <a:r>
              <a:rPr lang="en-GB" dirty="0">
                <a:latin typeface="Abadi" panose="020B0604020104020204" pitchFamily="34" charset="0"/>
              </a:rPr>
              <a:t> page.</a:t>
            </a:r>
          </a:p>
          <a:p>
            <a:pPr marL="342900" indent="-342900">
              <a:buFont typeface="Arial" panose="020B0604020202020204" pitchFamily="34" charset="0"/>
              <a:buChar char="•"/>
            </a:pPr>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Regarding the administrator pages we have implemented a separate home page and pages for creating, inspecting and deleting the questionnaire.</a:t>
            </a:r>
          </a:p>
          <a:p>
            <a:endParaRPr lang="en-GB" dirty="0">
              <a:latin typeface="Abadi" panose="020B0604020104020204" pitchFamily="34" charset="0"/>
            </a:endParaRPr>
          </a:p>
        </p:txBody>
      </p:sp>
    </p:spTree>
    <p:extLst>
      <p:ext uri="{BB962C8B-B14F-4D97-AF65-F5344CB8AC3E}">
        <p14:creationId xmlns:p14="http://schemas.microsoft.com/office/powerpoint/2010/main" val="2560904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BUSINESS COMPONENTS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lstStyle/>
          <a:p>
            <a:r>
              <a:rPr lang="en-GB" dirty="0" err="1">
                <a:latin typeface="Abadi" panose="020B0604020104020204" pitchFamily="34" charset="0"/>
              </a:rPr>
              <a:t>AdminService</a:t>
            </a:r>
            <a:r>
              <a:rPr lang="en-GB" dirty="0">
                <a:latin typeface="Abadi" panose="020B0604020104020204" pitchFamily="34" charset="0"/>
              </a:rPr>
              <a:t> (stateless) </a:t>
            </a:r>
          </a:p>
          <a:p>
            <a:pPr marL="342900" indent="-342900">
              <a:buFont typeface="Arial" panose="020B0604020202020204" pitchFamily="34" charset="0"/>
              <a:buChar char="•"/>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Admin </a:t>
            </a:r>
            <a:r>
              <a:rPr lang="en-US" sz="1800" b="1" dirty="0" err="1">
                <a:solidFill>
                  <a:srgbClr val="000000"/>
                </a:solidFill>
                <a:latin typeface="Consolas" panose="020B0609020204030204" pitchFamily="49" charset="0"/>
              </a:rPr>
              <a:t>checkCredentials</a:t>
            </a:r>
            <a:r>
              <a:rPr lang="en-US" sz="1800" b="1" dirty="0">
                <a:solidFill>
                  <a:srgbClr val="000000"/>
                </a:solidFill>
                <a:latin typeface="Consolas" panose="020B0609020204030204" pitchFamily="49" charset="0"/>
              </a:rPr>
              <a:t>(String </a:t>
            </a:r>
            <a:r>
              <a:rPr lang="en-US" sz="1800" b="1" dirty="0" err="1">
                <a:solidFill>
                  <a:srgbClr val="6A3E3E"/>
                </a:solidFill>
                <a:latin typeface="Consolas" panose="020B0609020204030204" pitchFamily="49" charset="0"/>
              </a:rPr>
              <a:t>usrn</a:t>
            </a:r>
            <a:r>
              <a:rPr lang="en-US" sz="1800" b="1" dirty="0">
                <a:solidFill>
                  <a:srgbClr val="000000"/>
                </a:solidFill>
                <a:latin typeface="Consolas" panose="020B0609020204030204" pitchFamily="49" charset="0"/>
              </a:rPr>
              <a:t>, String </a:t>
            </a:r>
            <a:r>
              <a:rPr lang="en-US" sz="1800" b="1" dirty="0" err="1">
                <a:solidFill>
                  <a:srgbClr val="6A3E3E"/>
                </a:solidFill>
                <a:latin typeface="Consolas" panose="020B0609020204030204" pitchFamily="49" charset="0"/>
              </a:rPr>
              <a:t>pwd</a:t>
            </a:r>
            <a:r>
              <a:rPr lang="en-US"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void</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updateProfile</a:t>
            </a:r>
            <a:r>
              <a:rPr lang="it-IT" sz="1800" b="1" dirty="0">
                <a:solidFill>
                  <a:srgbClr val="000000"/>
                </a:solidFill>
                <a:latin typeface="Consolas" panose="020B0609020204030204" pitchFamily="49" charset="0"/>
              </a:rPr>
              <a:t>(Admin </a:t>
            </a:r>
            <a:r>
              <a:rPr lang="it-IT" sz="1800" b="1" dirty="0">
                <a:solidFill>
                  <a:srgbClr val="6A3E3E"/>
                </a:solidFill>
                <a:latin typeface="Consolas" panose="020B0609020204030204" pitchFamily="49" charset="0"/>
              </a:rPr>
              <a:t>a</a:t>
            </a:r>
            <a:r>
              <a:rPr lang="it-IT"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Admin </a:t>
            </a:r>
            <a:r>
              <a:rPr lang="it-IT" sz="1800" b="1" dirty="0" err="1">
                <a:solidFill>
                  <a:srgbClr val="000000"/>
                </a:solidFill>
                <a:latin typeface="Consolas" panose="020B0609020204030204" pitchFamily="49" charset="0"/>
              </a:rPr>
              <a:t>signIn</a:t>
            </a:r>
            <a:r>
              <a:rPr lang="it-IT" sz="1800" b="1" dirty="0">
                <a:solidFill>
                  <a:srgbClr val="000000"/>
                </a:solidFill>
                <a:latin typeface="Consolas" panose="020B0609020204030204" pitchFamily="49" charset="0"/>
              </a:rPr>
              <a:t>(</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err="1">
                <a:solidFill>
                  <a:srgbClr val="6A3E3E"/>
                </a:solidFill>
                <a:latin typeface="Consolas" panose="020B0609020204030204" pitchFamily="49" charset="0"/>
              </a:rPr>
              <a:t>username</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a:solidFill>
                  <a:srgbClr val="6A3E3E"/>
                </a:solidFill>
                <a:latin typeface="Consolas" panose="020B0609020204030204" pitchFamily="49" charset="0"/>
              </a:rPr>
              <a:t>password</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a:solidFill>
                  <a:srgbClr val="6A3E3E"/>
                </a:solidFill>
                <a:latin typeface="Consolas" panose="020B0609020204030204" pitchFamily="49" charset="0"/>
              </a:rPr>
              <a:t>mail</a:t>
            </a:r>
            <a:r>
              <a:rPr lang="it-IT" sz="1800" b="1" dirty="0">
                <a:solidFill>
                  <a:srgbClr val="000000"/>
                </a:solidFill>
                <a:latin typeface="Consolas" panose="020B0609020204030204" pitchFamily="49" charset="0"/>
              </a:rPr>
              <a:t>)</a:t>
            </a:r>
            <a:endParaRPr lang="en-GB" dirty="0">
              <a:latin typeface="Abadi" panose="020B0604020104020204" pitchFamily="34" charset="0"/>
            </a:endParaRPr>
          </a:p>
          <a:p>
            <a:pPr marL="342900" indent="-342900">
              <a:buFont typeface="Arial" panose="020B0604020202020204" pitchFamily="34" charset="0"/>
              <a:buChar char="•"/>
            </a:pPr>
            <a:endParaRPr lang="en-GB" dirty="0">
              <a:latin typeface="Abadi" panose="020B0604020104020204" pitchFamily="34" charset="0"/>
            </a:endParaRPr>
          </a:p>
          <a:p>
            <a:r>
              <a:rPr lang="en-GB" dirty="0" err="1">
                <a:latin typeface="Abadi" panose="020B0604020104020204" pitchFamily="34" charset="0"/>
              </a:rPr>
              <a:t>UserService</a:t>
            </a:r>
            <a:r>
              <a:rPr lang="en-GB" dirty="0">
                <a:latin typeface="Abadi" panose="020B0604020104020204" pitchFamily="34" charset="0"/>
              </a:rPr>
              <a:t> (stateless)</a:t>
            </a:r>
          </a:p>
          <a:p>
            <a:pPr marL="342900" indent="-342900">
              <a:buFont typeface="Arial" panose="020B0604020202020204" pitchFamily="34" charset="0"/>
              <a:buChar char="•"/>
            </a:pPr>
            <a:r>
              <a:rPr lang="en-GB" dirty="0">
                <a:latin typeface="Abadi" panose="020B0604020104020204" pitchFamily="34" charset="0"/>
              </a:rPr>
              <a:t>Same as </a:t>
            </a:r>
            <a:r>
              <a:rPr lang="en-GB" dirty="0" err="1">
                <a:latin typeface="Abadi" panose="020B0604020104020204" pitchFamily="34" charset="0"/>
              </a:rPr>
              <a:t>AdminService</a:t>
            </a:r>
            <a:endParaRPr lang="en-GB" dirty="0">
              <a:latin typeface="Abadi" panose="020B0604020104020204" pitchFamily="34" charset="0"/>
            </a:endParaRPr>
          </a:p>
          <a:p>
            <a:pPr marL="342900" indent="-342900">
              <a:buFont typeface="Arial" panose="020B0604020202020204" pitchFamily="34" charset="0"/>
              <a:buChar char="•"/>
            </a:pPr>
            <a:endParaRPr lang="en-GB" dirty="0">
              <a:latin typeface="Abadi" panose="020B0604020104020204" pitchFamily="34" charset="0"/>
            </a:endParaRPr>
          </a:p>
          <a:p>
            <a:r>
              <a:rPr lang="en-GB" dirty="0" err="1">
                <a:latin typeface="Abadi" panose="020B0604020104020204" pitchFamily="34" charset="0"/>
              </a:rPr>
              <a:t>BlacklistService</a:t>
            </a:r>
            <a:r>
              <a:rPr lang="en-GB" dirty="0">
                <a:latin typeface="Abadi" panose="020B0604020104020204" pitchFamily="34" charset="0"/>
              </a:rPr>
              <a:t> (stateless)</a:t>
            </a:r>
          </a:p>
          <a:p>
            <a:pPr marL="342900" indent="-342900">
              <a:buFont typeface="Arial" panose="020B0604020202020204" pitchFamily="34" charset="0"/>
              <a:buChar char="•"/>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checkBlacklist</a:t>
            </a:r>
            <a:r>
              <a:rPr lang="en-US" sz="1800" b="1" dirty="0">
                <a:solidFill>
                  <a:srgbClr val="000000"/>
                </a:solidFill>
                <a:latin typeface="Consolas" panose="020B0609020204030204" pitchFamily="49" charset="0"/>
              </a:rPr>
              <a:t>(String </a:t>
            </a:r>
            <a:r>
              <a:rPr lang="en-US" sz="1800" b="1" dirty="0" err="1">
                <a:solidFill>
                  <a:srgbClr val="6A3E3E"/>
                </a:solidFill>
                <a:latin typeface="Consolas" panose="020B0609020204030204" pitchFamily="49" charset="0"/>
              </a:rPr>
              <a:t>inputText</a:t>
            </a:r>
            <a:r>
              <a:rPr lang="en-US" sz="1800" b="1" dirty="0">
                <a:solidFill>
                  <a:srgbClr val="000000"/>
                </a:solidFill>
                <a:latin typeface="Consolas" panose="020B0609020204030204" pitchFamily="49" charset="0"/>
              </a:rPr>
              <a:t>, User </a:t>
            </a:r>
            <a:r>
              <a:rPr lang="en-US" sz="1800" b="1" dirty="0" err="1">
                <a:solidFill>
                  <a:srgbClr val="6A3E3E"/>
                </a:solidFill>
                <a:latin typeface="Consolas" panose="020B0609020204030204" pitchFamily="49" charset="0"/>
              </a:rPr>
              <a:t>usr</a:t>
            </a:r>
            <a:r>
              <a:rPr lang="en-US" sz="1800" b="1" dirty="0">
                <a:solidFill>
                  <a:srgbClr val="000000"/>
                </a:solidFill>
                <a:latin typeface="Consolas" panose="020B0609020204030204" pitchFamily="49" charset="0"/>
              </a:rPr>
              <a:t>)</a:t>
            </a:r>
            <a:endParaRPr lang="en-GB" dirty="0">
              <a:latin typeface="Abadi" panose="020B0604020104020204" pitchFamily="34" charset="0"/>
            </a:endParaRPr>
          </a:p>
          <a:p>
            <a:endParaRPr lang="en-GB" dirty="0">
              <a:latin typeface="Abadi" panose="020B0604020104020204" pitchFamily="34" charset="0"/>
            </a:endParaRPr>
          </a:p>
        </p:txBody>
      </p:sp>
    </p:spTree>
    <p:extLst>
      <p:ext uri="{BB962C8B-B14F-4D97-AF65-F5344CB8AC3E}">
        <p14:creationId xmlns:p14="http://schemas.microsoft.com/office/powerpoint/2010/main" val="2894318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BUSINESS COMPONENTS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a:bodyPr>
          <a:lstStyle/>
          <a:p>
            <a:r>
              <a:rPr lang="en-GB" dirty="0" err="1">
                <a:latin typeface="Abadi" panose="020B0604020104020204" pitchFamily="34" charset="0"/>
              </a:rPr>
              <a:t>QuestionnaireService</a:t>
            </a:r>
            <a:r>
              <a:rPr lang="en-GB" dirty="0">
                <a:latin typeface="Abadi" panose="020B0604020104020204" pitchFamily="34" charset="0"/>
              </a:rPr>
              <a:t> (stateless) </a:t>
            </a:r>
          </a:p>
          <a:p>
            <a:pPr marL="342900" indent="-342900">
              <a:buFont typeface="Arial" panose="020B0604020202020204" pitchFamily="34" charset="0"/>
              <a:buChar char="•"/>
            </a:pPr>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Questionnaire </a:t>
            </a:r>
            <a:r>
              <a:rPr lang="fr-FR" sz="1800" b="1" dirty="0" err="1">
                <a:solidFill>
                  <a:srgbClr val="000000"/>
                </a:solidFill>
                <a:latin typeface="Consolas" panose="020B0609020204030204" pitchFamily="49" charset="0"/>
              </a:rPr>
              <a:t>createQuestionnaire</a:t>
            </a:r>
            <a:r>
              <a:rPr lang="fr-FR" sz="1800" b="1" dirty="0">
                <a:solidFill>
                  <a:srgbClr val="000000"/>
                </a:solidFill>
                <a:latin typeface="Consolas" panose="020B0609020204030204" pitchFamily="49" charset="0"/>
              </a:rPr>
              <a:t>(String </a:t>
            </a:r>
            <a:r>
              <a:rPr lang="fr-FR" sz="1800" b="1" dirty="0" err="1">
                <a:solidFill>
                  <a:srgbClr val="6A3E3E"/>
                </a:solidFill>
                <a:latin typeface="Consolas" panose="020B0609020204030204" pitchFamily="49" charset="0"/>
              </a:rPr>
              <a:t>product</a:t>
            </a:r>
            <a:r>
              <a:rPr lang="fr-FR" sz="1800" b="1" dirty="0">
                <a:solidFill>
                  <a:srgbClr val="000000"/>
                </a:solidFill>
                <a:latin typeface="Consolas" panose="020B0609020204030204" pitchFamily="49" charset="0"/>
              </a:rPr>
              <a:t>, Date </a:t>
            </a:r>
            <a:r>
              <a:rPr lang="fr-FR" sz="1800" b="1" dirty="0" err="1">
                <a:solidFill>
                  <a:srgbClr val="6A3E3E"/>
                </a:solidFill>
                <a:latin typeface="Consolas" panose="020B0609020204030204" pitchFamily="49" charset="0"/>
              </a:rPr>
              <a:t>date</a:t>
            </a:r>
            <a:r>
              <a:rPr lang="fr-FR" sz="1800" b="1" dirty="0">
                <a:solidFill>
                  <a:srgbClr val="000000"/>
                </a:solidFill>
                <a:latin typeface="Consolas" panose="020B0609020204030204" pitchFamily="49" charset="0"/>
              </a:rPr>
              <a:t>, </a:t>
            </a:r>
            <a:r>
              <a:rPr lang="fr-FR" sz="1800" b="1" dirty="0">
                <a:solidFill>
                  <a:srgbClr val="7F0055"/>
                </a:solidFill>
                <a:latin typeface="Consolas" panose="020B0609020204030204" pitchFamily="49" charset="0"/>
              </a:rPr>
              <a:t>byte</a:t>
            </a:r>
            <a:r>
              <a:rPr lang="fr-FR" sz="1800" b="1" dirty="0">
                <a:solidFill>
                  <a:srgbClr val="000000"/>
                </a:solidFill>
                <a:latin typeface="Consolas" panose="020B0609020204030204" pitchFamily="49" charset="0"/>
              </a:rPr>
              <a:t>[] </a:t>
            </a:r>
            <a:r>
              <a:rPr lang="fr-FR" sz="1800" b="1" dirty="0" err="1">
                <a:solidFill>
                  <a:srgbClr val="6A3E3E"/>
                </a:solidFill>
                <a:latin typeface="Consolas" panose="020B0609020204030204" pitchFamily="49" charset="0"/>
              </a:rPr>
              <a:t>img</a:t>
            </a:r>
            <a:r>
              <a:rPr lang="fr-FR"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void</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deleteQuestionnaire</a:t>
            </a:r>
            <a:r>
              <a:rPr lang="it-IT" sz="1800" b="1" dirty="0">
                <a:solidFill>
                  <a:srgbClr val="000000"/>
                </a:solidFill>
                <a:latin typeface="Consolas" panose="020B0609020204030204" pitchFamily="49" charset="0"/>
              </a:rPr>
              <a:t>(</a:t>
            </a:r>
            <a:r>
              <a:rPr lang="it-IT" sz="1800" b="1" dirty="0" err="1">
                <a:solidFill>
                  <a:srgbClr val="000000"/>
                </a:solidFill>
                <a:latin typeface="Consolas" panose="020B0609020204030204" pitchFamily="49" charset="0"/>
              </a:rPr>
              <a:t>Integer</a:t>
            </a:r>
            <a:r>
              <a:rPr lang="it-IT" sz="1800" b="1" dirty="0">
                <a:solidFill>
                  <a:srgbClr val="000000"/>
                </a:solidFill>
                <a:latin typeface="Consolas" panose="020B0609020204030204" pitchFamily="49" charset="0"/>
              </a:rPr>
              <a:t> </a:t>
            </a:r>
            <a:r>
              <a:rPr lang="it-IT" sz="1800" b="1" dirty="0" err="1">
                <a:solidFill>
                  <a:srgbClr val="6A3E3E"/>
                </a:solidFill>
                <a:latin typeface="Consolas" panose="020B0609020204030204" pitchFamily="49" charset="0"/>
              </a:rPr>
              <a:t>qId</a:t>
            </a:r>
            <a:r>
              <a:rPr lang="it-IT" sz="1800" b="1" dirty="0">
                <a:solidFill>
                  <a:srgbClr val="000000"/>
                </a:solidFill>
                <a:latin typeface="Consolas" panose="020B0609020204030204" pitchFamily="49" charset="0"/>
              </a:rPr>
              <a:t>, Date </a:t>
            </a:r>
            <a:r>
              <a:rPr lang="it-IT" sz="1800" b="1" dirty="0" err="1">
                <a:solidFill>
                  <a:srgbClr val="6A3E3E"/>
                </a:solidFill>
                <a:latin typeface="Consolas" panose="020B0609020204030204" pitchFamily="49" charset="0"/>
              </a:rPr>
              <a:t>today</a:t>
            </a:r>
            <a:r>
              <a:rPr lang="it-IT"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List&lt;</a:t>
            </a:r>
            <a:r>
              <a:rPr lang="it-IT" sz="1800" b="1" dirty="0" err="1">
                <a:solidFill>
                  <a:srgbClr val="000000"/>
                </a:solidFill>
                <a:latin typeface="Consolas" panose="020B0609020204030204" pitchFamily="49" charset="0"/>
              </a:rPr>
              <a:t>Questionnaire</a:t>
            </a:r>
            <a:r>
              <a:rPr lang="it-IT" sz="1800" b="1" dirty="0">
                <a:solidFill>
                  <a:srgbClr val="000000"/>
                </a:solidFill>
                <a:latin typeface="Consolas" panose="020B0609020204030204" pitchFamily="49" charset="0"/>
              </a:rPr>
              <a:t>&gt; </a:t>
            </a:r>
            <a:r>
              <a:rPr lang="it-IT" sz="1800" b="1" dirty="0" err="1">
                <a:solidFill>
                  <a:srgbClr val="000000"/>
                </a:solidFill>
                <a:latin typeface="Consolas" panose="020B0609020204030204" pitchFamily="49" charset="0"/>
              </a:rPr>
              <a:t>findAllQuestionnaire</a:t>
            </a:r>
            <a:r>
              <a:rPr lang="it-IT"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Questionnaire </a:t>
            </a:r>
            <a:r>
              <a:rPr lang="fr-FR" sz="1800" b="1" dirty="0" err="1">
                <a:solidFill>
                  <a:srgbClr val="000000"/>
                </a:solidFill>
                <a:latin typeface="Consolas" panose="020B0609020204030204" pitchFamily="49" charset="0"/>
              </a:rPr>
              <a:t>findByDate</a:t>
            </a:r>
            <a:r>
              <a:rPr lang="fr-FR" sz="1800" b="1" dirty="0">
                <a:solidFill>
                  <a:srgbClr val="000000"/>
                </a:solidFill>
                <a:latin typeface="Consolas" panose="020B0609020204030204" pitchFamily="49" charset="0"/>
              </a:rPr>
              <a:t>(Date </a:t>
            </a:r>
            <a:r>
              <a:rPr lang="fr-FR" sz="1800" b="1" dirty="0" err="1">
                <a:solidFill>
                  <a:srgbClr val="6A3E3E"/>
                </a:solidFill>
                <a:latin typeface="Consolas" panose="020B0609020204030204" pitchFamily="49" charset="0"/>
              </a:rPr>
              <a:t>date</a:t>
            </a:r>
            <a:r>
              <a:rPr lang="fr-FR"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List&lt;User&gt; </a:t>
            </a:r>
            <a:r>
              <a:rPr lang="fr-FR" sz="1800" b="1" dirty="0" err="1">
                <a:solidFill>
                  <a:srgbClr val="000000"/>
                </a:solidFill>
                <a:latin typeface="Consolas" panose="020B0609020204030204" pitchFamily="49" charset="0"/>
              </a:rPr>
              <a:t>findUserSubmitted</a:t>
            </a:r>
            <a:r>
              <a:rPr lang="fr-FR" sz="1800" b="1" dirty="0">
                <a:solidFill>
                  <a:srgbClr val="000000"/>
                </a:solidFill>
                <a:latin typeface="Consolas" panose="020B0609020204030204" pitchFamily="49" charset="0"/>
              </a:rPr>
              <a:t>(Questionnaire </a:t>
            </a:r>
            <a:r>
              <a:rPr lang="fr-FR" sz="1800" b="1" dirty="0">
                <a:solidFill>
                  <a:srgbClr val="6A3E3E"/>
                </a:solidFill>
                <a:latin typeface="Consolas" panose="020B0609020204030204" pitchFamily="49" charset="0"/>
              </a:rPr>
              <a:t>q</a:t>
            </a:r>
            <a:r>
              <a:rPr lang="fr-FR"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List&lt;User&gt; </a:t>
            </a:r>
            <a:r>
              <a:rPr lang="fr-FR" sz="1800" b="1" dirty="0" err="1">
                <a:solidFill>
                  <a:srgbClr val="000000"/>
                </a:solidFill>
                <a:latin typeface="Consolas" panose="020B0609020204030204" pitchFamily="49" charset="0"/>
              </a:rPr>
              <a:t>findUserCancelled</a:t>
            </a:r>
            <a:r>
              <a:rPr lang="fr-FR" sz="1800" b="1" dirty="0">
                <a:solidFill>
                  <a:srgbClr val="000000"/>
                </a:solidFill>
                <a:latin typeface="Consolas" panose="020B0609020204030204" pitchFamily="49" charset="0"/>
              </a:rPr>
              <a:t>(Questionnaire </a:t>
            </a:r>
            <a:r>
              <a:rPr lang="fr-FR" sz="1800" b="1" dirty="0">
                <a:solidFill>
                  <a:srgbClr val="6A3E3E"/>
                </a:solidFill>
                <a:latin typeface="Consolas" panose="020B0609020204030204" pitchFamily="49" charset="0"/>
              </a:rPr>
              <a:t>q</a:t>
            </a:r>
            <a:r>
              <a:rPr lang="fr-FR"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List&lt;Review&gt; </a:t>
            </a:r>
            <a:r>
              <a:rPr lang="it-IT" sz="1800" b="1" dirty="0" err="1">
                <a:solidFill>
                  <a:srgbClr val="000000"/>
                </a:solidFill>
                <a:latin typeface="Consolas" panose="020B0609020204030204" pitchFamily="49" charset="0"/>
              </a:rPr>
              <a:t>getSubmittedReviews</a:t>
            </a:r>
            <a:r>
              <a:rPr lang="it-IT" sz="1800" b="1" dirty="0">
                <a:solidFill>
                  <a:srgbClr val="000000"/>
                </a:solidFill>
                <a:latin typeface="Consolas" panose="020B0609020204030204" pitchFamily="49" charset="0"/>
              </a:rPr>
              <a:t>(</a:t>
            </a:r>
            <a:r>
              <a:rPr lang="it-IT" sz="1800" b="1" dirty="0" err="1">
                <a:solidFill>
                  <a:srgbClr val="000000"/>
                </a:solidFill>
                <a:latin typeface="Consolas" panose="020B0609020204030204" pitchFamily="49" charset="0"/>
              </a:rPr>
              <a:t>Questionnaire</a:t>
            </a:r>
            <a:r>
              <a:rPr lang="it-IT" sz="1800" b="1" dirty="0">
                <a:solidFill>
                  <a:srgbClr val="000000"/>
                </a:solidFill>
                <a:latin typeface="Consolas" panose="020B0609020204030204" pitchFamily="49" charset="0"/>
              </a:rPr>
              <a:t> </a:t>
            </a:r>
            <a:r>
              <a:rPr lang="it-IT" sz="1800" b="1" dirty="0">
                <a:solidFill>
                  <a:srgbClr val="6A3E3E"/>
                </a:solidFill>
                <a:latin typeface="Consolas" panose="020B0609020204030204" pitchFamily="49" charset="0"/>
              </a:rPr>
              <a:t>q</a:t>
            </a:r>
            <a:r>
              <a:rPr lang="it-IT" sz="1800" b="1" dirty="0">
                <a:solidFill>
                  <a:srgbClr val="000000"/>
                </a:solidFill>
                <a:latin typeface="Consolas" panose="020B0609020204030204" pitchFamily="49" charset="0"/>
              </a:rPr>
              <a:t>)</a:t>
            </a:r>
          </a:p>
          <a:p>
            <a:endParaRPr lang="it-IT" sz="1800" b="1" dirty="0">
              <a:solidFill>
                <a:srgbClr val="000000"/>
              </a:solidFill>
              <a:latin typeface="Consolas" panose="020B0609020204030204" pitchFamily="49" charset="0"/>
            </a:endParaRPr>
          </a:p>
          <a:p>
            <a:r>
              <a:rPr lang="en-GB" dirty="0" err="1">
                <a:latin typeface="Abadi" panose="020B0604020104020204" pitchFamily="34" charset="0"/>
              </a:rPr>
              <a:t>QuestionService</a:t>
            </a:r>
            <a:r>
              <a:rPr lang="en-GB" dirty="0">
                <a:latin typeface="Abadi" panose="020B0604020104020204" pitchFamily="34" charset="0"/>
              </a:rPr>
              <a:t> (stateless)</a:t>
            </a:r>
          </a:p>
          <a:p>
            <a:pPr marL="285750" indent="-285750">
              <a:buFont typeface="Arial" panose="020B0604020202020204" pitchFamily="34" charset="0"/>
              <a:buChar char="•"/>
            </a:pPr>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a:t>
            </a:r>
            <a:r>
              <a:rPr lang="fr-FR" sz="1800" b="1" dirty="0" err="1">
                <a:solidFill>
                  <a:srgbClr val="7F0055"/>
                </a:solidFill>
                <a:latin typeface="Consolas" panose="020B0609020204030204" pitchFamily="49" charset="0"/>
              </a:rPr>
              <a:t>void</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addQuestion</a:t>
            </a:r>
            <a:r>
              <a:rPr lang="fr-FR" sz="1800" b="1" dirty="0">
                <a:solidFill>
                  <a:srgbClr val="000000"/>
                </a:solidFill>
                <a:latin typeface="Consolas" panose="020B0609020204030204" pitchFamily="49" charset="0"/>
              </a:rPr>
              <a:t>(Questionnaire </a:t>
            </a:r>
            <a:r>
              <a:rPr lang="fr-FR" sz="1800" b="1" dirty="0" err="1">
                <a:solidFill>
                  <a:srgbClr val="6A3E3E"/>
                </a:solidFill>
                <a:latin typeface="Consolas" panose="020B0609020204030204" pitchFamily="49" charset="0"/>
              </a:rPr>
              <a:t>questionnaire</a:t>
            </a:r>
            <a:r>
              <a:rPr lang="fr-FR" sz="1800" b="1" dirty="0">
                <a:solidFill>
                  <a:srgbClr val="000000"/>
                </a:solidFill>
                <a:latin typeface="Consolas" panose="020B0609020204030204" pitchFamily="49" charset="0"/>
              </a:rPr>
              <a:t>, String </a:t>
            </a:r>
            <a:r>
              <a:rPr lang="fr-FR" sz="1800" b="1" dirty="0" err="1">
                <a:solidFill>
                  <a:srgbClr val="6A3E3E"/>
                </a:solidFill>
                <a:latin typeface="Consolas" panose="020B0609020204030204" pitchFamily="49" charset="0"/>
              </a:rPr>
              <a:t>text</a:t>
            </a:r>
            <a:r>
              <a:rPr lang="fr-FR" sz="1800" b="1" dirty="0">
                <a:solidFill>
                  <a:srgbClr val="000000"/>
                </a:solidFill>
                <a:latin typeface="Consolas" panose="020B0609020204030204" pitchFamily="49" charset="0"/>
              </a:rPr>
              <a:t>)</a:t>
            </a:r>
            <a:endParaRPr lang="en-GB" dirty="0">
              <a:latin typeface="Abadi" panose="020B0604020104020204" pitchFamily="34" charset="0"/>
            </a:endParaRPr>
          </a:p>
          <a:p>
            <a:endParaRPr lang="en-GB" dirty="0">
              <a:latin typeface="Abadi" panose="020B0604020104020204" pitchFamily="34" charset="0"/>
            </a:endParaRPr>
          </a:p>
        </p:txBody>
      </p:sp>
    </p:spTree>
    <p:extLst>
      <p:ext uri="{BB962C8B-B14F-4D97-AF65-F5344CB8AC3E}">
        <p14:creationId xmlns:p14="http://schemas.microsoft.com/office/powerpoint/2010/main" val="3701635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BUSINESS COMPONENTS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a:bodyPr>
          <a:lstStyle/>
          <a:p>
            <a:r>
              <a:rPr lang="en-GB" dirty="0" err="1">
                <a:latin typeface="Abadi" panose="020B0604020104020204" pitchFamily="34" charset="0"/>
              </a:rPr>
              <a:t>ReviewService</a:t>
            </a:r>
            <a:r>
              <a:rPr lang="en-GB" dirty="0">
                <a:latin typeface="Abadi" panose="020B0604020104020204" pitchFamily="34" charset="0"/>
              </a:rPr>
              <a:t> (stateful) </a:t>
            </a:r>
          </a:p>
          <a:p>
            <a:pPr marL="342900" indent="-342900">
              <a:buFont typeface="Arial" panose="020B0604020202020204" pitchFamily="34" charset="0"/>
              <a:buChar char="•"/>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addAnswer</a:t>
            </a:r>
            <a:r>
              <a:rPr lang="en-US" sz="1800" b="1" dirty="0">
                <a:solidFill>
                  <a:srgbClr val="000000"/>
                </a:solidFill>
                <a:latin typeface="Consolas" panose="020B0609020204030204" pitchFamily="49" charset="0"/>
              </a:rPr>
              <a:t>(String </a:t>
            </a:r>
            <a:r>
              <a:rPr lang="en-US" sz="1800" b="1" dirty="0" err="1">
                <a:solidFill>
                  <a:srgbClr val="6A3E3E"/>
                </a:solidFill>
                <a:latin typeface="Consolas" panose="020B0609020204030204" pitchFamily="49" charset="0"/>
              </a:rPr>
              <a:t>id</a:t>
            </a:r>
            <a:r>
              <a:rPr lang="en-US" sz="1800" b="1" dirty="0" err="1">
                <a:solidFill>
                  <a:srgbClr val="000000"/>
                </a:solidFill>
                <a:latin typeface="Consolas" panose="020B0609020204030204" pitchFamily="49" charset="0"/>
              </a:rPr>
              <a:t>,String</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answer</a:t>
            </a:r>
            <a:r>
              <a:rPr lang="en-US"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Map&lt;</a:t>
            </a:r>
            <a:r>
              <a:rPr lang="en-US" sz="1800" b="1" dirty="0" err="1">
                <a:solidFill>
                  <a:srgbClr val="000000"/>
                </a:solidFill>
                <a:latin typeface="Consolas" panose="020B0609020204030204" pitchFamily="49" charset="0"/>
              </a:rPr>
              <a:t>String,String</a:t>
            </a:r>
            <a:r>
              <a:rPr lang="en-US" sz="1800" b="1" dirty="0">
                <a:solidFill>
                  <a:srgbClr val="000000"/>
                </a:solidFill>
                <a:latin typeface="Consolas" panose="020B0609020204030204" pitchFamily="49" charset="0"/>
              </a:rPr>
              <a:t>&gt; </a:t>
            </a:r>
            <a:r>
              <a:rPr lang="en-US" sz="1800" b="1" dirty="0" err="1">
                <a:solidFill>
                  <a:srgbClr val="000000"/>
                </a:solidFill>
                <a:latin typeface="Consolas" panose="020B0609020204030204" pitchFamily="49" charset="0"/>
              </a:rPr>
              <a:t>getAnswers</a:t>
            </a:r>
            <a:r>
              <a:rPr lang="en-US"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a:t>
            </a:r>
            <a:r>
              <a:rPr lang="it-IT" sz="1800" b="1" dirty="0" err="1">
                <a:solidFill>
                  <a:srgbClr val="7F0055"/>
                </a:solidFill>
                <a:latin typeface="Consolas" panose="020B0609020204030204" pitchFamily="49" charset="0"/>
              </a:rPr>
              <a:t>void</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setAge</a:t>
            </a:r>
            <a:r>
              <a:rPr lang="it-IT" sz="1800" b="1" dirty="0">
                <a:solidFill>
                  <a:srgbClr val="000000"/>
                </a:solidFill>
                <a:latin typeface="Consolas" panose="020B0609020204030204" pitchFamily="49" charset="0"/>
              </a:rPr>
              <a:t>(</a:t>
            </a:r>
            <a:r>
              <a:rPr lang="it-IT" sz="1800" b="1" dirty="0" err="1">
                <a:solidFill>
                  <a:srgbClr val="7F0055"/>
                </a:solidFill>
                <a:latin typeface="Consolas" panose="020B0609020204030204" pitchFamily="49" charset="0"/>
              </a:rPr>
              <a:t>int</a:t>
            </a:r>
            <a:r>
              <a:rPr lang="it-IT" sz="1800" b="1" dirty="0">
                <a:solidFill>
                  <a:srgbClr val="000000"/>
                </a:solidFill>
                <a:latin typeface="Consolas" panose="020B0609020204030204" pitchFamily="49" charset="0"/>
              </a:rPr>
              <a:t> </a:t>
            </a:r>
            <a:r>
              <a:rPr lang="it-IT" sz="1800" b="1" dirty="0">
                <a:solidFill>
                  <a:srgbClr val="6A3E3E"/>
                </a:solidFill>
                <a:latin typeface="Consolas" panose="020B0609020204030204" pitchFamily="49" charset="0"/>
              </a:rPr>
              <a:t>a</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setSex</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setExpertise</a:t>
            </a:r>
            <a:r>
              <a:rPr lang="it-IT"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it-IT" sz="1800" b="1" dirty="0">
                <a:solidFill>
                  <a:srgbClr val="7F0055"/>
                </a:solidFill>
                <a:latin typeface="Consolas" panose="020B0609020204030204" pitchFamily="49" charset="0"/>
              </a:rPr>
              <a:t>public</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String</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getAge</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getSex</a:t>
            </a:r>
            <a:r>
              <a:rPr lang="it-IT" sz="1800" b="1" dirty="0">
                <a:solidFill>
                  <a:srgbClr val="000000"/>
                </a:solidFill>
                <a:latin typeface="Consolas" panose="020B0609020204030204" pitchFamily="49" charset="0"/>
              </a:rPr>
              <a:t>(), </a:t>
            </a:r>
            <a:r>
              <a:rPr lang="it-IT" sz="1800" b="1" dirty="0" err="1">
                <a:solidFill>
                  <a:srgbClr val="000000"/>
                </a:solidFill>
                <a:latin typeface="Consolas" panose="020B0609020204030204" pitchFamily="49" charset="0"/>
              </a:rPr>
              <a:t>setExpertise</a:t>
            </a:r>
            <a:r>
              <a:rPr lang="it-IT"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Review </a:t>
            </a:r>
            <a:r>
              <a:rPr lang="en-GB" sz="1800" b="1" dirty="0" err="1">
                <a:solidFill>
                  <a:srgbClr val="000000"/>
                </a:solidFill>
                <a:latin typeface="Consolas" panose="020B0609020204030204" pitchFamily="49" charset="0"/>
              </a:rPr>
              <a:t>createReview</a:t>
            </a:r>
            <a:r>
              <a:rPr lang="en-GB" sz="1800" b="1" dirty="0">
                <a:solidFill>
                  <a:srgbClr val="000000"/>
                </a:solidFill>
                <a:latin typeface="Consolas" panose="020B0609020204030204" pitchFamily="49" charset="0"/>
              </a:rPr>
              <a:t>(Questionnaire </a:t>
            </a:r>
            <a:r>
              <a:rPr lang="en-GB" sz="1800" b="1" dirty="0" err="1">
                <a:solidFill>
                  <a:srgbClr val="6A3E3E"/>
                </a:solidFill>
                <a:latin typeface="Consolas" panose="020B0609020204030204" pitchFamily="49" charset="0"/>
              </a:rPr>
              <a:t>q</a:t>
            </a:r>
            <a:r>
              <a:rPr lang="en-GB" sz="1800" b="1" dirty="0" err="1">
                <a:solidFill>
                  <a:srgbClr val="000000"/>
                </a:solidFill>
                <a:latin typeface="Consolas" panose="020B0609020204030204" pitchFamily="49" charset="0"/>
              </a:rPr>
              <a:t>,User</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u</a:t>
            </a:r>
            <a:r>
              <a:rPr lang="en-GB" sz="1800" b="1" dirty="0">
                <a:solidFill>
                  <a:srgbClr val="000000"/>
                </a:solidFill>
                <a:latin typeface="Consolas" panose="020B0609020204030204" pitchFamily="49" charset="0"/>
              </a:rPr>
              <a:t>)</a:t>
            </a:r>
            <a:endParaRPr lang="it-IT" sz="1800" b="1" dirty="0">
              <a:solidFill>
                <a:srgbClr val="000000"/>
              </a:solidFill>
              <a:latin typeface="Consolas" panose="020B0609020204030204" pitchFamily="49" charset="0"/>
            </a:endParaRPr>
          </a:p>
          <a:p>
            <a:pPr marL="342900" indent="-342900">
              <a:buFont typeface="Arial" panose="020B0604020202020204" pitchFamily="34" charset="0"/>
              <a:buChar char="•"/>
            </a:pPr>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Review </a:t>
            </a:r>
            <a:r>
              <a:rPr lang="en-GB" sz="1800" b="1" dirty="0" err="1">
                <a:solidFill>
                  <a:srgbClr val="000000"/>
                </a:solidFill>
                <a:latin typeface="Consolas" panose="020B0609020204030204" pitchFamily="49" charset="0"/>
              </a:rPr>
              <a:t>cancelReview</a:t>
            </a:r>
            <a:r>
              <a:rPr lang="en-GB" sz="1800" b="1" dirty="0">
                <a:solidFill>
                  <a:srgbClr val="000000"/>
                </a:solidFill>
                <a:latin typeface="Consolas" panose="020B0609020204030204" pitchFamily="49" charset="0"/>
              </a:rPr>
              <a:t>(Questionnaire </a:t>
            </a:r>
            <a:r>
              <a:rPr lang="en-GB" sz="1800" b="1" dirty="0" err="1">
                <a:solidFill>
                  <a:srgbClr val="6A3E3E"/>
                </a:solidFill>
                <a:latin typeface="Consolas" panose="020B0609020204030204" pitchFamily="49" charset="0"/>
              </a:rPr>
              <a:t>q</a:t>
            </a:r>
            <a:r>
              <a:rPr lang="en-GB" sz="1800" b="1" dirty="0" err="1">
                <a:solidFill>
                  <a:srgbClr val="000000"/>
                </a:solidFill>
                <a:latin typeface="Consolas" panose="020B0609020204030204" pitchFamily="49" charset="0"/>
              </a:rPr>
              <a:t>,User</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u</a:t>
            </a:r>
            <a:r>
              <a:rPr lang="en-GB" sz="1800" b="1" dirty="0">
                <a:solidFill>
                  <a:srgbClr val="000000"/>
                </a:solidFill>
                <a:latin typeface="Consolas" panose="020B0609020204030204" pitchFamily="49" charset="0"/>
              </a:rPr>
              <a:t>)</a:t>
            </a:r>
          </a:p>
          <a:p>
            <a:pPr marL="342900" indent="-342900">
              <a:buFont typeface="Arial" panose="020B0604020202020204" pitchFamily="34" charset="0"/>
              <a:buChar char="•"/>
            </a:pPr>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a:t>
            </a:r>
            <a:r>
              <a:rPr lang="fr-FR" sz="1800" b="1" dirty="0" err="1">
                <a:solidFill>
                  <a:srgbClr val="7F0055"/>
                </a:solidFill>
                <a:latin typeface="Consolas" panose="020B0609020204030204" pitchFamily="49" charset="0"/>
              </a:rPr>
              <a:t>void</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setQuestionnaire</a:t>
            </a:r>
            <a:r>
              <a:rPr lang="fr-FR" sz="1800" b="1" dirty="0">
                <a:solidFill>
                  <a:srgbClr val="000000"/>
                </a:solidFill>
                <a:latin typeface="Consolas" panose="020B0609020204030204" pitchFamily="49" charset="0"/>
              </a:rPr>
              <a:t>(</a:t>
            </a:r>
            <a:r>
              <a:rPr lang="fr-FR" sz="1800" b="1" dirty="0" err="1">
                <a:solidFill>
                  <a:srgbClr val="7F0055"/>
                </a:solidFill>
                <a:latin typeface="Consolas" panose="020B0609020204030204" pitchFamily="49" charset="0"/>
              </a:rPr>
              <a:t>int</a:t>
            </a:r>
            <a:r>
              <a:rPr lang="fr-FR" sz="1800" b="1" dirty="0">
                <a:solidFill>
                  <a:srgbClr val="000000"/>
                </a:solidFill>
                <a:latin typeface="Consolas" panose="020B0609020204030204" pitchFamily="49" charset="0"/>
              </a:rPr>
              <a:t> </a:t>
            </a:r>
            <a:r>
              <a:rPr lang="fr-FR" sz="1800" b="1" dirty="0" err="1">
                <a:solidFill>
                  <a:srgbClr val="6A3E3E"/>
                </a:solidFill>
                <a:latin typeface="Consolas" panose="020B0609020204030204" pitchFamily="49" charset="0"/>
              </a:rPr>
              <a:t>r</a:t>
            </a:r>
            <a:r>
              <a:rPr lang="fr-FR" sz="1800" b="1" dirty="0" err="1">
                <a:solidFill>
                  <a:srgbClr val="000000"/>
                </a:solidFill>
                <a:latin typeface="Consolas" panose="020B0609020204030204" pitchFamily="49" charset="0"/>
              </a:rPr>
              <a:t>,</a:t>
            </a:r>
            <a:r>
              <a:rPr lang="fr-FR" sz="1800" b="1" dirty="0" err="1">
                <a:solidFill>
                  <a:srgbClr val="7F0055"/>
                </a:solidFill>
                <a:latin typeface="Consolas" panose="020B0609020204030204" pitchFamily="49" charset="0"/>
              </a:rPr>
              <a:t>int</a:t>
            </a:r>
            <a:r>
              <a:rPr lang="fr-FR" sz="1800" b="1" dirty="0">
                <a:solidFill>
                  <a:srgbClr val="000000"/>
                </a:solidFill>
                <a:latin typeface="Consolas" panose="020B0609020204030204" pitchFamily="49" charset="0"/>
              </a:rPr>
              <a:t> </a:t>
            </a:r>
            <a:r>
              <a:rPr lang="fr-FR" sz="1800" b="1" dirty="0">
                <a:solidFill>
                  <a:srgbClr val="6A3E3E"/>
                </a:solidFill>
                <a:latin typeface="Consolas" panose="020B0609020204030204" pitchFamily="49" charset="0"/>
              </a:rPr>
              <a:t>q</a:t>
            </a:r>
            <a:r>
              <a:rPr lang="fr-FR" sz="1800" b="1" dirty="0">
                <a:solidFill>
                  <a:srgbClr val="000000"/>
                </a:solidFill>
                <a:latin typeface="Consolas" panose="020B0609020204030204" pitchFamily="49" charset="0"/>
              </a:rPr>
              <a:t>)</a:t>
            </a:r>
            <a:endParaRPr lang="en-GB" sz="1800" b="1" dirty="0">
              <a:solidFill>
                <a:srgbClr val="000000"/>
              </a:solidFill>
              <a:latin typeface="Consolas" panose="020B0609020204030204" pitchFamily="49" charset="0"/>
            </a:endParaRPr>
          </a:p>
          <a:p>
            <a:pPr marL="342900" indent="-342900">
              <a:buFont typeface="Arial" panose="020B0604020202020204" pitchFamily="34" charset="0"/>
              <a:buChar char="•"/>
            </a:pPr>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Review </a:t>
            </a:r>
            <a:r>
              <a:rPr lang="en-GB" sz="1800" b="1" dirty="0" err="1">
                <a:solidFill>
                  <a:srgbClr val="000000"/>
                </a:solidFill>
                <a:latin typeface="Consolas" panose="020B0609020204030204" pitchFamily="49" charset="0"/>
              </a:rPr>
              <a:t>findByUserQuestionnaire</a:t>
            </a:r>
            <a:r>
              <a:rPr lang="en-GB" sz="1800" b="1" dirty="0">
                <a:solidFill>
                  <a:srgbClr val="000000"/>
                </a:solidFill>
                <a:latin typeface="Consolas" panose="020B0609020204030204" pitchFamily="49" charset="0"/>
              </a:rPr>
              <a:t>(Integer </a:t>
            </a:r>
            <a:r>
              <a:rPr lang="en-GB" sz="1800" b="1" dirty="0" err="1">
                <a:solidFill>
                  <a:srgbClr val="6A3E3E"/>
                </a:solidFill>
                <a:latin typeface="Consolas" panose="020B0609020204030204" pitchFamily="49" charset="0"/>
              </a:rPr>
              <a:t>userId</a:t>
            </a:r>
            <a:r>
              <a:rPr lang="en-GB" sz="1800" b="1" dirty="0">
                <a:solidFill>
                  <a:srgbClr val="000000"/>
                </a:solidFill>
                <a:latin typeface="Consolas" panose="020B0609020204030204" pitchFamily="49" charset="0"/>
              </a:rPr>
              <a:t>, Integer </a:t>
            </a:r>
            <a:r>
              <a:rPr lang="en-GB" sz="1800" b="1" dirty="0" err="1">
                <a:solidFill>
                  <a:srgbClr val="6A3E3E"/>
                </a:solidFill>
                <a:latin typeface="Consolas" panose="020B0609020204030204" pitchFamily="49" charset="0"/>
              </a:rPr>
              <a:t>qId</a:t>
            </a:r>
            <a:r>
              <a:rPr lang="en-GB" sz="1800" b="1" dirty="0">
                <a:solidFill>
                  <a:srgbClr val="000000"/>
                </a:solidFill>
                <a:latin typeface="Consolas" panose="020B0609020204030204" pitchFamily="49" charset="0"/>
              </a:rPr>
              <a:t>)</a:t>
            </a:r>
            <a:endParaRPr lang="it-IT" sz="1800" b="1" dirty="0">
              <a:solidFill>
                <a:srgbClr val="000000"/>
              </a:solidFill>
              <a:latin typeface="Consolas" panose="020B0609020204030204" pitchFamily="49" charset="0"/>
            </a:endParaRPr>
          </a:p>
          <a:p>
            <a:endParaRPr lang="en-GB" dirty="0">
              <a:latin typeface="Abadi" panose="020B0604020104020204" pitchFamily="34" charset="0"/>
            </a:endParaRPr>
          </a:p>
          <a:p>
            <a:r>
              <a:rPr lang="en-GB" dirty="0" err="1">
                <a:latin typeface="Abadi" panose="020B0604020104020204" pitchFamily="34" charset="0"/>
              </a:rPr>
              <a:t>AnswerService</a:t>
            </a:r>
            <a:r>
              <a:rPr lang="en-GB" dirty="0">
                <a:latin typeface="Abadi" panose="020B0604020104020204" pitchFamily="34" charset="0"/>
              </a:rPr>
              <a:t> (stateful) </a:t>
            </a:r>
          </a:p>
          <a:p>
            <a:pPr marL="342900" indent="-342900">
              <a:buFont typeface="Arial" panose="020B0604020202020204" pitchFamily="34" charset="0"/>
              <a:buChar char="•"/>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createAnswer</a:t>
            </a:r>
            <a:r>
              <a:rPr lang="en-US" sz="2000" b="1" dirty="0">
                <a:solidFill>
                  <a:srgbClr val="000000"/>
                </a:solidFill>
                <a:latin typeface="Consolas" panose="020B0609020204030204" pitchFamily="49" charset="0"/>
              </a:rPr>
              <a:t>(</a:t>
            </a:r>
            <a:r>
              <a:rPr lang="en-GB" sz="1800" b="1" dirty="0">
                <a:solidFill>
                  <a:srgbClr val="000000"/>
                </a:solidFill>
                <a:latin typeface="Consolas" panose="020B0609020204030204" pitchFamily="49" charset="0"/>
              </a:rPr>
              <a:t>String </a:t>
            </a:r>
            <a:r>
              <a:rPr lang="en-GB" sz="1800" b="1" dirty="0">
                <a:solidFill>
                  <a:srgbClr val="6A3E3E"/>
                </a:solidFill>
                <a:latin typeface="Consolas" panose="020B0609020204030204" pitchFamily="49" charset="0"/>
              </a:rPr>
              <a:t>q</a:t>
            </a:r>
            <a:r>
              <a:rPr lang="en-GB" sz="1800" b="1" dirty="0">
                <a:solidFill>
                  <a:srgbClr val="000000"/>
                </a:solidFill>
                <a:latin typeface="Consolas" panose="020B0609020204030204" pitchFamily="49" charset="0"/>
              </a:rPr>
              <a:t>, Review </a:t>
            </a:r>
            <a:r>
              <a:rPr lang="en-GB" sz="1800" b="1" dirty="0" err="1">
                <a:solidFill>
                  <a:srgbClr val="6A3E3E"/>
                </a:solidFill>
                <a:latin typeface="Consolas" panose="020B0609020204030204" pitchFamily="49" charset="0"/>
              </a:rPr>
              <a:t>r</a:t>
            </a:r>
            <a:r>
              <a:rPr lang="en-GB" sz="1800" b="1" dirty="0" err="1">
                <a:solidFill>
                  <a:srgbClr val="000000"/>
                </a:solidFill>
                <a:latin typeface="Consolas" panose="020B0609020204030204" pitchFamily="49" charset="0"/>
              </a:rPr>
              <a:t>,String</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text</a:t>
            </a:r>
            <a:r>
              <a:rPr lang="en-US" sz="2000" b="1" dirty="0">
                <a:solidFill>
                  <a:srgbClr val="000000"/>
                </a:solidFill>
                <a:latin typeface="Consolas" panose="020B0609020204030204" pitchFamily="49" charset="0"/>
              </a:rPr>
              <a:t>)</a:t>
            </a:r>
          </a:p>
          <a:p>
            <a:endParaRPr lang="en-GB" u="sng" dirty="0">
              <a:latin typeface="Abadi" panose="020B0604020104020204" pitchFamily="34" charset="0"/>
            </a:endParaRPr>
          </a:p>
        </p:txBody>
      </p:sp>
    </p:spTree>
    <p:extLst>
      <p:ext uri="{BB962C8B-B14F-4D97-AF65-F5344CB8AC3E}">
        <p14:creationId xmlns:p14="http://schemas.microsoft.com/office/powerpoint/2010/main" val="3912410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COMMENTS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 name="Segnaposto contenuto 3">
            <a:extLst>
              <a:ext uri="{FF2B5EF4-FFF2-40B4-BE49-F238E27FC236}">
                <a16:creationId xmlns:a16="http://schemas.microsoft.com/office/drawing/2014/main" id="{67CB175C-B039-4C8C-9C33-CC99AC0EB582}"/>
              </a:ext>
            </a:extLst>
          </p:cNvPr>
          <p:cNvSpPr>
            <a:spLocks noGrp="1"/>
          </p:cNvSpPr>
          <p:nvPr>
            <p:ph idx="1"/>
          </p:nvPr>
        </p:nvSpPr>
        <p:spPr>
          <a:xfrm>
            <a:off x="410137" y="1456362"/>
            <a:ext cx="8323726" cy="4525963"/>
          </a:xfrm>
        </p:spPr>
        <p:txBody>
          <a:bodyPr>
            <a:normAutofit lnSpcReduction="10000"/>
          </a:bodyPr>
          <a:lstStyle/>
          <a:p>
            <a:pPr marL="342900" indent="-342900">
              <a:buFont typeface="Arial" panose="020B0604020202020204" pitchFamily="34" charset="0"/>
              <a:buChar char="•"/>
            </a:pPr>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All components are stateless except for </a:t>
            </a:r>
            <a:r>
              <a:rPr lang="en-GB" dirty="0" err="1">
                <a:latin typeface="Abadi" panose="020B0604020104020204" pitchFamily="34" charset="0"/>
              </a:rPr>
              <a:t>ReviewService</a:t>
            </a:r>
            <a:r>
              <a:rPr lang="en-GB" dirty="0">
                <a:latin typeface="Abadi" panose="020B0604020104020204" pitchFamily="34" charset="0"/>
              </a:rPr>
              <a:t> which is stateful. In fact the user can navigate through the various sections of the questionnaire to review and edit the questions before submitting his review. With a stateful bean we can save the progress of the compilation.</a:t>
            </a:r>
          </a:p>
          <a:p>
            <a:pPr marL="342900" indent="-342900">
              <a:buFont typeface="Arial" panose="020B0604020202020204" pitchFamily="34" charset="0"/>
              <a:buChar char="•"/>
            </a:pPr>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When the user responds to a question with an answer containing blacklisted words his response isn't salved and the field blocked in user is set to TRUE and the user isn't able to submit new answers. This is possible because the user's answers and review are inserted at the end of the whole compilation, so in our implementation it is sufficient to block the insertion instead of cancelling it.</a:t>
            </a:r>
          </a:p>
        </p:txBody>
      </p:sp>
    </p:spTree>
    <p:extLst>
      <p:ext uri="{BB962C8B-B14F-4D97-AF65-F5344CB8AC3E}">
        <p14:creationId xmlns:p14="http://schemas.microsoft.com/office/powerpoint/2010/main" val="1276416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Triggers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a:bodyPr>
          <a:lstStyle/>
          <a:p>
            <a:r>
              <a:rPr lang="en-US" dirty="0">
                <a:latin typeface="Abadi" panose="020B0604020104020204" pitchFamily="34" charset="0"/>
              </a:rPr>
              <a:t>CREATE TRIGGER `</a:t>
            </a:r>
            <a:r>
              <a:rPr lang="en-US" dirty="0" err="1">
                <a:latin typeface="Abadi" panose="020B0604020104020204" pitchFamily="34" charset="0"/>
              </a:rPr>
              <a:t>UpdatePointsOnAnswer</a:t>
            </a:r>
            <a:r>
              <a:rPr lang="en-US" dirty="0">
                <a:latin typeface="Abadi" panose="020B0604020104020204" pitchFamily="34" charset="0"/>
              </a:rPr>
              <a:t>` </a:t>
            </a:r>
          </a:p>
          <a:p>
            <a:r>
              <a:rPr lang="en-US" dirty="0">
                <a:latin typeface="Abadi" panose="020B0604020104020204" pitchFamily="34" charset="0"/>
              </a:rPr>
              <a:t>AFTER INSERT ON `answer` </a:t>
            </a:r>
          </a:p>
          <a:p>
            <a:r>
              <a:rPr lang="en-US" dirty="0">
                <a:latin typeface="Abadi" panose="020B0604020104020204" pitchFamily="34" charset="0"/>
              </a:rPr>
              <a:t>FOR EACH ROW </a:t>
            </a:r>
          </a:p>
          <a:p>
            <a:r>
              <a:rPr lang="en-US" dirty="0">
                <a:latin typeface="Abadi" panose="020B0604020104020204" pitchFamily="34" charset="0"/>
              </a:rPr>
              <a:t>BEGIN	</a:t>
            </a:r>
          </a:p>
          <a:p>
            <a:r>
              <a:rPr lang="en-US" dirty="0">
                <a:latin typeface="Abadi" panose="020B0604020104020204" pitchFamily="34" charset="0"/>
              </a:rPr>
              <a:t>DECLARE X INT DEFAULT 0;	</a:t>
            </a:r>
          </a:p>
          <a:p>
            <a:r>
              <a:rPr lang="en-US" dirty="0">
                <a:latin typeface="Abadi" panose="020B0604020104020204" pitchFamily="34" charset="0"/>
              </a:rPr>
              <a:t>UPDATE user     </a:t>
            </a:r>
          </a:p>
          <a:p>
            <a:r>
              <a:rPr lang="en-US" dirty="0">
                <a:latin typeface="Abadi" panose="020B0604020104020204" pitchFamily="34" charset="0"/>
              </a:rPr>
              <a:t>SET points = points + 1     </a:t>
            </a:r>
          </a:p>
          <a:p>
            <a:r>
              <a:rPr lang="en-US" dirty="0">
                <a:latin typeface="Abadi" panose="020B0604020104020204" pitchFamily="34" charset="0"/>
              </a:rPr>
              <a:t>WHERE id = (SELECT </a:t>
            </a:r>
            <a:r>
              <a:rPr lang="en-US" dirty="0" err="1">
                <a:latin typeface="Abadi" panose="020B0604020104020204" pitchFamily="34" charset="0"/>
              </a:rPr>
              <a:t>R.user</a:t>
            </a:r>
            <a:r>
              <a:rPr lang="en-US" dirty="0">
                <a:latin typeface="Abadi" panose="020B0604020104020204" pitchFamily="34" charset="0"/>
              </a:rPr>
              <a:t> FROM review AS R WHERE  R.id = </a:t>
            </a:r>
            <a:r>
              <a:rPr lang="en-US" dirty="0" err="1">
                <a:latin typeface="Abadi" panose="020B0604020104020204" pitchFamily="34" charset="0"/>
              </a:rPr>
              <a:t>NEW.review</a:t>
            </a:r>
            <a:r>
              <a:rPr lang="en-US" dirty="0">
                <a:latin typeface="Abadi" panose="020B0604020104020204" pitchFamily="34" charset="0"/>
              </a:rPr>
              <a:t>);</a:t>
            </a:r>
          </a:p>
          <a:p>
            <a:r>
              <a:rPr lang="en-US" dirty="0">
                <a:latin typeface="Abadi" panose="020B0604020104020204" pitchFamily="34" charset="0"/>
              </a:rPr>
              <a:t>END</a:t>
            </a:r>
          </a:p>
          <a:p>
            <a:endParaRPr lang="en-US" dirty="0">
              <a:latin typeface="Abadi" panose="020B0604020104020204" pitchFamily="34" charset="0"/>
            </a:endParaRPr>
          </a:p>
        </p:txBody>
      </p:sp>
    </p:spTree>
    <p:extLst>
      <p:ext uri="{BB962C8B-B14F-4D97-AF65-F5344CB8AC3E}">
        <p14:creationId xmlns:p14="http://schemas.microsoft.com/office/powerpoint/2010/main" val="1402013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Triggers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a:bodyPr>
          <a:lstStyle/>
          <a:p>
            <a:r>
              <a:rPr lang="en-US" dirty="0">
                <a:latin typeface="Abadi" panose="020B0604020104020204" pitchFamily="34" charset="0"/>
              </a:rPr>
              <a:t>CREATE TRIGGER `</a:t>
            </a:r>
            <a:r>
              <a:rPr lang="en-US" dirty="0" err="1">
                <a:latin typeface="Abadi" panose="020B0604020104020204" pitchFamily="34" charset="0"/>
              </a:rPr>
              <a:t>UpdatePointsOnAnswerDel</a:t>
            </a:r>
            <a:r>
              <a:rPr lang="en-US" dirty="0">
                <a:latin typeface="Abadi" panose="020B0604020104020204" pitchFamily="34" charset="0"/>
              </a:rPr>
              <a:t>` </a:t>
            </a:r>
          </a:p>
          <a:p>
            <a:r>
              <a:rPr lang="en-US" dirty="0">
                <a:latin typeface="Abadi" panose="020B0604020104020204" pitchFamily="34" charset="0"/>
              </a:rPr>
              <a:t>AFTER DELETE ON `answer` </a:t>
            </a:r>
          </a:p>
          <a:p>
            <a:r>
              <a:rPr lang="en-US" dirty="0">
                <a:latin typeface="Abadi" panose="020B0604020104020204" pitchFamily="34" charset="0"/>
              </a:rPr>
              <a:t>FOR EACH ROW </a:t>
            </a:r>
          </a:p>
          <a:p>
            <a:r>
              <a:rPr lang="en-US" dirty="0">
                <a:latin typeface="Abadi" panose="020B0604020104020204" pitchFamily="34" charset="0"/>
              </a:rPr>
              <a:t>BEGIN	</a:t>
            </a:r>
          </a:p>
          <a:p>
            <a:r>
              <a:rPr lang="en-US" dirty="0">
                <a:latin typeface="Abadi" panose="020B0604020104020204" pitchFamily="34" charset="0"/>
              </a:rPr>
              <a:t>DECLARE X INT DEFAULT 0;	</a:t>
            </a:r>
          </a:p>
          <a:p>
            <a:r>
              <a:rPr lang="en-US" dirty="0">
                <a:latin typeface="Abadi" panose="020B0604020104020204" pitchFamily="34" charset="0"/>
              </a:rPr>
              <a:t>UPDATE user SET points = points - 1 WHERE id = (SELECT </a:t>
            </a:r>
            <a:r>
              <a:rPr lang="en-US" dirty="0" err="1">
                <a:latin typeface="Abadi" panose="020B0604020104020204" pitchFamily="34" charset="0"/>
              </a:rPr>
              <a:t>R.user</a:t>
            </a:r>
            <a:r>
              <a:rPr lang="en-US" dirty="0">
                <a:latin typeface="Abadi" panose="020B0604020104020204" pitchFamily="34" charset="0"/>
              </a:rPr>
              <a:t> FROM review AS R WHERE    R.id = </a:t>
            </a:r>
            <a:r>
              <a:rPr lang="en-US" dirty="0" err="1">
                <a:latin typeface="Abadi" panose="020B0604020104020204" pitchFamily="34" charset="0"/>
              </a:rPr>
              <a:t>OLD.review</a:t>
            </a:r>
            <a:r>
              <a:rPr lang="en-US" dirty="0">
                <a:latin typeface="Abadi" panose="020B0604020104020204" pitchFamily="34" charset="0"/>
              </a:rPr>
              <a:t>);</a:t>
            </a:r>
          </a:p>
          <a:p>
            <a:r>
              <a:rPr lang="en-US" dirty="0">
                <a:latin typeface="Abadi" panose="020B0604020104020204" pitchFamily="34" charset="0"/>
              </a:rPr>
              <a:t>END</a:t>
            </a:r>
          </a:p>
        </p:txBody>
      </p:sp>
    </p:spTree>
    <p:extLst>
      <p:ext uri="{BB962C8B-B14F-4D97-AF65-F5344CB8AC3E}">
        <p14:creationId xmlns:p14="http://schemas.microsoft.com/office/powerpoint/2010/main" val="2605984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Triggers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fontScale="92500" lnSpcReduction="10000"/>
          </a:bodyPr>
          <a:lstStyle/>
          <a:p>
            <a:r>
              <a:rPr lang="en-US" dirty="0">
                <a:latin typeface="Abadi" panose="020B0604020104020204" pitchFamily="34" charset="0"/>
              </a:rPr>
              <a:t>delimiter //</a:t>
            </a:r>
          </a:p>
          <a:p>
            <a:r>
              <a:rPr lang="en-US" dirty="0">
                <a:latin typeface="Abadi" panose="020B0604020104020204" pitchFamily="34" charset="0"/>
              </a:rPr>
              <a:t>CREATE TRIGGER </a:t>
            </a:r>
            <a:r>
              <a:rPr lang="en-US" dirty="0" err="1">
                <a:latin typeface="Abadi" panose="020B0604020104020204" pitchFamily="34" charset="0"/>
              </a:rPr>
              <a:t>UpdatePointsOnStatisticalDel</a:t>
            </a:r>
            <a:endParaRPr lang="en-US" dirty="0">
              <a:latin typeface="Abadi" panose="020B0604020104020204" pitchFamily="34" charset="0"/>
            </a:endParaRPr>
          </a:p>
          <a:p>
            <a:r>
              <a:rPr lang="en-US" dirty="0">
                <a:latin typeface="Abadi" panose="020B0604020104020204" pitchFamily="34" charset="0"/>
              </a:rPr>
              <a:t>AFTER DELETE ON review</a:t>
            </a:r>
          </a:p>
          <a:p>
            <a:r>
              <a:rPr lang="en-US" dirty="0">
                <a:latin typeface="Abadi" panose="020B0604020104020204" pitchFamily="34" charset="0"/>
              </a:rPr>
              <a:t>FOR EACH ROW</a:t>
            </a:r>
          </a:p>
          <a:p>
            <a:r>
              <a:rPr lang="en-US" dirty="0">
                <a:latin typeface="Abadi" panose="020B0604020104020204" pitchFamily="34" charset="0"/>
              </a:rPr>
              <a:t>BEGIN	</a:t>
            </a:r>
          </a:p>
          <a:p>
            <a:r>
              <a:rPr lang="en-US" dirty="0">
                <a:latin typeface="Abadi" panose="020B0604020104020204" pitchFamily="34" charset="0"/>
              </a:rPr>
              <a:t>DECLARE X INT DEFAULT 0;	</a:t>
            </a:r>
          </a:p>
          <a:p>
            <a:r>
              <a:rPr lang="en-US" dirty="0">
                <a:latin typeface="Abadi" panose="020B0604020104020204" pitchFamily="34" charset="0"/>
              </a:rPr>
              <a:t>IF </a:t>
            </a:r>
            <a:r>
              <a:rPr lang="en-US" dirty="0" err="1">
                <a:latin typeface="Abadi" panose="020B0604020104020204" pitchFamily="34" charset="0"/>
              </a:rPr>
              <a:t>OLD.sex</a:t>
            </a:r>
            <a:r>
              <a:rPr lang="en-US" dirty="0">
                <a:latin typeface="Abadi" panose="020B0604020104020204" pitchFamily="34" charset="0"/>
              </a:rPr>
              <a:t> .sex &lt;&gt; '\0’ THEN SET X = X+2;     END IF;	</a:t>
            </a:r>
          </a:p>
          <a:p>
            <a:r>
              <a:rPr lang="en-US" dirty="0">
                <a:latin typeface="Abadi" panose="020B0604020104020204" pitchFamily="34" charset="0"/>
              </a:rPr>
              <a:t>IF </a:t>
            </a:r>
            <a:r>
              <a:rPr lang="en-US" dirty="0" err="1">
                <a:latin typeface="Abadi" panose="020B0604020104020204" pitchFamily="34" charset="0"/>
              </a:rPr>
              <a:t>OLD.age</a:t>
            </a:r>
            <a:r>
              <a:rPr lang="en-US" dirty="0">
                <a:latin typeface="Abadi" panose="020B0604020104020204" pitchFamily="34" charset="0"/>
              </a:rPr>
              <a:t> .age &lt;&gt; 0 THEN SET X = X+2;     END IF;	</a:t>
            </a:r>
          </a:p>
          <a:p>
            <a:r>
              <a:rPr lang="en-US" dirty="0">
                <a:latin typeface="Abadi" panose="020B0604020104020204" pitchFamily="34" charset="0"/>
              </a:rPr>
              <a:t>IF </a:t>
            </a:r>
            <a:r>
              <a:rPr lang="en-US" dirty="0" err="1">
                <a:latin typeface="Abadi" panose="020B0604020104020204" pitchFamily="34" charset="0"/>
              </a:rPr>
              <a:t>OLD.level</a:t>
            </a:r>
            <a:r>
              <a:rPr lang="en-US" dirty="0">
                <a:latin typeface="Abadi" panose="020B0604020104020204" pitchFamily="34" charset="0"/>
              </a:rPr>
              <a:t> &lt;&gt; “\0” THEN SET X = X+2;     END IF;    </a:t>
            </a:r>
          </a:p>
          <a:p>
            <a:r>
              <a:rPr lang="en-US" dirty="0">
                <a:latin typeface="Abadi" panose="020B0604020104020204" pitchFamily="34" charset="0"/>
              </a:rPr>
              <a:t>UPDATE user	</a:t>
            </a:r>
          </a:p>
          <a:p>
            <a:r>
              <a:rPr lang="en-US" dirty="0">
                <a:latin typeface="Abadi" panose="020B0604020104020204" pitchFamily="34" charset="0"/>
              </a:rPr>
              <a:t>SET points = points + X    </a:t>
            </a:r>
          </a:p>
          <a:p>
            <a:r>
              <a:rPr lang="en-US" dirty="0">
                <a:latin typeface="Abadi" panose="020B0604020104020204" pitchFamily="34" charset="0"/>
              </a:rPr>
              <a:t>WHERE id = </a:t>
            </a:r>
            <a:r>
              <a:rPr lang="en-US" dirty="0" err="1">
                <a:latin typeface="Abadi" panose="020B0604020104020204" pitchFamily="34" charset="0"/>
              </a:rPr>
              <a:t>OLD.user</a:t>
            </a:r>
            <a:r>
              <a:rPr lang="en-US" dirty="0">
                <a:latin typeface="Abadi" panose="020B0604020104020204" pitchFamily="34" charset="0"/>
              </a:rPr>
              <a:t>;</a:t>
            </a:r>
          </a:p>
          <a:p>
            <a:r>
              <a:rPr lang="en-US" dirty="0">
                <a:latin typeface="Abadi" panose="020B0604020104020204" pitchFamily="34" charset="0"/>
              </a:rPr>
              <a:t>END//delimiter ;</a:t>
            </a:r>
            <a:endParaRPr lang="en-GB" dirty="0">
              <a:latin typeface="Abadi" panose="020B0604020104020204" pitchFamily="34" charset="0"/>
            </a:endParaRPr>
          </a:p>
          <a:p>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41469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Triggers</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Segnaposto contenuto 3">
            <a:extLst>
              <a:ext uri="{FF2B5EF4-FFF2-40B4-BE49-F238E27FC236}">
                <a16:creationId xmlns:a16="http://schemas.microsoft.com/office/drawing/2014/main" id="{23CD2967-8C7B-4D55-9F92-9C3D2FD53CC5}"/>
              </a:ext>
            </a:extLst>
          </p:cNvPr>
          <p:cNvSpPr>
            <a:spLocks noGrp="1"/>
          </p:cNvSpPr>
          <p:nvPr>
            <p:ph idx="1"/>
          </p:nvPr>
        </p:nvSpPr>
        <p:spPr/>
        <p:txBody>
          <a:bodyPr>
            <a:normAutofit fontScale="92500" lnSpcReduction="10000"/>
          </a:bodyPr>
          <a:lstStyle/>
          <a:p>
            <a:r>
              <a:rPr lang="en-US" dirty="0">
                <a:latin typeface="Abadi" panose="020B0604020104020204" pitchFamily="34" charset="0"/>
              </a:rPr>
              <a:t>delimiter //</a:t>
            </a:r>
          </a:p>
          <a:p>
            <a:r>
              <a:rPr lang="en-US" dirty="0">
                <a:latin typeface="Abadi" panose="020B0604020104020204" pitchFamily="34" charset="0"/>
              </a:rPr>
              <a:t>CREATE TRIGGER </a:t>
            </a:r>
            <a:r>
              <a:rPr lang="en-US" dirty="0" err="1">
                <a:latin typeface="Abadi" panose="020B0604020104020204" pitchFamily="34" charset="0"/>
              </a:rPr>
              <a:t>UpdatePointsOnStatisticalDel</a:t>
            </a:r>
            <a:endParaRPr lang="en-US" dirty="0">
              <a:latin typeface="Abadi" panose="020B0604020104020204" pitchFamily="34" charset="0"/>
            </a:endParaRPr>
          </a:p>
          <a:p>
            <a:r>
              <a:rPr lang="en-US" dirty="0">
                <a:latin typeface="Abadi" panose="020B0604020104020204" pitchFamily="34" charset="0"/>
              </a:rPr>
              <a:t>AFTER DELETE ON review</a:t>
            </a:r>
          </a:p>
          <a:p>
            <a:r>
              <a:rPr lang="en-US" dirty="0">
                <a:latin typeface="Abadi" panose="020B0604020104020204" pitchFamily="34" charset="0"/>
              </a:rPr>
              <a:t>FOR EACH ROW</a:t>
            </a:r>
          </a:p>
          <a:p>
            <a:r>
              <a:rPr lang="en-US" dirty="0">
                <a:latin typeface="Abadi" panose="020B0604020104020204" pitchFamily="34" charset="0"/>
              </a:rPr>
              <a:t>BEGIN	</a:t>
            </a:r>
          </a:p>
          <a:p>
            <a:r>
              <a:rPr lang="en-US" dirty="0">
                <a:latin typeface="Abadi" panose="020B0604020104020204" pitchFamily="34" charset="0"/>
              </a:rPr>
              <a:t>DECLARE X INT DEFAULT 0;	</a:t>
            </a:r>
          </a:p>
          <a:p>
            <a:r>
              <a:rPr lang="en-US" dirty="0">
                <a:latin typeface="Abadi" panose="020B0604020104020204" pitchFamily="34" charset="0"/>
              </a:rPr>
              <a:t>IF </a:t>
            </a:r>
            <a:r>
              <a:rPr lang="en-US" dirty="0" err="1">
                <a:latin typeface="Abadi" panose="020B0604020104020204" pitchFamily="34" charset="0"/>
              </a:rPr>
              <a:t>OLD.sex</a:t>
            </a:r>
            <a:r>
              <a:rPr lang="en-US" dirty="0">
                <a:latin typeface="Abadi" panose="020B0604020104020204" pitchFamily="34" charset="0"/>
              </a:rPr>
              <a:t> .sex &lt;&gt; '\0’ THEN SET X = X-2;     END IF;	</a:t>
            </a:r>
          </a:p>
          <a:p>
            <a:r>
              <a:rPr lang="en-US" dirty="0">
                <a:latin typeface="Abadi" panose="020B0604020104020204" pitchFamily="34" charset="0"/>
              </a:rPr>
              <a:t>IF </a:t>
            </a:r>
            <a:r>
              <a:rPr lang="en-US" dirty="0" err="1">
                <a:latin typeface="Abadi" panose="020B0604020104020204" pitchFamily="34" charset="0"/>
              </a:rPr>
              <a:t>OLD.age</a:t>
            </a:r>
            <a:r>
              <a:rPr lang="en-US" dirty="0">
                <a:latin typeface="Abadi" panose="020B0604020104020204" pitchFamily="34" charset="0"/>
              </a:rPr>
              <a:t> .age &lt;&gt; 0 THEN SET X = X-2;     END IF;	</a:t>
            </a:r>
          </a:p>
          <a:p>
            <a:r>
              <a:rPr lang="en-US" dirty="0">
                <a:latin typeface="Abadi" panose="020B0604020104020204" pitchFamily="34" charset="0"/>
              </a:rPr>
              <a:t>IF </a:t>
            </a:r>
            <a:r>
              <a:rPr lang="en-US" dirty="0" err="1">
                <a:latin typeface="Abadi" panose="020B0604020104020204" pitchFamily="34" charset="0"/>
              </a:rPr>
              <a:t>OLD.level</a:t>
            </a:r>
            <a:r>
              <a:rPr lang="en-US" dirty="0">
                <a:latin typeface="Abadi" panose="020B0604020104020204" pitchFamily="34" charset="0"/>
              </a:rPr>
              <a:t> &lt;&gt; “\0” THEN SET X = X-2;     END IF;    </a:t>
            </a:r>
          </a:p>
          <a:p>
            <a:r>
              <a:rPr lang="en-US" dirty="0">
                <a:latin typeface="Abadi" panose="020B0604020104020204" pitchFamily="34" charset="0"/>
              </a:rPr>
              <a:t>UPDATE user	</a:t>
            </a:r>
          </a:p>
          <a:p>
            <a:r>
              <a:rPr lang="en-US" dirty="0">
                <a:latin typeface="Abadi" panose="020B0604020104020204" pitchFamily="34" charset="0"/>
              </a:rPr>
              <a:t>SET points = points + X    </a:t>
            </a:r>
          </a:p>
          <a:p>
            <a:r>
              <a:rPr lang="en-US" dirty="0">
                <a:latin typeface="Abadi" panose="020B0604020104020204" pitchFamily="34" charset="0"/>
              </a:rPr>
              <a:t>WHERE id = </a:t>
            </a:r>
            <a:r>
              <a:rPr lang="en-US" dirty="0" err="1">
                <a:latin typeface="Abadi" panose="020B0604020104020204" pitchFamily="34" charset="0"/>
              </a:rPr>
              <a:t>OLD.user</a:t>
            </a:r>
            <a:r>
              <a:rPr lang="en-US" dirty="0">
                <a:latin typeface="Abadi" panose="020B0604020104020204" pitchFamily="34" charset="0"/>
              </a:rPr>
              <a:t>;</a:t>
            </a:r>
          </a:p>
          <a:p>
            <a:r>
              <a:rPr lang="en-US" dirty="0">
                <a:latin typeface="Abadi" panose="020B0604020104020204" pitchFamily="34" charset="0"/>
              </a:rPr>
              <a:t>END//delimiter ;</a:t>
            </a:r>
            <a:endParaRPr lang="en-GB" dirty="0">
              <a:latin typeface="Abadi" panose="020B0604020104020204" pitchFamily="34" charset="0"/>
            </a:endParaRPr>
          </a:p>
          <a:p>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45619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Administrator </a:t>
            </a:r>
            <a:r>
              <a:rPr lang="it-IT" dirty="0" err="1">
                <a:latin typeface="Abadi" panose="020B0604020104020204" pitchFamily="34" charset="0"/>
              </a:rPr>
              <a:t>description</a:t>
            </a:r>
            <a:endParaRPr lang="it-IT" dirty="0">
              <a:latin typeface="Abadi" panose="020B0604020104020204" pitchFamily="34" charset="0"/>
            </a:endParaRPr>
          </a:p>
        </p:txBody>
      </p:sp>
      <p:sp>
        <p:nvSpPr>
          <p:cNvPr id="3" name="Segnaposto contenuto 2"/>
          <p:cNvSpPr>
            <a:spLocks noGrp="1"/>
          </p:cNvSpPr>
          <p:nvPr>
            <p:ph idx="1"/>
          </p:nvPr>
        </p:nvSpPr>
        <p:spPr>
          <a:xfrm>
            <a:off x="154112" y="1353719"/>
            <a:ext cx="8586793" cy="4718308"/>
          </a:xfrm>
        </p:spPr>
        <p:txBody>
          <a:bodyPr>
            <a:normAutofit fontScale="92500" lnSpcReduction="10000"/>
          </a:bodyPr>
          <a:lstStyle/>
          <a:p>
            <a:r>
              <a:rPr lang="en-GB" dirty="0">
                <a:latin typeface="Abadi" panose="020B0604020104020204" pitchFamily="34" charset="0"/>
              </a:rPr>
              <a:t>The administrator can access a dedicated application on the same database, which features the following pages</a:t>
            </a:r>
          </a:p>
          <a:p>
            <a:endParaRPr lang="en-GB" dirty="0">
              <a:latin typeface="Abadi" panose="020B0604020104020204" pitchFamily="34" charset="0"/>
            </a:endParaRPr>
          </a:p>
          <a:p>
            <a:pPr marL="457200" indent="-457200">
              <a:buFont typeface="+mj-lt"/>
              <a:buAutoNum type="arabicPeriod"/>
            </a:pPr>
            <a:r>
              <a:rPr lang="en-GB" dirty="0">
                <a:latin typeface="Abadi" panose="020B0604020104020204" pitchFamily="34" charset="0"/>
              </a:rPr>
              <a:t>A CREATION page for inserting the product of the day for the current date or for a posterior date and for creating a variable number of marketing questions about such product.</a:t>
            </a:r>
          </a:p>
          <a:p>
            <a:pPr marL="457200" indent="-457200">
              <a:buFont typeface="+mj-lt"/>
              <a:buAutoNum type="arabicPeriod"/>
            </a:pPr>
            <a:r>
              <a:rPr lang="en-GB" dirty="0">
                <a:latin typeface="Abadi" panose="020B0604020104020204" pitchFamily="34" charset="0"/>
              </a:rPr>
              <a:t>An INSPECTION page for accessing the data of a past questionnaire. The visualized data for a given questionnaire include</a:t>
            </a:r>
          </a:p>
          <a:p>
            <a:pPr marL="1200150" lvl="1" indent="-457200">
              <a:buFont typeface="+mj-lt"/>
              <a:buAutoNum type="arabicPeriod"/>
            </a:pPr>
            <a:r>
              <a:rPr lang="en-GB" dirty="0">
                <a:latin typeface="Abadi" panose="020B0604020104020204" pitchFamily="34" charset="0"/>
              </a:rPr>
              <a:t> List of users who submitted the questionnaire.</a:t>
            </a:r>
          </a:p>
          <a:p>
            <a:pPr marL="1200150" lvl="1" indent="-457200">
              <a:buFont typeface="+mj-lt"/>
              <a:buAutoNum type="arabicPeriod"/>
            </a:pPr>
            <a:r>
              <a:rPr lang="en-GB" dirty="0">
                <a:latin typeface="Abadi" panose="020B0604020104020204" pitchFamily="34" charset="0"/>
              </a:rPr>
              <a:t> List of users who cancelled the questionnaire.</a:t>
            </a:r>
          </a:p>
          <a:p>
            <a:pPr marL="1200150" lvl="1" indent="-457200">
              <a:buFont typeface="+mj-lt"/>
              <a:buAutoNum type="arabicPeriod"/>
            </a:pPr>
            <a:r>
              <a:rPr lang="en-GB" dirty="0">
                <a:latin typeface="Abadi" panose="020B0604020104020204" pitchFamily="34" charset="0"/>
              </a:rPr>
              <a:t>Questionnaire answers of each user.</a:t>
            </a:r>
          </a:p>
          <a:p>
            <a:pPr marL="457200" indent="-457200">
              <a:buFont typeface="+mj-lt"/>
              <a:buAutoNum type="arabicPeriod"/>
            </a:pPr>
            <a:endParaRPr lang="en-GB" dirty="0">
              <a:latin typeface="Abadi" panose="020B0604020104020204" pitchFamily="34" charset="0"/>
            </a:endParaRPr>
          </a:p>
          <a:p>
            <a:pPr marL="457200" indent="-457200">
              <a:buFont typeface="+mj-lt"/>
              <a:buAutoNum type="arabicPeriod"/>
            </a:pPr>
            <a:r>
              <a:rPr lang="en-GB" dirty="0">
                <a:latin typeface="Abadi" panose="020B0604020104020204" pitchFamily="34" charset="0"/>
              </a:rPr>
              <a:t>A DELETION page for ERASING the questionnaire data and the related responses and points of all users who filled in the questionnaire. Deletion should be possible only for a date preceding the current date.</a:t>
            </a:r>
            <a:endParaRPr lang="it-IT" dirty="0">
              <a:latin typeface="Abadi" panose="020B0604020104020204" pitchFamily="34" charset="0"/>
            </a:endParaRP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407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ER DIAGRAM</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latin typeface="Abadi" panose="020B0604020104020204" pitchFamily="34" charset="0"/>
            </a:endParaRPr>
          </a:p>
        </p:txBody>
      </p:sp>
      <p:sp>
        <p:nvSpPr>
          <p:cNvPr id="7" name="Rettangolo 6">
            <a:extLst>
              <a:ext uri="{FF2B5EF4-FFF2-40B4-BE49-F238E27FC236}">
                <a16:creationId xmlns:a16="http://schemas.microsoft.com/office/drawing/2014/main" id="{BDAFD7AC-E9D5-4A7C-B39A-541B4E78CEC6}"/>
              </a:ext>
            </a:extLst>
          </p:cNvPr>
          <p:cNvSpPr/>
          <p:nvPr/>
        </p:nvSpPr>
        <p:spPr>
          <a:xfrm>
            <a:off x="2125961" y="1891364"/>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solidFill>
                  <a:schemeClr val="tx1"/>
                </a:solidFill>
                <a:latin typeface="Abadi" panose="020B0604020104020204" pitchFamily="34" charset="0"/>
              </a:rPr>
              <a:t>Questionnaire</a:t>
            </a:r>
            <a:endParaRPr lang="it-IT" dirty="0">
              <a:solidFill>
                <a:schemeClr val="tx1"/>
              </a:solidFill>
              <a:latin typeface="Abadi" panose="020B0604020104020204" pitchFamily="34" charset="0"/>
            </a:endParaRPr>
          </a:p>
        </p:txBody>
      </p:sp>
      <p:sp>
        <p:nvSpPr>
          <p:cNvPr id="8" name="Rettangolo 7">
            <a:extLst>
              <a:ext uri="{FF2B5EF4-FFF2-40B4-BE49-F238E27FC236}">
                <a16:creationId xmlns:a16="http://schemas.microsoft.com/office/drawing/2014/main" id="{661D7AAF-58C7-40B0-B90C-C80C455986C9}"/>
              </a:ext>
            </a:extLst>
          </p:cNvPr>
          <p:cNvSpPr/>
          <p:nvPr/>
        </p:nvSpPr>
        <p:spPr>
          <a:xfrm>
            <a:off x="5268444" y="1891364"/>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solidFill>
                  <a:schemeClr val="tx1"/>
                </a:solidFill>
                <a:latin typeface="Abadi" panose="020B0604020104020204" pitchFamily="34" charset="0"/>
              </a:rPr>
              <a:t>Review</a:t>
            </a:r>
          </a:p>
        </p:txBody>
      </p:sp>
      <p:sp>
        <p:nvSpPr>
          <p:cNvPr id="9" name="Rettangolo 8">
            <a:extLst>
              <a:ext uri="{FF2B5EF4-FFF2-40B4-BE49-F238E27FC236}">
                <a16:creationId xmlns:a16="http://schemas.microsoft.com/office/drawing/2014/main" id="{A2DA15B6-584E-4938-80DC-42CF501D63AA}"/>
              </a:ext>
            </a:extLst>
          </p:cNvPr>
          <p:cNvSpPr/>
          <p:nvPr/>
        </p:nvSpPr>
        <p:spPr>
          <a:xfrm>
            <a:off x="7325196" y="3352254"/>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solidFill>
                  <a:schemeClr val="tx1"/>
                </a:solidFill>
                <a:latin typeface="Abadi" panose="020B0604020104020204" pitchFamily="34" charset="0"/>
              </a:rPr>
              <a:t>User</a:t>
            </a:r>
          </a:p>
        </p:txBody>
      </p:sp>
      <p:sp>
        <p:nvSpPr>
          <p:cNvPr id="11" name="Rettangolo 10">
            <a:extLst>
              <a:ext uri="{FF2B5EF4-FFF2-40B4-BE49-F238E27FC236}">
                <a16:creationId xmlns:a16="http://schemas.microsoft.com/office/drawing/2014/main" id="{01202DA1-1C41-4A3E-B85A-AD1D16ECFD66}"/>
              </a:ext>
            </a:extLst>
          </p:cNvPr>
          <p:cNvSpPr/>
          <p:nvPr/>
        </p:nvSpPr>
        <p:spPr>
          <a:xfrm>
            <a:off x="2125961" y="4807389"/>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solidFill>
                  <a:schemeClr val="tx1"/>
                </a:solidFill>
                <a:latin typeface="Abadi" panose="020B0604020104020204" pitchFamily="34" charset="0"/>
              </a:rPr>
              <a:t>Question</a:t>
            </a:r>
            <a:endParaRPr lang="it-IT" dirty="0">
              <a:solidFill>
                <a:schemeClr val="tx1"/>
              </a:solidFill>
              <a:latin typeface="Abadi" panose="020B0604020104020204" pitchFamily="34" charset="0"/>
            </a:endParaRPr>
          </a:p>
        </p:txBody>
      </p:sp>
      <p:sp>
        <p:nvSpPr>
          <p:cNvPr id="12" name="Decisione 11">
            <a:extLst>
              <a:ext uri="{FF2B5EF4-FFF2-40B4-BE49-F238E27FC236}">
                <a16:creationId xmlns:a16="http://schemas.microsoft.com/office/drawing/2014/main" id="{FDCD4DCD-C949-45D4-9CE6-927BE1775A16}"/>
              </a:ext>
            </a:extLst>
          </p:cNvPr>
          <p:cNvSpPr/>
          <p:nvPr/>
        </p:nvSpPr>
        <p:spPr>
          <a:xfrm>
            <a:off x="4239529" y="2068930"/>
            <a:ext cx="575035" cy="464999"/>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atin typeface="Abadi" panose="020B0604020104020204" pitchFamily="34" charset="0"/>
            </a:endParaRPr>
          </a:p>
        </p:txBody>
      </p:sp>
      <p:sp>
        <p:nvSpPr>
          <p:cNvPr id="13" name="Decisione 12">
            <a:extLst>
              <a:ext uri="{FF2B5EF4-FFF2-40B4-BE49-F238E27FC236}">
                <a16:creationId xmlns:a16="http://schemas.microsoft.com/office/drawing/2014/main" id="{B88D2527-001F-4CDF-8B9A-DFEB57062A44}"/>
              </a:ext>
            </a:extLst>
          </p:cNvPr>
          <p:cNvSpPr/>
          <p:nvPr/>
        </p:nvSpPr>
        <p:spPr>
          <a:xfrm>
            <a:off x="5915106" y="3461063"/>
            <a:ext cx="575035" cy="464999"/>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latin typeface="Abadi" panose="020B0604020104020204" pitchFamily="34" charset="0"/>
            </a:endParaRPr>
          </a:p>
        </p:txBody>
      </p:sp>
      <p:sp>
        <p:nvSpPr>
          <p:cNvPr id="14" name="Decisione 13">
            <a:extLst>
              <a:ext uri="{FF2B5EF4-FFF2-40B4-BE49-F238E27FC236}">
                <a16:creationId xmlns:a16="http://schemas.microsoft.com/office/drawing/2014/main" id="{532447FA-EB8A-4915-AEF6-0CBB79C127B6}"/>
              </a:ext>
            </a:extLst>
          </p:cNvPr>
          <p:cNvSpPr/>
          <p:nvPr/>
        </p:nvSpPr>
        <p:spPr>
          <a:xfrm>
            <a:off x="2653861" y="3487664"/>
            <a:ext cx="575035" cy="464999"/>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atin typeface="Abadi" panose="020B0604020104020204" pitchFamily="34" charset="0"/>
            </a:endParaRPr>
          </a:p>
        </p:txBody>
      </p:sp>
      <p:sp>
        <p:nvSpPr>
          <p:cNvPr id="15" name="Decisione 14">
            <a:extLst>
              <a:ext uri="{FF2B5EF4-FFF2-40B4-BE49-F238E27FC236}">
                <a16:creationId xmlns:a16="http://schemas.microsoft.com/office/drawing/2014/main" id="{31217309-7169-4815-B204-FFFBF00D1694}"/>
              </a:ext>
            </a:extLst>
          </p:cNvPr>
          <p:cNvSpPr/>
          <p:nvPr/>
        </p:nvSpPr>
        <p:spPr>
          <a:xfrm>
            <a:off x="7835892" y="2059320"/>
            <a:ext cx="575035" cy="464999"/>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atin typeface="Abadi" panose="020B0604020104020204" pitchFamily="34" charset="0"/>
            </a:endParaRPr>
          </a:p>
        </p:txBody>
      </p:sp>
      <p:cxnSp>
        <p:nvCxnSpPr>
          <p:cNvPr id="17" name="Connettore diritto 16">
            <a:extLst>
              <a:ext uri="{FF2B5EF4-FFF2-40B4-BE49-F238E27FC236}">
                <a16:creationId xmlns:a16="http://schemas.microsoft.com/office/drawing/2014/main" id="{181B22D8-CEC1-4831-9E9A-AFD454F79BEF}"/>
              </a:ext>
            </a:extLst>
          </p:cNvPr>
          <p:cNvCxnSpPr>
            <a:stCxn id="13" idx="0"/>
            <a:endCxn id="13" idx="0"/>
          </p:cNvCxnSpPr>
          <p:nvPr/>
        </p:nvCxnSpPr>
        <p:spPr>
          <a:xfrm>
            <a:off x="6202624" y="3461063"/>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ttore diritto 18">
            <a:extLst>
              <a:ext uri="{FF2B5EF4-FFF2-40B4-BE49-F238E27FC236}">
                <a16:creationId xmlns:a16="http://schemas.microsoft.com/office/drawing/2014/main" id="{57FB2198-0294-4EEE-83BB-FA282C9818B5}"/>
              </a:ext>
            </a:extLst>
          </p:cNvPr>
          <p:cNvCxnSpPr>
            <a:cxnSpLocks/>
            <a:stCxn id="13" idx="0"/>
          </p:cNvCxnSpPr>
          <p:nvPr/>
        </p:nvCxnSpPr>
        <p:spPr>
          <a:xfrm flipV="1">
            <a:off x="6202624" y="2730646"/>
            <a:ext cx="0" cy="7304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ttore diritto 20">
            <a:extLst>
              <a:ext uri="{FF2B5EF4-FFF2-40B4-BE49-F238E27FC236}">
                <a16:creationId xmlns:a16="http://schemas.microsoft.com/office/drawing/2014/main" id="{6F7FC130-AF6B-4DC9-98FE-C99651DEAAC6}"/>
              </a:ext>
            </a:extLst>
          </p:cNvPr>
          <p:cNvCxnSpPr>
            <a:cxnSpLocks/>
            <a:endCxn id="60" idx="1"/>
          </p:cNvCxnSpPr>
          <p:nvPr/>
        </p:nvCxnSpPr>
        <p:spPr>
          <a:xfrm flipV="1">
            <a:off x="3754442" y="5217454"/>
            <a:ext cx="669337"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373B6E40-BBB6-40BC-A14E-36BF441A8EAB}"/>
              </a:ext>
            </a:extLst>
          </p:cNvPr>
          <p:cNvCxnSpPr>
            <a:stCxn id="11" idx="0"/>
            <a:endCxn id="14" idx="2"/>
          </p:cNvCxnSpPr>
          <p:nvPr/>
        </p:nvCxnSpPr>
        <p:spPr>
          <a:xfrm flipH="1" flipV="1">
            <a:off x="2941379" y="3952663"/>
            <a:ext cx="1" cy="85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ttore diritto 24">
            <a:extLst>
              <a:ext uri="{FF2B5EF4-FFF2-40B4-BE49-F238E27FC236}">
                <a16:creationId xmlns:a16="http://schemas.microsoft.com/office/drawing/2014/main" id="{E51EEDB1-6F4E-49F1-99FF-EC71CBDF61C3}"/>
              </a:ext>
            </a:extLst>
          </p:cNvPr>
          <p:cNvCxnSpPr>
            <a:stCxn id="14" idx="0"/>
            <a:endCxn id="7" idx="2"/>
          </p:cNvCxnSpPr>
          <p:nvPr/>
        </p:nvCxnSpPr>
        <p:spPr>
          <a:xfrm flipV="1">
            <a:off x="2941379" y="2711496"/>
            <a:ext cx="1" cy="776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Connettore diritto 26">
            <a:extLst>
              <a:ext uri="{FF2B5EF4-FFF2-40B4-BE49-F238E27FC236}">
                <a16:creationId xmlns:a16="http://schemas.microsoft.com/office/drawing/2014/main" id="{3EBD341A-ACAC-40CD-BE67-187CDF7BDB79}"/>
              </a:ext>
            </a:extLst>
          </p:cNvPr>
          <p:cNvCxnSpPr>
            <a:stCxn id="7" idx="3"/>
            <a:endCxn id="12" idx="1"/>
          </p:cNvCxnSpPr>
          <p:nvPr/>
        </p:nvCxnSpPr>
        <p:spPr>
          <a:xfrm>
            <a:off x="3756798" y="2301430"/>
            <a:ext cx="4827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49452D61-0356-4C60-9A8A-1BE771B552AA}"/>
              </a:ext>
            </a:extLst>
          </p:cNvPr>
          <p:cNvCxnSpPr>
            <a:stCxn id="12" idx="3"/>
            <a:endCxn id="8" idx="1"/>
          </p:cNvCxnSpPr>
          <p:nvPr/>
        </p:nvCxnSpPr>
        <p:spPr>
          <a:xfrm>
            <a:off x="4814564" y="2301430"/>
            <a:ext cx="4538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2DFAABEF-47F8-43D6-AABE-A6DBC0E45E50}"/>
              </a:ext>
            </a:extLst>
          </p:cNvPr>
          <p:cNvCxnSpPr>
            <a:stCxn id="8" idx="3"/>
            <a:endCxn id="15" idx="1"/>
          </p:cNvCxnSpPr>
          <p:nvPr/>
        </p:nvCxnSpPr>
        <p:spPr>
          <a:xfrm flipV="1">
            <a:off x="6899281" y="2291820"/>
            <a:ext cx="936611" cy="96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nettore diritto 34">
            <a:extLst>
              <a:ext uri="{FF2B5EF4-FFF2-40B4-BE49-F238E27FC236}">
                <a16:creationId xmlns:a16="http://schemas.microsoft.com/office/drawing/2014/main" id="{F9AD9642-1605-4743-B896-DF3AEB639772}"/>
              </a:ext>
            </a:extLst>
          </p:cNvPr>
          <p:cNvCxnSpPr>
            <a:cxnSpLocks/>
            <a:stCxn id="15" idx="2"/>
            <a:endCxn id="9" idx="0"/>
          </p:cNvCxnSpPr>
          <p:nvPr/>
        </p:nvCxnSpPr>
        <p:spPr>
          <a:xfrm>
            <a:off x="8123410" y="2524319"/>
            <a:ext cx="17205" cy="827935"/>
          </a:xfrm>
          <a:prstGeom prst="line">
            <a:avLst/>
          </a:prstGeom>
        </p:spPr>
        <p:style>
          <a:lnRef idx="2">
            <a:schemeClr val="accent1"/>
          </a:lnRef>
          <a:fillRef idx="0">
            <a:schemeClr val="accent1"/>
          </a:fillRef>
          <a:effectRef idx="1">
            <a:schemeClr val="accent1"/>
          </a:effectRef>
          <a:fontRef idx="minor">
            <a:schemeClr val="tx1"/>
          </a:fontRef>
        </p:style>
      </p:cxnSp>
      <p:sp>
        <p:nvSpPr>
          <p:cNvPr id="36" name="CasellaDiTesto 35">
            <a:extLst>
              <a:ext uri="{FF2B5EF4-FFF2-40B4-BE49-F238E27FC236}">
                <a16:creationId xmlns:a16="http://schemas.microsoft.com/office/drawing/2014/main" id="{8B88428F-2D97-44B2-8014-F4DC7339758F}"/>
              </a:ext>
            </a:extLst>
          </p:cNvPr>
          <p:cNvSpPr txBox="1"/>
          <p:nvPr/>
        </p:nvSpPr>
        <p:spPr>
          <a:xfrm>
            <a:off x="2166809" y="1405564"/>
            <a:ext cx="1272619" cy="523220"/>
          </a:xfrm>
          <a:prstGeom prst="rect">
            <a:avLst/>
          </a:prstGeom>
          <a:noFill/>
        </p:spPr>
        <p:txBody>
          <a:bodyPr wrap="square" rtlCol="0">
            <a:spAutoFit/>
          </a:bodyPr>
          <a:lstStyle/>
          <a:p>
            <a:r>
              <a:rPr lang="it-IT" sz="1400" u="sng" dirty="0">
                <a:latin typeface="Abadi" panose="020B0604020104020204" pitchFamily="34" charset="0"/>
              </a:rPr>
              <a:t>Id</a:t>
            </a:r>
            <a:r>
              <a:rPr lang="it-IT" sz="1400" dirty="0">
                <a:latin typeface="Abadi" panose="020B0604020104020204" pitchFamily="34" charset="0"/>
              </a:rPr>
              <a:t>, product, date, </a:t>
            </a:r>
            <a:r>
              <a:rPr lang="it-IT" sz="1400" dirty="0" err="1">
                <a:latin typeface="Abadi" panose="020B0604020104020204" pitchFamily="34" charset="0"/>
              </a:rPr>
              <a:t>img</a:t>
            </a:r>
            <a:endParaRPr lang="it-IT" sz="1400" dirty="0">
              <a:latin typeface="Abadi" panose="020B0604020104020204" pitchFamily="34" charset="0"/>
            </a:endParaRPr>
          </a:p>
        </p:txBody>
      </p:sp>
      <p:sp>
        <p:nvSpPr>
          <p:cNvPr id="37" name="CasellaDiTesto 36">
            <a:extLst>
              <a:ext uri="{FF2B5EF4-FFF2-40B4-BE49-F238E27FC236}">
                <a16:creationId xmlns:a16="http://schemas.microsoft.com/office/drawing/2014/main" id="{4CACCF0A-C560-4900-8627-70872C7C11C4}"/>
              </a:ext>
            </a:extLst>
          </p:cNvPr>
          <p:cNvSpPr txBox="1"/>
          <p:nvPr/>
        </p:nvSpPr>
        <p:spPr>
          <a:xfrm>
            <a:off x="5268444" y="1401289"/>
            <a:ext cx="1610413" cy="523220"/>
          </a:xfrm>
          <a:prstGeom prst="rect">
            <a:avLst/>
          </a:prstGeom>
          <a:noFill/>
        </p:spPr>
        <p:txBody>
          <a:bodyPr wrap="square" rtlCol="0">
            <a:spAutoFit/>
          </a:bodyPr>
          <a:lstStyle/>
          <a:p>
            <a:r>
              <a:rPr lang="it-IT" sz="1400" u="sng" dirty="0">
                <a:latin typeface="Abadi" panose="020B0604020104020204" pitchFamily="34" charset="0"/>
              </a:rPr>
              <a:t>Id</a:t>
            </a:r>
            <a:r>
              <a:rPr lang="it-IT" sz="1400" dirty="0">
                <a:latin typeface="Abadi" panose="020B0604020104020204" pitchFamily="34" charset="0"/>
              </a:rPr>
              <a:t>, sex, </a:t>
            </a:r>
            <a:r>
              <a:rPr lang="it-IT" sz="1400" dirty="0" err="1">
                <a:latin typeface="Abadi" panose="020B0604020104020204" pitchFamily="34" charset="0"/>
              </a:rPr>
              <a:t>age</a:t>
            </a:r>
            <a:r>
              <a:rPr lang="it-IT" sz="1400" dirty="0">
                <a:latin typeface="Abadi" panose="020B0604020104020204" pitchFamily="34" charset="0"/>
              </a:rPr>
              <a:t>, </a:t>
            </a:r>
            <a:r>
              <a:rPr lang="it-IT" sz="1400" dirty="0" err="1">
                <a:latin typeface="Abadi" panose="020B0604020104020204" pitchFamily="34" charset="0"/>
              </a:rPr>
              <a:t>level</a:t>
            </a:r>
            <a:r>
              <a:rPr lang="it-IT" sz="1400" dirty="0">
                <a:latin typeface="Abadi" panose="020B0604020104020204" pitchFamily="34" charset="0"/>
              </a:rPr>
              <a:t>, status, </a:t>
            </a:r>
            <a:r>
              <a:rPr lang="it-IT" sz="1400" dirty="0" err="1">
                <a:latin typeface="Abadi" panose="020B0604020104020204" pitchFamily="34" charset="0"/>
              </a:rPr>
              <a:t>logData</a:t>
            </a:r>
            <a:endParaRPr lang="it-IT" sz="1400" dirty="0">
              <a:latin typeface="Abadi" panose="020B0604020104020204" pitchFamily="34" charset="0"/>
            </a:endParaRPr>
          </a:p>
        </p:txBody>
      </p:sp>
      <p:sp>
        <p:nvSpPr>
          <p:cNvPr id="38" name="Rettangolo 37">
            <a:extLst>
              <a:ext uri="{FF2B5EF4-FFF2-40B4-BE49-F238E27FC236}">
                <a16:creationId xmlns:a16="http://schemas.microsoft.com/office/drawing/2014/main" id="{270E3F10-5F59-44A0-85A8-223BCF27C9E0}"/>
              </a:ext>
            </a:extLst>
          </p:cNvPr>
          <p:cNvSpPr/>
          <p:nvPr/>
        </p:nvSpPr>
        <p:spPr>
          <a:xfrm>
            <a:off x="187967" y="3429000"/>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solidFill>
                  <a:schemeClr val="tx1"/>
                </a:solidFill>
                <a:latin typeface="Abadi" panose="020B0604020104020204" pitchFamily="34" charset="0"/>
              </a:rPr>
              <a:t>Admin</a:t>
            </a:r>
          </a:p>
        </p:txBody>
      </p:sp>
      <p:sp>
        <p:nvSpPr>
          <p:cNvPr id="59" name="CasellaDiTesto 58">
            <a:extLst>
              <a:ext uri="{FF2B5EF4-FFF2-40B4-BE49-F238E27FC236}">
                <a16:creationId xmlns:a16="http://schemas.microsoft.com/office/drawing/2014/main" id="{A8456272-4245-4A7E-A1CE-B0C0B07244EB}"/>
              </a:ext>
            </a:extLst>
          </p:cNvPr>
          <p:cNvSpPr txBox="1"/>
          <p:nvPr/>
        </p:nvSpPr>
        <p:spPr>
          <a:xfrm>
            <a:off x="7633645" y="1830154"/>
            <a:ext cx="1128835" cy="307777"/>
          </a:xfrm>
          <a:prstGeom prst="rect">
            <a:avLst/>
          </a:prstGeom>
          <a:noFill/>
        </p:spPr>
        <p:txBody>
          <a:bodyPr wrap="none" rtlCol="0">
            <a:spAutoFit/>
          </a:bodyPr>
          <a:lstStyle/>
          <a:p>
            <a:r>
              <a:rPr lang="it-IT" sz="1400" dirty="0">
                <a:latin typeface="Abadi" panose="020B0604020104020204" pitchFamily="34" charset="0"/>
              </a:rPr>
              <a:t>SUBMITTING</a:t>
            </a:r>
          </a:p>
        </p:txBody>
      </p:sp>
      <p:sp>
        <p:nvSpPr>
          <p:cNvPr id="66" name="CasellaDiTesto 65">
            <a:extLst>
              <a:ext uri="{FF2B5EF4-FFF2-40B4-BE49-F238E27FC236}">
                <a16:creationId xmlns:a16="http://schemas.microsoft.com/office/drawing/2014/main" id="{7D7CD09C-CB60-467C-AD86-44839C130CE7}"/>
              </a:ext>
            </a:extLst>
          </p:cNvPr>
          <p:cNvSpPr txBox="1"/>
          <p:nvPr/>
        </p:nvSpPr>
        <p:spPr>
          <a:xfrm>
            <a:off x="197838" y="4380026"/>
            <a:ext cx="1610413" cy="523220"/>
          </a:xfrm>
          <a:prstGeom prst="rect">
            <a:avLst/>
          </a:prstGeom>
          <a:noFill/>
        </p:spPr>
        <p:txBody>
          <a:bodyPr wrap="square" rtlCol="0">
            <a:spAutoFit/>
          </a:bodyPr>
          <a:lstStyle/>
          <a:p>
            <a:r>
              <a:rPr lang="it-IT" sz="1400" u="sng" dirty="0">
                <a:latin typeface="Abadi" panose="020B0604020104020204" pitchFamily="34" charset="0"/>
              </a:rPr>
              <a:t>Id</a:t>
            </a:r>
            <a:r>
              <a:rPr lang="it-IT" sz="1400" dirty="0">
                <a:latin typeface="Abadi" panose="020B0604020104020204" pitchFamily="34" charset="0"/>
              </a:rPr>
              <a:t>, username, password, mail</a:t>
            </a:r>
          </a:p>
        </p:txBody>
      </p:sp>
      <p:sp>
        <p:nvSpPr>
          <p:cNvPr id="67" name="CasellaDiTesto 66">
            <a:extLst>
              <a:ext uri="{FF2B5EF4-FFF2-40B4-BE49-F238E27FC236}">
                <a16:creationId xmlns:a16="http://schemas.microsoft.com/office/drawing/2014/main" id="{4D2A9EAA-1019-433C-8256-AA9C1B1A2526}"/>
              </a:ext>
            </a:extLst>
          </p:cNvPr>
          <p:cNvSpPr txBox="1"/>
          <p:nvPr/>
        </p:nvSpPr>
        <p:spPr>
          <a:xfrm>
            <a:off x="2111569" y="5742689"/>
            <a:ext cx="1610413" cy="307777"/>
          </a:xfrm>
          <a:prstGeom prst="rect">
            <a:avLst/>
          </a:prstGeom>
          <a:noFill/>
        </p:spPr>
        <p:txBody>
          <a:bodyPr wrap="square" rtlCol="0">
            <a:spAutoFit/>
          </a:bodyPr>
          <a:lstStyle/>
          <a:p>
            <a:r>
              <a:rPr lang="it-IT" sz="1400" u="sng" dirty="0">
                <a:latin typeface="Abadi" panose="020B0604020104020204" pitchFamily="34" charset="0"/>
              </a:rPr>
              <a:t>Id</a:t>
            </a:r>
            <a:r>
              <a:rPr lang="it-IT" sz="1400" dirty="0">
                <a:latin typeface="Abadi" panose="020B0604020104020204" pitchFamily="34" charset="0"/>
              </a:rPr>
              <a:t>, text</a:t>
            </a:r>
          </a:p>
        </p:txBody>
      </p:sp>
      <p:sp>
        <p:nvSpPr>
          <p:cNvPr id="68" name="CasellaDiTesto 67">
            <a:extLst>
              <a:ext uri="{FF2B5EF4-FFF2-40B4-BE49-F238E27FC236}">
                <a16:creationId xmlns:a16="http://schemas.microsoft.com/office/drawing/2014/main" id="{3C19A211-348B-4A73-B8F5-932E6A48743D}"/>
              </a:ext>
            </a:extLst>
          </p:cNvPr>
          <p:cNvSpPr txBox="1"/>
          <p:nvPr/>
        </p:nvSpPr>
        <p:spPr>
          <a:xfrm>
            <a:off x="7312728" y="4229563"/>
            <a:ext cx="1610413" cy="738664"/>
          </a:xfrm>
          <a:prstGeom prst="rect">
            <a:avLst/>
          </a:prstGeom>
          <a:noFill/>
        </p:spPr>
        <p:txBody>
          <a:bodyPr wrap="square" rtlCol="0">
            <a:spAutoFit/>
          </a:bodyPr>
          <a:lstStyle/>
          <a:p>
            <a:r>
              <a:rPr lang="it-IT" sz="1400" u="sng" dirty="0">
                <a:latin typeface="Abadi" panose="020B0604020104020204" pitchFamily="34" charset="0"/>
              </a:rPr>
              <a:t>Id</a:t>
            </a:r>
            <a:r>
              <a:rPr lang="it-IT" sz="1400" dirty="0">
                <a:latin typeface="Abadi" panose="020B0604020104020204" pitchFamily="34" charset="0"/>
              </a:rPr>
              <a:t>, username, password, mail, </a:t>
            </a:r>
            <a:r>
              <a:rPr lang="it-IT" sz="1400" dirty="0" err="1">
                <a:latin typeface="Abadi" panose="020B0604020104020204" pitchFamily="34" charset="0"/>
              </a:rPr>
              <a:t>blocked</a:t>
            </a:r>
            <a:r>
              <a:rPr lang="it-IT" sz="1400" dirty="0">
                <a:latin typeface="Abadi" panose="020B0604020104020204" pitchFamily="34" charset="0"/>
              </a:rPr>
              <a:t>, points</a:t>
            </a:r>
          </a:p>
        </p:txBody>
      </p:sp>
      <p:sp>
        <p:nvSpPr>
          <p:cNvPr id="3" name="CasellaDiTesto 2">
            <a:extLst>
              <a:ext uri="{FF2B5EF4-FFF2-40B4-BE49-F238E27FC236}">
                <a16:creationId xmlns:a16="http://schemas.microsoft.com/office/drawing/2014/main" id="{6366A58E-A78A-4D9D-B5FB-E35F0E42126F}"/>
              </a:ext>
            </a:extLst>
          </p:cNvPr>
          <p:cNvSpPr txBox="1"/>
          <p:nvPr/>
        </p:nvSpPr>
        <p:spPr>
          <a:xfrm>
            <a:off x="8178262" y="3044477"/>
            <a:ext cx="575033" cy="307777"/>
          </a:xfrm>
          <a:prstGeom prst="rect">
            <a:avLst/>
          </a:prstGeom>
          <a:noFill/>
        </p:spPr>
        <p:txBody>
          <a:bodyPr wrap="square" rtlCol="0">
            <a:spAutoFit/>
          </a:bodyPr>
          <a:lstStyle/>
          <a:p>
            <a:r>
              <a:rPr lang="it-IT" sz="1400" dirty="0">
                <a:latin typeface="Abadi" panose="020B0604020104020204" pitchFamily="34" charset="0"/>
              </a:rPr>
              <a:t>0:N</a:t>
            </a:r>
          </a:p>
        </p:txBody>
      </p:sp>
      <p:sp>
        <p:nvSpPr>
          <p:cNvPr id="40" name="CasellaDiTesto 39">
            <a:extLst>
              <a:ext uri="{FF2B5EF4-FFF2-40B4-BE49-F238E27FC236}">
                <a16:creationId xmlns:a16="http://schemas.microsoft.com/office/drawing/2014/main" id="{639CBCCF-FA69-4BD6-8662-76E01D95F9F0}"/>
              </a:ext>
            </a:extLst>
          </p:cNvPr>
          <p:cNvSpPr txBox="1"/>
          <p:nvPr/>
        </p:nvSpPr>
        <p:spPr>
          <a:xfrm>
            <a:off x="7008110" y="2352574"/>
            <a:ext cx="444352" cy="307777"/>
          </a:xfrm>
          <a:prstGeom prst="rect">
            <a:avLst/>
          </a:prstGeom>
          <a:noFill/>
        </p:spPr>
        <p:txBody>
          <a:bodyPr wrap="none" rtlCol="0">
            <a:spAutoFit/>
          </a:bodyPr>
          <a:lstStyle/>
          <a:p>
            <a:r>
              <a:rPr lang="it-IT" sz="1400" dirty="0">
                <a:latin typeface="Abadi" panose="020B0604020104020204" pitchFamily="34" charset="0"/>
              </a:rPr>
              <a:t>1:1</a:t>
            </a:r>
          </a:p>
        </p:txBody>
      </p:sp>
      <p:sp>
        <p:nvSpPr>
          <p:cNvPr id="42" name="CasellaDiTesto 41">
            <a:extLst>
              <a:ext uri="{FF2B5EF4-FFF2-40B4-BE49-F238E27FC236}">
                <a16:creationId xmlns:a16="http://schemas.microsoft.com/office/drawing/2014/main" id="{A09C898B-C580-4F45-B66C-00A7CA7758EE}"/>
              </a:ext>
            </a:extLst>
          </p:cNvPr>
          <p:cNvSpPr txBox="1"/>
          <p:nvPr/>
        </p:nvSpPr>
        <p:spPr>
          <a:xfrm>
            <a:off x="4875116" y="1961547"/>
            <a:ext cx="444352" cy="307777"/>
          </a:xfrm>
          <a:prstGeom prst="rect">
            <a:avLst/>
          </a:prstGeom>
          <a:noFill/>
        </p:spPr>
        <p:txBody>
          <a:bodyPr wrap="none" rtlCol="0">
            <a:spAutoFit/>
          </a:bodyPr>
          <a:lstStyle/>
          <a:p>
            <a:r>
              <a:rPr lang="it-IT" sz="1400" dirty="0">
                <a:latin typeface="Abadi" panose="020B0604020104020204" pitchFamily="34" charset="0"/>
              </a:rPr>
              <a:t>1:1</a:t>
            </a:r>
          </a:p>
        </p:txBody>
      </p:sp>
      <p:sp>
        <p:nvSpPr>
          <p:cNvPr id="44" name="CasellaDiTesto 43">
            <a:extLst>
              <a:ext uri="{FF2B5EF4-FFF2-40B4-BE49-F238E27FC236}">
                <a16:creationId xmlns:a16="http://schemas.microsoft.com/office/drawing/2014/main" id="{3D02F361-4C1D-41BF-993E-64CBF511C83D}"/>
              </a:ext>
            </a:extLst>
          </p:cNvPr>
          <p:cNvSpPr txBox="1"/>
          <p:nvPr/>
        </p:nvSpPr>
        <p:spPr>
          <a:xfrm>
            <a:off x="3708428" y="1953619"/>
            <a:ext cx="452368" cy="307777"/>
          </a:xfrm>
          <a:prstGeom prst="rect">
            <a:avLst/>
          </a:prstGeom>
          <a:noFill/>
        </p:spPr>
        <p:txBody>
          <a:bodyPr wrap="none" rtlCol="0">
            <a:spAutoFit/>
          </a:bodyPr>
          <a:lstStyle/>
          <a:p>
            <a:r>
              <a:rPr lang="it-IT" sz="1400" dirty="0">
                <a:latin typeface="Abadi" panose="020B0604020104020204" pitchFamily="34" charset="0"/>
              </a:rPr>
              <a:t>0:N</a:t>
            </a:r>
          </a:p>
        </p:txBody>
      </p:sp>
      <p:sp>
        <p:nvSpPr>
          <p:cNvPr id="45" name="CasellaDiTesto 44">
            <a:extLst>
              <a:ext uri="{FF2B5EF4-FFF2-40B4-BE49-F238E27FC236}">
                <a16:creationId xmlns:a16="http://schemas.microsoft.com/office/drawing/2014/main" id="{B1C96DF1-024A-4408-8305-0E9BC5AFBFE8}"/>
              </a:ext>
            </a:extLst>
          </p:cNvPr>
          <p:cNvSpPr txBox="1"/>
          <p:nvPr/>
        </p:nvSpPr>
        <p:spPr>
          <a:xfrm>
            <a:off x="2999884" y="2783510"/>
            <a:ext cx="452368" cy="307777"/>
          </a:xfrm>
          <a:prstGeom prst="rect">
            <a:avLst/>
          </a:prstGeom>
          <a:noFill/>
        </p:spPr>
        <p:txBody>
          <a:bodyPr wrap="none" rtlCol="0">
            <a:spAutoFit/>
          </a:bodyPr>
          <a:lstStyle/>
          <a:p>
            <a:r>
              <a:rPr lang="it-IT" sz="1400" dirty="0">
                <a:latin typeface="Abadi" panose="020B0604020104020204" pitchFamily="34" charset="0"/>
              </a:rPr>
              <a:t>0:N</a:t>
            </a:r>
          </a:p>
        </p:txBody>
      </p:sp>
      <p:sp>
        <p:nvSpPr>
          <p:cNvPr id="46" name="CasellaDiTesto 45">
            <a:extLst>
              <a:ext uri="{FF2B5EF4-FFF2-40B4-BE49-F238E27FC236}">
                <a16:creationId xmlns:a16="http://schemas.microsoft.com/office/drawing/2014/main" id="{DE7EFED1-4564-483C-BB40-BD33AB94E4C2}"/>
              </a:ext>
            </a:extLst>
          </p:cNvPr>
          <p:cNvSpPr txBox="1"/>
          <p:nvPr/>
        </p:nvSpPr>
        <p:spPr>
          <a:xfrm>
            <a:off x="6261128" y="2736700"/>
            <a:ext cx="452368" cy="307777"/>
          </a:xfrm>
          <a:prstGeom prst="rect">
            <a:avLst/>
          </a:prstGeom>
          <a:noFill/>
        </p:spPr>
        <p:txBody>
          <a:bodyPr wrap="none" rtlCol="0">
            <a:spAutoFit/>
          </a:bodyPr>
          <a:lstStyle/>
          <a:p>
            <a:r>
              <a:rPr lang="it-IT" sz="1400" dirty="0">
                <a:latin typeface="Abadi" panose="020B0604020104020204" pitchFamily="34" charset="0"/>
              </a:rPr>
              <a:t>0:N</a:t>
            </a:r>
          </a:p>
        </p:txBody>
      </p:sp>
      <p:sp>
        <p:nvSpPr>
          <p:cNvPr id="47" name="CasellaDiTesto 46">
            <a:extLst>
              <a:ext uri="{FF2B5EF4-FFF2-40B4-BE49-F238E27FC236}">
                <a16:creationId xmlns:a16="http://schemas.microsoft.com/office/drawing/2014/main" id="{F612EFC4-A919-4F0D-A8F5-39132927530D}"/>
              </a:ext>
            </a:extLst>
          </p:cNvPr>
          <p:cNvSpPr txBox="1"/>
          <p:nvPr/>
        </p:nvSpPr>
        <p:spPr>
          <a:xfrm>
            <a:off x="3749894" y="4875894"/>
            <a:ext cx="452368" cy="307777"/>
          </a:xfrm>
          <a:prstGeom prst="rect">
            <a:avLst/>
          </a:prstGeom>
          <a:noFill/>
        </p:spPr>
        <p:txBody>
          <a:bodyPr wrap="none" rtlCol="0">
            <a:spAutoFit/>
          </a:bodyPr>
          <a:lstStyle/>
          <a:p>
            <a:r>
              <a:rPr lang="it-IT" sz="1400" dirty="0">
                <a:latin typeface="Abadi" panose="020B0604020104020204" pitchFamily="34" charset="0"/>
              </a:rPr>
              <a:t>0:N</a:t>
            </a:r>
          </a:p>
        </p:txBody>
      </p:sp>
      <p:sp>
        <p:nvSpPr>
          <p:cNvPr id="48" name="CasellaDiTesto 47">
            <a:extLst>
              <a:ext uri="{FF2B5EF4-FFF2-40B4-BE49-F238E27FC236}">
                <a16:creationId xmlns:a16="http://schemas.microsoft.com/office/drawing/2014/main" id="{F9697197-02CE-4BD3-82FD-37B49BFE57A1}"/>
              </a:ext>
            </a:extLst>
          </p:cNvPr>
          <p:cNvSpPr txBox="1"/>
          <p:nvPr/>
        </p:nvSpPr>
        <p:spPr>
          <a:xfrm>
            <a:off x="3046893" y="4427598"/>
            <a:ext cx="444352" cy="307777"/>
          </a:xfrm>
          <a:prstGeom prst="rect">
            <a:avLst/>
          </a:prstGeom>
          <a:noFill/>
        </p:spPr>
        <p:txBody>
          <a:bodyPr wrap="none" rtlCol="0">
            <a:spAutoFit/>
          </a:bodyPr>
          <a:lstStyle/>
          <a:p>
            <a:r>
              <a:rPr lang="it-IT" sz="1400" dirty="0">
                <a:latin typeface="Abadi" panose="020B0604020104020204" pitchFamily="34" charset="0"/>
              </a:rPr>
              <a:t>1:1</a:t>
            </a:r>
          </a:p>
        </p:txBody>
      </p:sp>
      <p:sp>
        <p:nvSpPr>
          <p:cNvPr id="49" name="Rettangolo 48">
            <a:extLst>
              <a:ext uri="{FF2B5EF4-FFF2-40B4-BE49-F238E27FC236}">
                <a16:creationId xmlns:a16="http://schemas.microsoft.com/office/drawing/2014/main" id="{3811B043-1D3C-417C-AA4E-0E5159237F14}"/>
              </a:ext>
            </a:extLst>
          </p:cNvPr>
          <p:cNvSpPr/>
          <p:nvPr/>
        </p:nvSpPr>
        <p:spPr>
          <a:xfrm>
            <a:off x="154112" y="1942508"/>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solidFill>
                  <a:schemeClr val="tx1"/>
                </a:solidFill>
                <a:latin typeface="Abadi" panose="020B0604020104020204" pitchFamily="34" charset="0"/>
              </a:rPr>
              <a:t>Blacklist</a:t>
            </a:r>
            <a:endParaRPr lang="it-IT" dirty="0">
              <a:solidFill>
                <a:schemeClr val="tx1"/>
              </a:solidFill>
              <a:latin typeface="Abadi" panose="020B0604020104020204" pitchFamily="34" charset="0"/>
            </a:endParaRPr>
          </a:p>
        </p:txBody>
      </p:sp>
      <p:sp>
        <p:nvSpPr>
          <p:cNvPr id="50" name="CasellaDiTesto 49">
            <a:extLst>
              <a:ext uri="{FF2B5EF4-FFF2-40B4-BE49-F238E27FC236}">
                <a16:creationId xmlns:a16="http://schemas.microsoft.com/office/drawing/2014/main" id="{34119001-A4E1-488A-99AB-199DCD4E0BCC}"/>
              </a:ext>
            </a:extLst>
          </p:cNvPr>
          <p:cNvSpPr txBox="1"/>
          <p:nvPr/>
        </p:nvSpPr>
        <p:spPr>
          <a:xfrm>
            <a:off x="124374" y="1637623"/>
            <a:ext cx="1610413" cy="307777"/>
          </a:xfrm>
          <a:prstGeom prst="rect">
            <a:avLst/>
          </a:prstGeom>
          <a:noFill/>
        </p:spPr>
        <p:txBody>
          <a:bodyPr wrap="square" rtlCol="0">
            <a:spAutoFit/>
          </a:bodyPr>
          <a:lstStyle/>
          <a:p>
            <a:r>
              <a:rPr lang="it-IT" sz="1400" u="sng" dirty="0">
                <a:latin typeface="Abadi" panose="020B0604020104020204" pitchFamily="34" charset="0"/>
              </a:rPr>
              <a:t>Id</a:t>
            </a:r>
            <a:r>
              <a:rPr lang="it-IT" sz="1400" dirty="0">
                <a:latin typeface="Abadi" panose="020B0604020104020204" pitchFamily="34" charset="0"/>
              </a:rPr>
              <a:t>, </a:t>
            </a:r>
            <a:r>
              <a:rPr lang="it-IT" sz="1400" dirty="0" err="1">
                <a:latin typeface="Abadi" panose="020B0604020104020204" pitchFamily="34" charset="0"/>
              </a:rPr>
              <a:t>badword</a:t>
            </a:r>
            <a:endParaRPr lang="it-IT" sz="1400" dirty="0">
              <a:latin typeface="Abadi" panose="020B0604020104020204" pitchFamily="34" charset="0"/>
            </a:endParaRPr>
          </a:p>
        </p:txBody>
      </p:sp>
      <p:sp>
        <p:nvSpPr>
          <p:cNvPr id="51" name="Rettangolo 50">
            <a:extLst>
              <a:ext uri="{FF2B5EF4-FFF2-40B4-BE49-F238E27FC236}">
                <a16:creationId xmlns:a16="http://schemas.microsoft.com/office/drawing/2014/main" id="{85399415-3F42-4828-80D2-E9F79B82651C}"/>
              </a:ext>
            </a:extLst>
          </p:cNvPr>
          <p:cNvSpPr/>
          <p:nvPr/>
        </p:nvSpPr>
        <p:spPr>
          <a:xfrm>
            <a:off x="5419835" y="4807388"/>
            <a:ext cx="1630837" cy="82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solidFill>
                  <a:schemeClr val="tx1"/>
                </a:solidFill>
                <a:latin typeface="Abadi" panose="020B0604020104020204" pitchFamily="34" charset="0"/>
              </a:rPr>
              <a:t>Answer</a:t>
            </a:r>
            <a:endParaRPr lang="it-IT" dirty="0">
              <a:solidFill>
                <a:schemeClr val="tx1"/>
              </a:solidFill>
              <a:latin typeface="Abadi" panose="020B0604020104020204" pitchFamily="34" charset="0"/>
            </a:endParaRPr>
          </a:p>
        </p:txBody>
      </p:sp>
      <p:cxnSp>
        <p:nvCxnSpPr>
          <p:cNvPr id="52" name="Connettore diritto 51">
            <a:extLst>
              <a:ext uri="{FF2B5EF4-FFF2-40B4-BE49-F238E27FC236}">
                <a16:creationId xmlns:a16="http://schemas.microsoft.com/office/drawing/2014/main" id="{1396ECA8-64C4-42BD-84E9-9D3234D42903}"/>
              </a:ext>
            </a:extLst>
          </p:cNvPr>
          <p:cNvCxnSpPr>
            <a:cxnSpLocks/>
            <a:stCxn id="51" idx="0"/>
            <a:endCxn id="13" idx="2"/>
          </p:cNvCxnSpPr>
          <p:nvPr/>
        </p:nvCxnSpPr>
        <p:spPr>
          <a:xfrm flipH="1" flipV="1">
            <a:off x="6202624" y="3926062"/>
            <a:ext cx="32630" cy="881326"/>
          </a:xfrm>
          <a:prstGeom prst="line">
            <a:avLst/>
          </a:prstGeom>
        </p:spPr>
        <p:style>
          <a:lnRef idx="2">
            <a:schemeClr val="accent1"/>
          </a:lnRef>
          <a:fillRef idx="0">
            <a:schemeClr val="accent1"/>
          </a:fillRef>
          <a:effectRef idx="1">
            <a:schemeClr val="accent1"/>
          </a:effectRef>
          <a:fontRef idx="minor">
            <a:schemeClr val="tx1"/>
          </a:fontRef>
        </p:style>
      </p:cxnSp>
      <p:sp>
        <p:nvSpPr>
          <p:cNvPr id="60" name="Decisione 59">
            <a:extLst>
              <a:ext uri="{FF2B5EF4-FFF2-40B4-BE49-F238E27FC236}">
                <a16:creationId xmlns:a16="http://schemas.microsoft.com/office/drawing/2014/main" id="{E1A93D4F-200F-4B7D-B268-2D3FA439E05B}"/>
              </a:ext>
            </a:extLst>
          </p:cNvPr>
          <p:cNvSpPr/>
          <p:nvPr/>
        </p:nvSpPr>
        <p:spPr>
          <a:xfrm>
            <a:off x="4423779" y="4984954"/>
            <a:ext cx="575035" cy="464999"/>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latin typeface="Abadi" panose="020B0604020104020204" pitchFamily="34" charset="0"/>
            </a:endParaRPr>
          </a:p>
        </p:txBody>
      </p:sp>
      <p:cxnSp>
        <p:nvCxnSpPr>
          <p:cNvPr id="62" name="Connettore diritto 61">
            <a:extLst>
              <a:ext uri="{FF2B5EF4-FFF2-40B4-BE49-F238E27FC236}">
                <a16:creationId xmlns:a16="http://schemas.microsoft.com/office/drawing/2014/main" id="{CC9195C5-E879-470C-BF78-56AAFB451625}"/>
              </a:ext>
            </a:extLst>
          </p:cNvPr>
          <p:cNvCxnSpPr>
            <a:cxnSpLocks/>
            <a:stCxn id="60" idx="3"/>
            <a:endCxn id="51" idx="1"/>
          </p:cNvCxnSpPr>
          <p:nvPr/>
        </p:nvCxnSpPr>
        <p:spPr>
          <a:xfrm>
            <a:off x="4998814" y="5217454"/>
            <a:ext cx="421021" cy="0"/>
          </a:xfrm>
          <a:prstGeom prst="line">
            <a:avLst/>
          </a:prstGeom>
        </p:spPr>
        <p:style>
          <a:lnRef idx="2">
            <a:schemeClr val="accent1"/>
          </a:lnRef>
          <a:fillRef idx="0">
            <a:schemeClr val="accent1"/>
          </a:fillRef>
          <a:effectRef idx="1">
            <a:schemeClr val="accent1"/>
          </a:effectRef>
          <a:fontRef idx="minor">
            <a:schemeClr val="tx1"/>
          </a:fontRef>
        </p:style>
      </p:cxnSp>
      <p:sp>
        <p:nvSpPr>
          <p:cNvPr id="78" name="CasellaDiTesto 77">
            <a:extLst>
              <a:ext uri="{FF2B5EF4-FFF2-40B4-BE49-F238E27FC236}">
                <a16:creationId xmlns:a16="http://schemas.microsoft.com/office/drawing/2014/main" id="{2E81CB7B-2AD8-4BFA-A738-F57EAA476074}"/>
              </a:ext>
            </a:extLst>
          </p:cNvPr>
          <p:cNvSpPr txBox="1"/>
          <p:nvPr/>
        </p:nvSpPr>
        <p:spPr>
          <a:xfrm>
            <a:off x="5419835" y="5711008"/>
            <a:ext cx="1610413" cy="307777"/>
          </a:xfrm>
          <a:prstGeom prst="rect">
            <a:avLst/>
          </a:prstGeom>
          <a:noFill/>
        </p:spPr>
        <p:txBody>
          <a:bodyPr wrap="square" rtlCol="0">
            <a:spAutoFit/>
          </a:bodyPr>
          <a:lstStyle/>
          <a:p>
            <a:r>
              <a:rPr lang="it-IT" sz="1400" dirty="0">
                <a:latin typeface="Abadi" panose="020B0604020104020204" pitchFamily="34" charset="0"/>
              </a:rPr>
              <a:t>text</a:t>
            </a:r>
          </a:p>
        </p:txBody>
      </p:sp>
      <p:sp>
        <p:nvSpPr>
          <p:cNvPr id="79" name="CasellaDiTesto 78">
            <a:extLst>
              <a:ext uri="{FF2B5EF4-FFF2-40B4-BE49-F238E27FC236}">
                <a16:creationId xmlns:a16="http://schemas.microsoft.com/office/drawing/2014/main" id="{BB769552-2A53-47F7-B3F9-D769578ED76A}"/>
              </a:ext>
            </a:extLst>
          </p:cNvPr>
          <p:cNvSpPr txBox="1"/>
          <p:nvPr/>
        </p:nvSpPr>
        <p:spPr>
          <a:xfrm>
            <a:off x="6271126" y="4476469"/>
            <a:ext cx="452368" cy="307777"/>
          </a:xfrm>
          <a:prstGeom prst="rect">
            <a:avLst/>
          </a:prstGeom>
          <a:noFill/>
        </p:spPr>
        <p:txBody>
          <a:bodyPr wrap="square" rtlCol="0">
            <a:spAutoFit/>
          </a:bodyPr>
          <a:lstStyle/>
          <a:p>
            <a:r>
              <a:rPr lang="it-IT" sz="1400" dirty="0">
                <a:latin typeface="Abadi" panose="020B0604020104020204" pitchFamily="34" charset="0"/>
              </a:rPr>
              <a:t>1:1</a:t>
            </a:r>
          </a:p>
        </p:txBody>
      </p:sp>
      <p:sp>
        <p:nvSpPr>
          <p:cNvPr id="80" name="CasellaDiTesto 79">
            <a:extLst>
              <a:ext uri="{FF2B5EF4-FFF2-40B4-BE49-F238E27FC236}">
                <a16:creationId xmlns:a16="http://schemas.microsoft.com/office/drawing/2014/main" id="{D3AA5A7E-1A9D-4AE8-9697-12B0AEDE020D}"/>
              </a:ext>
            </a:extLst>
          </p:cNvPr>
          <p:cNvSpPr txBox="1"/>
          <p:nvPr/>
        </p:nvSpPr>
        <p:spPr>
          <a:xfrm>
            <a:off x="4965050" y="4854744"/>
            <a:ext cx="452368" cy="307777"/>
          </a:xfrm>
          <a:prstGeom prst="rect">
            <a:avLst/>
          </a:prstGeom>
          <a:noFill/>
        </p:spPr>
        <p:txBody>
          <a:bodyPr wrap="square" rtlCol="0">
            <a:spAutoFit/>
          </a:bodyPr>
          <a:lstStyle/>
          <a:p>
            <a:r>
              <a:rPr lang="it-IT" sz="1400" dirty="0">
                <a:latin typeface="Abadi" panose="020B0604020104020204" pitchFamily="34" charset="0"/>
              </a:rPr>
              <a:t>1:1</a:t>
            </a:r>
          </a:p>
        </p:txBody>
      </p:sp>
      <p:sp>
        <p:nvSpPr>
          <p:cNvPr id="81" name="CasellaDiTesto 80">
            <a:extLst>
              <a:ext uri="{FF2B5EF4-FFF2-40B4-BE49-F238E27FC236}">
                <a16:creationId xmlns:a16="http://schemas.microsoft.com/office/drawing/2014/main" id="{93C4B9CF-8000-47E2-B39E-16C386E32A56}"/>
              </a:ext>
            </a:extLst>
          </p:cNvPr>
          <p:cNvSpPr txBox="1"/>
          <p:nvPr/>
        </p:nvSpPr>
        <p:spPr>
          <a:xfrm>
            <a:off x="3160941" y="3548016"/>
            <a:ext cx="1289135" cy="307777"/>
          </a:xfrm>
          <a:prstGeom prst="rect">
            <a:avLst/>
          </a:prstGeom>
          <a:noFill/>
        </p:spPr>
        <p:txBody>
          <a:bodyPr wrap="none" rtlCol="0">
            <a:spAutoFit/>
          </a:bodyPr>
          <a:lstStyle/>
          <a:p>
            <a:r>
              <a:rPr lang="it-IT" sz="1400" dirty="0">
                <a:latin typeface="Abadi" panose="020B0604020104020204" pitchFamily="34" charset="0"/>
              </a:rPr>
              <a:t>COMPOSITION</a:t>
            </a:r>
          </a:p>
        </p:txBody>
      </p:sp>
      <p:sp>
        <p:nvSpPr>
          <p:cNvPr id="82" name="CasellaDiTesto 81">
            <a:extLst>
              <a:ext uri="{FF2B5EF4-FFF2-40B4-BE49-F238E27FC236}">
                <a16:creationId xmlns:a16="http://schemas.microsoft.com/office/drawing/2014/main" id="{DCC54AB1-D87D-46CC-BC9F-CCC0E86716FE}"/>
              </a:ext>
            </a:extLst>
          </p:cNvPr>
          <p:cNvSpPr txBox="1"/>
          <p:nvPr/>
        </p:nvSpPr>
        <p:spPr>
          <a:xfrm>
            <a:off x="3984306" y="2523757"/>
            <a:ext cx="1047082" cy="307777"/>
          </a:xfrm>
          <a:prstGeom prst="rect">
            <a:avLst/>
          </a:prstGeom>
          <a:noFill/>
        </p:spPr>
        <p:txBody>
          <a:bodyPr wrap="none" rtlCol="0">
            <a:spAutoFit/>
          </a:bodyPr>
          <a:lstStyle/>
          <a:p>
            <a:r>
              <a:rPr lang="it-IT" sz="1400" dirty="0">
                <a:latin typeface="Abadi" panose="020B0604020104020204" pitchFamily="34" charset="0"/>
              </a:rPr>
              <a:t>REFERRING</a:t>
            </a:r>
          </a:p>
        </p:txBody>
      </p:sp>
      <p:sp>
        <p:nvSpPr>
          <p:cNvPr id="83" name="CasellaDiTesto 82">
            <a:extLst>
              <a:ext uri="{FF2B5EF4-FFF2-40B4-BE49-F238E27FC236}">
                <a16:creationId xmlns:a16="http://schemas.microsoft.com/office/drawing/2014/main" id="{AEEA58F1-94F5-4ED6-85E0-ACEAD56A3213}"/>
              </a:ext>
            </a:extLst>
          </p:cNvPr>
          <p:cNvSpPr txBox="1"/>
          <p:nvPr/>
        </p:nvSpPr>
        <p:spPr>
          <a:xfrm>
            <a:off x="4245777" y="5483736"/>
            <a:ext cx="851515" cy="307777"/>
          </a:xfrm>
          <a:prstGeom prst="rect">
            <a:avLst/>
          </a:prstGeom>
          <a:noFill/>
        </p:spPr>
        <p:txBody>
          <a:bodyPr wrap="none" rtlCol="0">
            <a:spAutoFit/>
          </a:bodyPr>
          <a:lstStyle/>
          <a:p>
            <a:r>
              <a:rPr lang="it-IT" sz="1400" dirty="0">
                <a:latin typeface="Abadi" panose="020B0604020104020204" pitchFamily="34" charset="0"/>
              </a:rPr>
              <a:t>ANSWER</a:t>
            </a:r>
          </a:p>
        </p:txBody>
      </p:sp>
      <p:sp>
        <p:nvSpPr>
          <p:cNvPr id="84" name="CasellaDiTesto 83">
            <a:extLst>
              <a:ext uri="{FF2B5EF4-FFF2-40B4-BE49-F238E27FC236}">
                <a16:creationId xmlns:a16="http://schemas.microsoft.com/office/drawing/2014/main" id="{1D3235F1-F95C-4715-A869-43A95ABF6F14}"/>
              </a:ext>
            </a:extLst>
          </p:cNvPr>
          <p:cNvSpPr txBox="1"/>
          <p:nvPr/>
        </p:nvSpPr>
        <p:spPr>
          <a:xfrm>
            <a:off x="6443809" y="3592146"/>
            <a:ext cx="851515" cy="307777"/>
          </a:xfrm>
          <a:prstGeom prst="rect">
            <a:avLst/>
          </a:prstGeom>
          <a:noFill/>
        </p:spPr>
        <p:txBody>
          <a:bodyPr wrap="none" rtlCol="0">
            <a:spAutoFit/>
          </a:bodyPr>
          <a:lstStyle/>
          <a:p>
            <a:r>
              <a:rPr lang="it-IT" sz="1400" dirty="0">
                <a:latin typeface="Abadi" panose="020B0604020104020204" pitchFamily="34" charset="0"/>
              </a:rPr>
              <a:t>ANSWER</a:t>
            </a:r>
          </a:p>
        </p:txBody>
      </p:sp>
    </p:spTree>
    <p:extLst>
      <p:ext uri="{BB962C8B-B14F-4D97-AF65-F5344CB8AC3E}">
        <p14:creationId xmlns:p14="http://schemas.microsoft.com/office/powerpoint/2010/main" val="276851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ER COMMENTS</a:t>
            </a:r>
            <a:br>
              <a:rPr lang="it-IT" dirty="0">
                <a:latin typeface="Abadi" panose="020B0604020104020204" pitchFamily="34" charset="0"/>
              </a:rPr>
            </a:br>
            <a:r>
              <a:rPr lang="it-IT" dirty="0">
                <a:latin typeface="Abadi" panose="020B0604020104020204" pitchFamily="34" charset="0"/>
              </a:rPr>
              <a:t>USER and ADMIN</a:t>
            </a:r>
          </a:p>
        </p:txBody>
      </p:sp>
      <p:sp>
        <p:nvSpPr>
          <p:cNvPr id="3" name="Segnaposto contenuto 2"/>
          <p:cNvSpPr>
            <a:spLocks noGrp="1"/>
          </p:cNvSpPr>
          <p:nvPr>
            <p:ph idx="1"/>
          </p:nvPr>
        </p:nvSpPr>
        <p:spPr>
          <a:xfrm>
            <a:off x="417179" y="1353719"/>
            <a:ext cx="8323726" cy="4525963"/>
          </a:xfrm>
        </p:spPr>
        <p:txBody>
          <a:bodyPr>
            <a:normAutofit/>
          </a:bodyPr>
          <a:lstStyle/>
          <a:p>
            <a:endParaRPr lang="it-IT" dirty="0"/>
          </a:p>
          <a:p>
            <a:pPr marL="342900" indent="-342900">
              <a:buFont typeface="Arial" panose="020B0604020202020204" pitchFamily="34" charset="0"/>
              <a:buChar char="•"/>
            </a:pPr>
            <a:r>
              <a:rPr lang="en-GB" dirty="0">
                <a:latin typeface="Abadi" panose="020B0604020104020204" pitchFamily="34" charset="0"/>
              </a:rPr>
              <a:t>We have interpreted the administrator and the user as separate entities because they can access different data and functionality. In fact, the user has attributes such as "points" and "blocked" to keep track of total points and status that would be useless for the administrator.  </a:t>
            </a:r>
          </a:p>
          <a:p>
            <a:pPr marL="342900" indent="-342900">
              <a:buFont typeface="Arial" panose="020B0604020202020204" pitchFamily="34" charset="0"/>
              <a:buChar char="•"/>
            </a:pPr>
            <a:r>
              <a:rPr lang="en-GB" dirty="0">
                <a:latin typeface="Abadi" panose="020B0604020104020204" pitchFamily="34" charset="0"/>
              </a:rPr>
              <a:t>To manage this difference, we implemented different entities and consequently their management (services and controllers).</a:t>
            </a:r>
          </a:p>
          <a:p>
            <a:pPr marL="342900" indent="-342900">
              <a:buFont typeface="Arial" panose="020B0604020202020204" pitchFamily="34" charset="0"/>
              <a:buChar char="•"/>
            </a:pPr>
            <a:r>
              <a:rPr lang="en-GB" dirty="0">
                <a:latin typeface="Abadi" panose="020B0604020104020204" pitchFamily="34" charset="0"/>
              </a:rPr>
              <a:t>Moreover, for security reasons, we thought it was better to save users and administrators in different tables.</a:t>
            </a:r>
          </a:p>
          <a:p>
            <a:pPr marL="342900" indent="-342900">
              <a:buFont typeface="Arial" panose="020B0604020202020204" pitchFamily="34" charset="0"/>
              <a:buChar char="•"/>
            </a:pPr>
            <a:r>
              <a:rPr lang="en-GB" dirty="0">
                <a:latin typeface="Abadi" panose="020B0604020104020204" pitchFamily="34" charset="0"/>
              </a:rPr>
              <a:t>The “</a:t>
            </a:r>
            <a:r>
              <a:rPr lang="en-GB" dirty="0" err="1">
                <a:latin typeface="Abadi" panose="020B0604020104020204" pitchFamily="34" charset="0"/>
              </a:rPr>
              <a:t>logData</a:t>
            </a:r>
            <a:r>
              <a:rPr lang="en-GB" dirty="0">
                <a:latin typeface="Abadi" panose="020B0604020104020204" pitchFamily="34" charset="0"/>
              </a:rPr>
              <a:t>” field is updated every time the user enter the application.</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939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ER COMMENTS</a:t>
            </a:r>
            <a:br>
              <a:rPr lang="it-IT" dirty="0">
                <a:latin typeface="Abadi" panose="020B0604020104020204" pitchFamily="34" charset="0"/>
              </a:rPr>
            </a:br>
            <a:r>
              <a:rPr lang="it-IT" dirty="0">
                <a:latin typeface="Abadi" panose="020B0604020104020204" pitchFamily="34" charset="0"/>
              </a:rPr>
              <a:t>QUESTIONNAIRE AND PRODUCT</a:t>
            </a:r>
          </a:p>
        </p:txBody>
      </p:sp>
      <p:sp>
        <p:nvSpPr>
          <p:cNvPr id="3" name="Segnaposto contenuto 2"/>
          <p:cNvSpPr>
            <a:spLocks noGrp="1"/>
          </p:cNvSpPr>
          <p:nvPr>
            <p:ph idx="1"/>
          </p:nvPr>
        </p:nvSpPr>
        <p:spPr>
          <a:xfrm>
            <a:off x="417179" y="1353719"/>
            <a:ext cx="8323726" cy="4525963"/>
          </a:xfrm>
        </p:spPr>
        <p:txBody>
          <a:bodyPr>
            <a:normAutofit/>
          </a:bodyPr>
          <a:lstStyle/>
          <a:p>
            <a:endParaRPr lang="it-IT" dirty="0"/>
          </a:p>
          <a:p>
            <a:pPr marL="342900" indent="-342900">
              <a:buFont typeface="Arial" panose="020B0604020202020204" pitchFamily="34" charset="0"/>
              <a:buChar char="•"/>
            </a:pPr>
            <a:r>
              <a:rPr lang="en-GB" dirty="0">
                <a:latin typeface="Abadi" panose="020B0604020104020204" pitchFamily="34" charset="0"/>
              </a:rPr>
              <a:t>Initially we modelled the questionnaires and products as different entities, but after further reflection we collapsed both into one entity. In fact the questionnaires are associated with different days and constitute different instances even though they concern the same product. </a:t>
            </a:r>
          </a:p>
          <a:p>
            <a:pPr marL="342900" indent="-342900">
              <a:buFont typeface="Arial" panose="020B0604020202020204" pitchFamily="34" charset="0"/>
              <a:buChar char="•"/>
            </a:pPr>
            <a:r>
              <a:rPr lang="en-GB" dirty="0">
                <a:latin typeface="Abadi" panose="020B0604020104020204" pitchFamily="34" charset="0"/>
              </a:rPr>
              <a:t>Moreover, for each product only the name and the image are required, which are uploaded on the home page together with the questionnaire for the current date.</a:t>
            </a:r>
          </a:p>
          <a:p>
            <a:pPr marL="342900" indent="-342900">
              <a:buFont typeface="Arial" panose="020B0604020202020204" pitchFamily="34" charset="0"/>
              <a:buChar char="•"/>
            </a:pPr>
            <a:r>
              <a:rPr lang="en-GB" dirty="0">
                <a:latin typeface="Abadi" panose="020B0604020104020204" pitchFamily="34" charset="0"/>
              </a:rPr>
              <a:t>For these reasons we thought it would be more practical to save this information as an attribute of the questionnaire entity and not as a separate entity.</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106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ER COMMENTS</a:t>
            </a:r>
            <a:br>
              <a:rPr lang="it-IT" dirty="0">
                <a:latin typeface="Abadi" panose="020B0604020104020204" pitchFamily="34" charset="0"/>
              </a:rPr>
            </a:br>
            <a:r>
              <a:rPr lang="it-IT" dirty="0">
                <a:latin typeface="Abadi" panose="020B0604020104020204" pitchFamily="34" charset="0"/>
              </a:rPr>
              <a:t>QUESTION</a:t>
            </a:r>
          </a:p>
        </p:txBody>
      </p:sp>
      <p:sp>
        <p:nvSpPr>
          <p:cNvPr id="3" name="Segnaposto contenuto 2"/>
          <p:cNvSpPr>
            <a:spLocks noGrp="1"/>
          </p:cNvSpPr>
          <p:nvPr>
            <p:ph idx="1"/>
          </p:nvPr>
        </p:nvSpPr>
        <p:spPr>
          <a:xfrm>
            <a:off x="417179" y="1353719"/>
            <a:ext cx="8323726" cy="4525963"/>
          </a:xfrm>
        </p:spPr>
        <p:txBody>
          <a:bodyPr>
            <a:normAutofit/>
          </a:bodyPr>
          <a:lstStyle/>
          <a:p>
            <a:endParaRPr lang="it-IT" dirty="0"/>
          </a:p>
          <a:p>
            <a:pPr marL="342900" indent="-342900">
              <a:buFont typeface="Arial" panose="020B0604020202020204" pitchFamily="34" charset="0"/>
              <a:buChar char="•"/>
            </a:pPr>
            <a:r>
              <a:rPr lang="en-GB" dirty="0">
                <a:latin typeface="Abadi" panose="020B0604020104020204" pitchFamily="34" charset="0"/>
              </a:rPr>
              <a:t>Each marketing question constitutes an entity and is associated with a specific questionnaire because, being variable, for each questionnaire the administrator can create different questions up to a maximum of 10. </a:t>
            </a:r>
          </a:p>
          <a:p>
            <a:pPr marL="342900" indent="-342900">
              <a:buFont typeface="Arial" panose="020B0604020202020204" pitchFamily="34" charset="0"/>
              <a:buChar char="•"/>
            </a:pPr>
            <a:endParaRPr lang="en-GB" dirty="0">
              <a:latin typeface="Abadi" panose="020B0604020104020204" pitchFamily="34" charset="0"/>
            </a:endParaRPr>
          </a:p>
          <a:p>
            <a:pPr marL="342900" indent="-342900">
              <a:buFont typeface="Arial" panose="020B0604020202020204" pitchFamily="34" charset="0"/>
              <a:buChar char="•"/>
            </a:pPr>
            <a:r>
              <a:rPr lang="en-GB" dirty="0">
                <a:latin typeface="Abadi" panose="020B0604020104020204" pitchFamily="34" charset="0"/>
              </a:rPr>
              <a:t>Since for each questionnaire, even if it refers to the same product, the administrator may want to insert different questions, we thought it would be correct to implement the relationship in this way.</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27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badi" panose="020B0604020104020204" pitchFamily="34" charset="0"/>
              </a:rPr>
              <a:t>ER COMMENTS</a:t>
            </a:r>
            <a:br>
              <a:rPr lang="it-IT" dirty="0">
                <a:latin typeface="Abadi" panose="020B0604020104020204" pitchFamily="34" charset="0"/>
              </a:rPr>
            </a:br>
            <a:r>
              <a:rPr lang="it-IT" dirty="0">
                <a:latin typeface="Abadi" panose="020B0604020104020204" pitchFamily="34" charset="0"/>
              </a:rPr>
              <a:t>REVIEW</a:t>
            </a:r>
          </a:p>
        </p:txBody>
      </p:sp>
      <p:sp>
        <p:nvSpPr>
          <p:cNvPr id="3" name="Segnaposto contenuto 2"/>
          <p:cNvSpPr>
            <a:spLocks noGrp="1"/>
          </p:cNvSpPr>
          <p:nvPr>
            <p:ph idx="1"/>
          </p:nvPr>
        </p:nvSpPr>
        <p:spPr>
          <a:xfrm>
            <a:off x="417179" y="1353719"/>
            <a:ext cx="8323726" cy="4525963"/>
          </a:xfrm>
        </p:spPr>
        <p:txBody>
          <a:bodyPr>
            <a:normAutofit/>
          </a:bodyPr>
          <a:lstStyle/>
          <a:p>
            <a:endParaRPr lang="it-IT" dirty="0"/>
          </a:p>
          <a:p>
            <a:pPr marL="342900" indent="-342900">
              <a:buFont typeface="Arial" panose="020B0604020202020204" pitchFamily="34" charset="0"/>
              <a:buChar char="•"/>
            </a:pPr>
            <a:r>
              <a:rPr lang="it-IT" dirty="0" err="1">
                <a:latin typeface="Abadi" panose="020B0604020104020204" pitchFamily="34" charset="0"/>
              </a:rPr>
              <a:t>Each</a:t>
            </a:r>
            <a:r>
              <a:rPr lang="it-IT" dirty="0">
                <a:latin typeface="Abadi" panose="020B0604020104020204" pitchFamily="34" charset="0"/>
              </a:rPr>
              <a:t> review </a:t>
            </a:r>
            <a:r>
              <a:rPr lang="it-IT" dirty="0" err="1">
                <a:latin typeface="Abadi" panose="020B0604020104020204" pitchFamily="34" charset="0"/>
              </a:rPr>
              <a:t>is</a:t>
            </a:r>
            <a:r>
              <a:rPr lang="it-IT" dirty="0">
                <a:latin typeface="Abadi" panose="020B0604020104020204" pitchFamily="34" charset="0"/>
              </a:rPr>
              <a:t> </a:t>
            </a:r>
            <a:r>
              <a:rPr lang="it-IT" dirty="0" err="1">
                <a:latin typeface="Abadi" panose="020B0604020104020204" pitchFamily="34" charset="0"/>
              </a:rPr>
              <a:t>associated</a:t>
            </a:r>
            <a:r>
              <a:rPr lang="it-IT" dirty="0">
                <a:latin typeface="Abadi" panose="020B0604020104020204" pitchFamily="34" charset="0"/>
              </a:rPr>
              <a:t> to the </a:t>
            </a:r>
            <a:r>
              <a:rPr lang="it-IT" dirty="0" err="1">
                <a:latin typeface="Abadi" panose="020B0604020104020204" pitchFamily="34" charset="0"/>
              </a:rPr>
              <a:t>questionnaire</a:t>
            </a:r>
            <a:r>
              <a:rPr lang="it-IT" dirty="0">
                <a:latin typeface="Abadi" panose="020B0604020104020204" pitchFamily="34" charset="0"/>
              </a:rPr>
              <a:t> of the day and to the user </a:t>
            </a:r>
            <a:r>
              <a:rPr lang="it-IT" dirty="0" err="1">
                <a:latin typeface="Abadi" panose="020B0604020104020204" pitchFamily="34" charset="0"/>
              </a:rPr>
              <a:t>that</a:t>
            </a:r>
            <a:r>
              <a:rPr lang="it-IT" dirty="0">
                <a:latin typeface="Abadi" panose="020B0604020104020204" pitchFamily="34" charset="0"/>
              </a:rPr>
              <a:t> </a:t>
            </a:r>
            <a:r>
              <a:rPr lang="it-IT" dirty="0" err="1">
                <a:latin typeface="Abadi" panose="020B0604020104020204" pitchFamily="34" charset="0"/>
              </a:rPr>
              <a:t>submitted</a:t>
            </a:r>
            <a:r>
              <a:rPr lang="it-IT" dirty="0">
                <a:latin typeface="Abadi" panose="020B0604020104020204" pitchFamily="34" charset="0"/>
              </a:rPr>
              <a:t> </a:t>
            </a:r>
            <a:r>
              <a:rPr lang="it-IT" dirty="0" err="1">
                <a:latin typeface="Abadi" panose="020B0604020104020204" pitchFamily="34" charset="0"/>
              </a:rPr>
              <a:t>it</a:t>
            </a:r>
            <a:r>
              <a:rPr lang="it-IT" dirty="0">
                <a:latin typeface="Abadi" panose="020B0604020104020204" pitchFamily="34" charset="0"/>
              </a:rPr>
              <a:t>. </a:t>
            </a:r>
            <a:r>
              <a:rPr lang="it-IT" dirty="0" err="1">
                <a:latin typeface="Abadi" panose="020B0604020104020204" pitchFamily="34" charset="0"/>
              </a:rPr>
              <a:t>It</a:t>
            </a:r>
            <a:r>
              <a:rPr lang="it-IT" dirty="0">
                <a:latin typeface="Abadi" panose="020B0604020104020204" pitchFamily="34" charset="0"/>
              </a:rPr>
              <a:t> </a:t>
            </a:r>
            <a:r>
              <a:rPr lang="it-IT" dirty="0" err="1">
                <a:latin typeface="Abadi" panose="020B0604020104020204" pitchFamily="34" charset="0"/>
              </a:rPr>
              <a:t>also</a:t>
            </a:r>
            <a:r>
              <a:rPr lang="it-IT" dirty="0">
                <a:latin typeface="Abadi" panose="020B0604020104020204" pitchFamily="34" charset="0"/>
              </a:rPr>
              <a:t> </a:t>
            </a:r>
            <a:r>
              <a:rPr lang="it-IT" dirty="0" err="1">
                <a:latin typeface="Abadi" panose="020B0604020104020204" pitchFamily="34" charset="0"/>
              </a:rPr>
              <a:t>contains</a:t>
            </a:r>
            <a:r>
              <a:rPr lang="it-IT" dirty="0">
                <a:latin typeface="Abadi" panose="020B0604020104020204" pitchFamily="34" charset="0"/>
              </a:rPr>
              <a:t> the fields for </a:t>
            </a:r>
            <a:r>
              <a:rPr lang="it-IT" dirty="0" err="1">
                <a:latin typeface="Abadi" panose="020B0604020104020204" pitchFamily="34" charset="0"/>
              </a:rPr>
              <a:t>statistical</a:t>
            </a:r>
            <a:r>
              <a:rPr lang="it-IT" dirty="0">
                <a:latin typeface="Abadi" panose="020B0604020104020204" pitchFamily="34" charset="0"/>
              </a:rPr>
              <a:t> </a:t>
            </a:r>
            <a:r>
              <a:rPr lang="it-IT" dirty="0" err="1">
                <a:latin typeface="Abadi" panose="020B0604020104020204" pitchFamily="34" charset="0"/>
              </a:rPr>
              <a:t>questions</a:t>
            </a:r>
            <a:r>
              <a:rPr lang="it-IT" dirty="0">
                <a:latin typeface="Abadi" panose="020B0604020104020204" pitchFamily="34" charset="0"/>
              </a:rPr>
              <a:t> </a:t>
            </a:r>
            <a:r>
              <a:rPr lang="it-IT" dirty="0" err="1">
                <a:latin typeface="Abadi" panose="020B0604020104020204" pitchFamily="34" charset="0"/>
              </a:rPr>
              <a:t>as</a:t>
            </a:r>
            <a:r>
              <a:rPr lang="it-IT" dirty="0">
                <a:latin typeface="Abadi" panose="020B0604020104020204" pitchFamily="34" charset="0"/>
              </a:rPr>
              <a:t> </a:t>
            </a:r>
            <a:r>
              <a:rPr lang="it-IT" dirty="0" err="1">
                <a:latin typeface="Abadi" panose="020B0604020104020204" pitchFamily="34" charset="0"/>
              </a:rPr>
              <a:t>attribute</a:t>
            </a:r>
            <a:r>
              <a:rPr lang="it-IT" dirty="0">
                <a:latin typeface="Abadi" panose="020B0604020104020204" pitchFamily="34" charset="0"/>
              </a:rPr>
              <a:t>. </a:t>
            </a:r>
          </a:p>
          <a:p>
            <a:pPr marL="342900" indent="-342900">
              <a:buFont typeface="Arial" panose="020B0604020202020204" pitchFamily="34" charset="0"/>
              <a:buChar char="•"/>
            </a:pPr>
            <a:r>
              <a:rPr lang="en-GB" dirty="0">
                <a:latin typeface="Abadi" panose="020B0604020104020204" pitchFamily="34" charset="0"/>
              </a:rPr>
              <a:t>Since the questions are fixed, each review contains these fields and it is therefore correct that they are created together with the review as its attributes. </a:t>
            </a:r>
            <a:r>
              <a:rPr lang="it-IT" dirty="0">
                <a:latin typeface="Abadi" panose="020B0604020104020204" pitchFamily="34" charset="0"/>
              </a:rPr>
              <a:t>In case a user </a:t>
            </a:r>
            <a:r>
              <a:rPr lang="it-IT" dirty="0" err="1">
                <a:latin typeface="Abadi" panose="020B0604020104020204" pitchFamily="34" charset="0"/>
              </a:rPr>
              <a:t>doesn’t</a:t>
            </a:r>
            <a:r>
              <a:rPr lang="it-IT" dirty="0">
                <a:latin typeface="Abadi" panose="020B0604020104020204" pitchFamily="34" charset="0"/>
              </a:rPr>
              <a:t> </a:t>
            </a:r>
            <a:r>
              <a:rPr lang="it-IT" dirty="0" err="1">
                <a:latin typeface="Abadi" panose="020B0604020104020204" pitchFamily="34" charset="0"/>
              </a:rPr>
              <a:t>respond</a:t>
            </a:r>
            <a:r>
              <a:rPr lang="it-IT" dirty="0">
                <a:latin typeface="Abadi" panose="020B0604020104020204" pitchFamily="34" charset="0"/>
              </a:rPr>
              <a:t> to one </a:t>
            </a:r>
            <a:r>
              <a:rPr lang="it-IT" dirty="0" err="1">
                <a:latin typeface="Abadi" panose="020B0604020104020204" pitchFamily="34" charset="0"/>
              </a:rPr>
              <a:t>its</a:t>
            </a:r>
            <a:r>
              <a:rPr lang="it-IT" dirty="0">
                <a:latin typeface="Abadi" panose="020B0604020104020204" pitchFamily="34" charset="0"/>
              </a:rPr>
              <a:t> field </a:t>
            </a:r>
            <a:r>
              <a:rPr lang="it-IT" dirty="0" err="1">
                <a:latin typeface="Abadi" panose="020B0604020104020204" pitchFamily="34" charset="0"/>
              </a:rPr>
              <a:t>remains</a:t>
            </a:r>
            <a:r>
              <a:rPr lang="it-IT" dirty="0">
                <a:latin typeface="Abadi" panose="020B0604020104020204" pitchFamily="34" charset="0"/>
              </a:rPr>
              <a:t> the default </a:t>
            </a:r>
            <a:r>
              <a:rPr lang="it-IT" dirty="0" err="1">
                <a:latin typeface="Abadi" panose="020B0604020104020204" pitchFamily="34" charset="0"/>
              </a:rPr>
              <a:t>value</a:t>
            </a:r>
            <a:r>
              <a:rPr lang="it-IT" dirty="0">
                <a:latin typeface="Abadi" panose="020B0604020104020204" pitchFamily="34" charset="0"/>
              </a:rPr>
              <a:t>.</a:t>
            </a:r>
            <a:r>
              <a:rPr lang="it-IT" dirty="0">
                <a:highlight>
                  <a:srgbClr val="FFFF00"/>
                </a:highlight>
                <a:latin typeface="Abadi" panose="020B0604020104020204" pitchFamily="34" charset="0"/>
              </a:rPr>
              <a:t> </a:t>
            </a:r>
          </a:p>
          <a:p>
            <a:pPr marL="342900" indent="-342900">
              <a:buFont typeface="Arial" panose="020B0604020202020204" pitchFamily="34" charset="0"/>
              <a:buChar char="•"/>
            </a:pPr>
            <a:r>
              <a:rPr lang="it-IT" dirty="0">
                <a:latin typeface="Abadi" panose="020B0604020104020204" pitchFamily="34" charset="0"/>
              </a:rPr>
              <a:t>Status of the review </a:t>
            </a:r>
            <a:r>
              <a:rPr lang="it-IT" dirty="0" err="1">
                <a:latin typeface="Abadi" panose="020B0604020104020204" pitchFamily="34" charset="0"/>
              </a:rPr>
              <a:t>corresponds</a:t>
            </a:r>
            <a:r>
              <a:rPr lang="it-IT" dirty="0">
                <a:latin typeface="Abadi" panose="020B0604020104020204" pitchFamily="34" charset="0"/>
              </a:rPr>
              <a:t> to the state of the </a:t>
            </a:r>
            <a:r>
              <a:rPr lang="it-IT" dirty="0" err="1">
                <a:latin typeface="Abadi" panose="020B0604020104020204" pitchFamily="34" charset="0"/>
              </a:rPr>
              <a:t>response</a:t>
            </a:r>
            <a:r>
              <a:rPr lang="it-IT" dirty="0">
                <a:latin typeface="Abadi" panose="020B0604020104020204" pitchFamily="34" charset="0"/>
              </a:rPr>
              <a:t> of the user to </a:t>
            </a:r>
            <a:r>
              <a:rPr lang="it-IT" dirty="0" err="1">
                <a:latin typeface="Abadi" panose="020B0604020104020204" pitchFamily="34" charset="0"/>
              </a:rPr>
              <a:t>given</a:t>
            </a:r>
            <a:r>
              <a:rPr lang="it-IT" dirty="0">
                <a:latin typeface="Abadi" panose="020B0604020104020204" pitchFamily="34" charset="0"/>
              </a:rPr>
              <a:t> </a:t>
            </a:r>
            <a:r>
              <a:rPr lang="it-IT" dirty="0" err="1">
                <a:latin typeface="Abadi" panose="020B0604020104020204" pitchFamily="34" charset="0"/>
              </a:rPr>
              <a:t>questionnaire</a:t>
            </a:r>
            <a:r>
              <a:rPr lang="it-IT" dirty="0">
                <a:latin typeface="Abadi" panose="020B0604020104020204" pitchFamily="34" charset="0"/>
              </a:rPr>
              <a:t> </a:t>
            </a:r>
            <a:r>
              <a:rPr lang="it-IT" dirty="0" err="1">
                <a:latin typeface="Abadi" panose="020B0604020104020204" pitchFamily="34" charset="0"/>
              </a:rPr>
              <a:t>submitted</a:t>
            </a:r>
            <a:r>
              <a:rPr lang="it-IT" dirty="0">
                <a:latin typeface="Abadi" panose="020B0604020104020204" pitchFamily="34" charset="0"/>
              </a:rPr>
              <a:t>/</a:t>
            </a:r>
            <a:r>
              <a:rPr lang="it-IT" dirty="0" err="1">
                <a:latin typeface="Abadi" panose="020B0604020104020204" pitchFamily="34" charset="0"/>
              </a:rPr>
              <a:t>cancelled</a:t>
            </a:r>
            <a:r>
              <a:rPr lang="it-IT" dirty="0">
                <a:latin typeface="Abadi" panose="020B0604020104020204" pitchFamily="34" charset="0"/>
              </a:rPr>
              <a:t>.</a:t>
            </a:r>
          </a:p>
          <a:p>
            <a:pPr marL="342900" indent="-342900">
              <a:buFont typeface="Arial" panose="020B0604020202020204" pitchFamily="34" charset="0"/>
              <a:buChar char="•"/>
            </a:pPr>
            <a:r>
              <a:rPr lang="en-GB" dirty="0">
                <a:latin typeface="Abadi" panose="020B0604020104020204" pitchFamily="34" charset="0"/>
              </a:rPr>
              <a:t>If the review is cancelled no response associated with it is entered into the database. </a:t>
            </a:r>
            <a:r>
              <a:rPr lang="it-IT" dirty="0">
                <a:latin typeface="Abadi" panose="020B0604020104020204" pitchFamily="34" charset="0"/>
              </a:rPr>
              <a:t> </a:t>
            </a:r>
          </a:p>
        </p:txBody>
      </p:sp>
      <p:sp>
        <p:nvSpPr>
          <p:cNvPr id="5" name="Rettangolo 4">
            <a:extLst>
              <a:ext uri="{FF2B5EF4-FFF2-40B4-BE49-F238E27FC236}">
                <a16:creationId xmlns:a16="http://schemas.microsoft.com/office/drawing/2014/main" id="{0B72950A-A206-4D78-8DEE-939A83E4ED4F}"/>
              </a:ext>
            </a:extLst>
          </p:cNvPr>
          <p:cNvSpPr/>
          <p:nvPr/>
        </p:nvSpPr>
        <p:spPr>
          <a:xfrm>
            <a:off x="154112" y="6253835"/>
            <a:ext cx="3308279" cy="464999"/>
          </a:xfrm>
          <a:prstGeom prst="rect">
            <a:avLst/>
          </a:prstGeom>
          <a:solidFill>
            <a:srgbClr val="728FA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9331003"/>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POLI</Template>
  <TotalTime>1187</TotalTime>
  <Words>3734</Words>
  <Application>Microsoft Office PowerPoint</Application>
  <PresentationFormat>Presentazione su schermo (4:3)</PresentationFormat>
  <Paragraphs>503</Paragraphs>
  <Slides>39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39</vt:i4>
      </vt:variant>
    </vt:vector>
  </HeadingPairs>
  <TitlesOfParts>
    <vt:vector size="45" baseType="lpstr">
      <vt:lpstr>Abadi</vt:lpstr>
      <vt:lpstr>Arial</vt:lpstr>
      <vt:lpstr>Calibri</vt:lpstr>
      <vt:lpstr>Consolas</vt:lpstr>
      <vt:lpstr>Wingdings</vt:lpstr>
      <vt:lpstr>POLI</vt:lpstr>
      <vt:lpstr>Optional project DB2</vt:lpstr>
      <vt:lpstr>Application specifications User description </vt:lpstr>
      <vt:lpstr>User description</vt:lpstr>
      <vt:lpstr>Administrator description</vt:lpstr>
      <vt:lpstr>ER DIAGRAM</vt:lpstr>
      <vt:lpstr>ER COMMENTS USER and ADMIN</vt:lpstr>
      <vt:lpstr>ER COMMENTS QUESTIONNAIRE AND PRODUCT</vt:lpstr>
      <vt:lpstr>ER COMMENTS QUESTION</vt:lpstr>
      <vt:lpstr>ER COMMENTS REVIEW</vt:lpstr>
      <vt:lpstr>ER COMMENTS ANSWER</vt:lpstr>
      <vt:lpstr>RELATION SCHEMA</vt:lpstr>
      <vt:lpstr>COMPOSITION</vt:lpstr>
      <vt:lpstr>REFERRING</vt:lpstr>
      <vt:lpstr>ANSWER</vt:lpstr>
      <vt:lpstr>ANSWER</vt:lpstr>
      <vt:lpstr>SUBMITTING</vt:lpstr>
      <vt:lpstr>COMMENTS</vt:lpstr>
      <vt:lpstr>ENTITY ADMIN</vt:lpstr>
      <vt:lpstr>ENTITY METHODS //set and get methods on attributes omitted </vt:lpstr>
      <vt:lpstr>ENTITY USER</vt:lpstr>
      <vt:lpstr>ENTITY METHODS //set and get methods on attributes omitted </vt:lpstr>
      <vt:lpstr>ENTITY QUESTIONNAIRE</vt:lpstr>
      <vt:lpstr>ENTITY METHODS //set and get methods on attributes omitted </vt:lpstr>
      <vt:lpstr>ENTITY QUESTION</vt:lpstr>
      <vt:lpstr>ENTITY METHODS //set and get methods on attributes omitted </vt:lpstr>
      <vt:lpstr>ENTITY REVIEW</vt:lpstr>
      <vt:lpstr>ENTITY ANSWER</vt:lpstr>
      <vt:lpstr>COMMENTS</vt:lpstr>
      <vt:lpstr>CLIENT COMPONETS</vt:lpstr>
      <vt:lpstr>CLIENT COMPONETS</vt:lpstr>
      <vt:lpstr>COMMENTS</vt:lpstr>
      <vt:lpstr>BUSINESS COMPONENTS</vt:lpstr>
      <vt:lpstr>BUSINESS COMPONENTS</vt:lpstr>
      <vt:lpstr>BUSINESS COMPONENTS</vt:lpstr>
      <vt:lpstr>COMMENTS</vt:lpstr>
      <vt:lpstr>Triggers</vt:lpstr>
      <vt:lpstr>Triggers</vt:lpstr>
      <vt:lpstr>Triggers</vt:lpstr>
      <vt:lpstr>Triggers</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Arianna Ricci</cp:lastModifiedBy>
  <cp:revision>202</cp:revision>
  <dcterms:created xsi:type="dcterms:W3CDTF">2015-05-26T12:27:57Z</dcterms:created>
  <dcterms:modified xsi:type="dcterms:W3CDTF">2021-02-21T22:02:49Z</dcterms:modified>
</cp:coreProperties>
</file>