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4265" r:id="rId4"/>
    <p:sldId id="4264" r:id="rId5"/>
    <p:sldId id="4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8"/>
    <p:restoredTop sz="94673"/>
  </p:normalViewPr>
  <p:slideViewPr>
    <p:cSldViewPr snapToGrid="0" snapToObjects="1">
      <p:cViewPr>
        <p:scale>
          <a:sx n="120" d="100"/>
          <a:sy n="120" d="100"/>
        </p:scale>
        <p:origin x="30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009E-B22F-6E48-8933-33EC4CACBEDD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312A-729C-5E41-9CC4-378B78D403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82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A75E-0CD5-F740-8857-5C9C6C2728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7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A75E-0CD5-F740-8857-5C9C6C2728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02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C703-005B-DA44-915A-141B75F7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2D7AB-29F3-A54D-82F2-CC1B6896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7E22-C8E8-604A-B2B7-2F3A130C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46A6-8D93-7944-83FC-7E386162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C3DE-C9F3-C845-878A-56F2E915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78D0-D6E9-1C42-AACF-43A3F5A1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3359-D25C-174A-A39A-CDF7019E8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76CB-960D-624A-8EB9-3F360715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D950-C4E6-BF49-A944-250FDD9D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5184-4DE7-C745-877C-7E088925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59833-60B6-E141-9F3C-12DD0F337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CA0C-B272-F644-94FB-10FB1696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AA4B-6085-FE4A-8CB8-A9AC7CBC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DA39-D274-A64E-A301-38CFB0B6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8399-F5C6-2444-BF17-15CD47DB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331-E72E-8C4F-A6F6-4816F7AA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417E-A60E-CB4E-A2BD-EB7320DD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1428-5149-BD49-8E31-FC9D267A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47BD-2D4A-0648-B984-A3E850A6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6E8D-858E-4D4B-BC58-BD31283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8FA1-0112-0D4D-8102-15EE3CD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0B2E-2054-7742-AE74-769BEACD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6758-2E5D-624C-980E-9DDFEB19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19AF-0FB0-3C45-A251-CAB9B72E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7B35-A6D1-5642-BBE1-254BC68E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0047-41AD-9E40-8AE4-168CD531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05A1-AF8B-E94E-8252-279452DCE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E3B7-9A58-4446-9C9A-01B996F1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CBD-6D1D-CC46-A2A1-3C1AF200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6EDD-EC2E-F644-9128-D5D026E7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A3C3-ADC9-184F-AB2B-95192D6D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23A1-1013-5F44-865C-760911F0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4E555-29A5-7241-89A8-3AE6F4E1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61A15-E156-2C42-9942-959BB168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336A-FF54-8A49-B7B1-3A2E89AA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F76E-FC66-0343-994C-93EAA378A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7E32-2494-D44A-9D40-FA18F19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18353-7624-D247-A598-EEF00518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42F06-7ADD-2349-9BB2-A842666C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B4E1-1B6C-3F44-8AE7-2CE32CFE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E3F1A-5DFB-7140-84DA-8ADC4751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1621-0B9B-254F-AFCB-E6C2837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FA7F0-8A3D-0245-9715-36EA0CCD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7D288-3BAF-454D-B73F-825F76E5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4FB8A-1C33-954A-922C-299CE670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BADB-DB91-B040-8157-081267AC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97AB-0219-BD4E-81A2-E181E1A8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3EA4-EBEA-BD48-A480-1DFF8E60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2477F-1E1D-5249-88EE-ABB338B2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0766-1C97-2647-A481-695E2F06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522D-D2B9-784B-B83D-CAF6B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66CD-C720-7C4A-B194-242F0BEA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41EA-93A4-2046-9C32-61AFA463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AF29B-BA60-7847-9C08-AC3288F2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E413D-3102-C945-905B-0F5ED00D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7CEB7-2291-0345-9AF8-E0ACC5F8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3098-5F17-DD42-AB5E-0A36673D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DBC77-824D-0247-B875-D75C7A4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7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176B-0F13-7842-ABB7-4679B793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4657-6240-CF4F-814A-664EBA33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69C9-2378-E944-B9E5-FA57C2B0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8F08-8226-184A-9E48-5533D4CA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5671-FF8E-3044-A32E-0F2E4063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0011708-BCA6-3143-AAB8-8A885422C783}"/>
              </a:ext>
            </a:extLst>
          </p:cNvPr>
          <p:cNvSpPr/>
          <p:nvPr/>
        </p:nvSpPr>
        <p:spPr>
          <a:xfrm>
            <a:off x="466159" y="208203"/>
            <a:ext cx="8183577" cy="5751172"/>
          </a:xfrm>
          <a:prstGeom prst="roundRect">
            <a:avLst>
              <a:gd name="adj" fmla="val 1174"/>
            </a:avLst>
          </a:prstGeom>
          <a:solidFill>
            <a:srgbClr val="00426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BEYOND Platform</a:t>
            </a:r>
          </a:p>
        </p:txBody>
      </p:sp>
      <p:sp>
        <p:nvSpPr>
          <p:cNvPr id="56" name="Footer Placeholder 3">
            <a:extLst>
              <a:ext uri="{FF2B5EF4-FFF2-40B4-BE49-F238E27FC236}">
                <a16:creationId xmlns:a16="http://schemas.microsoft.com/office/drawing/2014/main" id="{FABE2B3C-F876-2E4A-A4C9-B623537046E8}"/>
              </a:ext>
            </a:extLst>
          </p:cNvPr>
          <p:cNvSpPr txBox="1">
            <a:spLocks/>
          </p:cNvSpPr>
          <p:nvPr/>
        </p:nvSpPr>
        <p:spPr>
          <a:xfrm>
            <a:off x="-5100034" y="13831"/>
            <a:ext cx="0" cy="0"/>
          </a:xfr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prstClr val="black"/>
              </a:solidFill>
              <a:latin typeface="Arial"/>
            </a:endParaRPr>
          </a:p>
          <a:p>
            <a:endParaRPr lang="fr-FR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2D82738-5E31-304B-BA69-A28637447754}"/>
              </a:ext>
            </a:extLst>
          </p:cNvPr>
          <p:cNvSpPr/>
          <p:nvPr/>
        </p:nvSpPr>
        <p:spPr>
          <a:xfrm>
            <a:off x="2757947" y="1743647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Security Management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07F224E-4946-264F-81DF-0CD4332C0123}"/>
              </a:ext>
            </a:extLst>
          </p:cNvPr>
          <p:cNvSpPr/>
          <p:nvPr/>
        </p:nvSpPr>
        <p:spPr>
          <a:xfrm>
            <a:off x="2757947" y="501001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Client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021B74B-EE74-6140-93ED-8643F3069803}"/>
              </a:ext>
            </a:extLst>
          </p:cNvPr>
          <p:cNvSpPr/>
          <p:nvPr/>
        </p:nvSpPr>
        <p:spPr>
          <a:xfrm>
            <a:off x="3927978" y="3776430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Data Factory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1C5B5DC-B88F-7F4A-9D70-D191FC87624F}"/>
              </a:ext>
            </a:extLst>
          </p:cNvPr>
          <p:cNvSpPr/>
          <p:nvPr/>
        </p:nvSpPr>
        <p:spPr>
          <a:xfrm>
            <a:off x="4648597" y="1814609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Business services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E23557F-E807-3649-93BD-F989CAB5107B}"/>
              </a:ext>
            </a:extLst>
          </p:cNvPr>
          <p:cNvSpPr/>
          <p:nvPr/>
        </p:nvSpPr>
        <p:spPr>
          <a:xfrm>
            <a:off x="4665397" y="505231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Vente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7B8E046-92FE-FA4B-BA41-794E5E6E5AF7}"/>
              </a:ext>
            </a:extLst>
          </p:cNvPr>
          <p:cNvSpPr/>
          <p:nvPr/>
        </p:nvSpPr>
        <p:spPr>
          <a:xfrm>
            <a:off x="5838857" y="3776430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Platform Local Data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92E21A86-CC03-E141-9780-1160B3850F84}"/>
              </a:ext>
            </a:extLst>
          </p:cNvPr>
          <p:cNvSpPr/>
          <p:nvPr/>
        </p:nvSpPr>
        <p:spPr>
          <a:xfrm>
            <a:off x="681059" y="547518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EE3D9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Legacy Application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31C1108-FAEE-8B46-8BD1-BCFAC5216F59}"/>
              </a:ext>
            </a:extLst>
          </p:cNvPr>
          <p:cNvSpPr/>
          <p:nvPr/>
        </p:nvSpPr>
        <p:spPr>
          <a:xfrm>
            <a:off x="681059" y="3982379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7030A0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External capabilities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21B97C-F663-004B-BECA-0B186665A30D}"/>
              </a:ext>
            </a:extLst>
          </p:cNvPr>
          <p:cNvSpPr/>
          <p:nvPr/>
        </p:nvSpPr>
        <p:spPr bwMode="auto">
          <a:xfrm>
            <a:off x="2830555" y="604815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CRM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1B667C-42EC-F34E-BDDF-C682F79A55E9}"/>
              </a:ext>
            </a:extLst>
          </p:cNvPr>
          <p:cNvSpPr/>
          <p:nvPr/>
        </p:nvSpPr>
        <p:spPr bwMode="auto">
          <a:xfrm>
            <a:off x="7420578" y="856815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Identification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8CF6D7-046D-5D44-B40E-5901DD496E1C}"/>
              </a:ext>
            </a:extLst>
          </p:cNvPr>
          <p:cNvSpPr/>
          <p:nvPr/>
        </p:nvSpPr>
        <p:spPr bwMode="auto">
          <a:xfrm>
            <a:off x="7411188" y="557510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Authentification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8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IdP</a:t>
            </a: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8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Integration</a:t>
            </a: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 SSO)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55D1E91-C9DA-D146-81B4-C27DDF716CE9}"/>
              </a:ext>
            </a:extLst>
          </p:cNvPr>
          <p:cNvSpPr/>
          <p:nvPr/>
        </p:nvSpPr>
        <p:spPr bwMode="auto">
          <a:xfrm>
            <a:off x="3325353" y="961518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consentement</a:t>
            </a:r>
          </a:p>
        </p:txBody>
      </p:sp>
    </p:spTree>
    <p:extLst>
      <p:ext uri="{BB962C8B-B14F-4D97-AF65-F5344CB8AC3E}">
        <p14:creationId xmlns:p14="http://schemas.microsoft.com/office/powerpoint/2010/main" val="21175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0011708-BCA6-3143-AAB8-8A885422C783}"/>
              </a:ext>
            </a:extLst>
          </p:cNvPr>
          <p:cNvSpPr/>
          <p:nvPr/>
        </p:nvSpPr>
        <p:spPr>
          <a:xfrm>
            <a:off x="5048987" y="970203"/>
            <a:ext cx="6918380" cy="5751172"/>
          </a:xfrm>
          <a:prstGeom prst="roundRect">
            <a:avLst>
              <a:gd name="adj" fmla="val 1174"/>
            </a:avLst>
          </a:prstGeom>
          <a:solidFill>
            <a:srgbClr val="00426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PLATEFORME FULL BIM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B2663B4-DA7E-D14F-9F83-A08D22B4F113}"/>
              </a:ext>
            </a:extLst>
          </p:cNvPr>
          <p:cNvSpPr/>
          <p:nvPr/>
        </p:nvSpPr>
        <p:spPr>
          <a:xfrm>
            <a:off x="6870906" y="1199380"/>
            <a:ext cx="4795929" cy="5107615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05- “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Hyperviseur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”</a:t>
            </a:r>
          </a:p>
        </p:txBody>
      </p:sp>
      <p:sp>
        <p:nvSpPr>
          <p:cNvPr id="56" name="Footer Placeholder 3">
            <a:extLst>
              <a:ext uri="{FF2B5EF4-FFF2-40B4-BE49-F238E27FC236}">
                <a16:creationId xmlns:a16="http://schemas.microsoft.com/office/drawing/2014/main" id="{FABE2B3C-F876-2E4A-A4C9-B623537046E8}"/>
              </a:ext>
            </a:extLst>
          </p:cNvPr>
          <p:cNvSpPr txBox="1">
            <a:spLocks/>
          </p:cNvSpPr>
          <p:nvPr/>
        </p:nvSpPr>
        <p:spPr>
          <a:xfrm>
            <a:off x="2690951" y="-122794"/>
            <a:ext cx="0" cy="0"/>
          </a:xfr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prstClr val="black"/>
              </a:solidFill>
              <a:latin typeface="Arial"/>
            </a:endParaRPr>
          </a:p>
          <a:p>
            <a:endParaRPr lang="fr-FR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27">
            <a:extLst>
              <a:ext uri="{FF2B5EF4-FFF2-40B4-BE49-F238E27FC236}">
                <a16:creationId xmlns:a16="http://schemas.microsoft.com/office/drawing/2014/main" id="{27DDA39E-AF93-3A4D-A24B-0092BE1E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00448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0146800" y="267464"/>
            <a:ext cx="258385" cy="258385"/>
          </a:xfrm>
          <a:prstGeom prst="rect">
            <a:avLst/>
          </a:prstGeom>
        </p:spPr>
      </p:pic>
      <p:pic>
        <p:nvPicPr>
          <p:cNvPr id="58" name="Image 29">
            <a:extLst>
              <a:ext uri="{FF2B5EF4-FFF2-40B4-BE49-F238E27FC236}">
                <a16:creationId xmlns:a16="http://schemas.microsoft.com/office/drawing/2014/main" id="{FB0AD646-267E-5D46-A544-2FCF205D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024" y="197614"/>
            <a:ext cx="381000" cy="381000"/>
          </a:xfrm>
          <a:prstGeom prst="rect">
            <a:avLst/>
          </a:prstGeom>
          <a:ln w="41275">
            <a:noFill/>
            <a:tailEnd type="triangle"/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7DA4DEB-85E1-7C44-A0FE-F32DE6EE7AE8}"/>
              </a:ext>
            </a:extLst>
          </p:cNvPr>
          <p:cNvSpPr/>
          <p:nvPr/>
        </p:nvSpPr>
        <p:spPr>
          <a:xfrm>
            <a:off x="9595997" y="0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Utilisateurs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E7B59AB-D3ED-8A45-8AC8-E32CD198C0FF}"/>
              </a:ext>
            </a:extLst>
          </p:cNvPr>
          <p:cNvSpPr/>
          <p:nvPr/>
        </p:nvSpPr>
        <p:spPr>
          <a:xfrm>
            <a:off x="8348278" y="1533822"/>
            <a:ext cx="3166155" cy="1542147"/>
          </a:xfrm>
          <a:prstGeom prst="roundRect">
            <a:avLst>
              <a:gd name="adj" fmla="val 3764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Application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4FFEFA-7CFA-3940-B150-0AAFF4DC3A6A}"/>
              </a:ext>
            </a:extLst>
          </p:cNvPr>
          <p:cNvSpPr/>
          <p:nvPr/>
        </p:nvSpPr>
        <p:spPr>
          <a:xfrm>
            <a:off x="8348278" y="3597345"/>
            <a:ext cx="3166156" cy="2438230"/>
          </a:xfrm>
          <a:prstGeom prst="roundRect">
            <a:avLst>
              <a:gd name="adj" fmla="val 3764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69F3B6A-7CF4-F742-8B62-95B7875FC654}"/>
              </a:ext>
            </a:extLst>
          </p:cNvPr>
          <p:cNvSpPr/>
          <p:nvPr/>
        </p:nvSpPr>
        <p:spPr>
          <a:xfrm>
            <a:off x="9978635" y="167623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API/Microservices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3C2CE63-4BAD-4340-81AB-C7A68C066992}"/>
              </a:ext>
            </a:extLst>
          </p:cNvPr>
          <p:cNvSpPr/>
          <p:nvPr/>
        </p:nvSpPr>
        <p:spPr>
          <a:xfrm>
            <a:off x="8494719" y="167623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Frontal WEB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IHM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25D2AE1-ABCD-C44E-B651-E139A1A47D8F}"/>
              </a:ext>
            </a:extLst>
          </p:cNvPr>
          <p:cNvSpPr/>
          <p:nvPr/>
        </p:nvSpPr>
        <p:spPr>
          <a:xfrm>
            <a:off x="8494719" y="2251971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“Métier”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F430F26-1817-BD48-84FB-17A939A1A080}"/>
              </a:ext>
            </a:extLst>
          </p:cNvPr>
          <p:cNvSpPr/>
          <p:nvPr/>
        </p:nvSpPr>
        <p:spPr>
          <a:xfrm>
            <a:off x="8494719" y="3668524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API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/Microservices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D53BEA6-67ED-B945-8EF5-4C6D140756CF}"/>
              </a:ext>
            </a:extLst>
          </p:cNvPr>
          <p:cNvSpPr/>
          <p:nvPr/>
        </p:nvSpPr>
        <p:spPr>
          <a:xfrm>
            <a:off x="8494719" y="4177163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de persistence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E2CFCE3-FEEA-8B44-B4CE-6C8E1F100C4C}"/>
              </a:ext>
            </a:extLst>
          </p:cNvPr>
          <p:cNvSpPr/>
          <p:nvPr/>
        </p:nvSpPr>
        <p:spPr>
          <a:xfrm>
            <a:off x="8494719" y="519444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Metiers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F1B24D9-0279-FD4A-A1D9-9763A42EBB7A}"/>
              </a:ext>
            </a:extLst>
          </p:cNvPr>
          <p:cNvSpPr/>
          <p:nvPr/>
        </p:nvSpPr>
        <p:spPr>
          <a:xfrm>
            <a:off x="9978635" y="519444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Autres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0028BA-1025-C943-B60E-3682A0DC701C}"/>
              </a:ext>
            </a:extLst>
          </p:cNvPr>
          <p:cNvSpPr/>
          <p:nvPr/>
        </p:nvSpPr>
        <p:spPr>
          <a:xfrm>
            <a:off x="8494719" y="4685802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GeoSpatiales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376E149-9B57-9B43-8DC2-BD4CE81B19EC}"/>
              </a:ext>
            </a:extLst>
          </p:cNvPr>
          <p:cNvSpPr/>
          <p:nvPr/>
        </p:nvSpPr>
        <p:spPr>
          <a:xfrm>
            <a:off x="9978635" y="4685802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cartographiques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D0AEC49-EC19-F046-B6CD-B6B0F7E2FA79}"/>
              </a:ext>
            </a:extLst>
          </p:cNvPr>
          <p:cNvSpPr/>
          <p:nvPr/>
        </p:nvSpPr>
        <p:spPr>
          <a:xfrm>
            <a:off x="7072125" y="3609782"/>
            <a:ext cx="1185438" cy="2425793"/>
          </a:xfrm>
          <a:prstGeom prst="roundRect">
            <a:avLst>
              <a:gd name="adj" fmla="val 7462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Intégration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4CDCAE4-2A06-3C41-B261-3CB6E6C45CE6}"/>
              </a:ext>
            </a:extLst>
          </p:cNvPr>
          <p:cNvSpPr/>
          <p:nvPr/>
        </p:nvSpPr>
        <p:spPr>
          <a:xfrm rot="16200000">
            <a:off x="6518200" y="4459053"/>
            <a:ext cx="1842765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Couche Interfaces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AA472C-E824-9543-97EA-4FCD6B9FE72C}"/>
              </a:ext>
            </a:extLst>
          </p:cNvPr>
          <p:cNvSpPr/>
          <p:nvPr/>
        </p:nvSpPr>
        <p:spPr>
          <a:xfrm rot="16200000">
            <a:off x="7002800" y="4459053"/>
            <a:ext cx="184276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“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Intégration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”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5F2B034-E52C-5145-B37C-F8989BE73208}"/>
              </a:ext>
            </a:extLst>
          </p:cNvPr>
          <p:cNvSpPr/>
          <p:nvPr/>
        </p:nvSpPr>
        <p:spPr>
          <a:xfrm>
            <a:off x="5324514" y="3606063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FFCF01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BIM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01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3092974-9099-4743-B4B1-B157DD2ABF7E}"/>
              </a:ext>
            </a:extLst>
          </p:cNvPr>
          <p:cNvSpPr/>
          <p:nvPr/>
        </p:nvSpPr>
        <p:spPr>
          <a:xfrm>
            <a:off x="5324514" y="4087635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DD731C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PATRIMOINE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8A6B046-A2E9-B749-80FB-82027732E46A}"/>
              </a:ext>
            </a:extLst>
          </p:cNvPr>
          <p:cNvSpPr/>
          <p:nvPr/>
        </p:nvSpPr>
        <p:spPr>
          <a:xfrm>
            <a:off x="5324514" y="4569207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D9182D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GMAO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03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05BF3DD-635E-5D4C-B2E1-7288E5C5EA33}"/>
              </a:ext>
            </a:extLst>
          </p:cNvPr>
          <p:cNvSpPr/>
          <p:nvPr/>
        </p:nvSpPr>
        <p:spPr>
          <a:xfrm>
            <a:off x="5324514" y="5050779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EE3D9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SIG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04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29FD37D-CBC7-EF4C-8CE3-925E163A5764}"/>
              </a:ext>
            </a:extLst>
          </p:cNvPr>
          <p:cNvSpPr/>
          <p:nvPr/>
        </p:nvSpPr>
        <p:spPr>
          <a:xfrm>
            <a:off x="3039893" y="970202"/>
            <a:ext cx="1856692" cy="2639579"/>
          </a:xfrm>
          <a:prstGeom prst="roundRect">
            <a:avLst>
              <a:gd name="adj" fmla="val 3981"/>
            </a:avLst>
          </a:prstGeom>
          <a:solidFill>
            <a:srgbClr val="008A52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VINCI AUTOROUTES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2FFEB08-6DE5-0348-B28E-8930158456DB}"/>
              </a:ext>
            </a:extLst>
          </p:cNvPr>
          <p:cNvSpPr/>
          <p:nvPr/>
        </p:nvSpPr>
        <p:spPr>
          <a:xfrm>
            <a:off x="3417748" y="1360270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8CC63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Référentiel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Identifiants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396AC0-21C7-CC4A-A0A3-20C7F58D89BC}"/>
              </a:ext>
            </a:extLst>
          </p:cNvPr>
          <p:cNvSpPr/>
          <p:nvPr/>
        </p:nvSpPr>
        <p:spPr>
          <a:xfrm>
            <a:off x="3417748" y="2602549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8CC63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CB02518-FF65-E145-ADDA-E63C773DCCEE}"/>
              </a:ext>
            </a:extLst>
          </p:cNvPr>
          <p:cNvSpPr/>
          <p:nvPr/>
        </p:nvSpPr>
        <p:spPr>
          <a:xfrm>
            <a:off x="5324514" y="5532352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AB1A8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GED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__</a:t>
            </a:r>
          </a:p>
        </p:txBody>
      </p:sp>
      <p:pic>
        <p:nvPicPr>
          <p:cNvPr id="83" name="Image 29">
            <a:extLst>
              <a:ext uri="{FF2B5EF4-FFF2-40B4-BE49-F238E27FC236}">
                <a16:creationId xmlns:a16="http://schemas.microsoft.com/office/drawing/2014/main" id="{8C2E75CC-DD24-DF4A-8BB1-BE80F687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448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636847" y="197614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4F2D620-9457-DB47-B8BE-913638642C37}"/>
              </a:ext>
            </a:extLst>
          </p:cNvPr>
          <p:cNvSpPr/>
          <p:nvPr/>
        </p:nvSpPr>
        <p:spPr>
          <a:xfrm>
            <a:off x="8226862" y="0"/>
            <a:ext cx="120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Administrateurs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5" name="Straight Arrow Connector 58">
            <a:extLst>
              <a:ext uri="{FF2B5EF4-FFF2-40B4-BE49-F238E27FC236}">
                <a16:creationId xmlns:a16="http://schemas.microsoft.com/office/drawing/2014/main" id="{C15B9765-880E-6146-8001-F139D01A6263}"/>
              </a:ext>
            </a:extLst>
          </p:cNvPr>
          <p:cNvCxnSpPr>
            <a:cxnSpLocks/>
            <a:stCxn id="83" idx="2"/>
            <a:endCxn id="63" idx="0"/>
          </p:cNvCxnSpPr>
          <p:nvPr/>
        </p:nvCxnSpPr>
        <p:spPr>
          <a:xfrm rot="16200000" flipH="1">
            <a:off x="8460525" y="945436"/>
            <a:ext cx="1097617" cy="363972"/>
          </a:xfrm>
          <a:prstGeom prst="bentConnector3">
            <a:avLst>
              <a:gd name="adj1" fmla="val 18370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Straight Arrow Connector 58">
            <a:extLst>
              <a:ext uri="{FF2B5EF4-FFF2-40B4-BE49-F238E27FC236}">
                <a16:creationId xmlns:a16="http://schemas.microsoft.com/office/drawing/2014/main" id="{DF57DFBA-E066-9F4B-B4B4-8CD424BB73EF}"/>
              </a:ext>
            </a:extLst>
          </p:cNvPr>
          <p:cNvCxnSpPr>
            <a:cxnSpLocks/>
            <a:stCxn id="83" idx="2"/>
            <a:endCxn id="62" idx="0"/>
          </p:cNvCxnSpPr>
          <p:nvPr/>
        </p:nvCxnSpPr>
        <p:spPr>
          <a:xfrm rot="16200000" flipH="1">
            <a:off x="9202483" y="203478"/>
            <a:ext cx="1097617" cy="1847888"/>
          </a:xfrm>
          <a:prstGeom prst="bentConnector3">
            <a:avLst>
              <a:gd name="adj1" fmla="val 17924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Arrow Connector 58">
            <a:extLst>
              <a:ext uri="{FF2B5EF4-FFF2-40B4-BE49-F238E27FC236}">
                <a16:creationId xmlns:a16="http://schemas.microsoft.com/office/drawing/2014/main" id="{0D5A8256-6468-6344-8BC6-0EC9EF920B3F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rot="16200000" flipH="1">
            <a:off x="9703571" y="704566"/>
            <a:ext cx="1097617" cy="845711"/>
          </a:xfrm>
          <a:prstGeom prst="bentConnector3">
            <a:avLst>
              <a:gd name="adj1" fmla="val 17906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Arrow Connector 58">
            <a:extLst>
              <a:ext uri="{FF2B5EF4-FFF2-40B4-BE49-F238E27FC236}">
                <a16:creationId xmlns:a16="http://schemas.microsoft.com/office/drawing/2014/main" id="{4572C0E3-E257-CE46-9543-74B0061359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4746" y="682079"/>
            <a:ext cx="1097616" cy="890687"/>
          </a:xfrm>
          <a:prstGeom prst="bentConnector3">
            <a:avLst>
              <a:gd name="adj1" fmla="val 9948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DFF1A18-B623-9E45-8DA9-88AD4BA5532B}"/>
              </a:ext>
            </a:extLst>
          </p:cNvPr>
          <p:cNvSpPr/>
          <p:nvPr/>
        </p:nvSpPr>
        <p:spPr>
          <a:xfrm>
            <a:off x="11168895" y="773338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FB53DD-09C9-7847-9350-207D83995A90}"/>
              </a:ext>
            </a:extLst>
          </p:cNvPr>
          <p:cNvSpPr/>
          <p:nvPr/>
        </p:nvSpPr>
        <p:spPr>
          <a:xfrm>
            <a:off x="8806393" y="773338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HTML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D15409-9343-1F48-8359-F0E1665D2DD9}"/>
              </a:ext>
            </a:extLst>
          </p:cNvPr>
          <p:cNvSpPr/>
          <p:nvPr/>
        </p:nvSpPr>
        <p:spPr>
          <a:xfrm>
            <a:off x="10688954" y="773338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92" name="Straight Arrow Connector 58">
            <a:extLst>
              <a:ext uri="{FF2B5EF4-FFF2-40B4-BE49-F238E27FC236}">
                <a16:creationId xmlns:a16="http://schemas.microsoft.com/office/drawing/2014/main" id="{A398647E-3900-994A-B15A-457DC4B79180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9933277" y="2701971"/>
            <a:ext cx="0" cy="966553"/>
          </a:xfrm>
          <a:prstGeom prst="straightConnector1">
            <a:avLst/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E196D5-1DA6-244C-8696-1BDF589C34BB}"/>
              </a:ext>
            </a:extLst>
          </p:cNvPr>
          <p:cNvSpPr/>
          <p:nvPr/>
        </p:nvSpPr>
        <p:spPr>
          <a:xfrm>
            <a:off x="9978635" y="318296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EF6486-0441-F54E-BB97-46BB8129B4A9}"/>
              </a:ext>
            </a:extLst>
          </p:cNvPr>
          <p:cNvSpPr/>
          <p:nvPr/>
        </p:nvSpPr>
        <p:spPr>
          <a:xfrm>
            <a:off x="6936705" y="2922283"/>
            <a:ext cx="415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</a:p>
          <a:p>
            <a:r>
              <a:rPr lang="en-US" sz="800" i="1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sFTP</a:t>
            </a:r>
            <a:endParaRPr lang="en-US" sz="800" i="1" dirty="0">
              <a:solidFill>
                <a:prstClr val="black"/>
              </a:solidFill>
              <a:latin typeface="IBM Plex Sans Condensed Text" panose="020B0506050203000203" pitchFamily="34" charset="77"/>
            </a:endParaRPr>
          </a:p>
          <a:p>
            <a:r>
              <a:rPr lang="en-US" sz="800" i="1" dirty="0">
                <a:solidFill>
                  <a:srgbClr val="E20025"/>
                </a:solidFill>
                <a:latin typeface="IBM Plex Sans Condensed Text" panose="020B0506050203000203" pitchFamily="34" charset="77"/>
              </a:rPr>
              <a:t>SOAP</a:t>
            </a:r>
          </a:p>
          <a:p>
            <a:r>
              <a:rPr lang="en-US" sz="800" i="1" dirty="0">
                <a:solidFill>
                  <a:srgbClr val="E20025"/>
                </a:solidFill>
                <a:latin typeface="IBM Plex Sans Condensed Text" panose="020B0506050203000203" pitchFamily="34" charset="77"/>
              </a:rPr>
              <a:t>JMS</a:t>
            </a:r>
          </a:p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…</a:t>
            </a:r>
          </a:p>
        </p:txBody>
      </p:sp>
      <p:cxnSp>
        <p:nvCxnSpPr>
          <p:cNvPr id="95" name="Straight Arrow Connector 58">
            <a:extLst>
              <a:ext uri="{FF2B5EF4-FFF2-40B4-BE49-F238E27FC236}">
                <a16:creationId xmlns:a16="http://schemas.microsoft.com/office/drawing/2014/main" id="{1D34B997-DF41-FF4E-B7F7-3CDCCFD6100E}"/>
              </a:ext>
            </a:extLst>
          </p:cNvPr>
          <p:cNvCxnSpPr>
            <a:cxnSpLocks/>
            <a:stCxn id="74" idx="3"/>
            <a:endCxn id="72" idx="0"/>
          </p:cNvCxnSpPr>
          <p:nvPr/>
        </p:nvCxnSpPr>
        <p:spPr>
          <a:xfrm>
            <a:off x="6422515" y="3822634"/>
            <a:ext cx="792068" cy="861419"/>
          </a:xfrm>
          <a:prstGeom prst="bentConnector3">
            <a:avLst>
              <a:gd name="adj1" fmla="val 17211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Arrow Connector 58">
            <a:extLst>
              <a:ext uri="{FF2B5EF4-FFF2-40B4-BE49-F238E27FC236}">
                <a16:creationId xmlns:a16="http://schemas.microsoft.com/office/drawing/2014/main" id="{50BDBB3E-ABF1-F541-8D07-6B189AC921A9}"/>
              </a:ext>
            </a:extLst>
          </p:cNvPr>
          <p:cNvCxnSpPr>
            <a:cxnSpLocks/>
            <a:stCxn id="75" idx="3"/>
            <a:endCxn id="72" idx="0"/>
          </p:cNvCxnSpPr>
          <p:nvPr/>
        </p:nvCxnSpPr>
        <p:spPr>
          <a:xfrm>
            <a:off x="6422515" y="4304206"/>
            <a:ext cx="792068" cy="379847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Straight Arrow Connector 58">
            <a:extLst>
              <a:ext uri="{FF2B5EF4-FFF2-40B4-BE49-F238E27FC236}">
                <a16:creationId xmlns:a16="http://schemas.microsoft.com/office/drawing/2014/main" id="{DCBE48C8-9320-AB4A-BCB5-B84A29E0AA15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 flipV="1">
            <a:off x="6422515" y="4684053"/>
            <a:ext cx="792068" cy="101725"/>
          </a:xfrm>
          <a:prstGeom prst="bentConnector3">
            <a:avLst>
              <a:gd name="adj1" fmla="val 17211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8" name="Straight Arrow Connector 58">
            <a:extLst>
              <a:ext uri="{FF2B5EF4-FFF2-40B4-BE49-F238E27FC236}">
                <a16:creationId xmlns:a16="http://schemas.microsoft.com/office/drawing/2014/main" id="{C42E7D26-1475-584C-8201-53A29F15581D}"/>
              </a:ext>
            </a:extLst>
          </p:cNvPr>
          <p:cNvCxnSpPr>
            <a:cxnSpLocks/>
            <a:stCxn id="77" idx="3"/>
            <a:endCxn id="72" idx="0"/>
          </p:cNvCxnSpPr>
          <p:nvPr/>
        </p:nvCxnSpPr>
        <p:spPr>
          <a:xfrm flipV="1">
            <a:off x="6422515" y="4684053"/>
            <a:ext cx="792068" cy="583297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Straight Arrow Connector 58">
            <a:extLst>
              <a:ext uri="{FF2B5EF4-FFF2-40B4-BE49-F238E27FC236}">
                <a16:creationId xmlns:a16="http://schemas.microsoft.com/office/drawing/2014/main" id="{3DE25CDB-E855-914D-8DA0-FE78FCAB9F82}"/>
              </a:ext>
            </a:extLst>
          </p:cNvPr>
          <p:cNvCxnSpPr>
            <a:cxnSpLocks/>
            <a:stCxn id="82" idx="3"/>
            <a:endCxn id="72" idx="0"/>
          </p:cNvCxnSpPr>
          <p:nvPr/>
        </p:nvCxnSpPr>
        <p:spPr>
          <a:xfrm flipV="1">
            <a:off x="6422515" y="4684053"/>
            <a:ext cx="792068" cy="1064870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58">
            <a:extLst>
              <a:ext uri="{FF2B5EF4-FFF2-40B4-BE49-F238E27FC236}">
                <a16:creationId xmlns:a16="http://schemas.microsoft.com/office/drawing/2014/main" id="{E370A0EF-62BB-FE48-8640-22DD712E7ADF}"/>
              </a:ext>
            </a:extLst>
          </p:cNvPr>
          <p:cNvCxnSpPr>
            <a:cxnSpLocks/>
            <a:stCxn id="81" idx="3"/>
            <a:endCxn id="73" idx="3"/>
          </p:cNvCxnSpPr>
          <p:nvPr/>
        </p:nvCxnSpPr>
        <p:spPr>
          <a:xfrm>
            <a:off x="4515749" y="2819120"/>
            <a:ext cx="3408434" cy="943550"/>
          </a:xfrm>
          <a:prstGeom prst="bentConnector2">
            <a:avLst/>
          </a:prstGeom>
          <a:noFill/>
          <a:ln w="50800" cap="flat" cmpd="sng" algn="ctr">
            <a:solidFill>
              <a:srgbClr val="82AAAA">
                <a:lumMod val="40000"/>
                <a:lumOff val="60000"/>
              </a:srgbClr>
            </a:solidFill>
            <a:prstDash val="solid"/>
            <a:headEnd type="triangle"/>
            <a:tailEnd type="oval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Straight Arrow Connector 58">
            <a:extLst>
              <a:ext uri="{FF2B5EF4-FFF2-40B4-BE49-F238E27FC236}">
                <a16:creationId xmlns:a16="http://schemas.microsoft.com/office/drawing/2014/main" id="{184D03D5-91FA-B849-B97B-1679E64595DD}"/>
              </a:ext>
            </a:extLst>
          </p:cNvPr>
          <p:cNvCxnSpPr>
            <a:cxnSpLocks/>
            <a:stCxn id="79" idx="3"/>
            <a:endCxn id="64" idx="1"/>
          </p:cNvCxnSpPr>
          <p:nvPr/>
        </p:nvCxnSpPr>
        <p:spPr>
          <a:xfrm>
            <a:off x="4515749" y="1576841"/>
            <a:ext cx="3978970" cy="900130"/>
          </a:xfrm>
          <a:prstGeom prst="bentConnector3">
            <a:avLst>
              <a:gd name="adj1" fmla="val 91124"/>
            </a:avLst>
          </a:prstGeom>
          <a:noFill/>
          <a:ln w="50800" cap="flat" cmpd="sng" algn="ctr">
            <a:solidFill>
              <a:srgbClr val="82AAAA">
                <a:lumMod val="40000"/>
                <a:lumOff val="60000"/>
              </a:srgbClr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Arrow Connector 58">
            <a:extLst>
              <a:ext uri="{FF2B5EF4-FFF2-40B4-BE49-F238E27FC236}">
                <a16:creationId xmlns:a16="http://schemas.microsoft.com/office/drawing/2014/main" id="{7573889C-7A0C-E746-AB11-7C974C0BEEDE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 flipV="1">
            <a:off x="8149183" y="3668524"/>
            <a:ext cx="1784094" cy="1015529"/>
          </a:xfrm>
          <a:prstGeom prst="bentConnector4">
            <a:avLst>
              <a:gd name="adj1" fmla="val 8625"/>
              <a:gd name="adj2" fmla="val 142423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4316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5">
            <a:extLst>
              <a:ext uri="{FF2B5EF4-FFF2-40B4-BE49-F238E27FC236}">
                <a16:creationId xmlns:a16="http://schemas.microsoft.com/office/drawing/2014/main" id="{3C1A1CC2-974C-7641-BED3-43864CA29A23}"/>
              </a:ext>
            </a:extLst>
          </p:cNvPr>
          <p:cNvGrpSpPr/>
          <p:nvPr/>
        </p:nvGrpSpPr>
        <p:grpSpPr>
          <a:xfrm>
            <a:off x="2878021" y="1082573"/>
            <a:ext cx="7333429" cy="5149286"/>
            <a:chOff x="2878021" y="1082573"/>
            <a:chExt cx="7333429" cy="5149286"/>
          </a:xfrm>
        </p:grpSpPr>
        <p:sp>
          <p:nvSpPr>
            <p:cNvPr id="5" name="Flèche en arc 42">
              <a:extLst>
                <a:ext uri="{FF2B5EF4-FFF2-40B4-BE49-F238E27FC236}">
                  <a16:creationId xmlns:a16="http://schemas.microsoft.com/office/drawing/2014/main" id="{1CD58166-C048-7B49-B98F-48E5D470AF3D}"/>
                </a:ext>
              </a:extLst>
            </p:cNvPr>
            <p:cNvSpPr/>
            <p:nvPr/>
          </p:nvSpPr>
          <p:spPr>
            <a:xfrm rot="20832792">
              <a:off x="3244743" y="5345394"/>
              <a:ext cx="1851581" cy="490376"/>
            </a:xfrm>
            <a:prstGeom prst="circularArrow">
              <a:avLst>
                <a:gd name="adj1" fmla="val 8749"/>
                <a:gd name="adj2" fmla="val 1142319"/>
                <a:gd name="adj3" fmla="val 15180004"/>
                <a:gd name="adj4" fmla="val 10435928"/>
                <a:gd name="adj5" fmla="val 11450"/>
              </a:avLst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E6703B-F15B-EC45-A4A3-2C51DEBC4B6A}"/>
                </a:ext>
              </a:extLst>
            </p:cNvPr>
            <p:cNvSpPr/>
            <p:nvPr/>
          </p:nvSpPr>
          <p:spPr>
            <a:xfrm>
              <a:off x="3499781" y="3494053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7" name="Flèche en arc 52">
              <a:extLst>
                <a:ext uri="{FF2B5EF4-FFF2-40B4-BE49-F238E27FC236}">
                  <a16:creationId xmlns:a16="http://schemas.microsoft.com/office/drawing/2014/main" id="{47E14B2F-0D57-984B-97FC-1AB5480CE1F3}"/>
                </a:ext>
              </a:extLst>
            </p:cNvPr>
            <p:cNvSpPr/>
            <p:nvPr/>
          </p:nvSpPr>
          <p:spPr>
            <a:xfrm rot="20832792">
              <a:off x="8077731" y="1185571"/>
              <a:ext cx="1851581" cy="490376"/>
            </a:xfrm>
            <a:prstGeom prst="circularArrow">
              <a:avLst>
                <a:gd name="adj1" fmla="val 8749"/>
                <a:gd name="adj2" fmla="val 1142319"/>
                <a:gd name="adj3" fmla="val 15180004"/>
                <a:gd name="adj4" fmla="val 10435928"/>
                <a:gd name="adj5" fmla="val 11450"/>
              </a:avLst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13A28-F619-1C42-9454-35B159BDAFE2}"/>
                </a:ext>
              </a:extLst>
            </p:cNvPr>
            <p:cNvSpPr/>
            <p:nvPr/>
          </p:nvSpPr>
          <p:spPr>
            <a:xfrm>
              <a:off x="3499781" y="1303533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2. Producteur</a:t>
              </a:r>
            </a:p>
          </p:txBody>
        </p:sp>
        <p:pic>
          <p:nvPicPr>
            <p:cNvPr id="9" name="Image 13">
              <a:extLst>
                <a:ext uri="{FF2B5EF4-FFF2-40B4-BE49-F238E27FC236}">
                  <a16:creationId xmlns:a16="http://schemas.microsoft.com/office/drawing/2014/main" id="{B82400C9-4179-7D4E-88CC-60774CCB625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9143" y="1693116"/>
              <a:ext cx="1710000" cy="1656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CB2E2B-3150-324D-B5B6-F995B810945F}"/>
                </a:ext>
              </a:extLst>
            </p:cNvPr>
            <p:cNvSpPr/>
            <p:nvPr/>
          </p:nvSpPr>
          <p:spPr>
            <a:xfrm>
              <a:off x="3476849" y="3516447"/>
              <a:ext cx="2520000" cy="21006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1. Intégrateur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288995-8173-6542-9A35-3A05498E7595}"/>
                </a:ext>
              </a:extLst>
            </p:cNvPr>
            <p:cNvSpPr/>
            <p:nvPr/>
          </p:nvSpPr>
          <p:spPr>
            <a:xfrm>
              <a:off x="6129676" y="3517677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3. Distributeur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B5BAEB-0C81-A04E-8C16-C81EE6D64507}"/>
                </a:ext>
              </a:extLst>
            </p:cNvPr>
            <p:cNvSpPr/>
            <p:nvPr/>
          </p:nvSpPr>
          <p:spPr>
            <a:xfrm>
              <a:off x="6128548" y="1302285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4. Plateforme</a:t>
              </a:r>
            </a:p>
          </p:txBody>
        </p:sp>
        <p:pic>
          <p:nvPicPr>
            <p:cNvPr id="13" name="Image 3">
              <a:extLst>
                <a:ext uri="{FF2B5EF4-FFF2-40B4-BE49-F238E27FC236}">
                  <a16:creationId xmlns:a16="http://schemas.microsoft.com/office/drawing/2014/main" id="{8D14FF81-B80E-5B4A-A27C-F84342AB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0" r="-18"/>
            <a:stretch/>
          </p:blipFill>
          <p:spPr>
            <a:xfrm>
              <a:off x="3856270" y="3793248"/>
              <a:ext cx="1818380" cy="1759686"/>
            </a:xfrm>
            <a:prstGeom prst="rect">
              <a:avLst/>
            </a:prstGeom>
          </p:spPr>
        </p:pic>
        <p:pic>
          <p:nvPicPr>
            <p:cNvPr id="14" name="Image 22">
              <a:extLst>
                <a:ext uri="{FF2B5EF4-FFF2-40B4-BE49-F238E27FC236}">
                  <a16:creationId xmlns:a16="http://schemas.microsoft.com/office/drawing/2014/main" id="{3174FF50-263F-9B45-B5B5-1278070A651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650" y="1693116"/>
              <a:ext cx="1710000" cy="1656000"/>
            </a:xfrm>
            <a:prstGeom prst="rect">
              <a:avLst/>
            </a:prstGeom>
          </p:spPr>
        </p:pic>
        <p:pic>
          <p:nvPicPr>
            <p:cNvPr id="15" name="Image 25">
              <a:extLst>
                <a:ext uri="{FF2B5EF4-FFF2-40B4-BE49-F238E27FC236}">
                  <a16:creationId xmlns:a16="http://schemas.microsoft.com/office/drawing/2014/main" id="{D57E30CA-FD23-A346-AF63-F8B4B616EE8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4650" y="3896934"/>
              <a:ext cx="1710000" cy="1656000"/>
            </a:xfrm>
            <a:prstGeom prst="rect">
              <a:avLst/>
            </a:prstGeom>
          </p:spPr>
        </p:pic>
        <p:cxnSp>
          <p:nvCxnSpPr>
            <p:cNvPr id="16" name="Connecteur droit 11">
              <a:extLst>
                <a:ext uri="{FF2B5EF4-FFF2-40B4-BE49-F238E27FC236}">
                  <a16:creationId xmlns:a16="http://schemas.microsoft.com/office/drawing/2014/main" id="{D17B21A2-F52C-6645-95D5-A4B5DD341EC7}"/>
                </a:ext>
              </a:extLst>
            </p:cNvPr>
            <p:cNvCxnSpPr>
              <a:cxnSpLocks/>
            </p:cNvCxnSpPr>
            <p:nvPr/>
          </p:nvCxnSpPr>
          <p:spPr>
            <a:xfrm>
              <a:off x="3484830" y="5717806"/>
              <a:ext cx="51637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33">
              <a:extLst>
                <a:ext uri="{FF2B5EF4-FFF2-40B4-BE49-F238E27FC236}">
                  <a16:creationId xmlns:a16="http://schemas.microsoft.com/office/drawing/2014/main" id="{3A0CB69F-F59E-024D-82D6-61110D4FB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508" y="1303533"/>
              <a:ext cx="0" cy="43147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28">
              <a:extLst>
                <a:ext uri="{FF2B5EF4-FFF2-40B4-BE49-F238E27FC236}">
                  <a16:creationId xmlns:a16="http://schemas.microsoft.com/office/drawing/2014/main" id="{B1801720-E923-4444-84C8-9F14290AE94C}"/>
                </a:ext>
              </a:extLst>
            </p:cNvPr>
            <p:cNvSpPr txBox="1"/>
            <p:nvPr/>
          </p:nvSpPr>
          <p:spPr>
            <a:xfrm rot="16200000">
              <a:off x="2573993" y="4444889"/>
              <a:ext cx="1450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Distribuer soi-même</a:t>
              </a:r>
            </a:p>
          </p:txBody>
        </p:sp>
        <p:sp>
          <p:nvSpPr>
            <p:cNvPr id="19" name="ZoneTexte 37">
              <a:extLst>
                <a:ext uri="{FF2B5EF4-FFF2-40B4-BE49-F238E27FC236}">
                  <a16:creationId xmlns:a16="http://schemas.microsoft.com/office/drawing/2014/main" id="{380EE65E-CDEB-B040-8069-3F6D9C653CC1}"/>
                </a:ext>
              </a:extLst>
            </p:cNvPr>
            <p:cNvSpPr txBox="1"/>
            <p:nvPr/>
          </p:nvSpPr>
          <p:spPr>
            <a:xfrm rot="16200000">
              <a:off x="2510390" y="2230745"/>
              <a:ext cx="1577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Distribution par des tiers</a:t>
              </a:r>
            </a:p>
          </p:txBody>
        </p:sp>
        <p:sp>
          <p:nvSpPr>
            <p:cNvPr id="20" name="ZoneTexte 38">
              <a:extLst>
                <a:ext uri="{FF2B5EF4-FFF2-40B4-BE49-F238E27FC236}">
                  <a16:creationId xmlns:a16="http://schemas.microsoft.com/office/drawing/2014/main" id="{2A377383-FE2C-A148-8B51-2FE000A59AD9}"/>
                </a:ext>
              </a:extLst>
            </p:cNvPr>
            <p:cNvSpPr txBox="1"/>
            <p:nvPr/>
          </p:nvSpPr>
          <p:spPr>
            <a:xfrm rot="16200000">
              <a:off x="2430012" y="3328204"/>
              <a:ext cx="118840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>
                  <a:latin typeface="Helvetica" pitchFamily="2" charset="0"/>
                </a:rPr>
                <a:t>Distribution</a:t>
              </a:r>
            </a:p>
          </p:txBody>
        </p:sp>
        <p:sp>
          <p:nvSpPr>
            <p:cNvPr id="21" name="ZoneTexte 39">
              <a:extLst>
                <a:ext uri="{FF2B5EF4-FFF2-40B4-BE49-F238E27FC236}">
                  <a16:creationId xmlns:a16="http://schemas.microsoft.com/office/drawing/2014/main" id="{80510770-2521-6E43-9D72-8BA9898780FD}"/>
                </a:ext>
              </a:extLst>
            </p:cNvPr>
            <p:cNvSpPr txBox="1"/>
            <p:nvPr/>
          </p:nvSpPr>
          <p:spPr>
            <a:xfrm>
              <a:off x="3795157" y="5696641"/>
              <a:ext cx="1929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Création propre de produits</a:t>
              </a:r>
            </a:p>
          </p:txBody>
        </p:sp>
        <p:sp>
          <p:nvSpPr>
            <p:cNvPr id="22" name="ZoneTexte 40">
              <a:extLst>
                <a:ext uri="{FF2B5EF4-FFF2-40B4-BE49-F238E27FC236}">
                  <a16:creationId xmlns:a16="http://schemas.microsoft.com/office/drawing/2014/main" id="{54865FD1-ACF1-6C49-B037-AFB1A9533BFB}"/>
                </a:ext>
              </a:extLst>
            </p:cNvPr>
            <p:cNvSpPr txBox="1"/>
            <p:nvPr/>
          </p:nvSpPr>
          <p:spPr>
            <a:xfrm>
              <a:off x="6336689" y="5693250"/>
              <a:ext cx="21059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Création de produits par des tiers</a:t>
              </a:r>
            </a:p>
          </p:txBody>
        </p:sp>
        <p:sp>
          <p:nvSpPr>
            <p:cNvPr id="23" name="ZoneTexte 41">
              <a:extLst>
                <a:ext uri="{FF2B5EF4-FFF2-40B4-BE49-F238E27FC236}">
                  <a16:creationId xmlns:a16="http://schemas.microsoft.com/office/drawing/2014/main" id="{6D271723-345E-904F-AB0F-1C5B7C095E6F}"/>
                </a:ext>
              </a:extLst>
            </p:cNvPr>
            <p:cNvSpPr txBox="1"/>
            <p:nvPr/>
          </p:nvSpPr>
          <p:spPr>
            <a:xfrm>
              <a:off x="5183908" y="5939471"/>
              <a:ext cx="17750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>
                  <a:latin typeface="Helvetica" pitchFamily="2" charset="0"/>
                </a:rPr>
                <a:t>Création de produit</a:t>
              </a:r>
            </a:p>
          </p:txBody>
        </p:sp>
        <p:sp>
          <p:nvSpPr>
            <p:cNvPr id="24" name="ZoneTexte 29">
              <a:extLst>
                <a:ext uri="{FF2B5EF4-FFF2-40B4-BE49-F238E27FC236}">
                  <a16:creationId xmlns:a16="http://schemas.microsoft.com/office/drawing/2014/main" id="{707F38D9-EAF9-A745-876A-6BEC6C69CDEF}"/>
                </a:ext>
              </a:extLst>
            </p:cNvPr>
            <p:cNvSpPr txBox="1"/>
            <p:nvPr/>
          </p:nvSpPr>
          <p:spPr>
            <a:xfrm>
              <a:off x="8951560" y="1082573"/>
              <a:ext cx="1259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>
                  <a:latin typeface="Helvetica" pitchFamily="2" charset="0"/>
                </a:rPr>
                <a:t>Ouverte</a:t>
              </a:r>
            </a:p>
          </p:txBody>
        </p:sp>
        <p:sp>
          <p:nvSpPr>
            <p:cNvPr id="25" name="ZoneTexte 44">
              <a:extLst>
                <a:ext uri="{FF2B5EF4-FFF2-40B4-BE49-F238E27FC236}">
                  <a16:creationId xmlns:a16="http://schemas.microsoft.com/office/drawing/2014/main" id="{C7116FDE-F7BC-EF40-A559-5925AD19F4A4}"/>
                </a:ext>
              </a:extLst>
            </p:cNvPr>
            <p:cNvSpPr txBox="1"/>
            <p:nvPr/>
          </p:nvSpPr>
          <p:spPr>
            <a:xfrm>
              <a:off x="3050084" y="5819751"/>
              <a:ext cx="650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>
                  <a:latin typeface="Helvetica" pitchFamily="2" charset="0"/>
                </a:rPr>
                <a:t>Fermée</a:t>
              </a:r>
            </a:p>
          </p:txBody>
        </p:sp>
      </p:grpSp>
      <p:sp>
        <p:nvSpPr>
          <p:cNvPr id="26" name="Ist: Persönliche Gesundheitsdaten liegen verstreut bei Ärzten und Leistungserbringern">
            <a:extLst>
              <a:ext uri="{FF2B5EF4-FFF2-40B4-BE49-F238E27FC236}">
                <a16:creationId xmlns:a16="http://schemas.microsoft.com/office/drawing/2014/main" id="{0C4E989D-C48F-6446-920E-8FF77A16020E}"/>
              </a:ext>
            </a:extLst>
          </p:cNvPr>
          <p:cNvSpPr txBox="1">
            <a:spLocks/>
          </p:cNvSpPr>
          <p:nvPr/>
        </p:nvSpPr>
        <p:spPr bwMode="auto">
          <a:xfrm>
            <a:off x="364641" y="227569"/>
            <a:ext cx="11365437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5pPr>
            <a:lvl6pPr marL="60958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6pPr>
            <a:lvl7pPr marL="121917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7pPr>
            <a:lvl8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8pPr>
            <a:lvl9pPr marL="243833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fr-FR" sz="2667" kern="0" dirty="0"/>
              <a:t>Modèles de </a:t>
            </a:r>
            <a:r>
              <a:rPr lang="fr-FR" sz="2667" kern="0" dirty="0" err="1"/>
              <a:t>plate-formes</a:t>
            </a:r>
            <a:endParaRPr lang="fr-FR" sz="2667" kern="0" dirty="0"/>
          </a:p>
        </p:txBody>
      </p:sp>
    </p:spTree>
    <p:extLst>
      <p:ext uri="{BB962C8B-B14F-4D97-AF65-F5344CB8AC3E}">
        <p14:creationId xmlns:p14="http://schemas.microsoft.com/office/powerpoint/2010/main" val="89811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0F2F365-70FC-6B42-8454-95F8699DBEE0}"/>
              </a:ext>
            </a:extLst>
          </p:cNvPr>
          <p:cNvSpPr/>
          <p:nvPr/>
        </p:nvSpPr>
        <p:spPr bwMode="auto">
          <a:xfrm>
            <a:off x="6637452" y="3325785"/>
            <a:ext cx="3966298" cy="1420454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5BA3F-575D-4605-B8F3-4F1C6E512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6F9A1-9B46-4608-B497-7E101192DD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" name="Ist: Persönliche Gesundheitsdaten liegen verstreut bei Ärzten und Leistungserbringern">
            <a:extLst>
              <a:ext uri="{FF2B5EF4-FFF2-40B4-BE49-F238E27FC236}">
                <a16:creationId xmlns:a16="http://schemas.microsoft.com/office/drawing/2014/main" id="{5F7CFFD1-7A3F-4F87-8DCA-A63981CABE46}"/>
              </a:ext>
            </a:extLst>
          </p:cNvPr>
          <p:cNvSpPr txBox="1">
            <a:spLocks/>
          </p:cNvSpPr>
          <p:nvPr/>
        </p:nvSpPr>
        <p:spPr bwMode="auto">
          <a:xfrm>
            <a:off x="364641" y="227569"/>
            <a:ext cx="11365437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5pPr>
            <a:lvl6pPr marL="60958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6pPr>
            <a:lvl7pPr marL="121917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7pPr>
            <a:lvl8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8pPr>
            <a:lvl9pPr marL="243833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fr-FR" sz="2667" kern="0" dirty="0"/>
              <a:t>Architecture générale – B2C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809582E-58D0-42F3-8B19-9D881F1F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446" y="1798054"/>
            <a:ext cx="200698" cy="424283"/>
          </a:xfrm>
          <a:prstGeom prst="rect">
            <a:avLst/>
          </a:prstGeom>
        </p:spPr>
      </p:pic>
      <p:pic>
        <p:nvPicPr>
          <p:cNvPr id="50" name="Picture 22" descr="laptop">
            <a:extLst>
              <a:ext uri="{FF2B5EF4-FFF2-40B4-BE49-F238E27FC236}">
                <a16:creationId xmlns:a16="http://schemas.microsoft.com/office/drawing/2014/main" id="{D793ACA5-DE01-C247-B1E9-CC07E3D3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642" y="2504422"/>
            <a:ext cx="818850" cy="5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Ihr Produkt">
            <a:extLst>
              <a:ext uri="{FF2B5EF4-FFF2-40B4-BE49-F238E27FC236}">
                <a16:creationId xmlns:a16="http://schemas.microsoft.com/office/drawing/2014/main" id="{76276900-E963-EC4F-BF11-65D0B7EC062B}"/>
              </a:ext>
            </a:extLst>
          </p:cNvPr>
          <p:cNvSpPr txBox="1"/>
          <p:nvPr/>
        </p:nvSpPr>
        <p:spPr>
          <a:xfrm>
            <a:off x="11173488" y="2535716"/>
            <a:ext cx="567795" cy="112856"/>
          </a:xfrm>
          <a:prstGeom prst="rect">
            <a:avLst/>
          </a:prstGeom>
          <a:solidFill>
            <a:srgbClr val="0F6EF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 defTabSz="914400">
              <a:lnSpc>
                <a:spcPct val="90000"/>
              </a:lnSpc>
              <a:defRPr sz="700" b="1" cap="all" spc="56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marL="0" marR="0" lvl="0" indent="0" algn="ctr" defTabSz="91440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" b="1" i="0" u="none" strike="noStrike" kern="0" cap="all" spc="5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Your</a:t>
            </a:r>
            <a:r>
              <a:rPr kumimoji="0" lang="de-DE" sz="200" b="1" i="0" u="none" strike="noStrike" kern="0" cap="all" spc="5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 Solution</a:t>
            </a:r>
            <a:endParaRPr kumimoji="0" sz="200" b="1" i="0" u="none" strike="noStrike" kern="0" cap="all" spc="5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B8DB63-9B0C-E344-A626-FDCD7661E07E}"/>
              </a:ext>
            </a:extLst>
          </p:cNvPr>
          <p:cNvGrpSpPr/>
          <p:nvPr/>
        </p:nvGrpSpPr>
        <p:grpSpPr>
          <a:xfrm>
            <a:off x="11181960" y="2648752"/>
            <a:ext cx="362465" cy="264785"/>
            <a:chOff x="6139888" y="2746158"/>
            <a:chExt cx="1175512" cy="935543"/>
          </a:xfrm>
        </p:grpSpPr>
        <p:grpSp>
          <p:nvGrpSpPr>
            <p:cNvPr id="66" name="Gruppieren">
              <a:extLst>
                <a:ext uri="{FF2B5EF4-FFF2-40B4-BE49-F238E27FC236}">
                  <a16:creationId xmlns:a16="http://schemas.microsoft.com/office/drawing/2014/main" id="{D5698737-0D36-2F43-AB8C-4D33E1E1F721}"/>
                </a:ext>
              </a:extLst>
            </p:cNvPr>
            <p:cNvGrpSpPr/>
            <p:nvPr/>
          </p:nvGrpSpPr>
          <p:grpSpPr>
            <a:xfrm>
              <a:off x="6139888" y="2746158"/>
              <a:ext cx="1175512" cy="935543"/>
              <a:chOff x="0" y="0"/>
              <a:chExt cx="1175508" cy="935540"/>
            </a:xfrm>
          </p:grpSpPr>
          <p:sp>
            <p:nvSpPr>
              <p:cNvPr id="72" name="Form">
                <a:extLst>
                  <a:ext uri="{FF2B5EF4-FFF2-40B4-BE49-F238E27FC236}">
                    <a16:creationId xmlns:a16="http://schemas.microsoft.com/office/drawing/2014/main" id="{68E55D6B-4042-9147-8E56-4EE90CB51491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/>
              </a:solidFill>
              <a:ln w="6350" cap="flat">
                <a:solidFill>
                  <a:srgbClr val="D7306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Form">
                <a:extLst>
                  <a:ext uri="{FF2B5EF4-FFF2-40B4-BE49-F238E27FC236}">
                    <a16:creationId xmlns:a16="http://schemas.microsoft.com/office/drawing/2014/main" id="{0B22F58C-AD04-7E46-8DF8-D071831A237F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08381">
                  <a:satOff val="-65435"/>
                  <a:lumOff val="37156"/>
                </a:srgbClr>
              </a:solidFill>
              <a:ln w="6350" cap="flat">
                <a:solidFill>
                  <a:srgbClr val="008381">
                    <a:satOff val="-65435"/>
                    <a:lumOff val="37156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Form">
                <a:extLst>
                  <a:ext uri="{FF2B5EF4-FFF2-40B4-BE49-F238E27FC236}">
                    <a16:creationId xmlns:a16="http://schemas.microsoft.com/office/drawing/2014/main" id="{521BC2E9-CBAD-CD4A-9F3C-C0C9893C2C65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6FFF">
                  <a:lumOff val="11764"/>
                </a:srgbClr>
              </a:solidFill>
              <a:ln w="6350" cap="flat">
                <a:solidFill>
                  <a:srgbClr val="0F6FFF">
                    <a:lumOff val="11764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Form">
                <a:extLst>
                  <a:ext uri="{FF2B5EF4-FFF2-40B4-BE49-F238E27FC236}">
                    <a16:creationId xmlns:a16="http://schemas.microsoft.com/office/drawing/2014/main" id="{7CE85176-330A-EF4F-A59D-A3FD5361F667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18381"/>
              </a:solidFill>
              <a:ln w="6350" cap="flat">
                <a:solidFill>
                  <a:srgbClr val="018381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0" name="Bild" descr="Bild">
              <a:extLst>
                <a:ext uri="{FF2B5EF4-FFF2-40B4-BE49-F238E27FC236}">
                  <a16:creationId xmlns:a16="http://schemas.microsoft.com/office/drawing/2014/main" id="{404173DD-86CD-CE44-8CAB-0A7493519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904243" y="3328808"/>
              <a:ext cx="236869" cy="23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Bild" descr="Bild">
              <a:extLst>
                <a:ext uri="{FF2B5EF4-FFF2-40B4-BE49-F238E27FC236}">
                  <a16:creationId xmlns:a16="http://schemas.microsoft.com/office/drawing/2014/main" id="{57A4FDED-3C5C-3249-8052-8CC1B239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34281" y="2862195"/>
              <a:ext cx="201705" cy="166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Bild" descr="Bild">
              <a:extLst>
                <a:ext uri="{FF2B5EF4-FFF2-40B4-BE49-F238E27FC236}">
                  <a16:creationId xmlns:a16="http://schemas.microsoft.com/office/drawing/2014/main" id="{092768DB-77FC-D047-82D1-D1588DCB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67150" y="3356311"/>
              <a:ext cx="132177" cy="176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Bild" descr="Bild">
              <a:extLst>
                <a:ext uri="{FF2B5EF4-FFF2-40B4-BE49-F238E27FC236}">
                  <a16:creationId xmlns:a16="http://schemas.microsoft.com/office/drawing/2014/main" id="{A7377F5D-2EB5-C94A-89ED-624D2A20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936069" y="2832836"/>
              <a:ext cx="183122" cy="183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BC765A-408B-D644-BD3F-3A5247A68ECE}"/>
              </a:ext>
            </a:extLst>
          </p:cNvPr>
          <p:cNvGrpSpPr/>
          <p:nvPr/>
        </p:nvGrpSpPr>
        <p:grpSpPr>
          <a:xfrm>
            <a:off x="11366822" y="2648572"/>
            <a:ext cx="374461" cy="279950"/>
            <a:chOff x="9158709" y="4219556"/>
            <a:chExt cx="1175511" cy="935541"/>
          </a:xfrm>
        </p:grpSpPr>
        <p:grpSp>
          <p:nvGrpSpPr>
            <p:cNvPr id="67" name="Gruppieren">
              <a:extLst>
                <a:ext uri="{FF2B5EF4-FFF2-40B4-BE49-F238E27FC236}">
                  <a16:creationId xmlns:a16="http://schemas.microsoft.com/office/drawing/2014/main" id="{C12A51FD-7F07-1740-8A94-986F87CDA76D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68" name="Form">
                <a:extLst>
                  <a:ext uri="{FF2B5EF4-FFF2-40B4-BE49-F238E27FC236}">
                    <a16:creationId xmlns:a16="http://schemas.microsoft.com/office/drawing/2014/main" id="{4E04C9A7-ECB1-6245-89B3-008F19D38883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Form">
                <a:extLst>
                  <a:ext uri="{FF2B5EF4-FFF2-40B4-BE49-F238E27FC236}">
                    <a16:creationId xmlns:a16="http://schemas.microsoft.com/office/drawing/2014/main" id="{F2A1544C-8360-1848-97DF-6C55B4420AB0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Form">
                <a:extLst>
                  <a:ext uri="{FF2B5EF4-FFF2-40B4-BE49-F238E27FC236}">
                    <a16:creationId xmlns:a16="http://schemas.microsoft.com/office/drawing/2014/main" id="{CD95A1B0-1ABC-C94D-BC02-A65AAEA9E7FE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Form">
                <a:extLst>
                  <a:ext uri="{FF2B5EF4-FFF2-40B4-BE49-F238E27FC236}">
                    <a16:creationId xmlns:a16="http://schemas.microsoft.com/office/drawing/2014/main" id="{7297B446-340D-DA4A-B858-81F74B940796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1" name="Bild" descr="Bild">
              <a:extLst>
                <a:ext uri="{FF2B5EF4-FFF2-40B4-BE49-F238E27FC236}">
                  <a16:creationId xmlns:a16="http://schemas.microsoft.com/office/drawing/2014/main" id="{5A2D3E7B-C0CB-FA44-AAD4-A5E6AFF1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Bild" descr="Bild">
              <a:extLst>
                <a:ext uri="{FF2B5EF4-FFF2-40B4-BE49-F238E27FC236}">
                  <a16:creationId xmlns:a16="http://schemas.microsoft.com/office/drawing/2014/main" id="{1864832D-7323-BD4C-867D-F2526432A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Bild" descr="Bild">
              <a:extLst>
                <a:ext uri="{FF2B5EF4-FFF2-40B4-BE49-F238E27FC236}">
                  <a16:creationId xmlns:a16="http://schemas.microsoft.com/office/drawing/2014/main" id="{19FA1195-2371-314F-955F-EC0DA680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Bild" descr="Bild">
              <a:extLst>
                <a:ext uri="{FF2B5EF4-FFF2-40B4-BE49-F238E27FC236}">
                  <a16:creationId xmlns:a16="http://schemas.microsoft.com/office/drawing/2014/main" id="{95176A29-6C04-D447-A926-FD5F945F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DF95B28-6C3B-094D-8272-6E35ED7A70B5}"/>
              </a:ext>
            </a:extLst>
          </p:cNvPr>
          <p:cNvSpPr/>
          <p:nvPr/>
        </p:nvSpPr>
        <p:spPr bwMode="auto">
          <a:xfrm>
            <a:off x="11252035" y="4074761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5B7E-77D4-7149-86BD-09813E5A76A9}"/>
              </a:ext>
            </a:extLst>
          </p:cNvPr>
          <p:cNvSpPr txBox="1"/>
          <p:nvPr/>
        </p:nvSpPr>
        <p:spPr>
          <a:xfrm>
            <a:off x="11206254" y="4148728"/>
            <a:ext cx="57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0101010101010</a:t>
            </a:r>
          </a:p>
        </p:txBody>
      </p:sp>
      <p:sp>
        <p:nvSpPr>
          <p:cNvPr id="83" name="Snip Single Corner Rectangle 82">
            <a:extLst>
              <a:ext uri="{FF2B5EF4-FFF2-40B4-BE49-F238E27FC236}">
                <a16:creationId xmlns:a16="http://schemas.microsoft.com/office/drawing/2014/main" id="{2453B4B8-BCFC-0F48-978A-ECE88CAAEFD7}"/>
              </a:ext>
            </a:extLst>
          </p:cNvPr>
          <p:cNvSpPr/>
          <p:nvPr/>
        </p:nvSpPr>
        <p:spPr bwMode="auto">
          <a:xfrm>
            <a:off x="11252035" y="4902075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00EEEB-E0C3-2F40-A11F-7942FD7FEA0E}"/>
              </a:ext>
            </a:extLst>
          </p:cNvPr>
          <p:cNvGrpSpPr/>
          <p:nvPr/>
        </p:nvGrpSpPr>
        <p:grpSpPr>
          <a:xfrm>
            <a:off x="11271000" y="5066900"/>
            <a:ext cx="374461" cy="279950"/>
            <a:chOff x="9158709" y="4219556"/>
            <a:chExt cx="1175511" cy="935541"/>
          </a:xfrm>
        </p:grpSpPr>
        <p:grpSp>
          <p:nvGrpSpPr>
            <p:cNvPr id="86" name="Gruppieren">
              <a:extLst>
                <a:ext uri="{FF2B5EF4-FFF2-40B4-BE49-F238E27FC236}">
                  <a16:creationId xmlns:a16="http://schemas.microsoft.com/office/drawing/2014/main" id="{CF99C5E7-84E9-114E-80C5-DD9372C06A21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91" name="Form">
                <a:extLst>
                  <a:ext uri="{FF2B5EF4-FFF2-40B4-BE49-F238E27FC236}">
                    <a16:creationId xmlns:a16="http://schemas.microsoft.com/office/drawing/2014/main" id="{5226E04C-F32A-D34C-8B22-2267B6E0EA85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Form">
                <a:extLst>
                  <a:ext uri="{FF2B5EF4-FFF2-40B4-BE49-F238E27FC236}">
                    <a16:creationId xmlns:a16="http://schemas.microsoft.com/office/drawing/2014/main" id="{98157214-1A91-C746-AACA-B8E032B56B86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Form">
                <a:extLst>
                  <a:ext uri="{FF2B5EF4-FFF2-40B4-BE49-F238E27FC236}">
                    <a16:creationId xmlns:a16="http://schemas.microsoft.com/office/drawing/2014/main" id="{718CDFD4-4C31-3E4D-92B5-DE851F3FE9F6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Form">
                <a:extLst>
                  <a:ext uri="{FF2B5EF4-FFF2-40B4-BE49-F238E27FC236}">
                    <a16:creationId xmlns:a16="http://schemas.microsoft.com/office/drawing/2014/main" id="{6891F201-7CDB-BB4A-B494-F1AD3E4ECA4C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7" name="Bild" descr="Bild">
              <a:extLst>
                <a:ext uri="{FF2B5EF4-FFF2-40B4-BE49-F238E27FC236}">
                  <a16:creationId xmlns:a16="http://schemas.microsoft.com/office/drawing/2014/main" id="{7A549C37-602C-8D44-843E-98247B4E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Bild" descr="Bild">
              <a:extLst>
                <a:ext uri="{FF2B5EF4-FFF2-40B4-BE49-F238E27FC236}">
                  <a16:creationId xmlns:a16="http://schemas.microsoft.com/office/drawing/2014/main" id="{23917F38-5123-3C46-8B21-9262DC7A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Bild" descr="Bild">
              <a:extLst>
                <a:ext uri="{FF2B5EF4-FFF2-40B4-BE49-F238E27FC236}">
                  <a16:creationId xmlns:a16="http://schemas.microsoft.com/office/drawing/2014/main" id="{67BE305F-F255-534D-A6A7-8683B81D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Bild" descr="Bild">
              <a:extLst>
                <a:ext uri="{FF2B5EF4-FFF2-40B4-BE49-F238E27FC236}">
                  <a16:creationId xmlns:a16="http://schemas.microsoft.com/office/drawing/2014/main" id="{12747114-9F86-DA40-B4A5-891412ABC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10D3643-C3B0-3A48-B542-FDC0CCCFC01F}"/>
              </a:ext>
            </a:extLst>
          </p:cNvPr>
          <p:cNvSpPr txBox="1"/>
          <p:nvPr/>
        </p:nvSpPr>
        <p:spPr>
          <a:xfrm>
            <a:off x="11271000" y="4555960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1BFAE1-284E-B043-BB20-2C399EE10A2E}"/>
              </a:ext>
            </a:extLst>
          </p:cNvPr>
          <p:cNvSpPr txBox="1"/>
          <p:nvPr/>
        </p:nvSpPr>
        <p:spPr>
          <a:xfrm>
            <a:off x="11277892" y="5392732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B4ED3-D7C3-C140-8E00-562DB7D1B972}"/>
              </a:ext>
            </a:extLst>
          </p:cNvPr>
          <p:cNvSpPr/>
          <p:nvPr/>
        </p:nvSpPr>
        <p:spPr bwMode="auto">
          <a:xfrm>
            <a:off x="1933903" y="777559"/>
            <a:ext cx="8776077" cy="5608931"/>
          </a:xfrm>
          <a:prstGeom prst="roundRect">
            <a:avLst>
              <a:gd name="adj" fmla="val 1255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F8D29-CCC2-8A49-8547-B68D4CC26C40}"/>
              </a:ext>
            </a:extLst>
          </p:cNvPr>
          <p:cNvSpPr/>
          <p:nvPr/>
        </p:nvSpPr>
        <p:spPr>
          <a:xfrm>
            <a:off x="1945202" y="810696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BEYOND Platform</a:t>
            </a:r>
            <a:endParaRPr lang="fr-FR" sz="10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9018AEF-2BA4-0E45-BBFF-1FE5DF701CB6}"/>
              </a:ext>
            </a:extLst>
          </p:cNvPr>
          <p:cNvSpPr/>
          <p:nvPr/>
        </p:nvSpPr>
        <p:spPr bwMode="auto">
          <a:xfrm>
            <a:off x="2112922" y="5659250"/>
            <a:ext cx="8412725" cy="663485"/>
          </a:xfrm>
          <a:prstGeom prst="roundRect">
            <a:avLst>
              <a:gd name="adj" fmla="val 11545"/>
            </a:avLst>
          </a:prstGeom>
          <a:solidFill>
            <a:schemeClr val="accent4">
              <a:lumMod val="40000"/>
              <a:lumOff val="60000"/>
              <a:alpha val="6000"/>
            </a:schemeClr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56651-0BD8-CF42-A680-5F8F482C9740}"/>
              </a:ext>
            </a:extLst>
          </p:cNvPr>
          <p:cNvSpPr/>
          <p:nvPr/>
        </p:nvSpPr>
        <p:spPr>
          <a:xfrm>
            <a:off x="2110220" y="613916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kern="0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77"/>
              </a:rPr>
              <a:t>Exécution</a:t>
            </a:r>
            <a:endParaRPr lang="fr-FR" sz="800" b="1" dirty="0">
              <a:solidFill>
                <a:schemeClr val="accent4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449C5D-BA3C-D844-ADC2-08A03964141C}"/>
              </a:ext>
            </a:extLst>
          </p:cNvPr>
          <p:cNvSpPr/>
          <p:nvPr/>
        </p:nvSpPr>
        <p:spPr bwMode="auto">
          <a:xfrm>
            <a:off x="251971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CI/CD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78CB7C-3333-EF47-9F5D-02FED78DC101}"/>
              </a:ext>
            </a:extLst>
          </p:cNvPr>
          <p:cNvSpPr/>
          <p:nvPr/>
        </p:nvSpPr>
        <p:spPr bwMode="auto">
          <a:xfrm>
            <a:off x="385418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Sécurité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58A579-8178-374D-ADFA-9B0AC0B24E67}"/>
              </a:ext>
            </a:extLst>
          </p:cNvPr>
          <p:cNvSpPr/>
          <p:nvPr/>
        </p:nvSpPr>
        <p:spPr bwMode="auto">
          <a:xfrm>
            <a:off x="9192086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Support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6AFF8E-FD6C-0848-A3EF-1F4E9189ACB6}"/>
              </a:ext>
            </a:extLst>
          </p:cNvPr>
          <p:cNvSpPr/>
          <p:nvPr/>
        </p:nvSpPr>
        <p:spPr bwMode="auto">
          <a:xfrm>
            <a:off x="652313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Adaptabilité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Elasticité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122820-10CC-904F-BEE1-DD2217342692}"/>
              </a:ext>
            </a:extLst>
          </p:cNvPr>
          <p:cNvSpPr/>
          <p:nvPr/>
        </p:nvSpPr>
        <p:spPr bwMode="auto">
          <a:xfrm>
            <a:off x="785761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Supervision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4CD04A-835A-6F4D-99BF-E750A18920F8}"/>
              </a:ext>
            </a:extLst>
          </p:cNvPr>
          <p:cNvSpPr/>
          <p:nvPr/>
        </p:nvSpPr>
        <p:spPr bwMode="auto">
          <a:xfrm>
            <a:off x="518866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Résilience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FF653B6-D0DA-2349-8FC0-1BC12C3BFCBD}"/>
              </a:ext>
            </a:extLst>
          </p:cNvPr>
          <p:cNvSpPr/>
          <p:nvPr/>
        </p:nvSpPr>
        <p:spPr bwMode="auto">
          <a:xfrm>
            <a:off x="5085508" y="1165086"/>
            <a:ext cx="1413553" cy="1292400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FDBF4F-9298-5C4C-AA2C-EA1D1A7B163C}"/>
              </a:ext>
            </a:extLst>
          </p:cNvPr>
          <p:cNvSpPr/>
          <p:nvPr/>
        </p:nvSpPr>
        <p:spPr>
          <a:xfrm>
            <a:off x="5052557" y="2240187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Innovation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6EE9309-433F-C145-8DE7-1687E78A23AB}"/>
              </a:ext>
            </a:extLst>
          </p:cNvPr>
          <p:cNvSpPr/>
          <p:nvPr/>
        </p:nvSpPr>
        <p:spPr bwMode="auto">
          <a:xfrm>
            <a:off x="6620766" y="2170193"/>
            <a:ext cx="3980779" cy="1075210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73DC1E-4D56-214D-831E-53D519C0D318}"/>
              </a:ext>
            </a:extLst>
          </p:cNvPr>
          <p:cNvSpPr/>
          <p:nvPr/>
        </p:nvSpPr>
        <p:spPr>
          <a:xfrm>
            <a:off x="6620765" y="3035276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Vente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8D377A-D294-AE48-AC7D-6C7F14CFB280}"/>
              </a:ext>
            </a:extLst>
          </p:cNvPr>
          <p:cNvSpPr/>
          <p:nvPr/>
        </p:nvSpPr>
        <p:spPr bwMode="auto">
          <a:xfrm>
            <a:off x="6722032" y="223579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Abonnement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F41FD9-2E76-0742-A505-1D0909368B6E}"/>
              </a:ext>
            </a:extLst>
          </p:cNvPr>
          <p:cNvSpPr/>
          <p:nvPr/>
        </p:nvSpPr>
        <p:spPr bwMode="auto">
          <a:xfrm>
            <a:off x="9273646" y="269342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Monétisation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 et API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E6FFB1-2886-EC43-9454-39FECB52BEE2}"/>
              </a:ext>
            </a:extLst>
          </p:cNvPr>
          <p:cNvSpPr/>
          <p:nvPr/>
        </p:nvSpPr>
        <p:spPr bwMode="auto">
          <a:xfrm>
            <a:off x="8003137" y="223579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Facturation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035FCD8-F2B9-5942-BF4A-FC154AA045ED}"/>
              </a:ext>
            </a:extLst>
          </p:cNvPr>
          <p:cNvSpPr/>
          <p:nvPr/>
        </p:nvSpPr>
        <p:spPr bwMode="auto">
          <a:xfrm>
            <a:off x="6637453" y="4838544"/>
            <a:ext cx="3964092" cy="724114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04E10A5-3595-4E49-B90A-C55CD83A1639}"/>
              </a:ext>
            </a:extLst>
          </p:cNvPr>
          <p:cNvSpPr/>
          <p:nvPr/>
        </p:nvSpPr>
        <p:spPr>
          <a:xfrm>
            <a:off x="6622823" y="5363153"/>
            <a:ext cx="20287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Communauté des développeurs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D8BDF71-84FD-4041-9E32-C936FCADD9E8}"/>
              </a:ext>
            </a:extLst>
          </p:cNvPr>
          <p:cNvSpPr/>
          <p:nvPr/>
        </p:nvSpPr>
        <p:spPr bwMode="auto">
          <a:xfrm>
            <a:off x="6722032" y="49189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d’API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3FDE856-CDA9-3F45-8B01-11D6D2AC8C51}"/>
              </a:ext>
            </a:extLst>
          </p:cNvPr>
          <p:cNvSpPr/>
          <p:nvPr/>
        </p:nvSpPr>
        <p:spPr bwMode="auto">
          <a:xfrm>
            <a:off x="5182042" y="127069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IA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Chatbot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 /Conseiller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cog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8922799-DCB0-B140-A291-2B7F5D7F324A}"/>
              </a:ext>
            </a:extLst>
          </p:cNvPr>
          <p:cNvSpPr/>
          <p:nvPr/>
        </p:nvSpPr>
        <p:spPr bwMode="auto">
          <a:xfrm>
            <a:off x="5182042" y="171061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Blockchain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6398A6EB-0DC9-6748-82C9-43A94D9AE28D}"/>
              </a:ext>
            </a:extLst>
          </p:cNvPr>
          <p:cNvSpPr/>
          <p:nvPr/>
        </p:nvSpPr>
        <p:spPr bwMode="auto">
          <a:xfrm>
            <a:off x="6620766" y="1156423"/>
            <a:ext cx="3980779" cy="929366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B3BE7A1-96B9-9343-AC92-8439BBB9ABB3}"/>
              </a:ext>
            </a:extLst>
          </p:cNvPr>
          <p:cNvSpPr/>
          <p:nvPr/>
        </p:nvSpPr>
        <p:spPr bwMode="auto">
          <a:xfrm>
            <a:off x="6722032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CRM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1B2AEFF-E579-9446-9A4C-1B2F6ED3F830}"/>
              </a:ext>
            </a:extLst>
          </p:cNvPr>
          <p:cNvSpPr/>
          <p:nvPr/>
        </p:nvSpPr>
        <p:spPr bwMode="auto">
          <a:xfrm>
            <a:off x="8003137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Identification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275FB14-28DE-DE45-A9ED-B5AFACB870F6}"/>
              </a:ext>
            </a:extLst>
          </p:cNvPr>
          <p:cNvSpPr/>
          <p:nvPr/>
        </p:nvSpPr>
        <p:spPr bwMode="auto">
          <a:xfrm>
            <a:off x="9304641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Authentification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IdP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Integration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 SSO)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E385A8-22F4-ED47-9341-5481C84B8BBF}"/>
              </a:ext>
            </a:extLst>
          </p:cNvPr>
          <p:cNvSpPr/>
          <p:nvPr/>
        </p:nvSpPr>
        <p:spPr>
          <a:xfrm>
            <a:off x="6627434" y="1854401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Clients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848FFD0-7DCD-F04A-B8F2-B59808906514}"/>
              </a:ext>
            </a:extLst>
          </p:cNvPr>
          <p:cNvSpPr/>
          <p:nvPr/>
        </p:nvSpPr>
        <p:spPr bwMode="auto">
          <a:xfrm>
            <a:off x="6722032" y="339302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de services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39BB932-9B12-A149-9B90-2FF89D3C2DD6}"/>
              </a:ext>
            </a:extLst>
          </p:cNvPr>
          <p:cNvSpPr/>
          <p:nvPr/>
        </p:nvSpPr>
        <p:spPr bwMode="auto">
          <a:xfrm>
            <a:off x="8003137" y="49189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Portail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C932-7A0C-6845-864B-19F1FA2EBAC9}"/>
              </a:ext>
            </a:extLst>
          </p:cNvPr>
          <p:cNvSpPr txBox="1"/>
          <p:nvPr/>
        </p:nvSpPr>
        <p:spPr>
          <a:xfrm>
            <a:off x="11181960" y="4654828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Donnée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6C16CE-57FB-1F49-932E-FC6CEDA4B23C}"/>
              </a:ext>
            </a:extLst>
          </p:cNvPr>
          <p:cNvSpPr txBox="1"/>
          <p:nvPr/>
        </p:nvSpPr>
        <p:spPr>
          <a:xfrm>
            <a:off x="11161920" y="5494060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C727714-A00F-1F45-AD52-E3B7E8D1BB76}"/>
              </a:ext>
            </a:extLst>
          </p:cNvPr>
          <p:cNvSpPr/>
          <p:nvPr/>
        </p:nvSpPr>
        <p:spPr>
          <a:xfrm>
            <a:off x="6640862" y="4526088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Boutique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2DDC486-E4B0-6047-B7BF-5158B87B4177}"/>
              </a:ext>
            </a:extLst>
          </p:cNvPr>
          <p:cNvSpPr/>
          <p:nvPr/>
        </p:nvSpPr>
        <p:spPr bwMode="auto">
          <a:xfrm>
            <a:off x="8003137" y="338781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Panier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17827F3-A68C-7E4B-A4CE-91E53B10AD30}"/>
              </a:ext>
            </a:extLst>
          </p:cNvPr>
          <p:cNvSpPr/>
          <p:nvPr/>
        </p:nvSpPr>
        <p:spPr bwMode="auto">
          <a:xfrm>
            <a:off x="6722032" y="382973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Contenu éditorial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A6C2FA-0F5B-A045-805F-E14E97491179}"/>
              </a:ext>
            </a:extLst>
          </p:cNvPr>
          <p:cNvSpPr/>
          <p:nvPr/>
        </p:nvSpPr>
        <p:spPr bwMode="auto">
          <a:xfrm>
            <a:off x="8003137" y="383929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Gestion de l’éligibilité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9FE6E21-497E-8A4D-85FB-8B534575DD35}"/>
              </a:ext>
            </a:extLst>
          </p:cNvPr>
          <p:cNvSpPr/>
          <p:nvPr/>
        </p:nvSpPr>
        <p:spPr bwMode="auto">
          <a:xfrm>
            <a:off x="9304193" y="428159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wishlist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Xsale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UpSale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)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9965637-6E7B-C24E-99F8-26CF33BA4017}"/>
              </a:ext>
            </a:extLst>
          </p:cNvPr>
          <p:cNvSpPr txBox="1"/>
          <p:nvPr/>
        </p:nvSpPr>
        <p:spPr>
          <a:xfrm>
            <a:off x="11150715" y="2214602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Mobile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2E08C1-2740-F44A-93C8-5FD4D5222BCC}"/>
              </a:ext>
            </a:extLst>
          </p:cNvPr>
          <p:cNvSpPr txBox="1"/>
          <p:nvPr/>
        </p:nvSpPr>
        <p:spPr>
          <a:xfrm>
            <a:off x="11150715" y="3007815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Web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1A309C83-3C4B-D142-A6EB-D94F91020B8E}"/>
              </a:ext>
            </a:extLst>
          </p:cNvPr>
          <p:cNvSpPr/>
          <p:nvPr/>
        </p:nvSpPr>
        <p:spPr bwMode="auto">
          <a:xfrm>
            <a:off x="2112923" y="1173766"/>
            <a:ext cx="1362906" cy="4419347"/>
          </a:xfrm>
          <a:prstGeom prst="roundRect">
            <a:avLst>
              <a:gd name="adj" fmla="val 4910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2227711-E6D2-A34C-B9CE-8E9B7D5F85DC}"/>
              </a:ext>
            </a:extLst>
          </p:cNvPr>
          <p:cNvSpPr/>
          <p:nvPr/>
        </p:nvSpPr>
        <p:spPr>
          <a:xfrm>
            <a:off x="2112922" y="5347961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Intégration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E9B06A-B1D7-2D4E-AE90-EB1EA1F40384}"/>
              </a:ext>
            </a:extLst>
          </p:cNvPr>
          <p:cNvSpPr/>
          <p:nvPr/>
        </p:nvSpPr>
        <p:spPr bwMode="auto">
          <a:xfrm>
            <a:off x="9267408" y="223579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Paiement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7A3FA-3F9D-0449-81FB-3D0623E4F5CD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2737483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65B34B-5E0E-244A-BB87-0E2B31A5F16F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1962641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5191E87-83D6-D146-9FDB-3168D4F0B95F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4382600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24658A-A1BC-154F-8F41-FA19AFCBD767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5226045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8E9C02-9CB1-6B41-930D-2370F070D164}"/>
              </a:ext>
            </a:extLst>
          </p:cNvPr>
          <p:cNvSpPr/>
          <p:nvPr/>
        </p:nvSpPr>
        <p:spPr bwMode="auto">
          <a:xfrm>
            <a:off x="2185640" y="129379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Points d’entrée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(API, Flux de donnée, Batch, Import, </a:t>
            </a:r>
            <a:r>
              <a:rPr kumimoji="0" lang="fr-FR" sz="8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Queueing</a:t>
            </a: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FD1ADF9-7749-9745-B656-B5E1DBB9544E}"/>
              </a:ext>
            </a:extLst>
          </p:cNvPr>
          <p:cNvSpPr/>
          <p:nvPr/>
        </p:nvSpPr>
        <p:spPr bwMode="auto">
          <a:xfrm>
            <a:off x="2185640" y="176260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Filtrage de la données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3F141C3-A2A8-B648-8C20-3AE4DDAD39AA}"/>
              </a:ext>
            </a:extLst>
          </p:cNvPr>
          <p:cNvSpPr/>
          <p:nvPr/>
        </p:nvSpPr>
        <p:spPr bwMode="auto">
          <a:xfrm>
            <a:off x="2185640" y="223141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Nettoyage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9DB9041-6E94-CE44-9082-2DC991D42617}"/>
              </a:ext>
            </a:extLst>
          </p:cNvPr>
          <p:cNvSpPr/>
          <p:nvPr/>
        </p:nvSpPr>
        <p:spPr bwMode="auto">
          <a:xfrm>
            <a:off x="2185640" y="270021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Normalisation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FB8E580E-9E0C-204D-AE8C-F10B0726972D}"/>
              </a:ext>
            </a:extLst>
          </p:cNvPr>
          <p:cNvSpPr/>
          <p:nvPr/>
        </p:nvSpPr>
        <p:spPr bwMode="auto">
          <a:xfrm>
            <a:off x="3583367" y="1173766"/>
            <a:ext cx="1413553" cy="1697557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D7F06AB-BF2C-5A45-98AF-D69C7F826D26}"/>
              </a:ext>
            </a:extLst>
          </p:cNvPr>
          <p:cNvSpPr/>
          <p:nvPr/>
        </p:nvSpPr>
        <p:spPr>
          <a:xfrm>
            <a:off x="3550416" y="2675844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Données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3C51678-5BEB-5344-BCAA-254CE4352AE2}"/>
              </a:ext>
            </a:extLst>
          </p:cNvPr>
          <p:cNvSpPr/>
          <p:nvPr/>
        </p:nvSpPr>
        <p:spPr bwMode="auto">
          <a:xfrm>
            <a:off x="3675305" y="126471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 structurées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10508B9-91E5-F640-91BA-B59C2A8082E1}"/>
              </a:ext>
            </a:extLst>
          </p:cNvPr>
          <p:cNvSpPr/>
          <p:nvPr/>
        </p:nvSpPr>
        <p:spPr bwMode="auto">
          <a:xfrm>
            <a:off x="3675305" y="170462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non structurées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D824859-AD7D-1E45-945A-9823E04EF85B}"/>
              </a:ext>
            </a:extLst>
          </p:cNvPr>
          <p:cNvSpPr/>
          <p:nvPr/>
        </p:nvSpPr>
        <p:spPr bwMode="auto">
          <a:xfrm>
            <a:off x="3583367" y="2964266"/>
            <a:ext cx="1413553" cy="1292400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59F98EE-34D6-8840-85F4-BE431EC9916E}"/>
              </a:ext>
            </a:extLst>
          </p:cNvPr>
          <p:cNvSpPr/>
          <p:nvPr/>
        </p:nvSpPr>
        <p:spPr>
          <a:xfrm>
            <a:off x="3548372" y="4031360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Analytique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727A34A-361B-674E-A7E5-1B61D8D88C87}"/>
              </a:ext>
            </a:extLst>
          </p:cNvPr>
          <p:cNvSpPr/>
          <p:nvPr/>
        </p:nvSpPr>
        <p:spPr bwMode="auto">
          <a:xfrm>
            <a:off x="3679308" y="2133950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référentielles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AB287CB-E4C0-8E49-92BA-E24AE8B63A49}"/>
              </a:ext>
            </a:extLst>
          </p:cNvPr>
          <p:cNvSpPr/>
          <p:nvPr/>
        </p:nvSpPr>
        <p:spPr bwMode="auto">
          <a:xfrm>
            <a:off x="2193849" y="410828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(Antivirus…)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B977A8-FAF8-C24D-84B2-93213C7B303E}"/>
              </a:ext>
            </a:extLst>
          </p:cNvPr>
          <p:cNvSpPr/>
          <p:nvPr/>
        </p:nvSpPr>
        <p:spPr bwMode="auto">
          <a:xfrm>
            <a:off x="3680549" y="307523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Descriptive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BF09261-D5F2-2B40-811C-9D16C06C2554}"/>
              </a:ext>
            </a:extLst>
          </p:cNvPr>
          <p:cNvSpPr/>
          <p:nvPr/>
        </p:nvSpPr>
        <p:spPr bwMode="auto">
          <a:xfrm>
            <a:off x="3679308" y="356686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Prédictive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D69CE4C-660F-2C40-8395-2F28C5DCF60B}"/>
              </a:ext>
            </a:extLst>
          </p:cNvPr>
          <p:cNvSpPr/>
          <p:nvPr/>
        </p:nvSpPr>
        <p:spPr bwMode="auto">
          <a:xfrm>
            <a:off x="9284242" y="384583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Marketing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Push, mailing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A22C4623-B8BD-C744-B8B9-35490AB8840F}"/>
              </a:ext>
            </a:extLst>
          </p:cNvPr>
          <p:cNvSpPr/>
          <p:nvPr/>
        </p:nvSpPr>
        <p:spPr bwMode="auto">
          <a:xfrm>
            <a:off x="5079433" y="2518891"/>
            <a:ext cx="1413553" cy="3043767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7CF0061-2893-FB4D-BB80-ADBE5EB3A58B}"/>
              </a:ext>
            </a:extLst>
          </p:cNvPr>
          <p:cNvSpPr/>
          <p:nvPr/>
        </p:nvSpPr>
        <p:spPr>
          <a:xfrm>
            <a:off x="5054286" y="5323683"/>
            <a:ext cx="14135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Capacités techniques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BB78A81-0A2B-1440-8962-5072C9773F9B}"/>
              </a:ext>
            </a:extLst>
          </p:cNvPr>
          <p:cNvSpPr/>
          <p:nvPr/>
        </p:nvSpPr>
        <p:spPr bwMode="auto">
          <a:xfrm>
            <a:off x="5151471" y="261703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Processus Métier 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1808332-2397-7F40-AE16-E1D2312F3570}"/>
              </a:ext>
            </a:extLst>
          </p:cNvPr>
          <p:cNvSpPr/>
          <p:nvPr/>
        </p:nvSpPr>
        <p:spPr bwMode="auto">
          <a:xfrm>
            <a:off x="9256899" y="338781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Personnalisation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« Ma » boutique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E971AA5-5575-5244-AE70-CAE134472989}"/>
              </a:ext>
            </a:extLst>
          </p:cNvPr>
          <p:cNvSpPr/>
          <p:nvPr/>
        </p:nvSpPr>
        <p:spPr bwMode="auto">
          <a:xfrm>
            <a:off x="5151990" y="350240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Internationalisation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622FBC7-4AD9-514E-8D30-C992526CF16D}"/>
              </a:ext>
            </a:extLst>
          </p:cNvPr>
          <p:cNvSpPr/>
          <p:nvPr/>
        </p:nvSpPr>
        <p:spPr bwMode="auto">
          <a:xfrm>
            <a:off x="2185640" y="316902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Confidentialité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4758A0-3E78-FD47-80AC-A235626E6725}"/>
              </a:ext>
            </a:extLst>
          </p:cNvPr>
          <p:cNvSpPr/>
          <p:nvPr/>
        </p:nvSpPr>
        <p:spPr bwMode="auto">
          <a:xfrm>
            <a:off x="2185640" y="363783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Intégrité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2883E90-371E-164D-8456-2904F452349F}"/>
              </a:ext>
            </a:extLst>
          </p:cNvPr>
          <p:cNvSpPr/>
          <p:nvPr/>
        </p:nvSpPr>
        <p:spPr bwMode="auto">
          <a:xfrm>
            <a:off x="5151470" y="305971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Composition de services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ECB302C-C7B1-E84D-AA76-480F04B3754A}"/>
              </a:ext>
            </a:extLst>
          </p:cNvPr>
          <p:cNvSpPr/>
          <p:nvPr/>
        </p:nvSpPr>
        <p:spPr bwMode="auto">
          <a:xfrm>
            <a:off x="157296" y="456309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2D050">
              <a:alpha val="9000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E889417-0176-7646-9793-FC36D76B0E7C}"/>
              </a:ext>
            </a:extLst>
          </p:cNvPr>
          <p:cNvSpPr/>
          <p:nvPr/>
        </p:nvSpPr>
        <p:spPr>
          <a:xfrm>
            <a:off x="164430" y="6179866"/>
            <a:ext cx="8819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B050"/>
                </a:solidFill>
                <a:latin typeface="IBM Plex Sans" panose="020B0503050203000203" pitchFamily="34" charset="77"/>
              </a:rPr>
              <a:t>SI externes</a:t>
            </a:r>
            <a:endParaRPr lang="fr-FR" sz="1000" b="1" dirty="0">
              <a:solidFill>
                <a:srgbClr val="00B050"/>
              </a:solidFill>
              <a:latin typeface="IBM Plex Sans" panose="020B0503050203000203" pitchFamily="34" charset="77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45C565-F608-7F43-9807-578CA1F96B1E}"/>
              </a:ext>
            </a:extLst>
          </p:cNvPr>
          <p:cNvSpPr/>
          <p:nvPr/>
        </p:nvSpPr>
        <p:spPr bwMode="auto">
          <a:xfrm>
            <a:off x="217456" y="5663255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CD044C6-E2DE-BA49-96CC-4A46119104DC}"/>
              </a:ext>
            </a:extLst>
          </p:cNvPr>
          <p:cNvSpPr/>
          <p:nvPr/>
        </p:nvSpPr>
        <p:spPr bwMode="auto">
          <a:xfrm>
            <a:off x="208649" y="5174350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52C28CE-92B3-2A4E-8269-FA70594F09EF}"/>
              </a:ext>
            </a:extLst>
          </p:cNvPr>
          <p:cNvSpPr/>
          <p:nvPr/>
        </p:nvSpPr>
        <p:spPr bwMode="auto">
          <a:xfrm>
            <a:off x="203107" y="4720102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Exposition API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(Modernisation, Existant)</a:t>
            </a:r>
            <a:endParaRPr kumimoji="0" lang="fr-FR" sz="5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cxnSp>
        <p:nvCxnSpPr>
          <p:cNvPr id="229" name="Straight Arrow Connector 227">
            <a:extLst>
              <a:ext uri="{FF2B5EF4-FFF2-40B4-BE49-F238E27FC236}">
                <a16:creationId xmlns:a16="http://schemas.microsoft.com/office/drawing/2014/main" id="{6EA35221-976D-2B4C-8516-C998DF26489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3838030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258B533-667F-3A4B-B8B0-BE67FF7B7C66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3761466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3417756-93C0-3743-AD18-91EA6EF2E24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97938" y="3839724"/>
            <a:ext cx="889666" cy="871091"/>
          </a:xfrm>
          <a:prstGeom prst="bentConnector3">
            <a:avLst>
              <a:gd name="adj1" fmla="val 100099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CD26A8C-2194-C844-8C5E-F9EC784A3330}"/>
              </a:ext>
            </a:extLst>
          </p:cNvPr>
          <p:cNvSpPr/>
          <p:nvPr/>
        </p:nvSpPr>
        <p:spPr bwMode="auto">
          <a:xfrm>
            <a:off x="168595" y="97724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90099">
              <a:alpha val="9000"/>
            </a:srgbClr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46E26F1-A41E-0447-9E66-A6139B8DEA11}"/>
              </a:ext>
            </a:extLst>
          </p:cNvPr>
          <p:cNvSpPr/>
          <p:nvPr/>
        </p:nvSpPr>
        <p:spPr>
          <a:xfrm>
            <a:off x="155877" y="2431740"/>
            <a:ext cx="1156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kern="0" dirty="0">
                <a:solidFill>
                  <a:srgbClr val="7030A0"/>
                </a:solidFill>
                <a:latin typeface="IBM Plex Sans" panose="020B0503050203000203" pitchFamily="34" charset="77"/>
              </a:rPr>
              <a:t>Réseau des partenaires</a:t>
            </a:r>
            <a:endParaRPr lang="fr-FR" sz="1000" b="1" dirty="0">
              <a:solidFill>
                <a:srgbClr val="7030A0"/>
              </a:solidFill>
              <a:latin typeface="IBM Plex Sans" panose="020B0503050203000203" pitchFamily="34" charset="77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057A336-B4E4-B140-9697-47BCD1A34B7C}"/>
              </a:ext>
            </a:extLst>
          </p:cNvPr>
          <p:cNvSpPr/>
          <p:nvPr/>
        </p:nvSpPr>
        <p:spPr bwMode="auto">
          <a:xfrm>
            <a:off x="238390" y="2036654"/>
            <a:ext cx="1219187" cy="391885"/>
          </a:xfrm>
          <a:prstGeom prst="rect">
            <a:avLst/>
          </a:prstGeom>
          <a:solidFill>
            <a:srgbClr val="7030A0">
              <a:alpha val="16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#3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0F2B5A3-416F-7346-8AFB-EFAE25EB2D6C}"/>
              </a:ext>
            </a:extLst>
          </p:cNvPr>
          <p:cNvSpPr/>
          <p:nvPr/>
        </p:nvSpPr>
        <p:spPr bwMode="auto">
          <a:xfrm>
            <a:off x="229583" y="1560049"/>
            <a:ext cx="1219187" cy="391885"/>
          </a:xfrm>
          <a:prstGeom prst="rect">
            <a:avLst/>
          </a:prstGeom>
          <a:solidFill>
            <a:srgbClr val="7030A0">
              <a:alpha val="41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D2B861-6355-D947-82C7-C977A68DF895}"/>
              </a:ext>
            </a:extLst>
          </p:cNvPr>
          <p:cNvSpPr/>
          <p:nvPr/>
        </p:nvSpPr>
        <p:spPr bwMode="auto">
          <a:xfrm>
            <a:off x="224041" y="1105801"/>
            <a:ext cx="1219187" cy="391885"/>
          </a:xfrm>
          <a:prstGeom prst="rect">
            <a:avLst/>
          </a:prstGeom>
          <a:solidFill>
            <a:srgbClr val="7030A0">
              <a:alpha val="69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#1</a:t>
            </a:r>
          </a:p>
        </p:txBody>
      </p:sp>
      <p:cxnSp>
        <p:nvCxnSpPr>
          <p:cNvPr id="235" name="Straight Arrow Connector 227">
            <a:extLst>
              <a:ext uri="{FF2B5EF4-FFF2-40B4-BE49-F238E27FC236}">
                <a16:creationId xmlns:a16="http://schemas.microsoft.com/office/drawing/2014/main" id="{61318E6D-DDDB-CB48-93FE-B69AE5756316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224018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C1BF4B98-B003-964D-9AFF-1013AF775C8C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216362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7" name="Straight Arrow Connector 227">
            <a:extLst>
              <a:ext uri="{FF2B5EF4-FFF2-40B4-BE49-F238E27FC236}">
                <a16:creationId xmlns:a16="http://schemas.microsoft.com/office/drawing/2014/main" id="{E6FDF28A-C22C-1B4C-A204-E08B28896EB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175324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07DE3B5F-6445-BD42-A2C0-599DE93B0842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167668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9" name="Straight Arrow Connector 227">
            <a:extLst>
              <a:ext uri="{FF2B5EF4-FFF2-40B4-BE49-F238E27FC236}">
                <a16:creationId xmlns:a16="http://schemas.microsoft.com/office/drawing/2014/main" id="{D0CEF724-FE1A-FF4D-B8E9-C7C48B8ECB81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1313941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D1181A59-46B5-204D-A540-B2920E0941AC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1237377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41" name="Straight Arrow Connector 227">
            <a:extLst>
              <a:ext uri="{FF2B5EF4-FFF2-40B4-BE49-F238E27FC236}">
                <a16:creationId xmlns:a16="http://schemas.microsoft.com/office/drawing/2014/main" id="{BA6ACDB0-5665-5E42-BBC6-99589D694ACD}"/>
              </a:ext>
            </a:extLst>
          </p:cNvPr>
          <p:cNvCxnSpPr>
            <a:cxnSpLocks/>
            <a:stCxn id="232" idx="3"/>
          </p:cNvCxnSpPr>
          <p:nvPr/>
        </p:nvCxnSpPr>
        <p:spPr bwMode="auto">
          <a:xfrm>
            <a:off x="1457577" y="2232597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2" name="Straight Arrow Connector 227">
            <a:extLst>
              <a:ext uri="{FF2B5EF4-FFF2-40B4-BE49-F238E27FC236}">
                <a16:creationId xmlns:a16="http://schemas.microsoft.com/office/drawing/2014/main" id="{AFB606C5-1A31-B246-800F-CF5B8D834AC4}"/>
              </a:ext>
            </a:extLst>
          </p:cNvPr>
          <p:cNvCxnSpPr>
            <a:cxnSpLocks/>
          </p:cNvCxnSpPr>
          <p:nvPr/>
        </p:nvCxnSpPr>
        <p:spPr bwMode="auto">
          <a:xfrm>
            <a:off x="1457300" y="1741271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3" name="Straight Arrow Connector 227">
            <a:extLst>
              <a:ext uri="{FF2B5EF4-FFF2-40B4-BE49-F238E27FC236}">
                <a16:creationId xmlns:a16="http://schemas.microsoft.com/office/drawing/2014/main" id="{B053D737-751B-1646-A027-C0FE8393D6B3}"/>
              </a:ext>
            </a:extLst>
          </p:cNvPr>
          <p:cNvCxnSpPr>
            <a:cxnSpLocks/>
          </p:cNvCxnSpPr>
          <p:nvPr/>
        </p:nvCxnSpPr>
        <p:spPr bwMode="auto">
          <a:xfrm>
            <a:off x="1456520" y="1305194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15A552C-F1DC-D944-9276-7AA413975BF7}"/>
              </a:ext>
            </a:extLst>
          </p:cNvPr>
          <p:cNvSpPr/>
          <p:nvPr/>
        </p:nvSpPr>
        <p:spPr bwMode="auto">
          <a:xfrm>
            <a:off x="9304640" y="164527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consentement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7C2973-DE69-3D40-8762-320CEB12BD12}"/>
              </a:ext>
            </a:extLst>
          </p:cNvPr>
          <p:cNvSpPr/>
          <p:nvPr/>
        </p:nvSpPr>
        <p:spPr bwMode="auto">
          <a:xfrm>
            <a:off x="5151990" y="3938336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Geospatialisation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CBC466D-1626-D442-9FF8-82D1DBF40A2B}"/>
              </a:ext>
            </a:extLst>
          </p:cNvPr>
          <p:cNvSpPr/>
          <p:nvPr/>
        </p:nvSpPr>
        <p:spPr bwMode="auto">
          <a:xfrm>
            <a:off x="5151990" y="439478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Formulaire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C9F6B4-A4CB-5047-B556-B7FB750FC2E5}"/>
              </a:ext>
            </a:extLst>
          </p:cNvPr>
          <p:cNvSpPr/>
          <p:nvPr/>
        </p:nvSpPr>
        <p:spPr bwMode="auto">
          <a:xfrm>
            <a:off x="5147238" y="484365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Formulaire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2870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0F2F365-70FC-6B42-8454-95F8699DBEE0}"/>
              </a:ext>
            </a:extLst>
          </p:cNvPr>
          <p:cNvSpPr/>
          <p:nvPr/>
        </p:nvSpPr>
        <p:spPr bwMode="auto">
          <a:xfrm>
            <a:off x="6637452" y="3325785"/>
            <a:ext cx="3966298" cy="1420454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5BA3F-575D-4605-B8F3-4F1C6E512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6F9A1-9B46-4608-B497-7E101192DD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" name="Ist: Persönliche Gesundheitsdaten liegen verstreut bei Ärzten und Leistungserbringern">
            <a:extLst>
              <a:ext uri="{FF2B5EF4-FFF2-40B4-BE49-F238E27FC236}">
                <a16:creationId xmlns:a16="http://schemas.microsoft.com/office/drawing/2014/main" id="{5F7CFFD1-7A3F-4F87-8DCA-A63981CABE46}"/>
              </a:ext>
            </a:extLst>
          </p:cNvPr>
          <p:cNvSpPr txBox="1">
            <a:spLocks/>
          </p:cNvSpPr>
          <p:nvPr/>
        </p:nvSpPr>
        <p:spPr bwMode="auto">
          <a:xfrm>
            <a:off x="364641" y="227569"/>
            <a:ext cx="11365437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5pPr>
            <a:lvl6pPr marL="60958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6pPr>
            <a:lvl7pPr marL="121917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7pPr>
            <a:lvl8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8pPr>
            <a:lvl9pPr marL="243833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fr-FR" sz="2667" kern="0" dirty="0"/>
              <a:t>Architecture générale – B2B </a:t>
            </a:r>
            <a:r>
              <a:rPr lang="fr-FR" sz="2667" kern="0" dirty="0" err="1"/>
              <a:t>Draft</a:t>
            </a:r>
            <a:endParaRPr lang="fr-FR" sz="2667" kern="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809582E-58D0-42F3-8B19-9D881F1F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446" y="1798054"/>
            <a:ext cx="200698" cy="424283"/>
          </a:xfrm>
          <a:prstGeom prst="rect">
            <a:avLst/>
          </a:prstGeom>
        </p:spPr>
      </p:pic>
      <p:pic>
        <p:nvPicPr>
          <p:cNvPr id="50" name="Picture 22" descr="laptop">
            <a:extLst>
              <a:ext uri="{FF2B5EF4-FFF2-40B4-BE49-F238E27FC236}">
                <a16:creationId xmlns:a16="http://schemas.microsoft.com/office/drawing/2014/main" id="{D793ACA5-DE01-C247-B1E9-CC07E3D3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642" y="2504422"/>
            <a:ext cx="818850" cy="5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Ihr Produkt">
            <a:extLst>
              <a:ext uri="{FF2B5EF4-FFF2-40B4-BE49-F238E27FC236}">
                <a16:creationId xmlns:a16="http://schemas.microsoft.com/office/drawing/2014/main" id="{76276900-E963-EC4F-BF11-65D0B7EC062B}"/>
              </a:ext>
            </a:extLst>
          </p:cNvPr>
          <p:cNvSpPr txBox="1"/>
          <p:nvPr/>
        </p:nvSpPr>
        <p:spPr>
          <a:xfrm>
            <a:off x="11173488" y="2535716"/>
            <a:ext cx="567795" cy="112856"/>
          </a:xfrm>
          <a:prstGeom prst="rect">
            <a:avLst/>
          </a:prstGeom>
          <a:solidFill>
            <a:srgbClr val="0F6EF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 defTabSz="914400">
              <a:lnSpc>
                <a:spcPct val="90000"/>
              </a:lnSpc>
              <a:defRPr sz="700" b="1" cap="all" spc="56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marL="0" marR="0" lvl="0" indent="0" algn="ctr" defTabSz="91440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" b="1" i="0" u="none" strike="noStrike" kern="0" cap="all" spc="5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Your</a:t>
            </a:r>
            <a:r>
              <a:rPr kumimoji="0" lang="de-DE" sz="200" b="1" i="0" u="none" strike="noStrike" kern="0" cap="all" spc="5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 Solution</a:t>
            </a:r>
            <a:endParaRPr kumimoji="0" sz="200" b="1" i="0" u="none" strike="noStrike" kern="0" cap="all" spc="5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B8DB63-9B0C-E344-A626-FDCD7661E07E}"/>
              </a:ext>
            </a:extLst>
          </p:cNvPr>
          <p:cNvGrpSpPr/>
          <p:nvPr/>
        </p:nvGrpSpPr>
        <p:grpSpPr>
          <a:xfrm>
            <a:off x="11181960" y="2648752"/>
            <a:ext cx="362465" cy="264785"/>
            <a:chOff x="6139888" y="2746158"/>
            <a:chExt cx="1175512" cy="935543"/>
          </a:xfrm>
        </p:grpSpPr>
        <p:grpSp>
          <p:nvGrpSpPr>
            <p:cNvPr id="66" name="Gruppieren">
              <a:extLst>
                <a:ext uri="{FF2B5EF4-FFF2-40B4-BE49-F238E27FC236}">
                  <a16:creationId xmlns:a16="http://schemas.microsoft.com/office/drawing/2014/main" id="{D5698737-0D36-2F43-AB8C-4D33E1E1F721}"/>
                </a:ext>
              </a:extLst>
            </p:cNvPr>
            <p:cNvGrpSpPr/>
            <p:nvPr/>
          </p:nvGrpSpPr>
          <p:grpSpPr>
            <a:xfrm>
              <a:off x="6139888" y="2746158"/>
              <a:ext cx="1175512" cy="935543"/>
              <a:chOff x="0" y="0"/>
              <a:chExt cx="1175508" cy="935540"/>
            </a:xfrm>
          </p:grpSpPr>
          <p:sp>
            <p:nvSpPr>
              <p:cNvPr id="72" name="Form">
                <a:extLst>
                  <a:ext uri="{FF2B5EF4-FFF2-40B4-BE49-F238E27FC236}">
                    <a16:creationId xmlns:a16="http://schemas.microsoft.com/office/drawing/2014/main" id="{68E55D6B-4042-9147-8E56-4EE90CB51491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/>
              </a:solidFill>
              <a:ln w="6350" cap="flat">
                <a:solidFill>
                  <a:srgbClr val="D7306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Form">
                <a:extLst>
                  <a:ext uri="{FF2B5EF4-FFF2-40B4-BE49-F238E27FC236}">
                    <a16:creationId xmlns:a16="http://schemas.microsoft.com/office/drawing/2014/main" id="{0B22F58C-AD04-7E46-8DF8-D071831A237F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08381">
                  <a:satOff val="-65435"/>
                  <a:lumOff val="37156"/>
                </a:srgbClr>
              </a:solidFill>
              <a:ln w="6350" cap="flat">
                <a:solidFill>
                  <a:srgbClr val="008381">
                    <a:satOff val="-65435"/>
                    <a:lumOff val="37156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Form">
                <a:extLst>
                  <a:ext uri="{FF2B5EF4-FFF2-40B4-BE49-F238E27FC236}">
                    <a16:creationId xmlns:a16="http://schemas.microsoft.com/office/drawing/2014/main" id="{521BC2E9-CBAD-CD4A-9F3C-C0C9893C2C65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6FFF">
                  <a:lumOff val="11764"/>
                </a:srgbClr>
              </a:solidFill>
              <a:ln w="6350" cap="flat">
                <a:solidFill>
                  <a:srgbClr val="0F6FFF">
                    <a:lumOff val="11764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Form">
                <a:extLst>
                  <a:ext uri="{FF2B5EF4-FFF2-40B4-BE49-F238E27FC236}">
                    <a16:creationId xmlns:a16="http://schemas.microsoft.com/office/drawing/2014/main" id="{7CE85176-330A-EF4F-A59D-A3FD5361F667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18381"/>
              </a:solidFill>
              <a:ln w="6350" cap="flat">
                <a:solidFill>
                  <a:srgbClr val="018381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0" name="Bild" descr="Bild">
              <a:extLst>
                <a:ext uri="{FF2B5EF4-FFF2-40B4-BE49-F238E27FC236}">
                  <a16:creationId xmlns:a16="http://schemas.microsoft.com/office/drawing/2014/main" id="{404173DD-86CD-CE44-8CAB-0A7493519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904243" y="3328808"/>
              <a:ext cx="236869" cy="23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Bild" descr="Bild">
              <a:extLst>
                <a:ext uri="{FF2B5EF4-FFF2-40B4-BE49-F238E27FC236}">
                  <a16:creationId xmlns:a16="http://schemas.microsoft.com/office/drawing/2014/main" id="{57A4FDED-3C5C-3249-8052-8CC1B239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34281" y="2862195"/>
              <a:ext cx="201705" cy="166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Bild" descr="Bild">
              <a:extLst>
                <a:ext uri="{FF2B5EF4-FFF2-40B4-BE49-F238E27FC236}">
                  <a16:creationId xmlns:a16="http://schemas.microsoft.com/office/drawing/2014/main" id="{092768DB-77FC-D047-82D1-D1588DCB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67150" y="3356311"/>
              <a:ext cx="132177" cy="176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Bild" descr="Bild">
              <a:extLst>
                <a:ext uri="{FF2B5EF4-FFF2-40B4-BE49-F238E27FC236}">
                  <a16:creationId xmlns:a16="http://schemas.microsoft.com/office/drawing/2014/main" id="{A7377F5D-2EB5-C94A-89ED-624D2A20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936069" y="2832836"/>
              <a:ext cx="183122" cy="183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BC765A-408B-D644-BD3F-3A5247A68ECE}"/>
              </a:ext>
            </a:extLst>
          </p:cNvPr>
          <p:cNvGrpSpPr/>
          <p:nvPr/>
        </p:nvGrpSpPr>
        <p:grpSpPr>
          <a:xfrm>
            <a:off x="11366822" y="2648572"/>
            <a:ext cx="374461" cy="279950"/>
            <a:chOff x="9158709" y="4219556"/>
            <a:chExt cx="1175511" cy="935541"/>
          </a:xfrm>
        </p:grpSpPr>
        <p:grpSp>
          <p:nvGrpSpPr>
            <p:cNvPr id="67" name="Gruppieren">
              <a:extLst>
                <a:ext uri="{FF2B5EF4-FFF2-40B4-BE49-F238E27FC236}">
                  <a16:creationId xmlns:a16="http://schemas.microsoft.com/office/drawing/2014/main" id="{C12A51FD-7F07-1740-8A94-986F87CDA76D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68" name="Form">
                <a:extLst>
                  <a:ext uri="{FF2B5EF4-FFF2-40B4-BE49-F238E27FC236}">
                    <a16:creationId xmlns:a16="http://schemas.microsoft.com/office/drawing/2014/main" id="{4E04C9A7-ECB1-6245-89B3-008F19D38883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Form">
                <a:extLst>
                  <a:ext uri="{FF2B5EF4-FFF2-40B4-BE49-F238E27FC236}">
                    <a16:creationId xmlns:a16="http://schemas.microsoft.com/office/drawing/2014/main" id="{F2A1544C-8360-1848-97DF-6C55B4420AB0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Form">
                <a:extLst>
                  <a:ext uri="{FF2B5EF4-FFF2-40B4-BE49-F238E27FC236}">
                    <a16:creationId xmlns:a16="http://schemas.microsoft.com/office/drawing/2014/main" id="{CD95A1B0-1ABC-C94D-BC02-A65AAEA9E7FE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Form">
                <a:extLst>
                  <a:ext uri="{FF2B5EF4-FFF2-40B4-BE49-F238E27FC236}">
                    <a16:creationId xmlns:a16="http://schemas.microsoft.com/office/drawing/2014/main" id="{7297B446-340D-DA4A-B858-81F74B940796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1" name="Bild" descr="Bild">
              <a:extLst>
                <a:ext uri="{FF2B5EF4-FFF2-40B4-BE49-F238E27FC236}">
                  <a16:creationId xmlns:a16="http://schemas.microsoft.com/office/drawing/2014/main" id="{5A2D3E7B-C0CB-FA44-AAD4-A5E6AFF1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Bild" descr="Bild">
              <a:extLst>
                <a:ext uri="{FF2B5EF4-FFF2-40B4-BE49-F238E27FC236}">
                  <a16:creationId xmlns:a16="http://schemas.microsoft.com/office/drawing/2014/main" id="{1864832D-7323-BD4C-867D-F2526432A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Bild" descr="Bild">
              <a:extLst>
                <a:ext uri="{FF2B5EF4-FFF2-40B4-BE49-F238E27FC236}">
                  <a16:creationId xmlns:a16="http://schemas.microsoft.com/office/drawing/2014/main" id="{19FA1195-2371-314F-955F-EC0DA680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Bild" descr="Bild">
              <a:extLst>
                <a:ext uri="{FF2B5EF4-FFF2-40B4-BE49-F238E27FC236}">
                  <a16:creationId xmlns:a16="http://schemas.microsoft.com/office/drawing/2014/main" id="{95176A29-6C04-D447-A926-FD5F945F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DF95B28-6C3B-094D-8272-6E35ED7A70B5}"/>
              </a:ext>
            </a:extLst>
          </p:cNvPr>
          <p:cNvSpPr/>
          <p:nvPr/>
        </p:nvSpPr>
        <p:spPr bwMode="auto">
          <a:xfrm>
            <a:off x="11252035" y="4074761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5B7E-77D4-7149-86BD-09813E5A76A9}"/>
              </a:ext>
            </a:extLst>
          </p:cNvPr>
          <p:cNvSpPr txBox="1"/>
          <p:nvPr/>
        </p:nvSpPr>
        <p:spPr>
          <a:xfrm>
            <a:off x="11206254" y="4148728"/>
            <a:ext cx="57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0101010101010</a:t>
            </a:r>
          </a:p>
        </p:txBody>
      </p:sp>
      <p:sp>
        <p:nvSpPr>
          <p:cNvPr id="83" name="Snip Single Corner Rectangle 82">
            <a:extLst>
              <a:ext uri="{FF2B5EF4-FFF2-40B4-BE49-F238E27FC236}">
                <a16:creationId xmlns:a16="http://schemas.microsoft.com/office/drawing/2014/main" id="{2453B4B8-BCFC-0F48-978A-ECE88CAAEFD7}"/>
              </a:ext>
            </a:extLst>
          </p:cNvPr>
          <p:cNvSpPr/>
          <p:nvPr/>
        </p:nvSpPr>
        <p:spPr bwMode="auto">
          <a:xfrm>
            <a:off x="11252035" y="4902075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00EEEB-E0C3-2F40-A11F-7942FD7FEA0E}"/>
              </a:ext>
            </a:extLst>
          </p:cNvPr>
          <p:cNvGrpSpPr/>
          <p:nvPr/>
        </p:nvGrpSpPr>
        <p:grpSpPr>
          <a:xfrm>
            <a:off x="11271000" y="5066900"/>
            <a:ext cx="374461" cy="279950"/>
            <a:chOff x="9158709" y="4219556"/>
            <a:chExt cx="1175511" cy="935541"/>
          </a:xfrm>
        </p:grpSpPr>
        <p:grpSp>
          <p:nvGrpSpPr>
            <p:cNvPr id="86" name="Gruppieren">
              <a:extLst>
                <a:ext uri="{FF2B5EF4-FFF2-40B4-BE49-F238E27FC236}">
                  <a16:creationId xmlns:a16="http://schemas.microsoft.com/office/drawing/2014/main" id="{CF99C5E7-84E9-114E-80C5-DD9372C06A21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91" name="Form">
                <a:extLst>
                  <a:ext uri="{FF2B5EF4-FFF2-40B4-BE49-F238E27FC236}">
                    <a16:creationId xmlns:a16="http://schemas.microsoft.com/office/drawing/2014/main" id="{5226E04C-F32A-D34C-8B22-2267B6E0EA85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Form">
                <a:extLst>
                  <a:ext uri="{FF2B5EF4-FFF2-40B4-BE49-F238E27FC236}">
                    <a16:creationId xmlns:a16="http://schemas.microsoft.com/office/drawing/2014/main" id="{98157214-1A91-C746-AACA-B8E032B56B86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Form">
                <a:extLst>
                  <a:ext uri="{FF2B5EF4-FFF2-40B4-BE49-F238E27FC236}">
                    <a16:creationId xmlns:a16="http://schemas.microsoft.com/office/drawing/2014/main" id="{718CDFD4-4C31-3E4D-92B5-DE851F3FE9F6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Form">
                <a:extLst>
                  <a:ext uri="{FF2B5EF4-FFF2-40B4-BE49-F238E27FC236}">
                    <a16:creationId xmlns:a16="http://schemas.microsoft.com/office/drawing/2014/main" id="{6891F201-7CDB-BB4A-B494-F1AD3E4ECA4C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7" name="Bild" descr="Bild">
              <a:extLst>
                <a:ext uri="{FF2B5EF4-FFF2-40B4-BE49-F238E27FC236}">
                  <a16:creationId xmlns:a16="http://schemas.microsoft.com/office/drawing/2014/main" id="{7A549C37-602C-8D44-843E-98247B4E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Bild" descr="Bild">
              <a:extLst>
                <a:ext uri="{FF2B5EF4-FFF2-40B4-BE49-F238E27FC236}">
                  <a16:creationId xmlns:a16="http://schemas.microsoft.com/office/drawing/2014/main" id="{23917F38-5123-3C46-8B21-9262DC7A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Bild" descr="Bild">
              <a:extLst>
                <a:ext uri="{FF2B5EF4-FFF2-40B4-BE49-F238E27FC236}">
                  <a16:creationId xmlns:a16="http://schemas.microsoft.com/office/drawing/2014/main" id="{67BE305F-F255-534D-A6A7-8683B81D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Bild" descr="Bild">
              <a:extLst>
                <a:ext uri="{FF2B5EF4-FFF2-40B4-BE49-F238E27FC236}">
                  <a16:creationId xmlns:a16="http://schemas.microsoft.com/office/drawing/2014/main" id="{12747114-9F86-DA40-B4A5-891412ABC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10D3643-C3B0-3A48-B542-FDC0CCCFC01F}"/>
              </a:ext>
            </a:extLst>
          </p:cNvPr>
          <p:cNvSpPr txBox="1"/>
          <p:nvPr/>
        </p:nvSpPr>
        <p:spPr>
          <a:xfrm>
            <a:off x="11271000" y="4555960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1BFAE1-284E-B043-BB20-2C399EE10A2E}"/>
              </a:ext>
            </a:extLst>
          </p:cNvPr>
          <p:cNvSpPr txBox="1"/>
          <p:nvPr/>
        </p:nvSpPr>
        <p:spPr>
          <a:xfrm>
            <a:off x="11277892" y="5392732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B4ED3-D7C3-C140-8E00-562DB7D1B972}"/>
              </a:ext>
            </a:extLst>
          </p:cNvPr>
          <p:cNvSpPr/>
          <p:nvPr/>
        </p:nvSpPr>
        <p:spPr bwMode="auto">
          <a:xfrm>
            <a:off x="1933903" y="777559"/>
            <a:ext cx="8776077" cy="5608931"/>
          </a:xfrm>
          <a:prstGeom prst="roundRect">
            <a:avLst>
              <a:gd name="adj" fmla="val 1255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F8D29-CCC2-8A49-8547-B68D4CC26C40}"/>
              </a:ext>
            </a:extLst>
          </p:cNvPr>
          <p:cNvSpPr/>
          <p:nvPr/>
        </p:nvSpPr>
        <p:spPr>
          <a:xfrm>
            <a:off x="1945202" y="810696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BEYOND Platform</a:t>
            </a:r>
            <a:endParaRPr lang="fr-FR" sz="10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9018AEF-2BA4-0E45-BBFF-1FE5DF701CB6}"/>
              </a:ext>
            </a:extLst>
          </p:cNvPr>
          <p:cNvSpPr/>
          <p:nvPr/>
        </p:nvSpPr>
        <p:spPr bwMode="auto">
          <a:xfrm>
            <a:off x="2112922" y="5659250"/>
            <a:ext cx="8412725" cy="663485"/>
          </a:xfrm>
          <a:prstGeom prst="roundRect">
            <a:avLst>
              <a:gd name="adj" fmla="val 11545"/>
            </a:avLst>
          </a:prstGeom>
          <a:solidFill>
            <a:schemeClr val="accent4">
              <a:lumMod val="40000"/>
              <a:lumOff val="60000"/>
              <a:alpha val="6000"/>
            </a:schemeClr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56651-0BD8-CF42-A680-5F8F482C9740}"/>
              </a:ext>
            </a:extLst>
          </p:cNvPr>
          <p:cNvSpPr/>
          <p:nvPr/>
        </p:nvSpPr>
        <p:spPr>
          <a:xfrm>
            <a:off x="2110220" y="613916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kern="0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77"/>
              </a:rPr>
              <a:t>Exécution</a:t>
            </a:r>
            <a:endParaRPr lang="fr-FR" sz="800" b="1" dirty="0">
              <a:solidFill>
                <a:schemeClr val="accent4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449C5D-BA3C-D844-ADC2-08A03964141C}"/>
              </a:ext>
            </a:extLst>
          </p:cNvPr>
          <p:cNvSpPr/>
          <p:nvPr/>
        </p:nvSpPr>
        <p:spPr bwMode="auto">
          <a:xfrm>
            <a:off x="251971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CI/CD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78CB7C-3333-EF47-9F5D-02FED78DC101}"/>
              </a:ext>
            </a:extLst>
          </p:cNvPr>
          <p:cNvSpPr/>
          <p:nvPr/>
        </p:nvSpPr>
        <p:spPr bwMode="auto">
          <a:xfrm>
            <a:off x="385418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Sécurité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58A579-8178-374D-ADFA-9B0AC0B24E67}"/>
              </a:ext>
            </a:extLst>
          </p:cNvPr>
          <p:cNvSpPr/>
          <p:nvPr/>
        </p:nvSpPr>
        <p:spPr bwMode="auto">
          <a:xfrm>
            <a:off x="9192086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Support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6AFF8E-FD6C-0848-A3EF-1F4E9189ACB6}"/>
              </a:ext>
            </a:extLst>
          </p:cNvPr>
          <p:cNvSpPr/>
          <p:nvPr/>
        </p:nvSpPr>
        <p:spPr bwMode="auto">
          <a:xfrm>
            <a:off x="652313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Adaptabilité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Elasticité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122820-10CC-904F-BEE1-DD2217342692}"/>
              </a:ext>
            </a:extLst>
          </p:cNvPr>
          <p:cNvSpPr/>
          <p:nvPr/>
        </p:nvSpPr>
        <p:spPr bwMode="auto">
          <a:xfrm>
            <a:off x="785761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Supervision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4CD04A-835A-6F4D-99BF-E750A18920F8}"/>
              </a:ext>
            </a:extLst>
          </p:cNvPr>
          <p:cNvSpPr/>
          <p:nvPr/>
        </p:nvSpPr>
        <p:spPr bwMode="auto">
          <a:xfrm>
            <a:off x="518866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Résilience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FF653B6-D0DA-2349-8FC0-1BC12C3BFCBD}"/>
              </a:ext>
            </a:extLst>
          </p:cNvPr>
          <p:cNvSpPr/>
          <p:nvPr/>
        </p:nvSpPr>
        <p:spPr bwMode="auto">
          <a:xfrm>
            <a:off x="5085508" y="1165086"/>
            <a:ext cx="1413553" cy="1292400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FDBF4F-9298-5C4C-AA2C-EA1D1A7B163C}"/>
              </a:ext>
            </a:extLst>
          </p:cNvPr>
          <p:cNvSpPr/>
          <p:nvPr/>
        </p:nvSpPr>
        <p:spPr>
          <a:xfrm>
            <a:off x="5052557" y="2240187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Innovation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6EE9309-433F-C145-8DE7-1687E78A23AB}"/>
              </a:ext>
            </a:extLst>
          </p:cNvPr>
          <p:cNvSpPr/>
          <p:nvPr/>
        </p:nvSpPr>
        <p:spPr bwMode="auto">
          <a:xfrm>
            <a:off x="7857613" y="2170193"/>
            <a:ext cx="2743932" cy="1075210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73DC1E-4D56-214D-831E-53D519C0D318}"/>
              </a:ext>
            </a:extLst>
          </p:cNvPr>
          <p:cNvSpPr/>
          <p:nvPr/>
        </p:nvSpPr>
        <p:spPr>
          <a:xfrm>
            <a:off x="7886488" y="3003760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Vente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8D377A-D294-AE48-AC7D-6C7F14CFB280}"/>
              </a:ext>
            </a:extLst>
          </p:cNvPr>
          <p:cNvSpPr/>
          <p:nvPr/>
        </p:nvSpPr>
        <p:spPr bwMode="auto">
          <a:xfrm>
            <a:off x="7988852" y="224787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Abonnement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F41FD9-2E76-0742-A505-1D0909368B6E}"/>
              </a:ext>
            </a:extLst>
          </p:cNvPr>
          <p:cNvSpPr/>
          <p:nvPr/>
        </p:nvSpPr>
        <p:spPr bwMode="auto">
          <a:xfrm>
            <a:off x="9273646" y="269342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Monétisation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 et API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E6FFB1-2886-EC43-9454-39FECB52BEE2}"/>
              </a:ext>
            </a:extLst>
          </p:cNvPr>
          <p:cNvSpPr/>
          <p:nvPr/>
        </p:nvSpPr>
        <p:spPr bwMode="auto">
          <a:xfrm>
            <a:off x="9283285" y="223539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Facturation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035FCD8-F2B9-5942-BF4A-FC154AA045ED}"/>
              </a:ext>
            </a:extLst>
          </p:cNvPr>
          <p:cNvSpPr/>
          <p:nvPr/>
        </p:nvSpPr>
        <p:spPr bwMode="auto">
          <a:xfrm>
            <a:off x="6637453" y="4838544"/>
            <a:ext cx="3964092" cy="724114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04E10A5-3595-4E49-B90A-C55CD83A1639}"/>
              </a:ext>
            </a:extLst>
          </p:cNvPr>
          <p:cNvSpPr/>
          <p:nvPr/>
        </p:nvSpPr>
        <p:spPr>
          <a:xfrm>
            <a:off x="6622823" y="5363153"/>
            <a:ext cx="20287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Communauté des développeurs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D8BDF71-84FD-4041-9E32-C936FCADD9E8}"/>
              </a:ext>
            </a:extLst>
          </p:cNvPr>
          <p:cNvSpPr/>
          <p:nvPr/>
        </p:nvSpPr>
        <p:spPr bwMode="auto">
          <a:xfrm>
            <a:off x="6722032" y="49189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d’API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3FDE856-CDA9-3F45-8B01-11D6D2AC8C51}"/>
              </a:ext>
            </a:extLst>
          </p:cNvPr>
          <p:cNvSpPr/>
          <p:nvPr/>
        </p:nvSpPr>
        <p:spPr bwMode="auto">
          <a:xfrm>
            <a:off x="5182042" y="127069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IA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Chatbot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 /Conseiller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cog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8922799-DCB0-B140-A291-2B7F5D7F324A}"/>
              </a:ext>
            </a:extLst>
          </p:cNvPr>
          <p:cNvSpPr/>
          <p:nvPr/>
        </p:nvSpPr>
        <p:spPr bwMode="auto">
          <a:xfrm>
            <a:off x="5182042" y="171061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Blockchain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6398A6EB-0DC9-6748-82C9-43A94D9AE28D}"/>
              </a:ext>
            </a:extLst>
          </p:cNvPr>
          <p:cNvSpPr/>
          <p:nvPr/>
        </p:nvSpPr>
        <p:spPr bwMode="auto">
          <a:xfrm>
            <a:off x="7857613" y="1156423"/>
            <a:ext cx="2743932" cy="929366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1B2AEFF-E579-9446-9A4C-1B2F6ED3F830}"/>
              </a:ext>
            </a:extLst>
          </p:cNvPr>
          <p:cNvSpPr/>
          <p:nvPr/>
        </p:nvSpPr>
        <p:spPr bwMode="auto">
          <a:xfrm>
            <a:off x="7949972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Identification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275FB14-28DE-DE45-A9ED-B5AFACB870F6}"/>
              </a:ext>
            </a:extLst>
          </p:cNvPr>
          <p:cNvSpPr/>
          <p:nvPr/>
        </p:nvSpPr>
        <p:spPr bwMode="auto">
          <a:xfrm>
            <a:off x="9251476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Authentification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IdP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Integration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 SSO)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E385A8-22F4-ED47-9341-5481C84B8BBF}"/>
              </a:ext>
            </a:extLst>
          </p:cNvPr>
          <p:cNvSpPr/>
          <p:nvPr/>
        </p:nvSpPr>
        <p:spPr>
          <a:xfrm>
            <a:off x="7874106" y="1841054"/>
            <a:ext cx="787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Clients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848FFD0-7DCD-F04A-B8F2-B59808906514}"/>
              </a:ext>
            </a:extLst>
          </p:cNvPr>
          <p:cNvSpPr/>
          <p:nvPr/>
        </p:nvSpPr>
        <p:spPr bwMode="auto">
          <a:xfrm>
            <a:off x="6722032" y="339302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de services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39BB932-9B12-A149-9B90-2FF89D3C2DD6}"/>
              </a:ext>
            </a:extLst>
          </p:cNvPr>
          <p:cNvSpPr/>
          <p:nvPr/>
        </p:nvSpPr>
        <p:spPr bwMode="auto">
          <a:xfrm>
            <a:off x="8003137" y="49189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Portail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C932-7A0C-6845-864B-19F1FA2EBAC9}"/>
              </a:ext>
            </a:extLst>
          </p:cNvPr>
          <p:cNvSpPr txBox="1"/>
          <p:nvPr/>
        </p:nvSpPr>
        <p:spPr>
          <a:xfrm>
            <a:off x="11181960" y="4654828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Donnée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6C16CE-57FB-1F49-932E-FC6CEDA4B23C}"/>
              </a:ext>
            </a:extLst>
          </p:cNvPr>
          <p:cNvSpPr txBox="1"/>
          <p:nvPr/>
        </p:nvSpPr>
        <p:spPr>
          <a:xfrm>
            <a:off x="11161920" y="5494060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C727714-A00F-1F45-AD52-E3B7E8D1BB76}"/>
              </a:ext>
            </a:extLst>
          </p:cNvPr>
          <p:cNvSpPr/>
          <p:nvPr/>
        </p:nvSpPr>
        <p:spPr>
          <a:xfrm>
            <a:off x="6640862" y="4526088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Boutique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2DDC486-E4B0-6047-B7BF-5158B87B4177}"/>
              </a:ext>
            </a:extLst>
          </p:cNvPr>
          <p:cNvSpPr/>
          <p:nvPr/>
        </p:nvSpPr>
        <p:spPr bwMode="auto">
          <a:xfrm>
            <a:off x="8003137" y="338781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Panier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17827F3-A68C-7E4B-A4CE-91E53B10AD30}"/>
              </a:ext>
            </a:extLst>
          </p:cNvPr>
          <p:cNvSpPr/>
          <p:nvPr/>
        </p:nvSpPr>
        <p:spPr bwMode="auto">
          <a:xfrm>
            <a:off x="6722032" y="382973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Contenu éditorial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A6C2FA-0F5B-A045-805F-E14E97491179}"/>
              </a:ext>
            </a:extLst>
          </p:cNvPr>
          <p:cNvSpPr/>
          <p:nvPr/>
        </p:nvSpPr>
        <p:spPr bwMode="auto">
          <a:xfrm>
            <a:off x="8003137" y="383929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Gestion de l’éligibilité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9FE6E21-497E-8A4D-85FB-8B534575DD35}"/>
              </a:ext>
            </a:extLst>
          </p:cNvPr>
          <p:cNvSpPr/>
          <p:nvPr/>
        </p:nvSpPr>
        <p:spPr bwMode="auto">
          <a:xfrm>
            <a:off x="9304193" y="428159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wishlist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Xsale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UpSale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)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9965637-6E7B-C24E-99F8-26CF33BA4017}"/>
              </a:ext>
            </a:extLst>
          </p:cNvPr>
          <p:cNvSpPr txBox="1"/>
          <p:nvPr/>
        </p:nvSpPr>
        <p:spPr>
          <a:xfrm>
            <a:off x="11150715" y="2214602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Mobile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2E08C1-2740-F44A-93C8-5FD4D5222BCC}"/>
              </a:ext>
            </a:extLst>
          </p:cNvPr>
          <p:cNvSpPr txBox="1"/>
          <p:nvPr/>
        </p:nvSpPr>
        <p:spPr>
          <a:xfrm>
            <a:off x="11150715" y="3007815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Web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1A309C83-3C4B-D142-A6EB-D94F91020B8E}"/>
              </a:ext>
            </a:extLst>
          </p:cNvPr>
          <p:cNvSpPr/>
          <p:nvPr/>
        </p:nvSpPr>
        <p:spPr bwMode="auto">
          <a:xfrm>
            <a:off x="2112923" y="1173766"/>
            <a:ext cx="1362906" cy="4419347"/>
          </a:xfrm>
          <a:prstGeom prst="roundRect">
            <a:avLst>
              <a:gd name="adj" fmla="val 4910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2227711-E6D2-A34C-B9CE-8E9B7D5F85DC}"/>
              </a:ext>
            </a:extLst>
          </p:cNvPr>
          <p:cNvSpPr/>
          <p:nvPr/>
        </p:nvSpPr>
        <p:spPr>
          <a:xfrm>
            <a:off x="2112922" y="5347961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Intégration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7A3FA-3F9D-0449-81FB-3D0623E4F5CD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2737483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65B34B-5E0E-244A-BB87-0E2B31A5F16F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1962641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5191E87-83D6-D146-9FDB-3168D4F0B95F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4382600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24658A-A1BC-154F-8F41-FA19AFCBD767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5226045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8E9C02-9CB1-6B41-930D-2370F070D164}"/>
              </a:ext>
            </a:extLst>
          </p:cNvPr>
          <p:cNvSpPr/>
          <p:nvPr/>
        </p:nvSpPr>
        <p:spPr bwMode="auto">
          <a:xfrm>
            <a:off x="2185640" y="129379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Points d’entrée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(API, Flux de donnée, Batch, Import, </a:t>
            </a:r>
            <a:r>
              <a:rPr kumimoji="0" lang="fr-FR" sz="8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Queueing</a:t>
            </a: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FD1ADF9-7749-9745-B656-B5E1DBB9544E}"/>
              </a:ext>
            </a:extLst>
          </p:cNvPr>
          <p:cNvSpPr/>
          <p:nvPr/>
        </p:nvSpPr>
        <p:spPr bwMode="auto">
          <a:xfrm>
            <a:off x="2185640" y="176260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Filtrage de la données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3F141C3-A2A8-B648-8C20-3AE4DDAD39AA}"/>
              </a:ext>
            </a:extLst>
          </p:cNvPr>
          <p:cNvSpPr/>
          <p:nvPr/>
        </p:nvSpPr>
        <p:spPr bwMode="auto">
          <a:xfrm>
            <a:off x="2185640" y="223141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Nettoyage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9DB9041-6E94-CE44-9082-2DC991D42617}"/>
              </a:ext>
            </a:extLst>
          </p:cNvPr>
          <p:cNvSpPr/>
          <p:nvPr/>
        </p:nvSpPr>
        <p:spPr bwMode="auto">
          <a:xfrm>
            <a:off x="2185640" y="270021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Normalisation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FB8E580E-9E0C-204D-AE8C-F10B0726972D}"/>
              </a:ext>
            </a:extLst>
          </p:cNvPr>
          <p:cNvSpPr/>
          <p:nvPr/>
        </p:nvSpPr>
        <p:spPr bwMode="auto">
          <a:xfrm>
            <a:off x="3583367" y="1173766"/>
            <a:ext cx="1413553" cy="1697557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D7F06AB-BF2C-5A45-98AF-D69C7F826D26}"/>
              </a:ext>
            </a:extLst>
          </p:cNvPr>
          <p:cNvSpPr/>
          <p:nvPr/>
        </p:nvSpPr>
        <p:spPr>
          <a:xfrm>
            <a:off x="3550416" y="2675844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Données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3C51678-5BEB-5344-BCAA-254CE4352AE2}"/>
              </a:ext>
            </a:extLst>
          </p:cNvPr>
          <p:cNvSpPr/>
          <p:nvPr/>
        </p:nvSpPr>
        <p:spPr bwMode="auto">
          <a:xfrm>
            <a:off x="3675305" y="126471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 structurées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10508B9-91E5-F640-91BA-B59C2A8082E1}"/>
              </a:ext>
            </a:extLst>
          </p:cNvPr>
          <p:cNvSpPr/>
          <p:nvPr/>
        </p:nvSpPr>
        <p:spPr bwMode="auto">
          <a:xfrm>
            <a:off x="3675305" y="170462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non structurées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D824859-AD7D-1E45-945A-9823E04EF85B}"/>
              </a:ext>
            </a:extLst>
          </p:cNvPr>
          <p:cNvSpPr/>
          <p:nvPr/>
        </p:nvSpPr>
        <p:spPr bwMode="auto">
          <a:xfrm>
            <a:off x="3583367" y="2964266"/>
            <a:ext cx="1413553" cy="1292400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59F98EE-34D6-8840-85F4-BE431EC9916E}"/>
              </a:ext>
            </a:extLst>
          </p:cNvPr>
          <p:cNvSpPr/>
          <p:nvPr/>
        </p:nvSpPr>
        <p:spPr>
          <a:xfrm>
            <a:off x="3548372" y="4031360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Analytique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727A34A-361B-674E-A7E5-1B61D8D88C87}"/>
              </a:ext>
            </a:extLst>
          </p:cNvPr>
          <p:cNvSpPr/>
          <p:nvPr/>
        </p:nvSpPr>
        <p:spPr bwMode="auto">
          <a:xfrm>
            <a:off x="3679308" y="2133950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référentielles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AB287CB-E4C0-8E49-92BA-E24AE8B63A49}"/>
              </a:ext>
            </a:extLst>
          </p:cNvPr>
          <p:cNvSpPr/>
          <p:nvPr/>
        </p:nvSpPr>
        <p:spPr bwMode="auto">
          <a:xfrm>
            <a:off x="2193849" y="410828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(Antivirus…)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B977A8-FAF8-C24D-84B2-93213C7B303E}"/>
              </a:ext>
            </a:extLst>
          </p:cNvPr>
          <p:cNvSpPr/>
          <p:nvPr/>
        </p:nvSpPr>
        <p:spPr bwMode="auto">
          <a:xfrm>
            <a:off x="3680549" y="307523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Descriptive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BF09261-D5F2-2B40-811C-9D16C06C2554}"/>
              </a:ext>
            </a:extLst>
          </p:cNvPr>
          <p:cNvSpPr/>
          <p:nvPr/>
        </p:nvSpPr>
        <p:spPr bwMode="auto">
          <a:xfrm>
            <a:off x="3679308" y="356686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Prédictive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D69CE4C-660F-2C40-8395-2F28C5DCF60B}"/>
              </a:ext>
            </a:extLst>
          </p:cNvPr>
          <p:cNvSpPr/>
          <p:nvPr/>
        </p:nvSpPr>
        <p:spPr bwMode="auto">
          <a:xfrm>
            <a:off x="9284242" y="384583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Marketing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Push, mailing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A22C4623-B8BD-C744-B8B9-35490AB8840F}"/>
              </a:ext>
            </a:extLst>
          </p:cNvPr>
          <p:cNvSpPr/>
          <p:nvPr/>
        </p:nvSpPr>
        <p:spPr bwMode="auto">
          <a:xfrm>
            <a:off x="5079433" y="2518891"/>
            <a:ext cx="1413553" cy="3043767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7CF0061-2893-FB4D-BB80-ADBE5EB3A58B}"/>
              </a:ext>
            </a:extLst>
          </p:cNvPr>
          <p:cNvSpPr/>
          <p:nvPr/>
        </p:nvSpPr>
        <p:spPr>
          <a:xfrm>
            <a:off x="5054286" y="5323683"/>
            <a:ext cx="14135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Capacités techniques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BB78A81-0A2B-1440-8962-5072C9773F9B}"/>
              </a:ext>
            </a:extLst>
          </p:cNvPr>
          <p:cNvSpPr/>
          <p:nvPr/>
        </p:nvSpPr>
        <p:spPr bwMode="auto">
          <a:xfrm>
            <a:off x="5151471" y="261703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Processus Métier 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1808332-2397-7F40-AE16-E1D2312F3570}"/>
              </a:ext>
            </a:extLst>
          </p:cNvPr>
          <p:cNvSpPr/>
          <p:nvPr/>
        </p:nvSpPr>
        <p:spPr bwMode="auto">
          <a:xfrm>
            <a:off x="9256899" y="338781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Personnalisation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« Ma 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» Plateforme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E971AA5-5575-5244-AE70-CAE134472989}"/>
              </a:ext>
            </a:extLst>
          </p:cNvPr>
          <p:cNvSpPr/>
          <p:nvPr/>
        </p:nvSpPr>
        <p:spPr bwMode="auto">
          <a:xfrm>
            <a:off x="5151990" y="350240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Internationalisation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622FBC7-4AD9-514E-8D30-C992526CF16D}"/>
              </a:ext>
            </a:extLst>
          </p:cNvPr>
          <p:cNvSpPr/>
          <p:nvPr/>
        </p:nvSpPr>
        <p:spPr bwMode="auto">
          <a:xfrm>
            <a:off x="2185640" y="316902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Confidentialité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4758A0-3E78-FD47-80AC-A235626E6725}"/>
              </a:ext>
            </a:extLst>
          </p:cNvPr>
          <p:cNvSpPr/>
          <p:nvPr/>
        </p:nvSpPr>
        <p:spPr bwMode="auto">
          <a:xfrm>
            <a:off x="2185640" y="363783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Intégrité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2883E90-371E-164D-8456-2904F452349F}"/>
              </a:ext>
            </a:extLst>
          </p:cNvPr>
          <p:cNvSpPr/>
          <p:nvPr/>
        </p:nvSpPr>
        <p:spPr bwMode="auto">
          <a:xfrm>
            <a:off x="5151470" y="305971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Composition de services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ECB302C-C7B1-E84D-AA76-480F04B3754A}"/>
              </a:ext>
            </a:extLst>
          </p:cNvPr>
          <p:cNvSpPr/>
          <p:nvPr/>
        </p:nvSpPr>
        <p:spPr bwMode="auto">
          <a:xfrm>
            <a:off x="157296" y="456309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2D050">
              <a:alpha val="9000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E889417-0176-7646-9793-FC36D76B0E7C}"/>
              </a:ext>
            </a:extLst>
          </p:cNvPr>
          <p:cNvSpPr/>
          <p:nvPr/>
        </p:nvSpPr>
        <p:spPr>
          <a:xfrm>
            <a:off x="164430" y="6179866"/>
            <a:ext cx="8819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B050"/>
                </a:solidFill>
                <a:latin typeface="IBM Plex Sans" panose="020B0503050203000203" pitchFamily="34" charset="77"/>
              </a:rPr>
              <a:t>SI externes</a:t>
            </a:r>
            <a:endParaRPr lang="fr-FR" sz="1000" b="1" dirty="0">
              <a:solidFill>
                <a:srgbClr val="00B050"/>
              </a:solidFill>
              <a:latin typeface="IBM Plex Sans" panose="020B0503050203000203" pitchFamily="34" charset="77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45C565-F608-7F43-9807-578CA1F96B1E}"/>
              </a:ext>
            </a:extLst>
          </p:cNvPr>
          <p:cNvSpPr/>
          <p:nvPr/>
        </p:nvSpPr>
        <p:spPr bwMode="auto">
          <a:xfrm>
            <a:off x="217456" y="5663255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CD044C6-E2DE-BA49-96CC-4A46119104DC}"/>
              </a:ext>
            </a:extLst>
          </p:cNvPr>
          <p:cNvSpPr/>
          <p:nvPr/>
        </p:nvSpPr>
        <p:spPr bwMode="auto">
          <a:xfrm>
            <a:off x="208649" y="5174350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52C28CE-92B3-2A4E-8269-FA70594F09EF}"/>
              </a:ext>
            </a:extLst>
          </p:cNvPr>
          <p:cNvSpPr/>
          <p:nvPr/>
        </p:nvSpPr>
        <p:spPr bwMode="auto">
          <a:xfrm>
            <a:off x="203107" y="4720102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Exposition API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(Modernisation, Existant)</a:t>
            </a:r>
            <a:endParaRPr kumimoji="0" lang="fr-FR" sz="5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cxnSp>
        <p:nvCxnSpPr>
          <p:cNvPr id="229" name="Straight Arrow Connector 227">
            <a:extLst>
              <a:ext uri="{FF2B5EF4-FFF2-40B4-BE49-F238E27FC236}">
                <a16:creationId xmlns:a16="http://schemas.microsoft.com/office/drawing/2014/main" id="{6EA35221-976D-2B4C-8516-C998DF26489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3838030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258B533-667F-3A4B-B8B0-BE67FF7B7C66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3761466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3417756-93C0-3743-AD18-91EA6EF2E24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97938" y="3839724"/>
            <a:ext cx="889666" cy="871091"/>
          </a:xfrm>
          <a:prstGeom prst="bentConnector3">
            <a:avLst>
              <a:gd name="adj1" fmla="val 100099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CD26A8C-2194-C844-8C5E-F9EC784A3330}"/>
              </a:ext>
            </a:extLst>
          </p:cNvPr>
          <p:cNvSpPr/>
          <p:nvPr/>
        </p:nvSpPr>
        <p:spPr bwMode="auto">
          <a:xfrm>
            <a:off x="168595" y="97724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90099">
              <a:alpha val="9000"/>
            </a:srgbClr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46E26F1-A41E-0447-9E66-A6139B8DEA11}"/>
              </a:ext>
            </a:extLst>
          </p:cNvPr>
          <p:cNvSpPr/>
          <p:nvPr/>
        </p:nvSpPr>
        <p:spPr>
          <a:xfrm>
            <a:off x="155877" y="2431740"/>
            <a:ext cx="1156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kern="0" dirty="0">
                <a:solidFill>
                  <a:srgbClr val="7030A0"/>
                </a:solidFill>
                <a:latin typeface="IBM Plex Sans" panose="020B0503050203000203" pitchFamily="34" charset="77"/>
              </a:rPr>
              <a:t>Réseau des partenaires</a:t>
            </a:r>
            <a:endParaRPr lang="fr-FR" sz="1000" b="1" dirty="0">
              <a:solidFill>
                <a:srgbClr val="7030A0"/>
              </a:solidFill>
              <a:latin typeface="IBM Plex Sans" panose="020B0503050203000203" pitchFamily="34" charset="77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057A336-B4E4-B140-9697-47BCD1A34B7C}"/>
              </a:ext>
            </a:extLst>
          </p:cNvPr>
          <p:cNvSpPr/>
          <p:nvPr/>
        </p:nvSpPr>
        <p:spPr bwMode="auto">
          <a:xfrm>
            <a:off x="238390" y="2036654"/>
            <a:ext cx="1219187" cy="391885"/>
          </a:xfrm>
          <a:prstGeom prst="rect">
            <a:avLst/>
          </a:prstGeom>
          <a:solidFill>
            <a:srgbClr val="7030A0">
              <a:alpha val="16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#3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0F2B5A3-416F-7346-8AFB-EFAE25EB2D6C}"/>
              </a:ext>
            </a:extLst>
          </p:cNvPr>
          <p:cNvSpPr/>
          <p:nvPr/>
        </p:nvSpPr>
        <p:spPr bwMode="auto">
          <a:xfrm>
            <a:off x="229583" y="1560049"/>
            <a:ext cx="1219187" cy="391885"/>
          </a:xfrm>
          <a:prstGeom prst="rect">
            <a:avLst/>
          </a:prstGeom>
          <a:solidFill>
            <a:srgbClr val="7030A0">
              <a:alpha val="41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D2B861-6355-D947-82C7-C977A68DF895}"/>
              </a:ext>
            </a:extLst>
          </p:cNvPr>
          <p:cNvSpPr/>
          <p:nvPr/>
        </p:nvSpPr>
        <p:spPr bwMode="auto">
          <a:xfrm>
            <a:off x="224041" y="1105801"/>
            <a:ext cx="1219187" cy="391885"/>
          </a:xfrm>
          <a:prstGeom prst="rect">
            <a:avLst/>
          </a:prstGeom>
          <a:solidFill>
            <a:srgbClr val="7030A0">
              <a:alpha val="69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#1</a:t>
            </a:r>
          </a:p>
        </p:txBody>
      </p:sp>
      <p:cxnSp>
        <p:nvCxnSpPr>
          <p:cNvPr id="235" name="Straight Arrow Connector 227">
            <a:extLst>
              <a:ext uri="{FF2B5EF4-FFF2-40B4-BE49-F238E27FC236}">
                <a16:creationId xmlns:a16="http://schemas.microsoft.com/office/drawing/2014/main" id="{61318E6D-DDDB-CB48-93FE-B69AE5756316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224018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C1BF4B98-B003-964D-9AFF-1013AF775C8C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216362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7" name="Straight Arrow Connector 227">
            <a:extLst>
              <a:ext uri="{FF2B5EF4-FFF2-40B4-BE49-F238E27FC236}">
                <a16:creationId xmlns:a16="http://schemas.microsoft.com/office/drawing/2014/main" id="{E6FDF28A-C22C-1B4C-A204-E08B28896EB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175324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07DE3B5F-6445-BD42-A2C0-599DE93B0842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167668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9" name="Straight Arrow Connector 227">
            <a:extLst>
              <a:ext uri="{FF2B5EF4-FFF2-40B4-BE49-F238E27FC236}">
                <a16:creationId xmlns:a16="http://schemas.microsoft.com/office/drawing/2014/main" id="{D0CEF724-FE1A-FF4D-B8E9-C7C48B8ECB81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1313941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D1181A59-46B5-204D-A540-B2920E0941AC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1237377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41" name="Straight Arrow Connector 227">
            <a:extLst>
              <a:ext uri="{FF2B5EF4-FFF2-40B4-BE49-F238E27FC236}">
                <a16:creationId xmlns:a16="http://schemas.microsoft.com/office/drawing/2014/main" id="{BA6ACDB0-5665-5E42-BBC6-99589D694ACD}"/>
              </a:ext>
            </a:extLst>
          </p:cNvPr>
          <p:cNvCxnSpPr>
            <a:cxnSpLocks/>
            <a:stCxn id="232" idx="3"/>
          </p:cNvCxnSpPr>
          <p:nvPr/>
        </p:nvCxnSpPr>
        <p:spPr bwMode="auto">
          <a:xfrm>
            <a:off x="1457577" y="2232597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2" name="Straight Arrow Connector 227">
            <a:extLst>
              <a:ext uri="{FF2B5EF4-FFF2-40B4-BE49-F238E27FC236}">
                <a16:creationId xmlns:a16="http://schemas.microsoft.com/office/drawing/2014/main" id="{AFB606C5-1A31-B246-800F-CF5B8D834AC4}"/>
              </a:ext>
            </a:extLst>
          </p:cNvPr>
          <p:cNvCxnSpPr>
            <a:cxnSpLocks/>
          </p:cNvCxnSpPr>
          <p:nvPr/>
        </p:nvCxnSpPr>
        <p:spPr bwMode="auto">
          <a:xfrm>
            <a:off x="1457300" y="1741271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3" name="Straight Arrow Connector 227">
            <a:extLst>
              <a:ext uri="{FF2B5EF4-FFF2-40B4-BE49-F238E27FC236}">
                <a16:creationId xmlns:a16="http://schemas.microsoft.com/office/drawing/2014/main" id="{B053D737-751B-1646-A027-C0FE8393D6B3}"/>
              </a:ext>
            </a:extLst>
          </p:cNvPr>
          <p:cNvCxnSpPr>
            <a:cxnSpLocks/>
          </p:cNvCxnSpPr>
          <p:nvPr/>
        </p:nvCxnSpPr>
        <p:spPr bwMode="auto">
          <a:xfrm>
            <a:off x="1456520" y="1305194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15A552C-F1DC-D944-9276-7AA413975BF7}"/>
              </a:ext>
            </a:extLst>
          </p:cNvPr>
          <p:cNvSpPr/>
          <p:nvPr/>
        </p:nvSpPr>
        <p:spPr bwMode="auto">
          <a:xfrm>
            <a:off x="9251475" y="164527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consentement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7C2973-DE69-3D40-8762-320CEB12BD12}"/>
              </a:ext>
            </a:extLst>
          </p:cNvPr>
          <p:cNvSpPr/>
          <p:nvPr/>
        </p:nvSpPr>
        <p:spPr bwMode="auto">
          <a:xfrm>
            <a:off x="5151990" y="3938336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Geospatialisation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CBC466D-1626-D442-9FF8-82D1DBF40A2B}"/>
              </a:ext>
            </a:extLst>
          </p:cNvPr>
          <p:cNvSpPr/>
          <p:nvPr/>
        </p:nvSpPr>
        <p:spPr bwMode="auto">
          <a:xfrm>
            <a:off x="5151990" y="439478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Formulaire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C9F6B4-A4CB-5047-B556-B7FB750FC2E5}"/>
              </a:ext>
            </a:extLst>
          </p:cNvPr>
          <p:cNvSpPr/>
          <p:nvPr/>
        </p:nvSpPr>
        <p:spPr bwMode="auto">
          <a:xfrm>
            <a:off x="5147238" y="484365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Formulaire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617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509</Words>
  <Application>Microsoft Macintosh PowerPoint</Application>
  <PresentationFormat>Widescreen</PresentationFormat>
  <Paragraphs>233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HelvNeue Light for IBM</vt:lpstr>
      <vt:lpstr>IBM Plex Sans</vt:lpstr>
      <vt:lpstr>IBM Plex Sans Condensed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SWT</dc:creator>
  <cp:lastModifiedBy>Sylvain-Roch Wilbert</cp:lastModifiedBy>
  <cp:revision>20</cp:revision>
  <dcterms:created xsi:type="dcterms:W3CDTF">2018-06-14T14:37:53Z</dcterms:created>
  <dcterms:modified xsi:type="dcterms:W3CDTF">2019-05-07T06:46:45Z</dcterms:modified>
</cp:coreProperties>
</file>