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4264" r:id="rId5"/>
    <p:sldId id="4265" r:id="rId6"/>
    <p:sldId id="4266" r:id="rId7"/>
    <p:sldId id="315" r:id="rId8"/>
    <p:sldId id="72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1"/>
    <p:restoredTop sz="94673"/>
  </p:normalViewPr>
  <p:slideViewPr>
    <p:cSldViewPr snapToGrid="0" snapToObjects="1">
      <p:cViewPr>
        <p:scale>
          <a:sx n="145" d="100"/>
          <a:sy n="145" d="100"/>
        </p:scale>
        <p:origin x="-6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009E-B22F-6E48-8933-33EC4CACBEDD}" type="datetimeFigureOut">
              <a:rPr lang="fr-FR" smtClean="0"/>
              <a:t>06/05/2019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E312A-729C-5E41-9CC4-378B78D4036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82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A75E-0CD5-F740-8857-5C9C6C2728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7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A75E-0CD5-F740-8857-5C9C6C2728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02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AED143-1506-434C-B47D-CBF33F177B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40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C703-005B-DA44-915A-141B75F76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2D7AB-29F3-A54D-82F2-CC1B6896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7E22-C8E8-604A-B2B7-2F3A130C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46A6-8D93-7944-83FC-7E386162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FC3DE-C9F3-C845-878A-56F2E91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78D0-D6E9-1C42-AACF-43A3F5A1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3359-D25C-174A-A39A-CDF7019E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76CB-960D-624A-8EB9-3F360715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950-C4E6-BF49-A944-250FDD9D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5184-4DE7-C745-877C-7E088925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59833-60B6-E141-9F3C-12DD0F337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CA0C-B272-F644-94FB-10FB1696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DAA4B-6085-FE4A-8CB8-A9AC7CBC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DA39-D274-A64E-A301-38CFB0B6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8399-F5C6-2444-BF17-15CD47D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1714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780"/>
            <a:ext cx="695452" cy="2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2814467" algn="dec"/>
              </a:tabLst>
              <a:defRPr/>
            </a:lvl1pPr>
            <a:lvl2pPr marL="123601" indent="-12360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326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287388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2814467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326578" rtl="0" eaLnBrk="1" fontAlgn="auto" latinLnBrk="0" hangingPunct="1">
              <a:lnSpc>
                <a:spcPct val="100000"/>
              </a:lnSpc>
              <a:spcBef>
                <a:spcPts val="786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2873886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6466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114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6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85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06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114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6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85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0265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6"/>
          </a:xfrm>
        </p:spPr>
        <p:txBody>
          <a:bodyPr/>
          <a:lstStyle>
            <a:lvl1pPr>
              <a:lnSpc>
                <a:spcPct val="90000"/>
              </a:lnSpc>
              <a:defRPr sz="685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0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68225"/>
            <a:ext cx="6916616" cy="6027740"/>
          </a:xfrm>
        </p:spPr>
        <p:txBody>
          <a:bodyPr/>
          <a:lstStyle>
            <a:lvl1pPr marL="83912" indent="-8391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3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786"/>
              </a:spcBef>
              <a:spcAft>
                <a:spcPts val="0"/>
              </a:spcAft>
              <a:defRPr/>
            </a:lvl1pPr>
            <a:lvl2pPr>
              <a:spcBef>
                <a:spcPts val="786"/>
              </a:spcBef>
              <a:defRPr/>
            </a:lvl2pPr>
            <a:lvl3pPr>
              <a:spcBef>
                <a:spcPts val="786"/>
              </a:spcBef>
              <a:defRPr/>
            </a:lvl3pPr>
            <a:lvl4pPr>
              <a:spcBef>
                <a:spcPts val="786"/>
              </a:spcBef>
              <a:defRPr/>
            </a:lvl4pPr>
            <a:lvl5pPr>
              <a:spcBef>
                <a:spcPts val="786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7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331-E72E-8C4F-A6F6-4816F7AA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417E-A60E-CB4E-A2BD-EB7320DD2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1428-5149-BD49-8E31-FC9D267A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47BD-2D4A-0648-B984-A3E850A6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6E8D-858E-4D4B-BC58-BD312836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1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8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8"/>
            <a:ext cx="5486400" cy="4781126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17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114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6"/>
          </a:xfrm>
        </p:spPr>
        <p:txBody>
          <a:bodyPr/>
          <a:lstStyle>
            <a:lvl1pPr>
              <a:defRPr sz="1143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664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1714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4"/>
            <a:ext cx="5486400" cy="4755303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900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2438400" cy="4786206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0"/>
            <a:ext cx="2438400" cy="4786206"/>
          </a:xfrm>
        </p:spPr>
        <p:txBody>
          <a:bodyPr/>
          <a:lstStyle>
            <a:lvl1pPr>
              <a:spcBef>
                <a:spcPts val="786"/>
              </a:spcBef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60"/>
            <a:ext cx="2438400" cy="4786206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60"/>
            <a:ext cx="2438400" cy="4786206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69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781126"/>
          </a:xfrm>
        </p:spPr>
        <p:txBody>
          <a:bodyPr/>
          <a:lstStyle>
            <a:lvl1pPr>
              <a:defRPr sz="1143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57996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2438400" cy="4781126"/>
          </a:xfrm>
        </p:spPr>
        <p:txBody>
          <a:bodyPr/>
          <a:lstStyle>
            <a:lvl1pPr>
              <a:spcBef>
                <a:spcPts val="786"/>
              </a:spcBef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40"/>
            <a:ext cx="2438400" cy="4781126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05673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4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4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13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57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786"/>
              </a:spcBef>
              <a:buFontTx/>
              <a:buNone/>
              <a:defRPr sz="786">
                <a:solidFill>
                  <a:schemeClr val="bg2"/>
                </a:solidFill>
              </a:defRPr>
            </a:lvl2pPr>
            <a:lvl3pPr>
              <a:defRPr sz="786">
                <a:solidFill>
                  <a:schemeClr val="bg2"/>
                </a:solidFill>
              </a:defRPr>
            </a:lvl3pPr>
            <a:lvl4pPr>
              <a:defRPr sz="786">
                <a:solidFill>
                  <a:schemeClr val="bg2"/>
                </a:solidFill>
              </a:defRPr>
            </a:lvl4pPr>
            <a:lvl5pPr>
              <a:defRPr sz="786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78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97475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430123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8FA1-0112-0D4D-8102-15EE3CD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0B2E-2054-7742-AE74-769BEACD1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6758-2E5D-624C-980E-9DDFEB19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19AF-0FB0-3C45-A251-CAB9B72E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7B35-A6D1-5642-BBE1-254BC68E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4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92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1143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1143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0817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4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3429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13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1714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46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714">
                <a:solidFill>
                  <a:schemeClr val="bg2"/>
                </a:solidFill>
              </a:defRPr>
            </a:lvl2pPr>
            <a:lvl3pPr>
              <a:defRPr sz="714">
                <a:solidFill>
                  <a:schemeClr val="bg2"/>
                </a:solidFill>
              </a:defRPr>
            </a:lvl3pPr>
            <a:lvl4pPr>
              <a:defRPr sz="714">
                <a:solidFill>
                  <a:schemeClr val="bg2"/>
                </a:solidFill>
              </a:defRPr>
            </a:lvl4pPr>
            <a:lvl5pPr>
              <a:defRPr sz="714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3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143">
                <a:solidFill>
                  <a:schemeClr val="bg2"/>
                </a:solidFill>
              </a:defRPr>
            </a:lvl1pPr>
            <a:lvl2pPr>
              <a:defRPr sz="786">
                <a:solidFill>
                  <a:schemeClr val="bg2"/>
                </a:solidFill>
              </a:defRPr>
            </a:lvl2pPr>
            <a:lvl3pPr>
              <a:defRPr sz="786">
                <a:solidFill>
                  <a:schemeClr val="bg2"/>
                </a:solidFill>
              </a:defRPr>
            </a:lvl3pPr>
            <a:lvl4pPr>
              <a:defRPr sz="786">
                <a:solidFill>
                  <a:schemeClr val="bg2"/>
                </a:solidFill>
              </a:defRPr>
            </a:lvl4pPr>
            <a:lvl5pPr>
              <a:defRPr sz="786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786">
                <a:solidFill>
                  <a:schemeClr val="bg2"/>
                </a:solidFill>
              </a:defRPr>
            </a:lvl2pPr>
            <a:lvl3pPr>
              <a:defRPr sz="786">
                <a:solidFill>
                  <a:schemeClr val="bg2"/>
                </a:solidFill>
              </a:defRPr>
            </a:lvl3pPr>
            <a:lvl4pPr>
              <a:defRPr sz="786">
                <a:solidFill>
                  <a:schemeClr val="bg2"/>
                </a:solidFill>
              </a:defRPr>
            </a:lvl4pPr>
            <a:lvl5pPr>
              <a:defRPr sz="786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786">
                <a:solidFill>
                  <a:schemeClr val="bg2"/>
                </a:solidFill>
              </a:defRPr>
            </a:lvl2pPr>
            <a:lvl3pPr>
              <a:defRPr sz="786">
                <a:solidFill>
                  <a:schemeClr val="bg2"/>
                </a:solidFill>
              </a:defRPr>
            </a:lvl3pPr>
            <a:lvl4pPr>
              <a:defRPr sz="786">
                <a:solidFill>
                  <a:schemeClr val="bg2"/>
                </a:solidFill>
              </a:defRPr>
            </a:lvl4pPr>
            <a:lvl5pPr>
              <a:defRPr sz="786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786">
                <a:solidFill>
                  <a:schemeClr val="bg2"/>
                </a:solidFill>
              </a:defRPr>
            </a:lvl2pPr>
            <a:lvl3pPr>
              <a:defRPr sz="786">
                <a:solidFill>
                  <a:schemeClr val="bg2"/>
                </a:solidFill>
              </a:defRPr>
            </a:lvl3pPr>
            <a:lvl4pPr>
              <a:defRPr sz="786">
                <a:solidFill>
                  <a:schemeClr val="bg2"/>
                </a:solidFill>
              </a:defRPr>
            </a:lvl4pPr>
            <a:lvl5pPr>
              <a:defRPr sz="786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65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4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1398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6"/>
          </a:xfrm>
        </p:spPr>
        <p:txBody>
          <a:bodyPr/>
          <a:lstStyle>
            <a:lvl1pPr>
              <a:defRPr sz="1000"/>
            </a:lvl1pPr>
            <a:lvl2pPr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23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6"/>
          </a:xfrm>
        </p:spPr>
        <p:txBody>
          <a:bodyPr/>
          <a:lstStyle>
            <a:lvl1pPr>
              <a:defRPr sz="1000"/>
            </a:lvl1pPr>
            <a:lvl2pPr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0047-41AD-9E40-8AE4-168CD531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05A1-AF8B-E94E-8252-279452DCE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CE3B7-9A58-4446-9C9A-01B996F1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CBD-6D1D-CC46-A2A1-3C1AF200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6EDD-EC2E-F644-9128-D5D026E7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A3C3-ADC9-184F-AB2B-95192D6D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07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143"/>
            </a:lvl1pPr>
            <a:lvl2pPr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000"/>
            </a:lvl1pPr>
            <a:lvl2pPr marL="0" indent="0">
              <a:buNone/>
              <a:defRPr sz="714"/>
            </a:lvl2pPr>
            <a:lvl3pPr>
              <a:defRPr sz="714"/>
            </a:lvl3pPr>
            <a:lvl4pPr>
              <a:defRPr sz="714"/>
            </a:lvl4pPr>
            <a:lvl5pPr>
              <a:defRPr sz="71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061711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1143"/>
            </a:lvl1pPr>
            <a:lvl2pPr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000"/>
            </a:lvl1pPr>
            <a:lvl2pPr marL="0" indent="0">
              <a:buNone/>
              <a:defRPr sz="714"/>
            </a:lvl2pPr>
            <a:lvl3pPr>
              <a:defRPr sz="714"/>
            </a:lvl3pPr>
            <a:lvl4pPr>
              <a:defRPr sz="714"/>
            </a:lvl4pPr>
            <a:lvl5pPr>
              <a:defRPr sz="71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90" y="1454615"/>
            <a:ext cx="5620010" cy="4608576"/>
          </a:xfrm>
        </p:spPr>
        <p:txBody>
          <a:bodyPr/>
          <a:lstStyle>
            <a:lvl1pPr marL="83912" indent="-83912">
              <a:tabLst/>
              <a:defRPr sz="1714"/>
            </a:lvl1pPr>
            <a:lvl2pPr marL="0" indent="0"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5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1143"/>
            </a:lvl1pPr>
            <a:lvl2pPr marL="0" indent="0">
              <a:spcBef>
                <a:spcPts val="786"/>
              </a:spcBef>
              <a:buFontTx/>
              <a:buNone/>
              <a:defRPr sz="786"/>
            </a:lvl2pPr>
            <a:lvl3pPr>
              <a:defRPr sz="786"/>
            </a:lvl3pPr>
            <a:lvl4pPr>
              <a:defRPr sz="786"/>
            </a:lvl4pPr>
            <a:lvl5pPr>
              <a:defRPr sz="78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8"/>
            <a:ext cx="8534400" cy="612986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661494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329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289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11409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2814467" algn="dec"/>
              </a:tabLst>
              <a:defRPr sz="786"/>
            </a:lvl1pPr>
            <a:lvl2pPr marL="123601" indent="-123601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326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2873886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3032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Group Name / DOC ID / Month XX, 2017 / © 2017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67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xfrm>
            <a:off x="5967909" y="6505278"/>
            <a:ext cx="247257" cy="25558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915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23A1-1013-5F44-865C-760911F0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E555-29A5-7241-89A8-3AE6F4E1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61A15-E156-2C42-9942-959BB168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336A-FF54-8A49-B7B1-3A2E89AA4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DF76E-FC66-0343-994C-93EAA378A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27E32-2494-D44A-9D40-FA18F198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18353-7624-D247-A598-EEF00518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42F06-7ADD-2349-9BB2-A842666C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3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B4E1-1B6C-3F44-8AE7-2CE32CFE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E3F1A-5DFB-7140-84DA-8ADC4751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1621-0B9B-254F-AFCB-E6C2837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A7F0-8A3D-0245-9715-36EA0CCD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D288-3BAF-454D-B73F-825F76E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4FB8A-1C33-954A-922C-299CE670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BADB-DB91-B040-8157-081267AC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7AB-0219-BD4E-81A2-E181E1A8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3EA4-EBEA-BD48-A480-1DFF8E60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2477F-1E1D-5249-88EE-ABB338B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0766-1C97-2647-A481-695E2F06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5522D-D2B9-784B-B83D-CAF6B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B66CD-C720-7C4A-B194-242F0BEA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41EA-93A4-2046-9C32-61AFA463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AF29B-BA60-7847-9C08-AC3288F2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E413D-3102-C945-905B-0F5ED00D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7CEB7-2291-0345-9AF8-E0ACC5F8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3098-5F17-DD42-AB5E-0A36673D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DBC77-824D-0247-B875-D75C7A4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7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176B-0F13-7842-ABB7-4679B793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4657-6240-CF4F-814A-664EBA33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69C9-2378-E944-B9E5-FA57C2B03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0326-2A34-8846-B4C5-C0C77786F12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8F08-8226-184A-9E48-5533D4CA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5671-FF8E-3044-A32E-0F2E4063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1FB0-1F24-1240-BD14-DD7A3FA1F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6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42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6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429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Group Name / DOC ID / Month XX, 2017 / © 2017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hf hdr="0" dt="0"/>
  <p:txStyles>
    <p:titleStyle>
      <a:lvl1pPr algn="l" defTabSz="326578" rtl="0" eaLnBrk="1" latinLnBrk="0" hangingPunct="1">
        <a:lnSpc>
          <a:spcPct val="90000"/>
        </a:lnSpc>
        <a:spcBef>
          <a:spcPct val="0"/>
        </a:spcBef>
        <a:buNone/>
        <a:defRPr sz="1714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326578" rtl="0" eaLnBrk="1" latinLnBrk="0" hangingPunct="1">
        <a:lnSpc>
          <a:spcPct val="100000"/>
        </a:lnSpc>
        <a:spcBef>
          <a:spcPts val="786"/>
        </a:spcBef>
        <a:buFont typeface="Arial"/>
        <a:buNone/>
        <a:defRPr sz="10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23601" indent="-123601" algn="l" defTabSz="326578" rtl="0" eaLnBrk="1" latinLnBrk="0" hangingPunct="1">
        <a:lnSpc>
          <a:spcPct val="100000"/>
        </a:lnSpc>
        <a:spcBef>
          <a:spcPts val="786"/>
        </a:spcBef>
        <a:spcAft>
          <a:spcPts val="0"/>
        </a:spcAft>
        <a:buFont typeface="Arial"/>
        <a:buChar char="–"/>
        <a:defRPr sz="10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283488" indent="-123601" algn="l" defTabSz="326578" rtl="0" eaLnBrk="1" latinLnBrk="0" hangingPunct="1">
        <a:lnSpc>
          <a:spcPct val="100000"/>
        </a:lnSpc>
        <a:spcBef>
          <a:spcPts val="786"/>
        </a:spcBef>
        <a:spcAft>
          <a:spcPts val="0"/>
        </a:spcAft>
        <a:buFont typeface="Arial"/>
        <a:buChar char="•"/>
        <a:defRPr sz="10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446777" indent="-120199" algn="l" defTabSz="326578" rtl="0" eaLnBrk="1" latinLnBrk="0" hangingPunct="1">
        <a:lnSpc>
          <a:spcPct val="100000"/>
        </a:lnSpc>
        <a:spcBef>
          <a:spcPts val="786"/>
        </a:spcBef>
        <a:spcAft>
          <a:spcPts val="0"/>
        </a:spcAft>
        <a:buFont typeface="Arial"/>
        <a:buChar char="–"/>
        <a:defRPr sz="1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573779" indent="-123601" algn="l" defTabSz="326578" rtl="0" eaLnBrk="1" latinLnBrk="0" hangingPunct="1">
        <a:lnSpc>
          <a:spcPct val="100000"/>
        </a:lnSpc>
        <a:spcBef>
          <a:spcPts val="786"/>
        </a:spcBef>
        <a:spcAft>
          <a:spcPts val="0"/>
        </a:spcAft>
        <a:buFont typeface="Arial"/>
        <a:buChar char="»"/>
        <a:defRPr sz="1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796179" indent="-163289" algn="l" defTabSz="326578" rtl="0" eaLnBrk="1" latinLnBrk="0" hangingPunct="1">
        <a:spcBef>
          <a:spcPct val="20000"/>
        </a:spcBef>
        <a:buFont typeface="Arial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326578" rtl="0" eaLnBrk="1" latinLnBrk="0" hangingPunct="1">
        <a:spcBef>
          <a:spcPct val="20000"/>
        </a:spcBef>
        <a:buFont typeface="Arial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326578" rtl="0" eaLnBrk="1" latinLnBrk="0" hangingPunct="1">
        <a:spcBef>
          <a:spcPct val="20000"/>
        </a:spcBef>
        <a:buFont typeface="Arial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326578" rtl="0" eaLnBrk="1" latinLnBrk="0" hangingPunct="1">
        <a:spcBef>
          <a:spcPct val="20000"/>
        </a:spcBef>
        <a:buFont typeface="Arial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3265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14">
          <p15:clr>
            <a:srgbClr val="F26B43"/>
          </p15:clr>
        </p15:guide>
        <p15:guide id="2" orient="horz" pos="3022">
          <p15:clr>
            <a:srgbClr val="F26B43"/>
          </p15:clr>
        </p15:guide>
        <p15:guide id="3" orient="horz" pos="2270">
          <p15:clr>
            <a:srgbClr val="F26B43"/>
          </p15:clr>
        </p15:guide>
        <p15:guide id="5" orient="horz" pos="1518">
          <p15:clr>
            <a:srgbClr val="F26B43"/>
          </p15:clr>
        </p15:guide>
        <p15:guide id="7" orient="horz" pos="3774">
          <p15:clr>
            <a:srgbClr val="F26B43"/>
          </p15:clr>
        </p15:guide>
        <p15:guide id="8" orient="horz" pos="4529">
          <p15:clr>
            <a:srgbClr val="F26B43"/>
          </p15:clr>
        </p15:guide>
        <p15:guide id="9" orient="horz" pos="5281">
          <p15:clr>
            <a:srgbClr val="F26B43"/>
          </p15:clr>
        </p15:guide>
        <p15:guide id="11" pos="4032">
          <p15:clr>
            <a:srgbClr val="F26B43"/>
          </p15:clr>
        </p15:guide>
        <p15:guide id="13" pos="3830">
          <p15:clr>
            <a:srgbClr val="F26B43"/>
          </p15:clr>
        </p15:guide>
        <p15:guide id="15" pos="2218">
          <p15:clr>
            <a:srgbClr val="F26B43"/>
          </p15:clr>
        </p15:guide>
        <p15:guide id="17" pos="2016">
          <p15:clr>
            <a:srgbClr val="F26B43"/>
          </p15:clr>
        </p15:guide>
        <p15:guide id="20" pos="4234">
          <p15:clr>
            <a:srgbClr val="F26B43"/>
          </p15:clr>
        </p15:guide>
        <p15:guide id="22" pos="6048">
          <p15:clr>
            <a:srgbClr val="F26B43"/>
          </p15:clr>
        </p15:guide>
        <p15:guide id="24" pos="202">
          <p15:clr>
            <a:srgbClr val="F26B43"/>
          </p15:clr>
        </p15:guide>
        <p15:guide id="26" pos="7862">
          <p15:clr>
            <a:srgbClr val="F26B43"/>
          </p15:clr>
        </p15:guide>
        <p15:guide id="27" orient="horz" pos="265">
          <p15:clr>
            <a:srgbClr val="F26B43"/>
          </p15:clr>
        </p15:guide>
        <p15:guide id="31" pos="5846">
          <p15:clr>
            <a:srgbClr val="F26B43"/>
          </p15:clr>
        </p15:guide>
        <p15:guide id="32" pos="6250">
          <p15:clr>
            <a:srgbClr val="F26B43"/>
          </p15:clr>
        </p15:guide>
        <p15:guide id="34" orient="horz" pos="5783">
          <p15:clr>
            <a:srgbClr val="F26B43"/>
          </p15:clr>
        </p15:guide>
        <p15:guide id="35" orient="horz" pos="784">
          <p15:clr>
            <a:srgbClr val="F26B43"/>
          </p15:clr>
        </p15:guide>
        <p15:guide id="36" orient="horz" pos="13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0011708-BCA6-3143-AAB8-8A885422C783}"/>
              </a:ext>
            </a:extLst>
          </p:cNvPr>
          <p:cNvSpPr/>
          <p:nvPr/>
        </p:nvSpPr>
        <p:spPr>
          <a:xfrm>
            <a:off x="466159" y="208203"/>
            <a:ext cx="8183577" cy="5751172"/>
          </a:xfrm>
          <a:prstGeom prst="roundRect">
            <a:avLst>
              <a:gd name="adj" fmla="val 1174"/>
            </a:avLst>
          </a:prstGeom>
          <a:solidFill>
            <a:srgbClr val="00426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BEYOND Platform</a:t>
            </a:r>
          </a:p>
        </p:txBody>
      </p:sp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FABE2B3C-F876-2E4A-A4C9-B623537046E8}"/>
              </a:ext>
            </a:extLst>
          </p:cNvPr>
          <p:cNvSpPr txBox="1">
            <a:spLocks/>
          </p:cNvSpPr>
          <p:nvPr/>
        </p:nvSpPr>
        <p:spPr>
          <a:xfrm>
            <a:off x="-5100034" y="13831"/>
            <a:ext cx="0" cy="0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prstClr val="black"/>
              </a:solidFill>
              <a:latin typeface="Arial"/>
            </a:endParaRPr>
          </a:p>
          <a:p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2D82738-5E31-304B-BA69-A28637447754}"/>
              </a:ext>
            </a:extLst>
          </p:cNvPr>
          <p:cNvSpPr/>
          <p:nvPr/>
        </p:nvSpPr>
        <p:spPr>
          <a:xfrm>
            <a:off x="2757947" y="1743647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Security Management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07F224E-4946-264F-81DF-0CD4332C0123}"/>
              </a:ext>
            </a:extLst>
          </p:cNvPr>
          <p:cNvSpPr/>
          <p:nvPr/>
        </p:nvSpPr>
        <p:spPr>
          <a:xfrm>
            <a:off x="2757947" y="501001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Client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021B74B-EE74-6140-93ED-8643F3069803}"/>
              </a:ext>
            </a:extLst>
          </p:cNvPr>
          <p:cNvSpPr/>
          <p:nvPr/>
        </p:nvSpPr>
        <p:spPr>
          <a:xfrm>
            <a:off x="3927978" y="3776430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Data Factory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1C5B5DC-B88F-7F4A-9D70-D191FC87624F}"/>
              </a:ext>
            </a:extLst>
          </p:cNvPr>
          <p:cNvSpPr/>
          <p:nvPr/>
        </p:nvSpPr>
        <p:spPr>
          <a:xfrm>
            <a:off x="4648597" y="1814609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Business services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E23557F-E807-3649-93BD-F989CAB5107B}"/>
              </a:ext>
            </a:extLst>
          </p:cNvPr>
          <p:cNvSpPr/>
          <p:nvPr/>
        </p:nvSpPr>
        <p:spPr>
          <a:xfrm>
            <a:off x="4665397" y="505231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Vente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D7B8E046-92FE-FA4B-BA41-794E5E6E5AF7}"/>
              </a:ext>
            </a:extLst>
          </p:cNvPr>
          <p:cNvSpPr/>
          <p:nvPr/>
        </p:nvSpPr>
        <p:spPr>
          <a:xfrm>
            <a:off x="5838857" y="3776430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Platform Local Data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92E21A86-CC03-E141-9780-1160B3850F84}"/>
              </a:ext>
            </a:extLst>
          </p:cNvPr>
          <p:cNvSpPr/>
          <p:nvPr/>
        </p:nvSpPr>
        <p:spPr>
          <a:xfrm>
            <a:off x="681059" y="547518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EE3D9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Legacy Application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31C1108-FAEE-8B46-8BD1-BCFAC5216F59}"/>
              </a:ext>
            </a:extLst>
          </p:cNvPr>
          <p:cNvSpPr/>
          <p:nvPr/>
        </p:nvSpPr>
        <p:spPr>
          <a:xfrm>
            <a:off x="681059" y="3982379"/>
            <a:ext cx="1800000" cy="1080000"/>
          </a:xfrm>
          <a:prstGeom prst="roundRect">
            <a:avLst>
              <a:gd name="adj" fmla="val 1174"/>
            </a:avLst>
          </a:prstGeom>
          <a:solidFill>
            <a:srgbClr val="7030A0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Module External capabilities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21B97C-F663-004B-BECA-0B186665A30D}"/>
              </a:ext>
            </a:extLst>
          </p:cNvPr>
          <p:cNvSpPr/>
          <p:nvPr/>
        </p:nvSpPr>
        <p:spPr bwMode="auto">
          <a:xfrm>
            <a:off x="2830555" y="604815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CRM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E1B667C-42EC-F34E-BDDF-C682F79A55E9}"/>
              </a:ext>
            </a:extLst>
          </p:cNvPr>
          <p:cNvSpPr/>
          <p:nvPr/>
        </p:nvSpPr>
        <p:spPr bwMode="auto">
          <a:xfrm>
            <a:off x="7420578" y="856815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8CF6D7-046D-5D44-B40E-5901DD496E1C}"/>
              </a:ext>
            </a:extLst>
          </p:cNvPr>
          <p:cNvSpPr/>
          <p:nvPr/>
        </p:nvSpPr>
        <p:spPr bwMode="auto">
          <a:xfrm>
            <a:off x="7411188" y="557510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8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8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8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5D1E91-C9DA-D146-81B4-C27DDF716CE9}"/>
              </a:ext>
            </a:extLst>
          </p:cNvPr>
          <p:cNvSpPr/>
          <p:nvPr/>
        </p:nvSpPr>
        <p:spPr bwMode="auto">
          <a:xfrm>
            <a:off x="3325353" y="961518"/>
            <a:ext cx="1044000" cy="2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</p:spTree>
    <p:extLst>
      <p:ext uri="{BB962C8B-B14F-4D97-AF65-F5344CB8AC3E}">
        <p14:creationId xmlns:p14="http://schemas.microsoft.com/office/powerpoint/2010/main" val="21175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0011708-BCA6-3143-AAB8-8A885422C783}"/>
              </a:ext>
            </a:extLst>
          </p:cNvPr>
          <p:cNvSpPr/>
          <p:nvPr/>
        </p:nvSpPr>
        <p:spPr>
          <a:xfrm>
            <a:off x="5048987" y="970203"/>
            <a:ext cx="6918380" cy="5751172"/>
          </a:xfrm>
          <a:prstGeom prst="roundRect">
            <a:avLst>
              <a:gd name="adj" fmla="val 1174"/>
            </a:avLst>
          </a:prstGeom>
          <a:solidFill>
            <a:srgbClr val="00426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PLATEFORME FULL BIM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B2663B4-DA7E-D14F-9F83-A08D22B4F113}"/>
              </a:ext>
            </a:extLst>
          </p:cNvPr>
          <p:cNvSpPr/>
          <p:nvPr/>
        </p:nvSpPr>
        <p:spPr>
          <a:xfrm>
            <a:off x="6870906" y="1199380"/>
            <a:ext cx="4795929" cy="5107615"/>
          </a:xfrm>
          <a:prstGeom prst="roundRect">
            <a:avLst>
              <a:gd name="adj" fmla="val 1174"/>
            </a:avLst>
          </a:prstGeom>
          <a:solidFill>
            <a:srgbClr val="008AB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05-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Hyperviseur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56" name="Footer Placeholder 3">
            <a:extLst>
              <a:ext uri="{FF2B5EF4-FFF2-40B4-BE49-F238E27FC236}">
                <a16:creationId xmlns:a16="http://schemas.microsoft.com/office/drawing/2014/main" id="{FABE2B3C-F876-2E4A-A4C9-B623537046E8}"/>
              </a:ext>
            </a:extLst>
          </p:cNvPr>
          <p:cNvSpPr txBox="1">
            <a:spLocks/>
          </p:cNvSpPr>
          <p:nvPr/>
        </p:nvSpPr>
        <p:spPr>
          <a:xfrm>
            <a:off x="2690951" y="-122794"/>
            <a:ext cx="0" cy="0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>
              <a:solidFill>
                <a:prstClr val="black"/>
              </a:solidFill>
              <a:latin typeface="Arial"/>
            </a:endParaRPr>
          </a:p>
          <a:p>
            <a:endParaRPr lang="fr-FR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57" name="Image 27">
            <a:extLst>
              <a:ext uri="{FF2B5EF4-FFF2-40B4-BE49-F238E27FC236}">
                <a16:creationId xmlns:a16="http://schemas.microsoft.com/office/drawing/2014/main" id="{27DDA39E-AF93-3A4D-A24B-0092BE1E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10146800" y="267464"/>
            <a:ext cx="258385" cy="258385"/>
          </a:xfrm>
          <a:prstGeom prst="rect">
            <a:avLst/>
          </a:prstGeom>
        </p:spPr>
      </p:pic>
      <p:pic>
        <p:nvPicPr>
          <p:cNvPr id="58" name="Image 29">
            <a:extLst>
              <a:ext uri="{FF2B5EF4-FFF2-40B4-BE49-F238E27FC236}">
                <a16:creationId xmlns:a16="http://schemas.microsoft.com/office/drawing/2014/main" id="{FB0AD646-267E-5D46-A544-2FCF205D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24" y="197614"/>
            <a:ext cx="381000" cy="381000"/>
          </a:xfrm>
          <a:prstGeom prst="rect">
            <a:avLst/>
          </a:prstGeom>
          <a:ln w="41275">
            <a:noFill/>
            <a:tailEnd type="triangle"/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7DA4DEB-85E1-7C44-A0FE-F32DE6EE7AE8}"/>
              </a:ext>
            </a:extLst>
          </p:cNvPr>
          <p:cNvSpPr/>
          <p:nvPr/>
        </p:nvSpPr>
        <p:spPr>
          <a:xfrm>
            <a:off x="9595997" y="0"/>
            <a:ext cx="907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Utilisateurs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7B59AB-D3ED-8A45-8AC8-E32CD198C0FF}"/>
              </a:ext>
            </a:extLst>
          </p:cNvPr>
          <p:cNvSpPr/>
          <p:nvPr/>
        </p:nvSpPr>
        <p:spPr>
          <a:xfrm>
            <a:off x="8348278" y="1533822"/>
            <a:ext cx="3166155" cy="1542147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Application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04FFEFA-7CFA-3940-B150-0AAFF4DC3A6A}"/>
              </a:ext>
            </a:extLst>
          </p:cNvPr>
          <p:cNvSpPr/>
          <p:nvPr/>
        </p:nvSpPr>
        <p:spPr>
          <a:xfrm>
            <a:off x="8348278" y="3597345"/>
            <a:ext cx="3166156" cy="2438230"/>
          </a:xfrm>
          <a:prstGeom prst="roundRect">
            <a:avLst>
              <a:gd name="adj" fmla="val 3764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69F3B6A-7CF4-F742-8B62-95B7875FC654}"/>
              </a:ext>
            </a:extLst>
          </p:cNvPr>
          <p:cNvSpPr/>
          <p:nvPr/>
        </p:nvSpPr>
        <p:spPr>
          <a:xfrm>
            <a:off x="9978635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API/Microservices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3C2CE63-4BAD-4340-81AB-C7A68C066992}"/>
              </a:ext>
            </a:extLst>
          </p:cNvPr>
          <p:cNvSpPr/>
          <p:nvPr/>
        </p:nvSpPr>
        <p:spPr>
          <a:xfrm>
            <a:off x="8494719" y="167623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Frontal WEB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IHM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225D2AE1-ABCD-C44E-B651-E139A1A47D8F}"/>
              </a:ext>
            </a:extLst>
          </p:cNvPr>
          <p:cNvSpPr/>
          <p:nvPr/>
        </p:nvSpPr>
        <p:spPr>
          <a:xfrm>
            <a:off x="8494719" y="2251971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“Métier”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F430F26-1817-BD48-84FB-17A939A1A080}"/>
              </a:ext>
            </a:extLst>
          </p:cNvPr>
          <p:cNvSpPr/>
          <p:nvPr/>
        </p:nvSpPr>
        <p:spPr>
          <a:xfrm>
            <a:off x="8494719" y="3668524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API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/Microservices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D53BEA6-67ED-B945-8EF5-4C6D140756CF}"/>
              </a:ext>
            </a:extLst>
          </p:cNvPr>
          <p:cNvSpPr/>
          <p:nvPr/>
        </p:nvSpPr>
        <p:spPr>
          <a:xfrm>
            <a:off x="8494719" y="4177163"/>
            <a:ext cx="287711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de persistence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E2CFCE3-FEEA-8B44-B4CE-6C8E1F100C4C}"/>
              </a:ext>
            </a:extLst>
          </p:cNvPr>
          <p:cNvSpPr/>
          <p:nvPr/>
        </p:nvSpPr>
        <p:spPr>
          <a:xfrm>
            <a:off x="8494719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Metiers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F1B24D9-0279-FD4A-A1D9-9763A42EBB7A}"/>
              </a:ext>
            </a:extLst>
          </p:cNvPr>
          <p:cNvSpPr/>
          <p:nvPr/>
        </p:nvSpPr>
        <p:spPr>
          <a:xfrm>
            <a:off x="9978635" y="5194441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Autres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0028BA-1025-C943-B60E-3682A0DC701C}"/>
              </a:ext>
            </a:extLst>
          </p:cNvPr>
          <p:cNvSpPr/>
          <p:nvPr/>
        </p:nvSpPr>
        <p:spPr>
          <a:xfrm>
            <a:off x="8494719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GeoSpatiales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1376E149-9B57-9B43-8DC2-BD4CE81B19EC}"/>
              </a:ext>
            </a:extLst>
          </p:cNvPr>
          <p:cNvSpPr/>
          <p:nvPr/>
        </p:nvSpPr>
        <p:spPr>
          <a:xfrm>
            <a:off x="9978635" y="4685802"/>
            <a:ext cx="1393200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Données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cartographiques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D0AEC49-EC19-F046-B6CD-B6B0F7E2FA79}"/>
              </a:ext>
            </a:extLst>
          </p:cNvPr>
          <p:cNvSpPr/>
          <p:nvPr/>
        </p:nvSpPr>
        <p:spPr>
          <a:xfrm>
            <a:off x="7072125" y="3609782"/>
            <a:ext cx="1185438" cy="2425793"/>
          </a:xfrm>
          <a:prstGeom prst="roundRect">
            <a:avLst>
              <a:gd name="adj" fmla="val 7462"/>
            </a:avLst>
          </a:prstGeom>
          <a:solidFill>
            <a:srgbClr val="6982B4">
              <a:lumMod val="60000"/>
              <a:lumOff val="40000"/>
            </a:srgbClr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4CDCAE4-2A06-3C41-B261-3CB6E6C45CE6}"/>
              </a:ext>
            </a:extLst>
          </p:cNvPr>
          <p:cNvSpPr/>
          <p:nvPr/>
        </p:nvSpPr>
        <p:spPr>
          <a:xfrm rot="16200000">
            <a:off x="6518200" y="4459053"/>
            <a:ext cx="1842765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Couche Interfaces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AAA472C-E824-9543-97EA-4FCD6B9FE72C}"/>
              </a:ext>
            </a:extLst>
          </p:cNvPr>
          <p:cNvSpPr/>
          <p:nvPr/>
        </p:nvSpPr>
        <p:spPr>
          <a:xfrm rot="16200000">
            <a:off x="7002800" y="4459053"/>
            <a:ext cx="1842766" cy="450000"/>
          </a:xfrm>
          <a:prstGeom prst="roundRect">
            <a:avLst>
              <a:gd name="adj" fmla="val 3764"/>
            </a:avLst>
          </a:prstGeom>
          <a:solidFill>
            <a:srgbClr val="C8DAF4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Services “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Intégration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”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5F2B034-E52C-5145-B37C-F8989BE73208}"/>
              </a:ext>
            </a:extLst>
          </p:cNvPr>
          <p:cNvSpPr/>
          <p:nvPr/>
        </p:nvSpPr>
        <p:spPr>
          <a:xfrm>
            <a:off x="5324514" y="3606063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FFCF01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01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3092974-9099-4743-B4B1-B157DD2ABF7E}"/>
              </a:ext>
            </a:extLst>
          </p:cNvPr>
          <p:cNvSpPr/>
          <p:nvPr/>
        </p:nvSpPr>
        <p:spPr>
          <a:xfrm>
            <a:off x="5324514" y="4087635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D731C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PATRIMOINE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02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8A6B046-A2E9-B749-80FB-82027732E46A}"/>
              </a:ext>
            </a:extLst>
          </p:cNvPr>
          <p:cNvSpPr/>
          <p:nvPr/>
        </p:nvSpPr>
        <p:spPr>
          <a:xfrm>
            <a:off x="5324514" y="4569207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D9182D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GMAO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03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05BF3DD-635E-5D4C-B2E1-7288E5C5EA33}"/>
              </a:ext>
            </a:extLst>
          </p:cNvPr>
          <p:cNvSpPr/>
          <p:nvPr/>
        </p:nvSpPr>
        <p:spPr>
          <a:xfrm>
            <a:off x="5324514" y="505077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EE3D9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SIG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04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29FD37D-CBC7-EF4C-8CE3-925E163A5764}"/>
              </a:ext>
            </a:extLst>
          </p:cNvPr>
          <p:cNvSpPr/>
          <p:nvPr/>
        </p:nvSpPr>
        <p:spPr>
          <a:xfrm>
            <a:off x="3039893" y="970202"/>
            <a:ext cx="1856692" cy="2639579"/>
          </a:xfrm>
          <a:prstGeom prst="roundRect">
            <a:avLst>
              <a:gd name="adj" fmla="val 3981"/>
            </a:avLst>
          </a:prstGeom>
          <a:solidFill>
            <a:srgbClr val="008A52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VINCI AUTOROUTES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2FFEB08-6DE5-0348-B28E-8930158456DB}"/>
              </a:ext>
            </a:extLst>
          </p:cNvPr>
          <p:cNvSpPr/>
          <p:nvPr/>
        </p:nvSpPr>
        <p:spPr>
          <a:xfrm>
            <a:off x="3417748" y="1360270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Référentiel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Identifiants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396AC0-21C7-CC4A-A0A3-20C7F58D89BC}"/>
              </a:ext>
            </a:extLst>
          </p:cNvPr>
          <p:cNvSpPr/>
          <p:nvPr/>
        </p:nvSpPr>
        <p:spPr>
          <a:xfrm>
            <a:off x="3417748" y="2602549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8CC63F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BI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 Condensed Text" panose="020B0506050203000203" pitchFamily="34" charset="77"/>
              <a:ea typeface="+mn-ea"/>
              <a:cs typeface="+mn-cs"/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CB02518-FF65-E145-ADDA-E63C773DCCEE}"/>
              </a:ext>
            </a:extLst>
          </p:cNvPr>
          <p:cNvSpPr/>
          <p:nvPr/>
        </p:nvSpPr>
        <p:spPr>
          <a:xfrm>
            <a:off x="5324514" y="5532352"/>
            <a:ext cx="1098001" cy="433141"/>
          </a:xfrm>
          <a:prstGeom prst="roundRect">
            <a:avLst>
              <a:gd name="adj" fmla="val 7462"/>
            </a:avLst>
          </a:prstGeom>
          <a:solidFill>
            <a:srgbClr val="AB1A86"/>
          </a:solidFill>
          <a:ln w="444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GED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BM Plex Sans Condensed Text" panose="020B0506050203000203" pitchFamily="34" charset="77"/>
                <a:ea typeface="+mn-ea"/>
                <a:cs typeface="+mn-cs"/>
              </a:rPr>
              <a:t>LOT __</a:t>
            </a:r>
          </a:p>
        </p:txBody>
      </p:sp>
      <p:pic>
        <p:nvPicPr>
          <p:cNvPr id="83" name="Image 29">
            <a:extLst>
              <a:ext uri="{FF2B5EF4-FFF2-40B4-BE49-F238E27FC236}">
                <a16:creationId xmlns:a16="http://schemas.microsoft.com/office/drawing/2014/main" id="{8C2E75CC-DD24-DF4A-8BB1-BE80F687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004489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636847" y="197614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14F2D620-9457-DB47-B8BE-913638642C37}"/>
              </a:ext>
            </a:extLst>
          </p:cNvPr>
          <p:cNvSpPr/>
          <p:nvPr/>
        </p:nvSpPr>
        <p:spPr>
          <a:xfrm>
            <a:off x="8226862" y="0"/>
            <a:ext cx="120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Administrateurs</a:t>
            </a:r>
            <a:endParaRPr lang="en-US" sz="1200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85" name="Straight Arrow Connector 58">
            <a:extLst>
              <a:ext uri="{FF2B5EF4-FFF2-40B4-BE49-F238E27FC236}">
                <a16:creationId xmlns:a16="http://schemas.microsoft.com/office/drawing/2014/main" id="{C15B9765-880E-6146-8001-F139D01A6263}"/>
              </a:ext>
            </a:extLst>
          </p:cNvPr>
          <p:cNvCxnSpPr>
            <a:cxnSpLocks/>
            <a:stCxn id="83" idx="2"/>
            <a:endCxn id="63" idx="0"/>
          </p:cNvCxnSpPr>
          <p:nvPr/>
        </p:nvCxnSpPr>
        <p:spPr>
          <a:xfrm rot="16200000" flipH="1">
            <a:off x="8460525" y="945436"/>
            <a:ext cx="1097617" cy="363972"/>
          </a:xfrm>
          <a:prstGeom prst="bentConnector3">
            <a:avLst>
              <a:gd name="adj1" fmla="val 18370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6" name="Straight Arrow Connector 58">
            <a:extLst>
              <a:ext uri="{FF2B5EF4-FFF2-40B4-BE49-F238E27FC236}">
                <a16:creationId xmlns:a16="http://schemas.microsoft.com/office/drawing/2014/main" id="{DF57DFBA-E066-9F4B-B4B4-8CD424BB73EF}"/>
              </a:ext>
            </a:extLst>
          </p:cNvPr>
          <p:cNvCxnSpPr>
            <a:cxnSpLocks/>
            <a:stCxn id="83" idx="2"/>
            <a:endCxn id="62" idx="0"/>
          </p:cNvCxnSpPr>
          <p:nvPr/>
        </p:nvCxnSpPr>
        <p:spPr>
          <a:xfrm rot="16200000" flipH="1">
            <a:off x="9202483" y="203478"/>
            <a:ext cx="1097617" cy="1847888"/>
          </a:xfrm>
          <a:prstGeom prst="bentConnector3">
            <a:avLst>
              <a:gd name="adj1" fmla="val 17924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7" name="Straight Arrow Connector 58">
            <a:extLst>
              <a:ext uri="{FF2B5EF4-FFF2-40B4-BE49-F238E27FC236}">
                <a16:creationId xmlns:a16="http://schemas.microsoft.com/office/drawing/2014/main" id="{0D5A8256-6468-6344-8BC6-0EC9EF920B3F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16200000" flipH="1">
            <a:off x="9703571" y="704566"/>
            <a:ext cx="1097617" cy="845711"/>
          </a:xfrm>
          <a:prstGeom prst="bentConnector3">
            <a:avLst>
              <a:gd name="adj1" fmla="val 17906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4572C0E3-E257-CE46-9543-74B0061359F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74746" y="682079"/>
            <a:ext cx="1097616" cy="890687"/>
          </a:xfrm>
          <a:prstGeom prst="bentConnector3">
            <a:avLst>
              <a:gd name="adj1" fmla="val 9948"/>
            </a:avLst>
          </a:prstGeom>
          <a:noFill/>
          <a:ln w="50800" cap="flat" cmpd="sng" algn="ctr">
            <a:solidFill>
              <a:schemeClr val="tx1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DFF1A18-B623-9E45-8DA9-88AD4BA5532B}"/>
              </a:ext>
            </a:extLst>
          </p:cNvPr>
          <p:cNvSpPr/>
          <p:nvPr/>
        </p:nvSpPr>
        <p:spPr>
          <a:xfrm>
            <a:off x="11168895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FB53DD-09C9-7847-9350-207D83995A90}"/>
              </a:ext>
            </a:extLst>
          </p:cNvPr>
          <p:cNvSpPr/>
          <p:nvPr/>
        </p:nvSpPr>
        <p:spPr>
          <a:xfrm>
            <a:off x="8806393" y="773338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HTML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CD15409-9343-1F48-8359-F0E1665D2DD9}"/>
              </a:ext>
            </a:extLst>
          </p:cNvPr>
          <p:cNvSpPr/>
          <p:nvPr/>
        </p:nvSpPr>
        <p:spPr>
          <a:xfrm>
            <a:off x="10688954" y="773338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92" name="Straight Arrow Connector 58">
            <a:extLst>
              <a:ext uri="{FF2B5EF4-FFF2-40B4-BE49-F238E27FC236}">
                <a16:creationId xmlns:a16="http://schemas.microsoft.com/office/drawing/2014/main" id="{A398647E-3900-994A-B15A-457DC4B79180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9933277" y="2701971"/>
            <a:ext cx="0" cy="966553"/>
          </a:xfrm>
          <a:prstGeom prst="straightConnector1">
            <a:avLst/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9E196D5-1DA6-244C-8696-1BDF589C34BB}"/>
              </a:ext>
            </a:extLst>
          </p:cNvPr>
          <p:cNvSpPr/>
          <p:nvPr/>
        </p:nvSpPr>
        <p:spPr>
          <a:xfrm>
            <a:off x="9978635" y="3182965"/>
            <a:ext cx="4058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  <a:endParaRPr lang="en-US" sz="800" i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EF6486-0441-F54E-BB97-46BB8129B4A9}"/>
              </a:ext>
            </a:extLst>
          </p:cNvPr>
          <p:cNvSpPr/>
          <p:nvPr/>
        </p:nvSpPr>
        <p:spPr>
          <a:xfrm>
            <a:off x="6936705" y="2922283"/>
            <a:ext cx="415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REST</a:t>
            </a:r>
          </a:p>
          <a:p>
            <a:r>
              <a:rPr lang="en-US" sz="800" i="1" dirty="0" err="1">
                <a:solidFill>
                  <a:prstClr val="black"/>
                </a:solidFill>
                <a:latin typeface="IBM Plex Sans Condensed Text" panose="020B0506050203000203" pitchFamily="34" charset="77"/>
              </a:rPr>
              <a:t>sFTP</a:t>
            </a:r>
            <a:endParaRPr lang="en-US" sz="800" i="1" dirty="0">
              <a:solidFill>
                <a:prstClr val="black"/>
              </a:solidFill>
              <a:latin typeface="IBM Plex Sans Condensed Text" panose="020B0506050203000203" pitchFamily="34" charset="77"/>
            </a:endParaRP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SOAP</a:t>
            </a:r>
          </a:p>
          <a:p>
            <a:r>
              <a:rPr lang="en-US" sz="800" i="1" dirty="0">
                <a:solidFill>
                  <a:srgbClr val="E20025"/>
                </a:solidFill>
                <a:latin typeface="IBM Plex Sans Condensed Text" panose="020B0506050203000203" pitchFamily="34" charset="77"/>
              </a:rPr>
              <a:t>JMS</a:t>
            </a:r>
          </a:p>
          <a:p>
            <a:r>
              <a:rPr lang="en-US" sz="800" i="1" dirty="0">
                <a:solidFill>
                  <a:prstClr val="black"/>
                </a:solidFill>
                <a:latin typeface="IBM Plex Sans Condensed Text" panose="020B0506050203000203" pitchFamily="34" charset="77"/>
              </a:rPr>
              <a:t>…</a:t>
            </a:r>
          </a:p>
        </p:txBody>
      </p:sp>
      <p:cxnSp>
        <p:nvCxnSpPr>
          <p:cNvPr id="95" name="Straight Arrow Connector 58">
            <a:extLst>
              <a:ext uri="{FF2B5EF4-FFF2-40B4-BE49-F238E27FC236}">
                <a16:creationId xmlns:a16="http://schemas.microsoft.com/office/drawing/2014/main" id="{1D34B997-DF41-FF4E-B7F7-3CDCCFD6100E}"/>
              </a:ext>
            </a:extLst>
          </p:cNvPr>
          <p:cNvCxnSpPr>
            <a:cxnSpLocks/>
            <a:stCxn id="74" idx="3"/>
            <a:endCxn id="72" idx="0"/>
          </p:cNvCxnSpPr>
          <p:nvPr/>
        </p:nvCxnSpPr>
        <p:spPr>
          <a:xfrm>
            <a:off x="6422515" y="3822634"/>
            <a:ext cx="792068" cy="861419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Arrow Connector 58">
            <a:extLst>
              <a:ext uri="{FF2B5EF4-FFF2-40B4-BE49-F238E27FC236}">
                <a16:creationId xmlns:a16="http://schemas.microsoft.com/office/drawing/2014/main" id="{50BDBB3E-ABF1-F541-8D07-6B189AC921A9}"/>
              </a:ext>
            </a:extLst>
          </p:cNvPr>
          <p:cNvCxnSpPr>
            <a:cxnSpLocks/>
            <a:stCxn id="75" idx="3"/>
            <a:endCxn id="72" idx="0"/>
          </p:cNvCxnSpPr>
          <p:nvPr/>
        </p:nvCxnSpPr>
        <p:spPr>
          <a:xfrm>
            <a:off x="6422515" y="4304206"/>
            <a:ext cx="792068" cy="37984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Straight Arrow Connector 58">
            <a:extLst>
              <a:ext uri="{FF2B5EF4-FFF2-40B4-BE49-F238E27FC236}">
                <a16:creationId xmlns:a16="http://schemas.microsoft.com/office/drawing/2014/main" id="{DCBE48C8-9320-AB4A-BCB5-B84A29E0AA15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 flipV="1">
            <a:off x="6422515" y="4684053"/>
            <a:ext cx="792068" cy="101725"/>
          </a:xfrm>
          <a:prstGeom prst="bentConnector3">
            <a:avLst>
              <a:gd name="adj1" fmla="val 17211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8" name="Straight Arrow Connector 58">
            <a:extLst>
              <a:ext uri="{FF2B5EF4-FFF2-40B4-BE49-F238E27FC236}">
                <a16:creationId xmlns:a16="http://schemas.microsoft.com/office/drawing/2014/main" id="{C42E7D26-1475-584C-8201-53A29F15581D}"/>
              </a:ext>
            </a:extLst>
          </p:cNvPr>
          <p:cNvCxnSpPr>
            <a:cxnSpLocks/>
            <a:stCxn id="77" idx="3"/>
            <a:endCxn id="72" idx="0"/>
          </p:cNvCxnSpPr>
          <p:nvPr/>
        </p:nvCxnSpPr>
        <p:spPr>
          <a:xfrm flipV="1">
            <a:off x="6422515" y="4684053"/>
            <a:ext cx="792068" cy="583297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9" name="Straight Arrow Connector 58">
            <a:extLst>
              <a:ext uri="{FF2B5EF4-FFF2-40B4-BE49-F238E27FC236}">
                <a16:creationId xmlns:a16="http://schemas.microsoft.com/office/drawing/2014/main" id="{3DE25CDB-E855-914D-8DA0-FE78FCAB9F82}"/>
              </a:ext>
            </a:extLst>
          </p:cNvPr>
          <p:cNvCxnSpPr>
            <a:cxnSpLocks/>
            <a:stCxn id="82" idx="3"/>
            <a:endCxn id="72" idx="0"/>
          </p:cNvCxnSpPr>
          <p:nvPr/>
        </p:nvCxnSpPr>
        <p:spPr>
          <a:xfrm flipV="1">
            <a:off x="6422515" y="4684053"/>
            <a:ext cx="792068" cy="1064870"/>
          </a:xfrm>
          <a:prstGeom prst="bentConnector3">
            <a:avLst>
              <a:gd name="adj1" fmla="val 17894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0" name="Straight Arrow Connector 58">
            <a:extLst>
              <a:ext uri="{FF2B5EF4-FFF2-40B4-BE49-F238E27FC236}">
                <a16:creationId xmlns:a16="http://schemas.microsoft.com/office/drawing/2014/main" id="{E370A0EF-62BB-FE48-8640-22DD712E7ADF}"/>
              </a:ext>
            </a:extLst>
          </p:cNvPr>
          <p:cNvCxnSpPr>
            <a:cxnSpLocks/>
            <a:stCxn id="81" idx="3"/>
            <a:endCxn id="73" idx="3"/>
          </p:cNvCxnSpPr>
          <p:nvPr/>
        </p:nvCxnSpPr>
        <p:spPr>
          <a:xfrm>
            <a:off x="4515749" y="2819120"/>
            <a:ext cx="3408434" cy="943550"/>
          </a:xfrm>
          <a:prstGeom prst="bentConnector2">
            <a:avLst/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triangle"/>
            <a:tailEnd type="oval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2" name="Straight Arrow Connector 58">
            <a:extLst>
              <a:ext uri="{FF2B5EF4-FFF2-40B4-BE49-F238E27FC236}">
                <a16:creationId xmlns:a16="http://schemas.microsoft.com/office/drawing/2014/main" id="{184D03D5-91FA-B849-B97B-1679E64595DD}"/>
              </a:ext>
            </a:extLst>
          </p:cNvPr>
          <p:cNvCxnSpPr>
            <a:cxnSpLocks/>
            <a:stCxn id="79" idx="3"/>
            <a:endCxn id="64" idx="1"/>
          </p:cNvCxnSpPr>
          <p:nvPr/>
        </p:nvCxnSpPr>
        <p:spPr>
          <a:xfrm>
            <a:off x="4515749" y="1576841"/>
            <a:ext cx="3978970" cy="900130"/>
          </a:xfrm>
          <a:prstGeom prst="bentConnector3">
            <a:avLst>
              <a:gd name="adj1" fmla="val 91124"/>
            </a:avLst>
          </a:prstGeom>
          <a:noFill/>
          <a:ln w="50800" cap="flat" cmpd="sng" algn="ctr">
            <a:solidFill>
              <a:srgbClr val="82AAAA">
                <a:lumMod val="40000"/>
                <a:lumOff val="60000"/>
              </a:srgbClr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3" name="Straight Arrow Connector 58">
            <a:extLst>
              <a:ext uri="{FF2B5EF4-FFF2-40B4-BE49-F238E27FC236}">
                <a16:creationId xmlns:a16="http://schemas.microsoft.com/office/drawing/2014/main" id="{7573889C-7A0C-E746-AB11-7C974C0BEEDE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flipV="1">
            <a:off x="8149183" y="3668524"/>
            <a:ext cx="1784094" cy="1015529"/>
          </a:xfrm>
          <a:prstGeom prst="bentConnector4">
            <a:avLst>
              <a:gd name="adj1" fmla="val 8625"/>
              <a:gd name="adj2" fmla="val 142423"/>
            </a:avLst>
          </a:prstGeom>
          <a:noFill/>
          <a:ln w="50800" cap="flat" cmpd="sng" algn="ctr">
            <a:solidFill>
              <a:srgbClr val="00B0F0"/>
            </a:solidFill>
            <a:prstDash val="solid"/>
            <a:headEnd type="oval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431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0F2F365-70FC-6B42-8454-95F8699DBEE0}"/>
              </a:ext>
            </a:extLst>
          </p:cNvPr>
          <p:cNvSpPr/>
          <p:nvPr/>
        </p:nvSpPr>
        <p:spPr bwMode="auto">
          <a:xfrm>
            <a:off x="6637452" y="3325785"/>
            <a:ext cx="3966298" cy="142045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5BA3F-575D-4605-B8F3-4F1C6E512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6F9A1-9B46-4608-B497-7E101192DD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5F7CFFD1-7A3F-4F87-8DCA-A63981CABE46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Architecture générale – B2C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809582E-58D0-42F3-8B19-9D881F1F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46" y="1798054"/>
            <a:ext cx="200698" cy="424283"/>
          </a:xfrm>
          <a:prstGeom prst="rect">
            <a:avLst/>
          </a:prstGeom>
        </p:spPr>
      </p:pic>
      <p:pic>
        <p:nvPicPr>
          <p:cNvPr id="50" name="Picture 22" descr="laptop">
            <a:extLst>
              <a:ext uri="{FF2B5EF4-FFF2-40B4-BE49-F238E27FC236}">
                <a16:creationId xmlns:a16="http://schemas.microsoft.com/office/drawing/2014/main" id="{D793ACA5-DE01-C247-B1E9-CC07E3D3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642" y="2504422"/>
            <a:ext cx="818850" cy="5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Ihr Produkt">
            <a:extLst>
              <a:ext uri="{FF2B5EF4-FFF2-40B4-BE49-F238E27FC236}">
                <a16:creationId xmlns:a16="http://schemas.microsoft.com/office/drawing/2014/main" id="{76276900-E963-EC4F-BF11-65D0B7EC062B}"/>
              </a:ext>
            </a:extLst>
          </p:cNvPr>
          <p:cNvSpPr txBox="1"/>
          <p:nvPr/>
        </p:nvSpPr>
        <p:spPr>
          <a:xfrm>
            <a:off x="11173488" y="2535716"/>
            <a:ext cx="567795" cy="112856"/>
          </a:xfrm>
          <a:prstGeom prst="rect">
            <a:avLst/>
          </a:prstGeom>
          <a:solidFill>
            <a:srgbClr val="0F6E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 defTabSz="914400">
              <a:lnSpc>
                <a:spcPct val="90000"/>
              </a:lnSpc>
              <a:defRPr sz="700" b="1" cap="all" spc="56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marL="0" marR="0" lvl="0" indent="0" algn="ctr" defTabSz="91440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" b="1" i="0" u="none" strike="noStrike" kern="0" cap="all" spc="5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Your</a:t>
            </a:r>
            <a:r>
              <a:rPr kumimoji="0" lang="de-DE" sz="200" b="1" i="0" u="none" strike="noStrike" kern="0" cap="all" spc="5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 Solution</a:t>
            </a:r>
            <a:endParaRPr kumimoji="0" sz="200" b="1" i="0" u="none" strike="noStrike" kern="0" cap="all" spc="5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B8DB63-9B0C-E344-A626-FDCD7661E07E}"/>
              </a:ext>
            </a:extLst>
          </p:cNvPr>
          <p:cNvGrpSpPr/>
          <p:nvPr/>
        </p:nvGrpSpPr>
        <p:grpSpPr>
          <a:xfrm>
            <a:off x="11181960" y="2648752"/>
            <a:ext cx="362465" cy="264785"/>
            <a:chOff x="6139888" y="2746158"/>
            <a:chExt cx="1175512" cy="935543"/>
          </a:xfrm>
        </p:grpSpPr>
        <p:grpSp>
          <p:nvGrpSpPr>
            <p:cNvPr id="66" name="Gruppieren">
              <a:extLst>
                <a:ext uri="{FF2B5EF4-FFF2-40B4-BE49-F238E27FC236}">
                  <a16:creationId xmlns:a16="http://schemas.microsoft.com/office/drawing/2014/main" id="{D5698737-0D36-2F43-AB8C-4D33E1E1F721}"/>
                </a:ext>
              </a:extLst>
            </p:cNvPr>
            <p:cNvGrpSpPr/>
            <p:nvPr/>
          </p:nvGrpSpPr>
          <p:grpSpPr>
            <a:xfrm>
              <a:off x="6139888" y="2746158"/>
              <a:ext cx="1175512" cy="935543"/>
              <a:chOff x="0" y="0"/>
              <a:chExt cx="1175508" cy="935540"/>
            </a:xfrm>
          </p:grpSpPr>
          <p:sp>
            <p:nvSpPr>
              <p:cNvPr id="72" name="Form">
                <a:extLst>
                  <a:ext uri="{FF2B5EF4-FFF2-40B4-BE49-F238E27FC236}">
                    <a16:creationId xmlns:a16="http://schemas.microsoft.com/office/drawing/2014/main" id="{68E55D6B-4042-9147-8E56-4EE90CB51491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/>
              </a:solidFill>
              <a:ln w="6350" cap="flat">
                <a:solidFill>
                  <a:srgbClr val="D7306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Form">
                <a:extLst>
                  <a:ext uri="{FF2B5EF4-FFF2-40B4-BE49-F238E27FC236}">
                    <a16:creationId xmlns:a16="http://schemas.microsoft.com/office/drawing/2014/main" id="{0B22F58C-AD04-7E46-8DF8-D071831A237F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08381">
                  <a:satOff val="-65435"/>
                  <a:lumOff val="37156"/>
                </a:srgbClr>
              </a:solidFill>
              <a:ln w="6350" cap="flat">
                <a:solidFill>
                  <a:srgbClr val="008381">
                    <a:satOff val="-65435"/>
                    <a:lumOff val="37156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Form">
                <a:extLst>
                  <a:ext uri="{FF2B5EF4-FFF2-40B4-BE49-F238E27FC236}">
                    <a16:creationId xmlns:a16="http://schemas.microsoft.com/office/drawing/2014/main" id="{521BC2E9-CBAD-CD4A-9F3C-C0C9893C2C65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6FFF">
                  <a:lumOff val="11764"/>
                </a:srgbClr>
              </a:solidFill>
              <a:ln w="6350" cap="flat">
                <a:solidFill>
                  <a:srgbClr val="0F6FFF">
                    <a:lumOff val="11764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Form">
                <a:extLst>
                  <a:ext uri="{FF2B5EF4-FFF2-40B4-BE49-F238E27FC236}">
                    <a16:creationId xmlns:a16="http://schemas.microsoft.com/office/drawing/2014/main" id="{7CE85176-330A-EF4F-A59D-A3FD5361F667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18381"/>
              </a:solidFill>
              <a:ln w="6350" cap="flat">
                <a:solidFill>
                  <a:srgbClr val="018381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" name="Bild" descr="Bild">
              <a:extLst>
                <a:ext uri="{FF2B5EF4-FFF2-40B4-BE49-F238E27FC236}">
                  <a16:creationId xmlns:a16="http://schemas.microsoft.com/office/drawing/2014/main" id="{404173DD-86CD-CE44-8CAB-0A749351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04243" y="3328808"/>
              <a:ext cx="236869" cy="23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Bild" descr="Bild">
              <a:extLst>
                <a:ext uri="{FF2B5EF4-FFF2-40B4-BE49-F238E27FC236}">
                  <a16:creationId xmlns:a16="http://schemas.microsoft.com/office/drawing/2014/main" id="{57A4FDED-3C5C-3249-8052-8CC1B239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4281" y="2862195"/>
              <a:ext cx="201705" cy="1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Bild" descr="Bild">
              <a:extLst>
                <a:ext uri="{FF2B5EF4-FFF2-40B4-BE49-F238E27FC236}">
                  <a16:creationId xmlns:a16="http://schemas.microsoft.com/office/drawing/2014/main" id="{092768DB-77FC-D047-82D1-D1588DCB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67150" y="3356311"/>
              <a:ext cx="132177" cy="176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Bild" descr="Bild">
              <a:extLst>
                <a:ext uri="{FF2B5EF4-FFF2-40B4-BE49-F238E27FC236}">
                  <a16:creationId xmlns:a16="http://schemas.microsoft.com/office/drawing/2014/main" id="{A7377F5D-2EB5-C94A-89ED-624D2A20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936069" y="2832836"/>
              <a:ext cx="183122" cy="183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C765A-408B-D644-BD3F-3A5247A68ECE}"/>
              </a:ext>
            </a:extLst>
          </p:cNvPr>
          <p:cNvGrpSpPr/>
          <p:nvPr/>
        </p:nvGrpSpPr>
        <p:grpSpPr>
          <a:xfrm>
            <a:off x="11366822" y="2648572"/>
            <a:ext cx="374461" cy="279950"/>
            <a:chOff x="9158709" y="4219556"/>
            <a:chExt cx="1175511" cy="935541"/>
          </a:xfrm>
        </p:grpSpPr>
        <p:grpSp>
          <p:nvGrpSpPr>
            <p:cNvPr id="67" name="Gruppieren">
              <a:extLst>
                <a:ext uri="{FF2B5EF4-FFF2-40B4-BE49-F238E27FC236}">
                  <a16:creationId xmlns:a16="http://schemas.microsoft.com/office/drawing/2014/main" id="{C12A51FD-7F07-1740-8A94-986F87CDA76D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68" name="Form">
                <a:extLst>
                  <a:ext uri="{FF2B5EF4-FFF2-40B4-BE49-F238E27FC236}">
                    <a16:creationId xmlns:a16="http://schemas.microsoft.com/office/drawing/2014/main" id="{4E04C9A7-ECB1-6245-89B3-008F19D38883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Form">
                <a:extLst>
                  <a:ext uri="{FF2B5EF4-FFF2-40B4-BE49-F238E27FC236}">
                    <a16:creationId xmlns:a16="http://schemas.microsoft.com/office/drawing/2014/main" id="{F2A1544C-8360-1848-97DF-6C55B4420AB0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Form">
                <a:extLst>
                  <a:ext uri="{FF2B5EF4-FFF2-40B4-BE49-F238E27FC236}">
                    <a16:creationId xmlns:a16="http://schemas.microsoft.com/office/drawing/2014/main" id="{CD95A1B0-1ABC-C94D-BC02-A65AAEA9E7FE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Form">
                <a:extLst>
                  <a:ext uri="{FF2B5EF4-FFF2-40B4-BE49-F238E27FC236}">
                    <a16:creationId xmlns:a16="http://schemas.microsoft.com/office/drawing/2014/main" id="{7297B446-340D-DA4A-B858-81F74B940796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1" name="Bild" descr="Bild">
              <a:extLst>
                <a:ext uri="{FF2B5EF4-FFF2-40B4-BE49-F238E27FC236}">
                  <a16:creationId xmlns:a16="http://schemas.microsoft.com/office/drawing/2014/main" id="{5A2D3E7B-C0CB-FA44-AAD4-A5E6AFF1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Bild" descr="Bild">
              <a:extLst>
                <a:ext uri="{FF2B5EF4-FFF2-40B4-BE49-F238E27FC236}">
                  <a16:creationId xmlns:a16="http://schemas.microsoft.com/office/drawing/2014/main" id="{1864832D-7323-BD4C-867D-F2526432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Bild" descr="Bild">
              <a:extLst>
                <a:ext uri="{FF2B5EF4-FFF2-40B4-BE49-F238E27FC236}">
                  <a16:creationId xmlns:a16="http://schemas.microsoft.com/office/drawing/2014/main" id="{19FA1195-2371-314F-955F-EC0DA680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Bild" descr="Bild">
              <a:extLst>
                <a:ext uri="{FF2B5EF4-FFF2-40B4-BE49-F238E27FC236}">
                  <a16:creationId xmlns:a16="http://schemas.microsoft.com/office/drawing/2014/main" id="{95176A29-6C04-D447-A926-FD5F945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DF95B28-6C3B-094D-8272-6E35ED7A70B5}"/>
              </a:ext>
            </a:extLst>
          </p:cNvPr>
          <p:cNvSpPr/>
          <p:nvPr/>
        </p:nvSpPr>
        <p:spPr bwMode="auto">
          <a:xfrm>
            <a:off x="11252035" y="4074761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5B7E-77D4-7149-86BD-09813E5A76A9}"/>
              </a:ext>
            </a:extLst>
          </p:cNvPr>
          <p:cNvSpPr txBox="1"/>
          <p:nvPr/>
        </p:nvSpPr>
        <p:spPr>
          <a:xfrm>
            <a:off x="11206254" y="4148728"/>
            <a:ext cx="5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0101010101010</a:t>
            </a:r>
          </a:p>
        </p:txBody>
      </p:sp>
      <p:sp>
        <p:nvSpPr>
          <p:cNvPr id="83" name="Snip Single Corner Rectangle 82">
            <a:extLst>
              <a:ext uri="{FF2B5EF4-FFF2-40B4-BE49-F238E27FC236}">
                <a16:creationId xmlns:a16="http://schemas.microsoft.com/office/drawing/2014/main" id="{2453B4B8-BCFC-0F48-978A-ECE88CAAEFD7}"/>
              </a:ext>
            </a:extLst>
          </p:cNvPr>
          <p:cNvSpPr/>
          <p:nvPr/>
        </p:nvSpPr>
        <p:spPr bwMode="auto">
          <a:xfrm>
            <a:off x="11252035" y="4902075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00EEEB-E0C3-2F40-A11F-7942FD7FEA0E}"/>
              </a:ext>
            </a:extLst>
          </p:cNvPr>
          <p:cNvGrpSpPr/>
          <p:nvPr/>
        </p:nvGrpSpPr>
        <p:grpSpPr>
          <a:xfrm>
            <a:off x="11271000" y="5066900"/>
            <a:ext cx="374461" cy="279950"/>
            <a:chOff x="9158709" y="4219556"/>
            <a:chExt cx="1175511" cy="935541"/>
          </a:xfrm>
        </p:grpSpPr>
        <p:grpSp>
          <p:nvGrpSpPr>
            <p:cNvPr id="86" name="Gruppieren">
              <a:extLst>
                <a:ext uri="{FF2B5EF4-FFF2-40B4-BE49-F238E27FC236}">
                  <a16:creationId xmlns:a16="http://schemas.microsoft.com/office/drawing/2014/main" id="{CF99C5E7-84E9-114E-80C5-DD9372C06A21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5226E04C-F32A-D34C-8B22-2267B6E0EA85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Form">
                <a:extLst>
                  <a:ext uri="{FF2B5EF4-FFF2-40B4-BE49-F238E27FC236}">
                    <a16:creationId xmlns:a16="http://schemas.microsoft.com/office/drawing/2014/main" id="{98157214-1A91-C746-AACA-B8E032B56B86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Form">
                <a:extLst>
                  <a:ext uri="{FF2B5EF4-FFF2-40B4-BE49-F238E27FC236}">
                    <a16:creationId xmlns:a16="http://schemas.microsoft.com/office/drawing/2014/main" id="{718CDFD4-4C31-3E4D-92B5-DE851F3FE9F6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Form">
                <a:extLst>
                  <a:ext uri="{FF2B5EF4-FFF2-40B4-BE49-F238E27FC236}">
                    <a16:creationId xmlns:a16="http://schemas.microsoft.com/office/drawing/2014/main" id="{6891F201-7CDB-BB4A-B494-F1AD3E4ECA4C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" name="Bild" descr="Bild">
              <a:extLst>
                <a:ext uri="{FF2B5EF4-FFF2-40B4-BE49-F238E27FC236}">
                  <a16:creationId xmlns:a16="http://schemas.microsoft.com/office/drawing/2014/main" id="{7A549C37-602C-8D44-843E-98247B4E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Bild" descr="Bild">
              <a:extLst>
                <a:ext uri="{FF2B5EF4-FFF2-40B4-BE49-F238E27FC236}">
                  <a16:creationId xmlns:a16="http://schemas.microsoft.com/office/drawing/2014/main" id="{23917F38-5123-3C46-8B21-9262DC7A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Bild" descr="Bild">
              <a:extLst>
                <a:ext uri="{FF2B5EF4-FFF2-40B4-BE49-F238E27FC236}">
                  <a16:creationId xmlns:a16="http://schemas.microsoft.com/office/drawing/2014/main" id="{67BE305F-F255-534D-A6A7-8683B81D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Bild" descr="Bild">
              <a:extLst>
                <a:ext uri="{FF2B5EF4-FFF2-40B4-BE49-F238E27FC236}">
                  <a16:creationId xmlns:a16="http://schemas.microsoft.com/office/drawing/2014/main" id="{12747114-9F86-DA40-B4A5-891412AB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D3643-C3B0-3A48-B542-FDC0CCCFC01F}"/>
              </a:ext>
            </a:extLst>
          </p:cNvPr>
          <p:cNvSpPr txBox="1"/>
          <p:nvPr/>
        </p:nvSpPr>
        <p:spPr>
          <a:xfrm>
            <a:off x="11271000" y="4555960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1BFAE1-284E-B043-BB20-2C399EE10A2E}"/>
              </a:ext>
            </a:extLst>
          </p:cNvPr>
          <p:cNvSpPr txBox="1"/>
          <p:nvPr/>
        </p:nvSpPr>
        <p:spPr>
          <a:xfrm>
            <a:off x="11277892" y="5392732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B4ED3-D7C3-C140-8E00-562DB7D1B972}"/>
              </a:ext>
            </a:extLst>
          </p:cNvPr>
          <p:cNvSpPr/>
          <p:nvPr/>
        </p:nvSpPr>
        <p:spPr bwMode="auto">
          <a:xfrm>
            <a:off x="1933903" y="777559"/>
            <a:ext cx="8776077" cy="5608931"/>
          </a:xfrm>
          <a:prstGeom prst="roundRect">
            <a:avLst>
              <a:gd name="adj" fmla="val 1255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F8D29-CCC2-8A49-8547-B68D4CC26C40}"/>
              </a:ext>
            </a:extLst>
          </p:cNvPr>
          <p:cNvSpPr/>
          <p:nvPr/>
        </p:nvSpPr>
        <p:spPr>
          <a:xfrm>
            <a:off x="1945202" y="81069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BEYOND Platform</a:t>
            </a:r>
            <a:endParaRPr lang="fr-FR" sz="10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9018AEF-2BA4-0E45-BBFF-1FE5DF701CB6}"/>
              </a:ext>
            </a:extLst>
          </p:cNvPr>
          <p:cNvSpPr/>
          <p:nvPr/>
        </p:nvSpPr>
        <p:spPr bwMode="auto">
          <a:xfrm>
            <a:off x="2112922" y="5659250"/>
            <a:ext cx="8412725" cy="663485"/>
          </a:xfrm>
          <a:prstGeom prst="roundRect">
            <a:avLst>
              <a:gd name="adj" fmla="val 11545"/>
            </a:avLst>
          </a:prstGeom>
          <a:solidFill>
            <a:schemeClr val="accent4">
              <a:lumMod val="40000"/>
              <a:lumOff val="60000"/>
              <a:alpha val="6000"/>
            </a:schemeClr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56651-0BD8-CF42-A680-5F8F482C9740}"/>
              </a:ext>
            </a:extLst>
          </p:cNvPr>
          <p:cNvSpPr/>
          <p:nvPr/>
        </p:nvSpPr>
        <p:spPr>
          <a:xfrm>
            <a:off x="2110220" y="613916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kern="0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77"/>
              </a:rPr>
              <a:t>Exécution</a:t>
            </a:r>
            <a:endParaRPr lang="fr-FR" sz="800" b="1" dirty="0">
              <a:solidFill>
                <a:schemeClr val="accent4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449C5D-BA3C-D844-ADC2-08A03964141C}"/>
              </a:ext>
            </a:extLst>
          </p:cNvPr>
          <p:cNvSpPr/>
          <p:nvPr/>
        </p:nvSpPr>
        <p:spPr bwMode="auto">
          <a:xfrm>
            <a:off x="25197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CI/CD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78CB7C-3333-EF47-9F5D-02FED78DC101}"/>
              </a:ext>
            </a:extLst>
          </p:cNvPr>
          <p:cNvSpPr/>
          <p:nvPr/>
        </p:nvSpPr>
        <p:spPr bwMode="auto">
          <a:xfrm>
            <a:off x="385418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Sécurité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8A579-8178-374D-ADFA-9B0AC0B24E67}"/>
              </a:ext>
            </a:extLst>
          </p:cNvPr>
          <p:cNvSpPr/>
          <p:nvPr/>
        </p:nvSpPr>
        <p:spPr bwMode="auto">
          <a:xfrm>
            <a:off x="9192086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Support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6AFF8E-FD6C-0848-A3EF-1F4E9189ACB6}"/>
              </a:ext>
            </a:extLst>
          </p:cNvPr>
          <p:cNvSpPr/>
          <p:nvPr/>
        </p:nvSpPr>
        <p:spPr bwMode="auto">
          <a:xfrm>
            <a:off x="652313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Adaptabilité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Elasticité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122820-10CC-904F-BEE1-DD2217342692}"/>
              </a:ext>
            </a:extLst>
          </p:cNvPr>
          <p:cNvSpPr/>
          <p:nvPr/>
        </p:nvSpPr>
        <p:spPr bwMode="auto">
          <a:xfrm>
            <a:off x="785761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Supervision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4CD04A-835A-6F4D-99BF-E750A18920F8}"/>
              </a:ext>
            </a:extLst>
          </p:cNvPr>
          <p:cNvSpPr/>
          <p:nvPr/>
        </p:nvSpPr>
        <p:spPr bwMode="auto">
          <a:xfrm>
            <a:off x="518866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Résilience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FF653B6-D0DA-2349-8FC0-1BC12C3BFCBD}"/>
              </a:ext>
            </a:extLst>
          </p:cNvPr>
          <p:cNvSpPr/>
          <p:nvPr/>
        </p:nvSpPr>
        <p:spPr bwMode="auto">
          <a:xfrm>
            <a:off x="5085508" y="116508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FDBF4F-9298-5C4C-AA2C-EA1D1A7B163C}"/>
              </a:ext>
            </a:extLst>
          </p:cNvPr>
          <p:cNvSpPr/>
          <p:nvPr/>
        </p:nvSpPr>
        <p:spPr>
          <a:xfrm>
            <a:off x="5052557" y="2240187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Innovation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6EE9309-433F-C145-8DE7-1687E78A23AB}"/>
              </a:ext>
            </a:extLst>
          </p:cNvPr>
          <p:cNvSpPr/>
          <p:nvPr/>
        </p:nvSpPr>
        <p:spPr bwMode="auto">
          <a:xfrm>
            <a:off x="6620766" y="2170193"/>
            <a:ext cx="3980779" cy="1075210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73DC1E-4D56-214D-831E-53D519C0D318}"/>
              </a:ext>
            </a:extLst>
          </p:cNvPr>
          <p:cNvSpPr/>
          <p:nvPr/>
        </p:nvSpPr>
        <p:spPr>
          <a:xfrm>
            <a:off x="6620765" y="3035276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Vente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8D377A-D294-AE48-AC7D-6C7F14CFB280}"/>
              </a:ext>
            </a:extLst>
          </p:cNvPr>
          <p:cNvSpPr/>
          <p:nvPr/>
        </p:nvSpPr>
        <p:spPr bwMode="auto">
          <a:xfrm>
            <a:off x="6722032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Abonnement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F41FD9-2E76-0742-A505-1D0909368B6E}"/>
              </a:ext>
            </a:extLst>
          </p:cNvPr>
          <p:cNvSpPr/>
          <p:nvPr/>
        </p:nvSpPr>
        <p:spPr bwMode="auto">
          <a:xfrm>
            <a:off x="9273646" y="269342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Monétisation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 et API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E6FFB1-2886-EC43-9454-39FECB52BEE2}"/>
              </a:ext>
            </a:extLst>
          </p:cNvPr>
          <p:cNvSpPr/>
          <p:nvPr/>
        </p:nvSpPr>
        <p:spPr bwMode="auto">
          <a:xfrm>
            <a:off x="8003137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Facturation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035FCD8-F2B9-5942-BF4A-FC154AA045ED}"/>
              </a:ext>
            </a:extLst>
          </p:cNvPr>
          <p:cNvSpPr/>
          <p:nvPr/>
        </p:nvSpPr>
        <p:spPr bwMode="auto">
          <a:xfrm>
            <a:off x="6637453" y="4838544"/>
            <a:ext cx="3964092" cy="724114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4E10A5-3595-4E49-B90A-C55CD83A1639}"/>
              </a:ext>
            </a:extLst>
          </p:cNvPr>
          <p:cNvSpPr/>
          <p:nvPr/>
        </p:nvSpPr>
        <p:spPr>
          <a:xfrm>
            <a:off x="6622823" y="5363153"/>
            <a:ext cx="20287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Communauté des développeurs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D8BDF71-84FD-4041-9E32-C936FCADD9E8}"/>
              </a:ext>
            </a:extLst>
          </p:cNvPr>
          <p:cNvSpPr/>
          <p:nvPr/>
        </p:nvSpPr>
        <p:spPr bwMode="auto">
          <a:xfrm>
            <a:off x="6722032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d’API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FDE856-CDA9-3F45-8B01-11D6D2AC8C51}"/>
              </a:ext>
            </a:extLst>
          </p:cNvPr>
          <p:cNvSpPr/>
          <p:nvPr/>
        </p:nvSpPr>
        <p:spPr bwMode="auto">
          <a:xfrm>
            <a:off x="5182042" y="12706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IA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Chatbot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 /Conseiller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cog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8922799-DCB0-B140-A291-2B7F5D7F324A}"/>
              </a:ext>
            </a:extLst>
          </p:cNvPr>
          <p:cNvSpPr/>
          <p:nvPr/>
        </p:nvSpPr>
        <p:spPr bwMode="auto">
          <a:xfrm>
            <a:off x="5182042" y="17106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Blockchain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6398A6EB-0DC9-6748-82C9-43A94D9AE28D}"/>
              </a:ext>
            </a:extLst>
          </p:cNvPr>
          <p:cNvSpPr/>
          <p:nvPr/>
        </p:nvSpPr>
        <p:spPr bwMode="auto">
          <a:xfrm>
            <a:off x="6620766" y="1156423"/>
            <a:ext cx="3980779" cy="929366"/>
          </a:xfrm>
          <a:prstGeom prst="roundRect">
            <a:avLst>
              <a:gd name="adj" fmla="val 11545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B3BE7A1-96B9-9343-AC92-8439BBB9ABB3}"/>
              </a:ext>
            </a:extLst>
          </p:cNvPr>
          <p:cNvSpPr/>
          <p:nvPr/>
        </p:nvSpPr>
        <p:spPr bwMode="auto">
          <a:xfrm>
            <a:off x="6722032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CRM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1B2AEFF-E579-9446-9A4C-1B2F6ED3F830}"/>
              </a:ext>
            </a:extLst>
          </p:cNvPr>
          <p:cNvSpPr/>
          <p:nvPr/>
        </p:nvSpPr>
        <p:spPr bwMode="auto">
          <a:xfrm>
            <a:off x="8003137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275FB14-28DE-DE45-A9ED-B5AFACB870F6}"/>
              </a:ext>
            </a:extLst>
          </p:cNvPr>
          <p:cNvSpPr/>
          <p:nvPr/>
        </p:nvSpPr>
        <p:spPr bwMode="auto">
          <a:xfrm>
            <a:off x="9304641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E385A8-22F4-ED47-9341-5481C84B8BBF}"/>
              </a:ext>
            </a:extLst>
          </p:cNvPr>
          <p:cNvSpPr/>
          <p:nvPr/>
        </p:nvSpPr>
        <p:spPr>
          <a:xfrm>
            <a:off x="6627434" y="185440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Clients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848FFD0-7DCD-F04A-B8F2-B59808906514}"/>
              </a:ext>
            </a:extLst>
          </p:cNvPr>
          <p:cNvSpPr/>
          <p:nvPr/>
        </p:nvSpPr>
        <p:spPr bwMode="auto">
          <a:xfrm>
            <a:off x="6722032" y="339302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de services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9BB932-9B12-A149-9B90-2FF89D3C2DD6}"/>
              </a:ext>
            </a:extLst>
          </p:cNvPr>
          <p:cNvSpPr/>
          <p:nvPr/>
        </p:nvSpPr>
        <p:spPr bwMode="auto">
          <a:xfrm>
            <a:off x="8003137" y="49189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Portail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C932-7A0C-6845-864B-19F1FA2EBAC9}"/>
              </a:ext>
            </a:extLst>
          </p:cNvPr>
          <p:cNvSpPr txBox="1"/>
          <p:nvPr/>
        </p:nvSpPr>
        <p:spPr>
          <a:xfrm>
            <a:off x="11181960" y="4654828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Donnée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C16CE-57FB-1F49-932E-FC6CEDA4B23C}"/>
              </a:ext>
            </a:extLst>
          </p:cNvPr>
          <p:cNvSpPr txBox="1"/>
          <p:nvPr/>
        </p:nvSpPr>
        <p:spPr>
          <a:xfrm>
            <a:off x="11161920" y="5494060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C727714-A00F-1F45-AD52-E3B7E8D1BB76}"/>
              </a:ext>
            </a:extLst>
          </p:cNvPr>
          <p:cNvSpPr/>
          <p:nvPr/>
        </p:nvSpPr>
        <p:spPr>
          <a:xfrm>
            <a:off x="6640862" y="4526088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Boutique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2DDC486-E4B0-6047-B7BF-5158B87B4177}"/>
              </a:ext>
            </a:extLst>
          </p:cNvPr>
          <p:cNvSpPr/>
          <p:nvPr/>
        </p:nvSpPr>
        <p:spPr bwMode="auto">
          <a:xfrm>
            <a:off x="8003137" y="338781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Panier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17827F3-A68C-7E4B-A4CE-91E53B10AD30}"/>
              </a:ext>
            </a:extLst>
          </p:cNvPr>
          <p:cNvSpPr/>
          <p:nvPr/>
        </p:nvSpPr>
        <p:spPr bwMode="auto">
          <a:xfrm>
            <a:off x="6722032" y="38297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Contenu éditorial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CA6C2FA-0F5B-A045-805F-E14E97491179}"/>
              </a:ext>
            </a:extLst>
          </p:cNvPr>
          <p:cNvSpPr/>
          <p:nvPr/>
        </p:nvSpPr>
        <p:spPr bwMode="auto">
          <a:xfrm>
            <a:off x="8003137" y="383929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Gestion de l’éligibilité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FE6E21-497E-8A4D-85FB-8B534575DD35}"/>
              </a:ext>
            </a:extLst>
          </p:cNvPr>
          <p:cNvSpPr/>
          <p:nvPr/>
        </p:nvSpPr>
        <p:spPr bwMode="auto">
          <a:xfrm>
            <a:off x="9304193" y="428159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wishlist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Xsale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UpSale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9965637-6E7B-C24E-99F8-26CF33BA4017}"/>
              </a:ext>
            </a:extLst>
          </p:cNvPr>
          <p:cNvSpPr txBox="1"/>
          <p:nvPr/>
        </p:nvSpPr>
        <p:spPr>
          <a:xfrm>
            <a:off x="11150715" y="2214602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Mobile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2E08C1-2740-F44A-93C8-5FD4D5222BCC}"/>
              </a:ext>
            </a:extLst>
          </p:cNvPr>
          <p:cNvSpPr txBox="1"/>
          <p:nvPr/>
        </p:nvSpPr>
        <p:spPr>
          <a:xfrm>
            <a:off x="11150715" y="3007815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1A309C83-3C4B-D142-A6EB-D94F91020B8E}"/>
              </a:ext>
            </a:extLst>
          </p:cNvPr>
          <p:cNvSpPr/>
          <p:nvPr/>
        </p:nvSpPr>
        <p:spPr bwMode="auto">
          <a:xfrm>
            <a:off x="2112923" y="1173766"/>
            <a:ext cx="1362906" cy="4419347"/>
          </a:xfrm>
          <a:prstGeom prst="roundRect">
            <a:avLst>
              <a:gd name="adj" fmla="val 4910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227711-E6D2-A34C-B9CE-8E9B7D5F85DC}"/>
              </a:ext>
            </a:extLst>
          </p:cNvPr>
          <p:cNvSpPr/>
          <p:nvPr/>
        </p:nvSpPr>
        <p:spPr>
          <a:xfrm>
            <a:off x="2112922" y="534796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Intégration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E9B06A-B1D7-2D4E-AE90-EB1EA1F40384}"/>
              </a:ext>
            </a:extLst>
          </p:cNvPr>
          <p:cNvSpPr/>
          <p:nvPr/>
        </p:nvSpPr>
        <p:spPr bwMode="auto">
          <a:xfrm>
            <a:off x="9267408" y="223579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Paiement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7A3FA-3F9D-0449-81FB-3D0623E4F5CD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2737483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65B34B-5E0E-244A-BB87-0E2B31A5F16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1962641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5191E87-83D6-D146-9FDB-3168D4F0B95F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4382600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24658A-A1BC-154F-8F41-FA19AFCBD767}"/>
              </a:ext>
            </a:extLst>
          </p:cNvPr>
          <p:cNvCxnSpPr>
            <a:cxnSpLocks/>
          </p:cNvCxnSpPr>
          <p:nvPr/>
        </p:nvCxnSpPr>
        <p:spPr bwMode="auto">
          <a:xfrm>
            <a:off x="10699481" y="5226045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8E9C02-9CB1-6B41-930D-2370F070D164}"/>
              </a:ext>
            </a:extLst>
          </p:cNvPr>
          <p:cNvSpPr/>
          <p:nvPr/>
        </p:nvSpPr>
        <p:spPr bwMode="auto">
          <a:xfrm>
            <a:off x="2185640" y="129379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Points d’entrée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(API, Flux de donnée, Batch, Import, </a:t>
            </a:r>
            <a:r>
              <a:rPr kumimoji="0" lang="fr-FR" sz="8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Queueing</a:t>
            </a: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FD1ADF9-7749-9745-B656-B5E1DBB9544E}"/>
              </a:ext>
            </a:extLst>
          </p:cNvPr>
          <p:cNvSpPr/>
          <p:nvPr/>
        </p:nvSpPr>
        <p:spPr bwMode="auto">
          <a:xfrm>
            <a:off x="2185640" y="176260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Filtrage de la données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F141C3-A2A8-B648-8C20-3AE4DDAD39AA}"/>
              </a:ext>
            </a:extLst>
          </p:cNvPr>
          <p:cNvSpPr/>
          <p:nvPr/>
        </p:nvSpPr>
        <p:spPr bwMode="auto">
          <a:xfrm>
            <a:off x="2185640" y="223141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Nettoyage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DB9041-6E94-CE44-9082-2DC991D42617}"/>
              </a:ext>
            </a:extLst>
          </p:cNvPr>
          <p:cNvSpPr/>
          <p:nvPr/>
        </p:nvSpPr>
        <p:spPr bwMode="auto">
          <a:xfrm>
            <a:off x="2185640" y="27002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Normalisation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FB8E580E-9E0C-204D-AE8C-F10B0726972D}"/>
              </a:ext>
            </a:extLst>
          </p:cNvPr>
          <p:cNvSpPr/>
          <p:nvPr/>
        </p:nvSpPr>
        <p:spPr bwMode="auto">
          <a:xfrm>
            <a:off x="3583367" y="1173766"/>
            <a:ext cx="1413553" cy="169755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7F06AB-BF2C-5A45-98AF-D69C7F826D26}"/>
              </a:ext>
            </a:extLst>
          </p:cNvPr>
          <p:cNvSpPr/>
          <p:nvPr/>
        </p:nvSpPr>
        <p:spPr>
          <a:xfrm>
            <a:off x="3550416" y="2675844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Données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3C51678-5BEB-5344-BCAA-254CE4352AE2}"/>
              </a:ext>
            </a:extLst>
          </p:cNvPr>
          <p:cNvSpPr/>
          <p:nvPr/>
        </p:nvSpPr>
        <p:spPr bwMode="auto">
          <a:xfrm>
            <a:off x="3675305" y="126471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 structurées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10508B9-91E5-F640-91BA-B59C2A8082E1}"/>
              </a:ext>
            </a:extLst>
          </p:cNvPr>
          <p:cNvSpPr/>
          <p:nvPr/>
        </p:nvSpPr>
        <p:spPr bwMode="auto">
          <a:xfrm>
            <a:off x="3675305" y="170462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non structurées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D824859-AD7D-1E45-945A-9823E04EF85B}"/>
              </a:ext>
            </a:extLst>
          </p:cNvPr>
          <p:cNvSpPr/>
          <p:nvPr/>
        </p:nvSpPr>
        <p:spPr bwMode="auto">
          <a:xfrm>
            <a:off x="3583367" y="2964266"/>
            <a:ext cx="1413553" cy="1292400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59F98EE-34D6-8840-85F4-BE431EC9916E}"/>
              </a:ext>
            </a:extLst>
          </p:cNvPr>
          <p:cNvSpPr/>
          <p:nvPr/>
        </p:nvSpPr>
        <p:spPr>
          <a:xfrm>
            <a:off x="3548372" y="4031360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Analytique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727A34A-361B-674E-A7E5-1B61D8D88C87}"/>
              </a:ext>
            </a:extLst>
          </p:cNvPr>
          <p:cNvSpPr/>
          <p:nvPr/>
        </p:nvSpPr>
        <p:spPr bwMode="auto">
          <a:xfrm>
            <a:off x="3679308" y="213395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référentielles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AB287CB-E4C0-8E49-92BA-E24AE8B63A49}"/>
              </a:ext>
            </a:extLst>
          </p:cNvPr>
          <p:cNvSpPr/>
          <p:nvPr/>
        </p:nvSpPr>
        <p:spPr bwMode="auto">
          <a:xfrm>
            <a:off x="2193849" y="410828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(Antivirus…)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B977A8-FAF8-C24D-84B2-93213C7B303E}"/>
              </a:ext>
            </a:extLst>
          </p:cNvPr>
          <p:cNvSpPr/>
          <p:nvPr/>
        </p:nvSpPr>
        <p:spPr bwMode="auto">
          <a:xfrm>
            <a:off x="3680549" y="307523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Descriptive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BF09261-D5F2-2B40-811C-9D16C06C2554}"/>
              </a:ext>
            </a:extLst>
          </p:cNvPr>
          <p:cNvSpPr/>
          <p:nvPr/>
        </p:nvSpPr>
        <p:spPr bwMode="auto">
          <a:xfrm>
            <a:off x="3679308" y="356686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Prédictive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69CE4C-660F-2C40-8395-2F28C5DCF60B}"/>
              </a:ext>
            </a:extLst>
          </p:cNvPr>
          <p:cNvSpPr/>
          <p:nvPr/>
        </p:nvSpPr>
        <p:spPr bwMode="auto">
          <a:xfrm>
            <a:off x="9284242" y="384583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Marketing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Push, mailing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A22C4623-B8BD-C744-B8B9-35490AB8840F}"/>
              </a:ext>
            </a:extLst>
          </p:cNvPr>
          <p:cNvSpPr/>
          <p:nvPr/>
        </p:nvSpPr>
        <p:spPr bwMode="auto">
          <a:xfrm>
            <a:off x="5079433" y="2518891"/>
            <a:ext cx="1413553" cy="3043767"/>
          </a:xfrm>
          <a:prstGeom prst="roundRect">
            <a:avLst>
              <a:gd name="adj" fmla="val 6154"/>
            </a:avLst>
          </a:prstGeom>
          <a:solidFill>
            <a:srgbClr val="0070C0">
              <a:alpha val="6000"/>
            </a:srgb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CF0061-2893-FB4D-BB80-ADBE5EB3A58B}"/>
              </a:ext>
            </a:extLst>
          </p:cNvPr>
          <p:cNvSpPr/>
          <p:nvPr/>
        </p:nvSpPr>
        <p:spPr>
          <a:xfrm>
            <a:off x="5054286" y="5323683"/>
            <a:ext cx="14135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Capacités techniques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BB78A81-0A2B-1440-8962-5072C9773F9B}"/>
              </a:ext>
            </a:extLst>
          </p:cNvPr>
          <p:cNvSpPr/>
          <p:nvPr/>
        </p:nvSpPr>
        <p:spPr bwMode="auto">
          <a:xfrm>
            <a:off x="5151471" y="261703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Processus Métier 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808332-2397-7F40-AE16-E1D2312F3570}"/>
              </a:ext>
            </a:extLst>
          </p:cNvPr>
          <p:cNvSpPr/>
          <p:nvPr/>
        </p:nvSpPr>
        <p:spPr bwMode="auto">
          <a:xfrm>
            <a:off x="9256899" y="33878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Personnalisation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« Ma » boutique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971AA5-5575-5244-AE70-CAE134472989}"/>
              </a:ext>
            </a:extLst>
          </p:cNvPr>
          <p:cNvSpPr/>
          <p:nvPr/>
        </p:nvSpPr>
        <p:spPr bwMode="auto">
          <a:xfrm>
            <a:off x="5151990" y="350240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Internationalisation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622FBC7-4AD9-514E-8D30-C992526CF16D}"/>
              </a:ext>
            </a:extLst>
          </p:cNvPr>
          <p:cNvSpPr/>
          <p:nvPr/>
        </p:nvSpPr>
        <p:spPr bwMode="auto">
          <a:xfrm>
            <a:off x="2185640" y="316902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Confidentialité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4758A0-3E78-FD47-80AC-A235626E6725}"/>
              </a:ext>
            </a:extLst>
          </p:cNvPr>
          <p:cNvSpPr/>
          <p:nvPr/>
        </p:nvSpPr>
        <p:spPr bwMode="auto">
          <a:xfrm>
            <a:off x="2185640" y="363783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Intégrité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2883E90-371E-164D-8456-2904F452349F}"/>
              </a:ext>
            </a:extLst>
          </p:cNvPr>
          <p:cNvSpPr/>
          <p:nvPr/>
        </p:nvSpPr>
        <p:spPr bwMode="auto">
          <a:xfrm>
            <a:off x="5151470" y="305971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Composition de services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ECB302C-C7B1-E84D-AA76-480F04B3754A}"/>
              </a:ext>
            </a:extLst>
          </p:cNvPr>
          <p:cNvSpPr/>
          <p:nvPr/>
        </p:nvSpPr>
        <p:spPr bwMode="auto">
          <a:xfrm>
            <a:off x="157296" y="456309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2D050">
              <a:alpha val="900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E889417-0176-7646-9793-FC36D76B0E7C}"/>
              </a:ext>
            </a:extLst>
          </p:cNvPr>
          <p:cNvSpPr/>
          <p:nvPr/>
        </p:nvSpPr>
        <p:spPr>
          <a:xfrm>
            <a:off x="164430" y="6179866"/>
            <a:ext cx="8819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B050"/>
                </a:solidFill>
                <a:latin typeface="IBM Plex Sans" panose="020B0503050203000203" pitchFamily="34" charset="77"/>
              </a:rPr>
              <a:t>SI externes</a:t>
            </a:r>
            <a:endParaRPr lang="fr-FR" sz="1000" b="1" dirty="0">
              <a:solidFill>
                <a:srgbClr val="00B050"/>
              </a:solidFill>
              <a:latin typeface="IBM Plex Sans" panose="020B0503050203000203" pitchFamily="34" charset="77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45C565-F608-7F43-9807-578CA1F96B1E}"/>
              </a:ext>
            </a:extLst>
          </p:cNvPr>
          <p:cNvSpPr/>
          <p:nvPr/>
        </p:nvSpPr>
        <p:spPr bwMode="auto">
          <a:xfrm>
            <a:off x="217456" y="5663255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CD044C6-E2DE-BA49-96CC-4A46119104DC}"/>
              </a:ext>
            </a:extLst>
          </p:cNvPr>
          <p:cNvSpPr/>
          <p:nvPr/>
        </p:nvSpPr>
        <p:spPr bwMode="auto">
          <a:xfrm>
            <a:off x="208649" y="5174350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52C28CE-92B3-2A4E-8269-FA70594F09EF}"/>
              </a:ext>
            </a:extLst>
          </p:cNvPr>
          <p:cNvSpPr/>
          <p:nvPr/>
        </p:nvSpPr>
        <p:spPr bwMode="auto">
          <a:xfrm>
            <a:off x="203107" y="4720102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Exposition API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(Modernisation, Existant)</a:t>
            </a:r>
            <a:endParaRPr kumimoji="0" lang="fr-FR" sz="5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cxnSp>
        <p:nvCxnSpPr>
          <p:cNvPr id="229" name="Straight Arrow Connector 227">
            <a:extLst>
              <a:ext uri="{FF2B5EF4-FFF2-40B4-BE49-F238E27FC236}">
                <a16:creationId xmlns:a16="http://schemas.microsoft.com/office/drawing/2014/main" id="{6EA35221-976D-2B4C-8516-C998DF2648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3838030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58B533-667F-3A4B-B8B0-BE67FF7B7C66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3761466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417756-93C0-3743-AD18-91EA6EF2E24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97938" y="3839724"/>
            <a:ext cx="889666" cy="871091"/>
          </a:xfrm>
          <a:prstGeom prst="bentConnector3">
            <a:avLst>
              <a:gd name="adj1" fmla="val 100099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CD26A8C-2194-C844-8C5E-F9EC784A3330}"/>
              </a:ext>
            </a:extLst>
          </p:cNvPr>
          <p:cNvSpPr/>
          <p:nvPr/>
        </p:nvSpPr>
        <p:spPr bwMode="auto">
          <a:xfrm>
            <a:off x="168595" y="97724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90099">
              <a:alpha val="9000"/>
            </a:srgb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46E26F1-A41E-0447-9E66-A6139B8DEA11}"/>
              </a:ext>
            </a:extLst>
          </p:cNvPr>
          <p:cNvSpPr/>
          <p:nvPr/>
        </p:nvSpPr>
        <p:spPr>
          <a:xfrm>
            <a:off x="155877" y="2431740"/>
            <a:ext cx="1156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kern="0" dirty="0">
                <a:solidFill>
                  <a:srgbClr val="7030A0"/>
                </a:solidFill>
                <a:latin typeface="IBM Plex Sans" panose="020B0503050203000203" pitchFamily="34" charset="77"/>
              </a:rPr>
              <a:t>Réseau des partenaires</a:t>
            </a:r>
            <a:endParaRPr lang="fr-FR" sz="1000" b="1" dirty="0">
              <a:solidFill>
                <a:srgbClr val="7030A0"/>
              </a:solidFill>
              <a:latin typeface="IBM Plex Sans" panose="020B0503050203000203" pitchFamily="34" charset="77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057A336-B4E4-B140-9697-47BCD1A34B7C}"/>
              </a:ext>
            </a:extLst>
          </p:cNvPr>
          <p:cNvSpPr/>
          <p:nvPr/>
        </p:nvSpPr>
        <p:spPr bwMode="auto">
          <a:xfrm>
            <a:off x="238390" y="2036654"/>
            <a:ext cx="1219187" cy="391885"/>
          </a:xfrm>
          <a:prstGeom prst="rect">
            <a:avLst/>
          </a:prstGeom>
          <a:solidFill>
            <a:srgbClr val="7030A0">
              <a:alpha val="16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#3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0F2B5A3-416F-7346-8AFB-EFAE25EB2D6C}"/>
              </a:ext>
            </a:extLst>
          </p:cNvPr>
          <p:cNvSpPr/>
          <p:nvPr/>
        </p:nvSpPr>
        <p:spPr bwMode="auto">
          <a:xfrm>
            <a:off x="229583" y="1560049"/>
            <a:ext cx="1219187" cy="391885"/>
          </a:xfrm>
          <a:prstGeom prst="rect">
            <a:avLst/>
          </a:prstGeom>
          <a:solidFill>
            <a:srgbClr val="7030A0">
              <a:alpha val="41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D2B861-6355-D947-82C7-C977A68DF895}"/>
              </a:ext>
            </a:extLst>
          </p:cNvPr>
          <p:cNvSpPr/>
          <p:nvPr/>
        </p:nvSpPr>
        <p:spPr bwMode="auto">
          <a:xfrm>
            <a:off x="224041" y="1105801"/>
            <a:ext cx="1219187" cy="391885"/>
          </a:xfrm>
          <a:prstGeom prst="rect">
            <a:avLst/>
          </a:prstGeom>
          <a:solidFill>
            <a:srgbClr val="7030A0">
              <a:alpha val="69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#1</a:t>
            </a:r>
          </a:p>
        </p:txBody>
      </p:sp>
      <p:cxnSp>
        <p:nvCxnSpPr>
          <p:cNvPr id="235" name="Straight Arrow Connector 227">
            <a:extLst>
              <a:ext uri="{FF2B5EF4-FFF2-40B4-BE49-F238E27FC236}">
                <a16:creationId xmlns:a16="http://schemas.microsoft.com/office/drawing/2014/main" id="{61318E6D-DDDB-CB48-93FE-B69AE5756316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224018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C1BF4B98-B003-964D-9AFF-1013AF775C8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216362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7" name="Straight Arrow Connector 227">
            <a:extLst>
              <a:ext uri="{FF2B5EF4-FFF2-40B4-BE49-F238E27FC236}">
                <a16:creationId xmlns:a16="http://schemas.microsoft.com/office/drawing/2014/main" id="{E6FDF28A-C22C-1B4C-A204-E08B28896EB4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75324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07DE3B5F-6445-BD42-A2C0-599DE93B0842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67668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9" name="Straight Arrow Connector 227">
            <a:extLst>
              <a:ext uri="{FF2B5EF4-FFF2-40B4-BE49-F238E27FC236}">
                <a16:creationId xmlns:a16="http://schemas.microsoft.com/office/drawing/2014/main" id="{D0CEF724-FE1A-FF4D-B8E9-C7C48B8EC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1728371" y="1313941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D1181A59-46B5-204D-A540-B2920E0941AC}"/>
              </a:ext>
            </a:extLst>
          </p:cNvPr>
          <p:cNvSpPr>
            <a:spLocks noChangeAspect="1"/>
          </p:cNvSpPr>
          <p:nvPr/>
        </p:nvSpPr>
        <p:spPr bwMode="auto">
          <a:xfrm>
            <a:off x="1610570" y="1237377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41" name="Straight Arrow Connector 227">
            <a:extLst>
              <a:ext uri="{FF2B5EF4-FFF2-40B4-BE49-F238E27FC236}">
                <a16:creationId xmlns:a16="http://schemas.microsoft.com/office/drawing/2014/main" id="{BA6ACDB0-5665-5E42-BBC6-99589D694ACD}"/>
              </a:ext>
            </a:extLst>
          </p:cNvPr>
          <p:cNvCxnSpPr>
            <a:cxnSpLocks/>
            <a:stCxn id="232" idx="3"/>
          </p:cNvCxnSpPr>
          <p:nvPr/>
        </p:nvCxnSpPr>
        <p:spPr bwMode="auto">
          <a:xfrm>
            <a:off x="1457577" y="2232597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2" name="Straight Arrow Connector 227">
            <a:extLst>
              <a:ext uri="{FF2B5EF4-FFF2-40B4-BE49-F238E27FC236}">
                <a16:creationId xmlns:a16="http://schemas.microsoft.com/office/drawing/2014/main" id="{AFB606C5-1A31-B246-800F-CF5B8D834AC4}"/>
              </a:ext>
            </a:extLst>
          </p:cNvPr>
          <p:cNvCxnSpPr>
            <a:cxnSpLocks/>
          </p:cNvCxnSpPr>
          <p:nvPr/>
        </p:nvCxnSpPr>
        <p:spPr bwMode="auto">
          <a:xfrm>
            <a:off x="1457300" y="1741271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3" name="Straight Arrow Connector 227">
            <a:extLst>
              <a:ext uri="{FF2B5EF4-FFF2-40B4-BE49-F238E27FC236}">
                <a16:creationId xmlns:a16="http://schemas.microsoft.com/office/drawing/2014/main" id="{B053D737-751B-1646-A027-C0FE8393D6B3}"/>
              </a:ext>
            </a:extLst>
          </p:cNvPr>
          <p:cNvCxnSpPr>
            <a:cxnSpLocks/>
          </p:cNvCxnSpPr>
          <p:nvPr/>
        </p:nvCxnSpPr>
        <p:spPr bwMode="auto">
          <a:xfrm>
            <a:off x="1456520" y="1305194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5A552C-F1DC-D944-9276-7AA413975BF7}"/>
              </a:ext>
            </a:extLst>
          </p:cNvPr>
          <p:cNvSpPr/>
          <p:nvPr/>
        </p:nvSpPr>
        <p:spPr bwMode="auto">
          <a:xfrm>
            <a:off x="9304640" y="164527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7C2973-DE69-3D40-8762-320CEB12BD12}"/>
              </a:ext>
            </a:extLst>
          </p:cNvPr>
          <p:cNvSpPr/>
          <p:nvPr/>
        </p:nvSpPr>
        <p:spPr bwMode="auto">
          <a:xfrm>
            <a:off x="5151990" y="3938336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Geospatialisation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CBC466D-1626-D442-9FF8-82D1DBF40A2B}"/>
              </a:ext>
            </a:extLst>
          </p:cNvPr>
          <p:cNvSpPr/>
          <p:nvPr/>
        </p:nvSpPr>
        <p:spPr bwMode="auto">
          <a:xfrm>
            <a:off x="5151990" y="439478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C9F6B4-A4CB-5047-B556-B7FB750FC2E5}"/>
              </a:ext>
            </a:extLst>
          </p:cNvPr>
          <p:cNvSpPr/>
          <p:nvPr/>
        </p:nvSpPr>
        <p:spPr bwMode="auto">
          <a:xfrm>
            <a:off x="5147238" y="484365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287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75">
            <a:extLst>
              <a:ext uri="{FF2B5EF4-FFF2-40B4-BE49-F238E27FC236}">
                <a16:creationId xmlns:a16="http://schemas.microsoft.com/office/drawing/2014/main" id="{3C1A1CC2-974C-7641-BED3-43864CA29A23}"/>
              </a:ext>
            </a:extLst>
          </p:cNvPr>
          <p:cNvGrpSpPr/>
          <p:nvPr/>
        </p:nvGrpSpPr>
        <p:grpSpPr>
          <a:xfrm>
            <a:off x="2878021" y="1082573"/>
            <a:ext cx="7333429" cy="5149286"/>
            <a:chOff x="2878021" y="1082573"/>
            <a:chExt cx="7333429" cy="5149286"/>
          </a:xfrm>
        </p:grpSpPr>
        <p:sp>
          <p:nvSpPr>
            <p:cNvPr id="5" name="Flèche en arc 42">
              <a:extLst>
                <a:ext uri="{FF2B5EF4-FFF2-40B4-BE49-F238E27FC236}">
                  <a16:creationId xmlns:a16="http://schemas.microsoft.com/office/drawing/2014/main" id="{1CD58166-C048-7B49-B98F-48E5D470AF3D}"/>
                </a:ext>
              </a:extLst>
            </p:cNvPr>
            <p:cNvSpPr/>
            <p:nvPr/>
          </p:nvSpPr>
          <p:spPr>
            <a:xfrm rot="20832792">
              <a:off x="3244743" y="5345394"/>
              <a:ext cx="1851581" cy="490376"/>
            </a:xfrm>
            <a:prstGeom prst="circularArrow">
              <a:avLst>
                <a:gd name="adj1" fmla="val 8749"/>
                <a:gd name="adj2" fmla="val 1142319"/>
                <a:gd name="adj3" fmla="val 15180004"/>
                <a:gd name="adj4" fmla="val 10435928"/>
                <a:gd name="adj5" fmla="val 11450"/>
              </a:avLst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6703B-F15B-EC45-A4A3-2C51DEBC4B6A}"/>
                </a:ext>
              </a:extLst>
            </p:cNvPr>
            <p:cNvSpPr/>
            <p:nvPr/>
          </p:nvSpPr>
          <p:spPr>
            <a:xfrm>
              <a:off x="3499781" y="3494053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7" name="Flèche en arc 52">
              <a:extLst>
                <a:ext uri="{FF2B5EF4-FFF2-40B4-BE49-F238E27FC236}">
                  <a16:creationId xmlns:a16="http://schemas.microsoft.com/office/drawing/2014/main" id="{47E14B2F-0D57-984B-97FC-1AB5480CE1F3}"/>
                </a:ext>
              </a:extLst>
            </p:cNvPr>
            <p:cNvSpPr/>
            <p:nvPr/>
          </p:nvSpPr>
          <p:spPr>
            <a:xfrm rot="20832792">
              <a:off x="8077731" y="1185571"/>
              <a:ext cx="1851581" cy="490376"/>
            </a:xfrm>
            <a:prstGeom prst="circularArrow">
              <a:avLst>
                <a:gd name="adj1" fmla="val 8749"/>
                <a:gd name="adj2" fmla="val 1142319"/>
                <a:gd name="adj3" fmla="val 15180004"/>
                <a:gd name="adj4" fmla="val 10435928"/>
                <a:gd name="adj5" fmla="val 11450"/>
              </a:avLst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13A28-F619-1C42-9454-35B159BDAFE2}"/>
                </a:ext>
              </a:extLst>
            </p:cNvPr>
            <p:cNvSpPr/>
            <p:nvPr/>
          </p:nvSpPr>
          <p:spPr>
            <a:xfrm>
              <a:off x="3499781" y="1303533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2. Producteur</a:t>
              </a:r>
            </a:p>
          </p:txBody>
        </p:sp>
        <p:pic>
          <p:nvPicPr>
            <p:cNvPr id="9" name="Image 13">
              <a:extLst>
                <a:ext uri="{FF2B5EF4-FFF2-40B4-BE49-F238E27FC236}">
                  <a16:creationId xmlns:a16="http://schemas.microsoft.com/office/drawing/2014/main" id="{B82400C9-4179-7D4E-88CC-60774CCB625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9143" y="1693116"/>
              <a:ext cx="1710000" cy="1656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CB2E2B-3150-324D-B5B6-F995B810945F}"/>
                </a:ext>
              </a:extLst>
            </p:cNvPr>
            <p:cNvSpPr/>
            <p:nvPr/>
          </p:nvSpPr>
          <p:spPr>
            <a:xfrm>
              <a:off x="3476849" y="3516447"/>
              <a:ext cx="2520000" cy="21006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1. Intégrateur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288995-8173-6542-9A35-3A05498E7595}"/>
                </a:ext>
              </a:extLst>
            </p:cNvPr>
            <p:cNvSpPr/>
            <p:nvPr/>
          </p:nvSpPr>
          <p:spPr>
            <a:xfrm>
              <a:off x="6129676" y="3517677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3. Distributeur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B5BAEB-0C81-A04E-8C16-C81EE6D64507}"/>
                </a:ext>
              </a:extLst>
            </p:cNvPr>
            <p:cNvSpPr/>
            <p:nvPr/>
          </p:nvSpPr>
          <p:spPr>
            <a:xfrm>
              <a:off x="6128548" y="1302285"/>
              <a:ext cx="2520000" cy="21006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>
                  <a:solidFill>
                    <a:schemeClr val="tx1"/>
                  </a:solidFill>
                  <a:latin typeface="Helvetica" pitchFamily="2" charset="0"/>
                </a:rPr>
                <a:t>4. Plateforme</a:t>
              </a:r>
            </a:p>
          </p:txBody>
        </p:sp>
        <p:pic>
          <p:nvPicPr>
            <p:cNvPr id="13" name="Image 3">
              <a:extLst>
                <a:ext uri="{FF2B5EF4-FFF2-40B4-BE49-F238E27FC236}">
                  <a16:creationId xmlns:a16="http://schemas.microsoft.com/office/drawing/2014/main" id="{8D14FF81-B80E-5B4A-A27C-F84342AB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0" r="-18"/>
            <a:stretch/>
          </p:blipFill>
          <p:spPr>
            <a:xfrm>
              <a:off x="3856270" y="3793248"/>
              <a:ext cx="1818380" cy="1759686"/>
            </a:xfrm>
            <a:prstGeom prst="rect">
              <a:avLst/>
            </a:prstGeom>
          </p:spPr>
        </p:pic>
        <p:pic>
          <p:nvPicPr>
            <p:cNvPr id="14" name="Image 22">
              <a:extLst>
                <a:ext uri="{FF2B5EF4-FFF2-40B4-BE49-F238E27FC236}">
                  <a16:creationId xmlns:a16="http://schemas.microsoft.com/office/drawing/2014/main" id="{3174FF50-263F-9B45-B5B5-1278070A6512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4650" y="1693116"/>
              <a:ext cx="1710000" cy="1656000"/>
            </a:xfrm>
            <a:prstGeom prst="rect">
              <a:avLst/>
            </a:prstGeom>
          </p:spPr>
        </p:pic>
        <p:pic>
          <p:nvPicPr>
            <p:cNvPr id="15" name="Image 25">
              <a:extLst>
                <a:ext uri="{FF2B5EF4-FFF2-40B4-BE49-F238E27FC236}">
                  <a16:creationId xmlns:a16="http://schemas.microsoft.com/office/drawing/2014/main" id="{D57E30CA-FD23-A346-AF63-F8B4B616EE8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4650" y="3896934"/>
              <a:ext cx="1710000" cy="1656000"/>
            </a:xfrm>
            <a:prstGeom prst="rect">
              <a:avLst/>
            </a:prstGeom>
          </p:spPr>
        </p:pic>
        <p:cxnSp>
          <p:nvCxnSpPr>
            <p:cNvPr id="16" name="Connecteur droit 11">
              <a:extLst>
                <a:ext uri="{FF2B5EF4-FFF2-40B4-BE49-F238E27FC236}">
                  <a16:creationId xmlns:a16="http://schemas.microsoft.com/office/drawing/2014/main" id="{D17B21A2-F52C-6645-95D5-A4B5DD341EC7}"/>
                </a:ext>
              </a:extLst>
            </p:cNvPr>
            <p:cNvCxnSpPr>
              <a:cxnSpLocks/>
            </p:cNvCxnSpPr>
            <p:nvPr/>
          </p:nvCxnSpPr>
          <p:spPr>
            <a:xfrm>
              <a:off x="3484830" y="5717806"/>
              <a:ext cx="516371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33">
              <a:extLst>
                <a:ext uri="{FF2B5EF4-FFF2-40B4-BE49-F238E27FC236}">
                  <a16:creationId xmlns:a16="http://schemas.microsoft.com/office/drawing/2014/main" id="{3A0CB69F-F59E-024D-82D6-61110D4FB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8508" y="1303533"/>
              <a:ext cx="0" cy="43147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28">
              <a:extLst>
                <a:ext uri="{FF2B5EF4-FFF2-40B4-BE49-F238E27FC236}">
                  <a16:creationId xmlns:a16="http://schemas.microsoft.com/office/drawing/2014/main" id="{B1801720-E923-4444-84C8-9F14290AE94C}"/>
                </a:ext>
              </a:extLst>
            </p:cNvPr>
            <p:cNvSpPr txBox="1"/>
            <p:nvPr/>
          </p:nvSpPr>
          <p:spPr>
            <a:xfrm rot="16200000">
              <a:off x="2573993" y="4444889"/>
              <a:ext cx="1450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Distribuer soi-même</a:t>
              </a:r>
            </a:p>
          </p:txBody>
        </p:sp>
        <p:sp>
          <p:nvSpPr>
            <p:cNvPr id="19" name="ZoneTexte 37">
              <a:extLst>
                <a:ext uri="{FF2B5EF4-FFF2-40B4-BE49-F238E27FC236}">
                  <a16:creationId xmlns:a16="http://schemas.microsoft.com/office/drawing/2014/main" id="{380EE65E-CDEB-B040-8069-3F6D9C653CC1}"/>
                </a:ext>
              </a:extLst>
            </p:cNvPr>
            <p:cNvSpPr txBox="1"/>
            <p:nvPr/>
          </p:nvSpPr>
          <p:spPr>
            <a:xfrm rot="16200000">
              <a:off x="2510390" y="2230745"/>
              <a:ext cx="1577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Distribution par des tiers</a:t>
              </a:r>
            </a:p>
          </p:txBody>
        </p:sp>
        <p:sp>
          <p:nvSpPr>
            <p:cNvPr id="20" name="ZoneTexte 38">
              <a:extLst>
                <a:ext uri="{FF2B5EF4-FFF2-40B4-BE49-F238E27FC236}">
                  <a16:creationId xmlns:a16="http://schemas.microsoft.com/office/drawing/2014/main" id="{2A377383-FE2C-A148-8B51-2FE000A59AD9}"/>
                </a:ext>
              </a:extLst>
            </p:cNvPr>
            <p:cNvSpPr txBox="1"/>
            <p:nvPr/>
          </p:nvSpPr>
          <p:spPr>
            <a:xfrm rot="16200000">
              <a:off x="2430012" y="3328204"/>
              <a:ext cx="118840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>
                  <a:latin typeface="Helvetica" pitchFamily="2" charset="0"/>
                </a:rPr>
                <a:t>Distribution</a:t>
              </a:r>
            </a:p>
          </p:txBody>
        </p:sp>
        <p:sp>
          <p:nvSpPr>
            <p:cNvPr id="21" name="ZoneTexte 39">
              <a:extLst>
                <a:ext uri="{FF2B5EF4-FFF2-40B4-BE49-F238E27FC236}">
                  <a16:creationId xmlns:a16="http://schemas.microsoft.com/office/drawing/2014/main" id="{80510770-2521-6E43-9D72-8BA9898780FD}"/>
                </a:ext>
              </a:extLst>
            </p:cNvPr>
            <p:cNvSpPr txBox="1"/>
            <p:nvPr/>
          </p:nvSpPr>
          <p:spPr>
            <a:xfrm>
              <a:off x="3795157" y="5696641"/>
              <a:ext cx="19292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Création propre de produits</a:t>
              </a:r>
            </a:p>
          </p:txBody>
        </p:sp>
        <p:sp>
          <p:nvSpPr>
            <p:cNvPr id="22" name="ZoneTexte 40">
              <a:extLst>
                <a:ext uri="{FF2B5EF4-FFF2-40B4-BE49-F238E27FC236}">
                  <a16:creationId xmlns:a16="http://schemas.microsoft.com/office/drawing/2014/main" id="{54865FD1-ACF1-6C49-B037-AFB1A9533BFB}"/>
                </a:ext>
              </a:extLst>
            </p:cNvPr>
            <p:cNvSpPr txBox="1"/>
            <p:nvPr/>
          </p:nvSpPr>
          <p:spPr>
            <a:xfrm>
              <a:off x="6336689" y="5693250"/>
              <a:ext cx="21059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i="1">
                  <a:latin typeface="Helvetica" pitchFamily="2" charset="0"/>
                </a:rPr>
                <a:t>Création de produits par des tiers</a:t>
              </a:r>
            </a:p>
          </p:txBody>
        </p:sp>
        <p:sp>
          <p:nvSpPr>
            <p:cNvPr id="23" name="ZoneTexte 41">
              <a:extLst>
                <a:ext uri="{FF2B5EF4-FFF2-40B4-BE49-F238E27FC236}">
                  <a16:creationId xmlns:a16="http://schemas.microsoft.com/office/drawing/2014/main" id="{6D271723-345E-904F-AB0F-1C5B7C095E6F}"/>
                </a:ext>
              </a:extLst>
            </p:cNvPr>
            <p:cNvSpPr txBox="1"/>
            <p:nvPr/>
          </p:nvSpPr>
          <p:spPr>
            <a:xfrm>
              <a:off x="5183908" y="5939471"/>
              <a:ext cx="177503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300" b="1">
                  <a:latin typeface="Helvetica" pitchFamily="2" charset="0"/>
                </a:rPr>
                <a:t>Création de produit</a:t>
              </a:r>
            </a:p>
          </p:txBody>
        </p:sp>
        <p:sp>
          <p:nvSpPr>
            <p:cNvPr id="24" name="ZoneTexte 29">
              <a:extLst>
                <a:ext uri="{FF2B5EF4-FFF2-40B4-BE49-F238E27FC236}">
                  <a16:creationId xmlns:a16="http://schemas.microsoft.com/office/drawing/2014/main" id="{707F38D9-EAF9-A745-876A-6BEC6C69CDEF}"/>
                </a:ext>
              </a:extLst>
            </p:cNvPr>
            <p:cNvSpPr txBox="1"/>
            <p:nvPr/>
          </p:nvSpPr>
          <p:spPr>
            <a:xfrm>
              <a:off x="8951560" y="1082573"/>
              <a:ext cx="12598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>
                  <a:latin typeface="Helvetica" pitchFamily="2" charset="0"/>
                </a:rPr>
                <a:t>Ouverte</a:t>
              </a:r>
            </a:p>
          </p:txBody>
        </p:sp>
        <p:sp>
          <p:nvSpPr>
            <p:cNvPr id="25" name="ZoneTexte 44">
              <a:extLst>
                <a:ext uri="{FF2B5EF4-FFF2-40B4-BE49-F238E27FC236}">
                  <a16:creationId xmlns:a16="http://schemas.microsoft.com/office/drawing/2014/main" id="{C7116FDE-F7BC-EF40-A559-5925AD19F4A4}"/>
                </a:ext>
              </a:extLst>
            </p:cNvPr>
            <p:cNvSpPr txBox="1"/>
            <p:nvPr/>
          </p:nvSpPr>
          <p:spPr>
            <a:xfrm>
              <a:off x="3050084" y="5819751"/>
              <a:ext cx="650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>
                  <a:latin typeface="Helvetica" pitchFamily="2" charset="0"/>
                </a:rPr>
                <a:t>Fermée</a:t>
              </a:r>
            </a:p>
          </p:txBody>
        </p:sp>
      </p:grpSp>
      <p:sp>
        <p:nvSpPr>
          <p:cNvPr id="26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0C4E989D-C48F-6446-920E-8FF77A16020E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Modèles de </a:t>
            </a:r>
            <a:r>
              <a:rPr lang="fr-FR" sz="2667" kern="0" dirty="0" err="1"/>
              <a:t>plate-formes</a:t>
            </a:r>
            <a:endParaRPr lang="fr-FR" sz="2667" kern="0" dirty="0"/>
          </a:p>
        </p:txBody>
      </p:sp>
    </p:spTree>
    <p:extLst>
      <p:ext uri="{BB962C8B-B14F-4D97-AF65-F5344CB8AC3E}">
        <p14:creationId xmlns:p14="http://schemas.microsoft.com/office/powerpoint/2010/main" val="89811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8B4ED3-D7C3-C140-8E00-562DB7D1B972}"/>
              </a:ext>
            </a:extLst>
          </p:cNvPr>
          <p:cNvSpPr/>
          <p:nvPr/>
        </p:nvSpPr>
        <p:spPr bwMode="auto">
          <a:xfrm>
            <a:off x="1818293" y="777559"/>
            <a:ext cx="8776077" cy="5608931"/>
          </a:xfrm>
          <a:prstGeom prst="roundRect">
            <a:avLst>
              <a:gd name="adj" fmla="val 1255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449594E-A825-3E48-B3F3-12424D346FC6}"/>
              </a:ext>
            </a:extLst>
          </p:cNvPr>
          <p:cNvSpPr/>
          <p:nvPr/>
        </p:nvSpPr>
        <p:spPr bwMode="auto">
          <a:xfrm>
            <a:off x="1875215" y="1137569"/>
            <a:ext cx="2895701" cy="4398985"/>
          </a:xfrm>
          <a:prstGeom prst="roundRect">
            <a:avLst>
              <a:gd name="adj" fmla="val 1255"/>
            </a:avLst>
          </a:prstGeom>
          <a:solidFill>
            <a:schemeClr val="accent5">
              <a:lumMod val="75000"/>
            </a:schemeClr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0F2F365-70FC-6B42-8454-95F8699DBEE0}"/>
              </a:ext>
            </a:extLst>
          </p:cNvPr>
          <p:cNvSpPr/>
          <p:nvPr/>
        </p:nvSpPr>
        <p:spPr bwMode="auto">
          <a:xfrm>
            <a:off x="7742002" y="3325785"/>
            <a:ext cx="2746137" cy="1420454"/>
          </a:xfrm>
          <a:prstGeom prst="roundRect">
            <a:avLst>
              <a:gd name="adj" fmla="val 11545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00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5BA3F-575D-4605-B8F3-4F1C6E512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2590" y="6356350"/>
            <a:ext cx="2743200" cy="365125"/>
          </a:xfrm>
        </p:spPr>
        <p:txBody>
          <a:bodyPr/>
          <a:lstStyle/>
          <a:p>
            <a:fld id="{6826F9A1-9B46-4608-B497-7E101192DDC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" name="Ist: Persönliche Gesundheitsdaten liegen verstreut bei Ärzten und Leistungserbringern">
            <a:extLst>
              <a:ext uri="{FF2B5EF4-FFF2-40B4-BE49-F238E27FC236}">
                <a16:creationId xmlns:a16="http://schemas.microsoft.com/office/drawing/2014/main" id="{5F7CFFD1-7A3F-4F87-8DCA-A63981CABE46}"/>
              </a:ext>
            </a:extLst>
          </p:cNvPr>
          <p:cNvSpPr txBox="1">
            <a:spLocks/>
          </p:cNvSpPr>
          <p:nvPr/>
        </p:nvSpPr>
        <p:spPr bwMode="auto">
          <a:xfrm>
            <a:off x="364641" y="227569"/>
            <a:ext cx="11365437" cy="369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5pPr>
            <a:lvl6pPr marL="60958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6pPr>
            <a:lvl7pPr marL="121917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7pPr>
            <a:lvl8pPr marL="1828754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8pPr>
            <a:lvl9pPr marL="2438339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733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r>
              <a:rPr lang="fr-FR" sz="2667" kern="0" dirty="0"/>
              <a:t>Architecture générale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809582E-58D0-42F3-8B19-9D881F1F3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36" y="1798054"/>
            <a:ext cx="200698" cy="424283"/>
          </a:xfrm>
          <a:prstGeom prst="rect">
            <a:avLst/>
          </a:prstGeom>
        </p:spPr>
      </p:pic>
      <p:pic>
        <p:nvPicPr>
          <p:cNvPr id="50" name="Picture 22" descr="laptop">
            <a:extLst>
              <a:ext uri="{FF2B5EF4-FFF2-40B4-BE49-F238E27FC236}">
                <a16:creationId xmlns:a16="http://schemas.microsoft.com/office/drawing/2014/main" id="{D793ACA5-DE01-C247-B1E9-CC07E3D3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032" y="2504422"/>
            <a:ext cx="818850" cy="5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Ihr Produkt">
            <a:extLst>
              <a:ext uri="{FF2B5EF4-FFF2-40B4-BE49-F238E27FC236}">
                <a16:creationId xmlns:a16="http://schemas.microsoft.com/office/drawing/2014/main" id="{76276900-E963-EC4F-BF11-65D0B7EC062B}"/>
              </a:ext>
            </a:extLst>
          </p:cNvPr>
          <p:cNvSpPr txBox="1"/>
          <p:nvPr/>
        </p:nvSpPr>
        <p:spPr>
          <a:xfrm>
            <a:off x="11057878" y="2535716"/>
            <a:ext cx="567795" cy="112856"/>
          </a:xfrm>
          <a:prstGeom prst="rect">
            <a:avLst/>
          </a:prstGeom>
          <a:solidFill>
            <a:srgbClr val="0F6EF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 defTabSz="914400">
              <a:lnSpc>
                <a:spcPct val="90000"/>
              </a:lnSpc>
              <a:defRPr sz="700" b="1" cap="all" spc="56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 marL="0" marR="0" lvl="0" indent="0" algn="ctr" defTabSz="91440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" b="1" i="0" u="none" strike="noStrike" kern="0" cap="all" spc="56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Your</a:t>
            </a:r>
            <a:r>
              <a:rPr kumimoji="0" lang="de-DE" sz="200" b="1" i="0" u="none" strike="noStrike" kern="0" cap="all" spc="5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sym typeface="IBM Plex Sans"/>
              </a:rPr>
              <a:t> Solution</a:t>
            </a:r>
            <a:endParaRPr kumimoji="0" sz="200" b="1" i="0" u="none" strike="noStrike" kern="0" cap="all" spc="56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B8DB63-9B0C-E344-A626-FDCD7661E07E}"/>
              </a:ext>
            </a:extLst>
          </p:cNvPr>
          <p:cNvGrpSpPr/>
          <p:nvPr/>
        </p:nvGrpSpPr>
        <p:grpSpPr>
          <a:xfrm>
            <a:off x="11066350" y="2648752"/>
            <a:ext cx="362465" cy="264785"/>
            <a:chOff x="6139888" y="2746158"/>
            <a:chExt cx="1175512" cy="935543"/>
          </a:xfrm>
        </p:grpSpPr>
        <p:grpSp>
          <p:nvGrpSpPr>
            <p:cNvPr id="66" name="Gruppieren">
              <a:extLst>
                <a:ext uri="{FF2B5EF4-FFF2-40B4-BE49-F238E27FC236}">
                  <a16:creationId xmlns:a16="http://schemas.microsoft.com/office/drawing/2014/main" id="{D5698737-0D36-2F43-AB8C-4D33E1E1F721}"/>
                </a:ext>
              </a:extLst>
            </p:cNvPr>
            <p:cNvGrpSpPr/>
            <p:nvPr/>
          </p:nvGrpSpPr>
          <p:grpSpPr>
            <a:xfrm>
              <a:off x="6139888" y="2746158"/>
              <a:ext cx="1175512" cy="935543"/>
              <a:chOff x="0" y="0"/>
              <a:chExt cx="1175508" cy="935540"/>
            </a:xfrm>
          </p:grpSpPr>
          <p:sp>
            <p:nvSpPr>
              <p:cNvPr id="72" name="Form">
                <a:extLst>
                  <a:ext uri="{FF2B5EF4-FFF2-40B4-BE49-F238E27FC236}">
                    <a16:creationId xmlns:a16="http://schemas.microsoft.com/office/drawing/2014/main" id="{68E55D6B-4042-9147-8E56-4EE90CB51491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/>
              </a:solidFill>
              <a:ln w="6350" cap="flat">
                <a:solidFill>
                  <a:srgbClr val="D7306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3" name="Form">
                <a:extLst>
                  <a:ext uri="{FF2B5EF4-FFF2-40B4-BE49-F238E27FC236}">
                    <a16:creationId xmlns:a16="http://schemas.microsoft.com/office/drawing/2014/main" id="{0B22F58C-AD04-7E46-8DF8-D071831A237F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08381">
                  <a:satOff val="-65435"/>
                  <a:lumOff val="37156"/>
                </a:srgbClr>
              </a:solidFill>
              <a:ln w="6350" cap="flat">
                <a:solidFill>
                  <a:srgbClr val="008381">
                    <a:satOff val="-65435"/>
                    <a:lumOff val="37156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4" name="Form">
                <a:extLst>
                  <a:ext uri="{FF2B5EF4-FFF2-40B4-BE49-F238E27FC236}">
                    <a16:creationId xmlns:a16="http://schemas.microsoft.com/office/drawing/2014/main" id="{521BC2E9-CBAD-CD4A-9F3C-C0C9893C2C65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F6FFF">
                  <a:lumOff val="11764"/>
                </a:srgbClr>
              </a:solidFill>
              <a:ln w="6350" cap="flat">
                <a:solidFill>
                  <a:srgbClr val="0F6FFF">
                    <a:lumOff val="11764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5" name="Form">
                <a:extLst>
                  <a:ext uri="{FF2B5EF4-FFF2-40B4-BE49-F238E27FC236}">
                    <a16:creationId xmlns:a16="http://schemas.microsoft.com/office/drawing/2014/main" id="{7CE85176-330A-EF4F-A59D-A3FD5361F667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18381"/>
              </a:solidFill>
              <a:ln w="6350" cap="flat">
                <a:solidFill>
                  <a:srgbClr val="018381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0" name="Bild" descr="Bild">
              <a:extLst>
                <a:ext uri="{FF2B5EF4-FFF2-40B4-BE49-F238E27FC236}">
                  <a16:creationId xmlns:a16="http://schemas.microsoft.com/office/drawing/2014/main" id="{404173DD-86CD-CE44-8CAB-0A7493519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904243" y="3328808"/>
              <a:ext cx="236869" cy="23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Bild" descr="Bild">
              <a:extLst>
                <a:ext uri="{FF2B5EF4-FFF2-40B4-BE49-F238E27FC236}">
                  <a16:creationId xmlns:a16="http://schemas.microsoft.com/office/drawing/2014/main" id="{57A4FDED-3C5C-3249-8052-8CC1B239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34281" y="2862195"/>
              <a:ext cx="201705" cy="166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Bild" descr="Bild">
              <a:extLst>
                <a:ext uri="{FF2B5EF4-FFF2-40B4-BE49-F238E27FC236}">
                  <a16:creationId xmlns:a16="http://schemas.microsoft.com/office/drawing/2014/main" id="{092768DB-77FC-D047-82D1-D1588DCB8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67150" y="3356311"/>
              <a:ext cx="132177" cy="176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Bild" descr="Bild">
              <a:extLst>
                <a:ext uri="{FF2B5EF4-FFF2-40B4-BE49-F238E27FC236}">
                  <a16:creationId xmlns:a16="http://schemas.microsoft.com/office/drawing/2014/main" id="{A7377F5D-2EB5-C94A-89ED-624D2A203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936069" y="2832836"/>
              <a:ext cx="183122" cy="183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C765A-408B-D644-BD3F-3A5247A68ECE}"/>
              </a:ext>
            </a:extLst>
          </p:cNvPr>
          <p:cNvGrpSpPr/>
          <p:nvPr/>
        </p:nvGrpSpPr>
        <p:grpSpPr>
          <a:xfrm>
            <a:off x="11251212" y="2648572"/>
            <a:ext cx="374461" cy="279950"/>
            <a:chOff x="9158709" y="4219556"/>
            <a:chExt cx="1175511" cy="935541"/>
          </a:xfrm>
        </p:grpSpPr>
        <p:grpSp>
          <p:nvGrpSpPr>
            <p:cNvPr id="67" name="Gruppieren">
              <a:extLst>
                <a:ext uri="{FF2B5EF4-FFF2-40B4-BE49-F238E27FC236}">
                  <a16:creationId xmlns:a16="http://schemas.microsoft.com/office/drawing/2014/main" id="{C12A51FD-7F07-1740-8A94-986F87CDA76D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68" name="Form">
                <a:extLst>
                  <a:ext uri="{FF2B5EF4-FFF2-40B4-BE49-F238E27FC236}">
                    <a16:creationId xmlns:a16="http://schemas.microsoft.com/office/drawing/2014/main" id="{4E04C9A7-ECB1-6245-89B3-008F19D38883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9" name="Form">
                <a:extLst>
                  <a:ext uri="{FF2B5EF4-FFF2-40B4-BE49-F238E27FC236}">
                    <a16:creationId xmlns:a16="http://schemas.microsoft.com/office/drawing/2014/main" id="{F2A1544C-8360-1848-97DF-6C55B4420AB0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0" name="Form">
                <a:extLst>
                  <a:ext uri="{FF2B5EF4-FFF2-40B4-BE49-F238E27FC236}">
                    <a16:creationId xmlns:a16="http://schemas.microsoft.com/office/drawing/2014/main" id="{CD95A1B0-1ABC-C94D-BC02-A65AAEA9E7FE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1" name="Form">
                <a:extLst>
                  <a:ext uri="{FF2B5EF4-FFF2-40B4-BE49-F238E27FC236}">
                    <a16:creationId xmlns:a16="http://schemas.microsoft.com/office/drawing/2014/main" id="{7297B446-340D-DA4A-B858-81F74B940796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1" name="Bild" descr="Bild">
              <a:extLst>
                <a:ext uri="{FF2B5EF4-FFF2-40B4-BE49-F238E27FC236}">
                  <a16:creationId xmlns:a16="http://schemas.microsoft.com/office/drawing/2014/main" id="{5A2D3E7B-C0CB-FA44-AAD4-A5E6AFF1C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Bild" descr="Bild">
              <a:extLst>
                <a:ext uri="{FF2B5EF4-FFF2-40B4-BE49-F238E27FC236}">
                  <a16:creationId xmlns:a16="http://schemas.microsoft.com/office/drawing/2014/main" id="{1864832D-7323-BD4C-867D-F2526432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Bild" descr="Bild">
              <a:extLst>
                <a:ext uri="{FF2B5EF4-FFF2-40B4-BE49-F238E27FC236}">
                  <a16:creationId xmlns:a16="http://schemas.microsoft.com/office/drawing/2014/main" id="{19FA1195-2371-314F-955F-EC0DA680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Bild" descr="Bild">
              <a:extLst>
                <a:ext uri="{FF2B5EF4-FFF2-40B4-BE49-F238E27FC236}">
                  <a16:creationId xmlns:a16="http://schemas.microsoft.com/office/drawing/2014/main" id="{95176A29-6C04-D447-A926-FD5F945F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DF95B28-6C3B-094D-8272-6E35ED7A70B5}"/>
              </a:ext>
            </a:extLst>
          </p:cNvPr>
          <p:cNvSpPr/>
          <p:nvPr/>
        </p:nvSpPr>
        <p:spPr bwMode="auto">
          <a:xfrm>
            <a:off x="11136425" y="4074761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15B7E-77D4-7149-86BD-09813E5A76A9}"/>
              </a:ext>
            </a:extLst>
          </p:cNvPr>
          <p:cNvSpPr txBox="1"/>
          <p:nvPr/>
        </p:nvSpPr>
        <p:spPr>
          <a:xfrm>
            <a:off x="11090644" y="4148728"/>
            <a:ext cx="579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0101010101010</a:t>
            </a:r>
          </a:p>
        </p:txBody>
      </p:sp>
      <p:sp>
        <p:nvSpPr>
          <p:cNvPr id="83" name="Snip Single Corner Rectangle 82">
            <a:extLst>
              <a:ext uri="{FF2B5EF4-FFF2-40B4-BE49-F238E27FC236}">
                <a16:creationId xmlns:a16="http://schemas.microsoft.com/office/drawing/2014/main" id="{2453B4B8-BCFC-0F48-978A-ECE88CAAEFD7}"/>
              </a:ext>
            </a:extLst>
          </p:cNvPr>
          <p:cNvSpPr/>
          <p:nvPr/>
        </p:nvSpPr>
        <p:spPr bwMode="auto">
          <a:xfrm>
            <a:off x="11136425" y="4902075"/>
            <a:ext cx="412393" cy="609600"/>
          </a:xfrm>
          <a:prstGeom prst="snip1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00EEEB-E0C3-2F40-A11F-7942FD7FEA0E}"/>
              </a:ext>
            </a:extLst>
          </p:cNvPr>
          <p:cNvGrpSpPr/>
          <p:nvPr/>
        </p:nvGrpSpPr>
        <p:grpSpPr>
          <a:xfrm>
            <a:off x="11155390" y="5066900"/>
            <a:ext cx="374461" cy="279950"/>
            <a:chOff x="9158709" y="4219556"/>
            <a:chExt cx="1175511" cy="935541"/>
          </a:xfrm>
        </p:grpSpPr>
        <p:grpSp>
          <p:nvGrpSpPr>
            <p:cNvPr id="86" name="Gruppieren">
              <a:extLst>
                <a:ext uri="{FF2B5EF4-FFF2-40B4-BE49-F238E27FC236}">
                  <a16:creationId xmlns:a16="http://schemas.microsoft.com/office/drawing/2014/main" id="{CF99C5E7-84E9-114E-80C5-DD9372C06A21}"/>
                </a:ext>
              </a:extLst>
            </p:cNvPr>
            <p:cNvGrpSpPr/>
            <p:nvPr/>
          </p:nvGrpSpPr>
          <p:grpSpPr>
            <a:xfrm rot="10800000">
              <a:off x="9158709" y="4219556"/>
              <a:ext cx="1175511" cy="935541"/>
              <a:chOff x="0" y="0"/>
              <a:chExt cx="1175507" cy="935539"/>
            </a:xfrm>
          </p:grpSpPr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5226E04C-F32A-D34C-8B22-2267B6E0EA85}"/>
                  </a:ext>
                </a:extLst>
              </p:cNvPr>
              <p:cNvSpPr/>
              <p:nvPr/>
            </p:nvSpPr>
            <p:spPr>
              <a:xfrm>
                <a:off x="461244" y="341291"/>
                <a:ext cx="714264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20" y="10751"/>
                    </a:moveTo>
                    <a:lnTo>
                      <a:pt x="1025" y="10654"/>
                    </a:lnTo>
                    <a:lnTo>
                      <a:pt x="1156" y="10590"/>
                    </a:lnTo>
                    <a:lnTo>
                      <a:pt x="1261" y="10557"/>
                    </a:lnTo>
                    <a:lnTo>
                      <a:pt x="1393" y="10525"/>
                    </a:lnTo>
                    <a:lnTo>
                      <a:pt x="1603" y="10525"/>
                    </a:lnTo>
                    <a:lnTo>
                      <a:pt x="1734" y="10557"/>
                    </a:lnTo>
                    <a:lnTo>
                      <a:pt x="1839" y="10590"/>
                    </a:lnTo>
                    <a:lnTo>
                      <a:pt x="2023" y="10719"/>
                    </a:lnTo>
                    <a:lnTo>
                      <a:pt x="2234" y="10849"/>
                    </a:lnTo>
                    <a:lnTo>
                      <a:pt x="2601" y="11172"/>
                    </a:lnTo>
                    <a:lnTo>
                      <a:pt x="2812" y="11302"/>
                    </a:lnTo>
                    <a:lnTo>
                      <a:pt x="2969" y="11431"/>
                    </a:lnTo>
                    <a:lnTo>
                      <a:pt x="3180" y="11561"/>
                    </a:lnTo>
                    <a:lnTo>
                      <a:pt x="3258" y="11561"/>
                    </a:lnTo>
                    <a:lnTo>
                      <a:pt x="3390" y="11529"/>
                    </a:lnTo>
                    <a:lnTo>
                      <a:pt x="3469" y="11496"/>
                    </a:lnTo>
                    <a:lnTo>
                      <a:pt x="3521" y="11431"/>
                    </a:lnTo>
                    <a:lnTo>
                      <a:pt x="3626" y="11237"/>
                    </a:lnTo>
                    <a:lnTo>
                      <a:pt x="3679" y="11108"/>
                    </a:lnTo>
                    <a:lnTo>
                      <a:pt x="3731" y="10946"/>
                    </a:lnTo>
                    <a:lnTo>
                      <a:pt x="3731" y="4599"/>
                    </a:lnTo>
                    <a:lnTo>
                      <a:pt x="10879" y="4599"/>
                    </a:lnTo>
                    <a:lnTo>
                      <a:pt x="11063" y="4501"/>
                    </a:lnTo>
                    <a:lnTo>
                      <a:pt x="11194" y="4437"/>
                    </a:lnTo>
                    <a:lnTo>
                      <a:pt x="11299" y="4339"/>
                    </a:lnTo>
                    <a:lnTo>
                      <a:pt x="11352" y="4210"/>
                    </a:lnTo>
                    <a:lnTo>
                      <a:pt x="11404" y="4113"/>
                    </a:lnTo>
                    <a:lnTo>
                      <a:pt x="11431" y="3983"/>
                    </a:lnTo>
                    <a:lnTo>
                      <a:pt x="11404" y="3886"/>
                    </a:lnTo>
                    <a:lnTo>
                      <a:pt x="11378" y="3757"/>
                    </a:lnTo>
                    <a:lnTo>
                      <a:pt x="11273" y="3497"/>
                    </a:lnTo>
                    <a:lnTo>
                      <a:pt x="11142" y="3238"/>
                    </a:lnTo>
                    <a:lnTo>
                      <a:pt x="10984" y="2979"/>
                    </a:lnTo>
                    <a:lnTo>
                      <a:pt x="10853" y="2720"/>
                    </a:lnTo>
                    <a:lnTo>
                      <a:pt x="10747" y="2494"/>
                    </a:lnTo>
                    <a:lnTo>
                      <a:pt x="10669" y="2299"/>
                    </a:lnTo>
                    <a:lnTo>
                      <a:pt x="10642" y="2170"/>
                    </a:lnTo>
                    <a:lnTo>
                      <a:pt x="10616" y="2073"/>
                    </a:lnTo>
                    <a:lnTo>
                      <a:pt x="10590" y="1878"/>
                    </a:lnTo>
                    <a:lnTo>
                      <a:pt x="10590" y="1684"/>
                    </a:lnTo>
                    <a:lnTo>
                      <a:pt x="10616" y="1490"/>
                    </a:lnTo>
                    <a:lnTo>
                      <a:pt x="10669" y="1263"/>
                    </a:lnTo>
                    <a:lnTo>
                      <a:pt x="10721" y="1101"/>
                    </a:lnTo>
                    <a:lnTo>
                      <a:pt x="10800" y="939"/>
                    </a:lnTo>
                    <a:lnTo>
                      <a:pt x="11010" y="680"/>
                    </a:lnTo>
                    <a:lnTo>
                      <a:pt x="11142" y="551"/>
                    </a:lnTo>
                    <a:lnTo>
                      <a:pt x="11299" y="421"/>
                    </a:lnTo>
                    <a:lnTo>
                      <a:pt x="11431" y="324"/>
                    </a:lnTo>
                    <a:lnTo>
                      <a:pt x="11641" y="227"/>
                    </a:lnTo>
                    <a:lnTo>
                      <a:pt x="11799" y="162"/>
                    </a:lnTo>
                    <a:lnTo>
                      <a:pt x="12166" y="32"/>
                    </a:lnTo>
                    <a:lnTo>
                      <a:pt x="12350" y="0"/>
                    </a:lnTo>
                    <a:lnTo>
                      <a:pt x="12928" y="0"/>
                    </a:lnTo>
                    <a:lnTo>
                      <a:pt x="13296" y="65"/>
                    </a:lnTo>
                    <a:lnTo>
                      <a:pt x="13664" y="194"/>
                    </a:lnTo>
                    <a:lnTo>
                      <a:pt x="13796" y="259"/>
                    </a:lnTo>
                    <a:lnTo>
                      <a:pt x="13874" y="291"/>
                    </a:lnTo>
                    <a:lnTo>
                      <a:pt x="14190" y="551"/>
                    </a:lnTo>
                    <a:lnTo>
                      <a:pt x="14321" y="680"/>
                    </a:lnTo>
                    <a:lnTo>
                      <a:pt x="14453" y="842"/>
                    </a:lnTo>
                    <a:lnTo>
                      <a:pt x="14584" y="1036"/>
                    </a:lnTo>
                    <a:lnTo>
                      <a:pt x="14663" y="1198"/>
                    </a:lnTo>
                    <a:lnTo>
                      <a:pt x="14715" y="1360"/>
                    </a:lnTo>
                    <a:lnTo>
                      <a:pt x="14742" y="1554"/>
                    </a:lnTo>
                    <a:lnTo>
                      <a:pt x="14742" y="1781"/>
                    </a:lnTo>
                    <a:lnTo>
                      <a:pt x="14715" y="1975"/>
                    </a:lnTo>
                    <a:lnTo>
                      <a:pt x="14689" y="2073"/>
                    </a:lnTo>
                    <a:lnTo>
                      <a:pt x="14663" y="2202"/>
                    </a:lnTo>
                    <a:lnTo>
                      <a:pt x="14558" y="2429"/>
                    </a:lnTo>
                    <a:lnTo>
                      <a:pt x="14453" y="2688"/>
                    </a:lnTo>
                    <a:lnTo>
                      <a:pt x="14190" y="3109"/>
                    </a:lnTo>
                    <a:lnTo>
                      <a:pt x="13953" y="3595"/>
                    </a:lnTo>
                    <a:lnTo>
                      <a:pt x="13848" y="3854"/>
                    </a:lnTo>
                    <a:lnTo>
                      <a:pt x="13848" y="4178"/>
                    </a:lnTo>
                    <a:lnTo>
                      <a:pt x="13927" y="4275"/>
                    </a:lnTo>
                    <a:lnTo>
                      <a:pt x="13953" y="4339"/>
                    </a:lnTo>
                    <a:lnTo>
                      <a:pt x="14058" y="4437"/>
                    </a:lnTo>
                    <a:lnTo>
                      <a:pt x="14137" y="4469"/>
                    </a:lnTo>
                    <a:lnTo>
                      <a:pt x="14216" y="4534"/>
                    </a:lnTo>
                    <a:lnTo>
                      <a:pt x="14400" y="4599"/>
                    </a:lnTo>
                    <a:lnTo>
                      <a:pt x="21600" y="4599"/>
                    </a:lnTo>
                    <a:lnTo>
                      <a:pt x="21600" y="21600"/>
                    </a:lnTo>
                    <a:lnTo>
                      <a:pt x="3731" y="21600"/>
                    </a:lnTo>
                    <a:lnTo>
                      <a:pt x="3731" y="15220"/>
                    </a:lnTo>
                    <a:lnTo>
                      <a:pt x="3626" y="14897"/>
                    </a:lnTo>
                    <a:lnTo>
                      <a:pt x="3574" y="14767"/>
                    </a:lnTo>
                    <a:lnTo>
                      <a:pt x="3521" y="14702"/>
                    </a:lnTo>
                    <a:lnTo>
                      <a:pt x="3469" y="14605"/>
                    </a:lnTo>
                    <a:lnTo>
                      <a:pt x="3390" y="14573"/>
                    </a:lnTo>
                    <a:lnTo>
                      <a:pt x="3337" y="14540"/>
                    </a:lnTo>
                    <a:lnTo>
                      <a:pt x="3258" y="14540"/>
                    </a:lnTo>
                    <a:lnTo>
                      <a:pt x="3101" y="14605"/>
                    </a:lnTo>
                    <a:lnTo>
                      <a:pt x="2943" y="14702"/>
                    </a:lnTo>
                    <a:lnTo>
                      <a:pt x="2785" y="14832"/>
                    </a:lnTo>
                    <a:lnTo>
                      <a:pt x="2575" y="14994"/>
                    </a:lnTo>
                    <a:lnTo>
                      <a:pt x="2181" y="15318"/>
                    </a:lnTo>
                    <a:lnTo>
                      <a:pt x="1971" y="15479"/>
                    </a:lnTo>
                    <a:lnTo>
                      <a:pt x="1892" y="15544"/>
                    </a:lnTo>
                    <a:lnTo>
                      <a:pt x="1787" y="15577"/>
                    </a:lnTo>
                    <a:lnTo>
                      <a:pt x="1550" y="15674"/>
                    </a:lnTo>
                    <a:lnTo>
                      <a:pt x="1340" y="15674"/>
                    </a:lnTo>
                    <a:lnTo>
                      <a:pt x="1235" y="15641"/>
                    </a:lnTo>
                    <a:lnTo>
                      <a:pt x="1104" y="15609"/>
                    </a:lnTo>
                    <a:lnTo>
                      <a:pt x="893" y="15479"/>
                    </a:lnTo>
                    <a:lnTo>
                      <a:pt x="683" y="15253"/>
                    </a:lnTo>
                    <a:lnTo>
                      <a:pt x="578" y="15123"/>
                    </a:lnTo>
                    <a:lnTo>
                      <a:pt x="499" y="14994"/>
                    </a:lnTo>
                    <a:lnTo>
                      <a:pt x="315" y="14735"/>
                    </a:lnTo>
                    <a:lnTo>
                      <a:pt x="263" y="14573"/>
                    </a:lnTo>
                    <a:lnTo>
                      <a:pt x="210" y="14443"/>
                    </a:lnTo>
                    <a:lnTo>
                      <a:pt x="105" y="14087"/>
                    </a:lnTo>
                    <a:lnTo>
                      <a:pt x="79" y="13893"/>
                    </a:lnTo>
                    <a:lnTo>
                      <a:pt x="53" y="13731"/>
                    </a:lnTo>
                    <a:lnTo>
                      <a:pt x="26" y="13407"/>
                    </a:lnTo>
                    <a:lnTo>
                      <a:pt x="0" y="13051"/>
                    </a:lnTo>
                    <a:lnTo>
                      <a:pt x="26" y="12694"/>
                    </a:lnTo>
                    <a:lnTo>
                      <a:pt x="79" y="12371"/>
                    </a:lnTo>
                    <a:lnTo>
                      <a:pt x="158" y="12014"/>
                    </a:lnTo>
                    <a:lnTo>
                      <a:pt x="184" y="11852"/>
                    </a:lnTo>
                    <a:lnTo>
                      <a:pt x="236" y="11691"/>
                    </a:lnTo>
                    <a:lnTo>
                      <a:pt x="368" y="11399"/>
                    </a:lnTo>
                    <a:lnTo>
                      <a:pt x="473" y="11270"/>
                    </a:lnTo>
                    <a:lnTo>
                      <a:pt x="552" y="11140"/>
                    </a:lnTo>
                    <a:lnTo>
                      <a:pt x="709" y="10913"/>
                    </a:lnTo>
                    <a:lnTo>
                      <a:pt x="815" y="10816"/>
                    </a:lnTo>
                    <a:lnTo>
                      <a:pt x="920" y="10751"/>
                    </a:lnTo>
                    <a:close/>
                  </a:path>
                </a:pathLst>
              </a:custGeom>
              <a:solidFill>
                <a:srgbClr val="D7306D">
                  <a:satOff val="-4113"/>
                  <a:lumOff val="-10313"/>
                </a:srgbClr>
              </a:solidFill>
              <a:ln w="6350" cap="flat">
                <a:solidFill>
                  <a:srgbClr val="D7306D">
                    <a:satOff val="-4113"/>
                    <a:lumOff val="-10313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Form">
                <a:extLst>
                  <a:ext uri="{FF2B5EF4-FFF2-40B4-BE49-F238E27FC236}">
                    <a16:creationId xmlns:a16="http://schemas.microsoft.com/office/drawing/2014/main" id="{98157214-1A91-C746-AACA-B8E032B56B86}"/>
                  </a:ext>
                </a:extLst>
              </p:cNvPr>
              <p:cNvSpPr/>
              <p:nvPr/>
            </p:nvSpPr>
            <p:spPr>
              <a:xfrm>
                <a:off x="0" y="341291"/>
                <a:ext cx="585333" cy="5942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599"/>
                    </a:moveTo>
                    <a:lnTo>
                      <a:pt x="8653" y="4599"/>
                    </a:lnTo>
                    <a:lnTo>
                      <a:pt x="8813" y="4534"/>
                    </a:lnTo>
                    <a:lnTo>
                      <a:pt x="9069" y="4404"/>
                    </a:lnTo>
                    <a:lnTo>
                      <a:pt x="9134" y="4339"/>
                    </a:lnTo>
                    <a:lnTo>
                      <a:pt x="9198" y="4242"/>
                    </a:lnTo>
                    <a:lnTo>
                      <a:pt x="9262" y="4178"/>
                    </a:lnTo>
                    <a:lnTo>
                      <a:pt x="9262" y="4080"/>
                    </a:lnTo>
                    <a:lnTo>
                      <a:pt x="9294" y="4016"/>
                    </a:lnTo>
                    <a:lnTo>
                      <a:pt x="9262" y="3918"/>
                    </a:lnTo>
                    <a:lnTo>
                      <a:pt x="9262" y="3821"/>
                    </a:lnTo>
                    <a:lnTo>
                      <a:pt x="9166" y="3659"/>
                    </a:lnTo>
                    <a:lnTo>
                      <a:pt x="9037" y="3400"/>
                    </a:lnTo>
                    <a:lnTo>
                      <a:pt x="8877" y="3206"/>
                    </a:lnTo>
                    <a:lnTo>
                      <a:pt x="8589" y="2753"/>
                    </a:lnTo>
                    <a:lnTo>
                      <a:pt x="8428" y="2494"/>
                    </a:lnTo>
                    <a:lnTo>
                      <a:pt x="8396" y="2364"/>
                    </a:lnTo>
                    <a:lnTo>
                      <a:pt x="8332" y="2234"/>
                    </a:lnTo>
                    <a:lnTo>
                      <a:pt x="8268" y="1975"/>
                    </a:lnTo>
                    <a:lnTo>
                      <a:pt x="8268" y="1684"/>
                    </a:lnTo>
                    <a:lnTo>
                      <a:pt x="8300" y="1554"/>
                    </a:lnTo>
                    <a:lnTo>
                      <a:pt x="8332" y="1393"/>
                    </a:lnTo>
                    <a:lnTo>
                      <a:pt x="8461" y="1069"/>
                    </a:lnTo>
                    <a:lnTo>
                      <a:pt x="8557" y="939"/>
                    </a:lnTo>
                    <a:lnTo>
                      <a:pt x="8653" y="842"/>
                    </a:lnTo>
                    <a:lnTo>
                      <a:pt x="8749" y="712"/>
                    </a:lnTo>
                    <a:lnTo>
                      <a:pt x="8877" y="615"/>
                    </a:lnTo>
                    <a:lnTo>
                      <a:pt x="9134" y="453"/>
                    </a:lnTo>
                    <a:lnTo>
                      <a:pt x="9422" y="291"/>
                    </a:lnTo>
                    <a:lnTo>
                      <a:pt x="9742" y="162"/>
                    </a:lnTo>
                    <a:lnTo>
                      <a:pt x="10063" y="65"/>
                    </a:lnTo>
                    <a:lnTo>
                      <a:pt x="10415" y="32"/>
                    </a:lnTo>
                    <a:lnTo>
                      <a:pt x="10736" y="0"/>
                    </a:lnTo>
                    <a:lnTo>
                      <a:pt x="11088" y="0"/>
                    </a:lnTo>
                    <a:lnTo>
                      <a:pt x="11441" y="32"/>
                    </a:lnTo>
                    <a:lnTo>
                      <a:pt x="12082" y="227"/>
                    </a:lnTo>
                    <a:lnTo>
                      <a:pt x="12274" y="291"/>
                    </a:lnTo>
                    <a:lnTo>
                      <a:pt x="12434" y="389"/>
                    </a:lnTo>
                    <a:lnTo>
                      <a:pt x="12563" y="453"/>
                    </a:lnTo>
                    <a:lnTo>
                      <a:pt x="12691" y="551"/>
                    </a:lnTo>
                    <a:lnTo>
                      <a:pt x="12819" y="680"/>
                    </a:lnTo>
                    <a:lnTo>
                      <a:pt x="12947" y="777"/>
                    </a:lnTo>
                    <a:lnTo>
                      <a:pt x="13139" y="1036"/>
                    </a:lnTo>
                    <a:lnTo>
                      <a:pt x="13236" y="1198"/>
                    </a:lnTo>
                    <a:lnTo>
                      <a:pt x="13300" y="1328"/>
                    </a:lnTo>
                    <a:lnTo>
                      <a:pt x="13364" y="1652"/>
                    </a:lnTo>
                    <a:lnTo>
                      <a:pt x="13364" y="1781"/>
                    </a:lnTo>
                    <a:lnTo>
                      <a:pt x="13268" y="2170"/>
                    </a:lnTo>
                    <a:lnTo>
                      <a:pt x="13011" y="2688"/>
                    </a:lnTo>
                    <a:lnTo>
                      <a:pt x="12659" y="3174"/>
                    </a:lnTo>
                    <a:lnTo>
                      <a:pt x="12499" y="3368"/>
                    </a:lnTo>
                    <a:lnTo>
                      <a:pt x="12274" y="3821"/>
                    </a:lnTo>
                    <a:lnTo>
                      <a:pt x="12242" y="3918"/>
                    </a:lnTo>
                    <a:lnTo>
                      <a:pt x="12242" y="4080"/>
                    </a:lnTo>
                    <a:lnTo>
                      <a:pt x="12306" y="4275"/>
                    </a:lnTo>
                    <a:lnTo>
                      <a:pt x="12370" y="4339"/>
                    </a:lnTo>
                    <a:lnTo>
                      <a:pt x="12466" y="4404"/>
                    </a:lnTo>
                    <a:lnTo>
                      <a:pt x="12723" y="4534"/>
                    </a:lnTo>
                    <a:lnTo>
                      <a:pt x="12915" y="4599"/>
                    </a:lnTo>
                    <a:lnTo>
                      <a:pt x="21600" y="4599"/>
                    </a:lnTo>
                    <a:lnTo>
                      <a:pt x="21600" y="10881"/>
                    </a:lnTo>
                    <a:lnTo>
                      <a:pt x="21536" y="11075"/>
                    </a:lnTo>
                    <a:lnTo>
                      <a:pt x="21408" y="11334"/>
                    </a:lnTo>
                    <a:lnTo>
                      <a:pt x="21344" y="11399"/>
                    </a:lnTo>
                    <a:lnTo>
                      <a:pt x="21280" y="11496"/>
                    </a:lnTo>
                    <a:lnTo>
                      <a:pt x="21183" y="11529"/>
                    </a:lnTo>
                    <a:lnTo>
                      <a:pt x="21119" y="11561"/>
                    </a:lnTo>
                    <a:lnTo>
                      <a:pt x="20927" y="11561"/>
                    </a:lnTo>
                    <a:lnTo>
                      <a:pt x="20478" y="11334"/>
                    </a:lnTo>
                    <a:lnTo>
                      <a:pt x="20222" y="11172"/>
                    </a:lnTo>
                    <a:lnTo>
                      <a:pt x="19773" y="10849"/>
                    </a:lnTo>
                    <a:lnTo>
                      <a:pt x="19517" y="10719"/>
                    </a:lnTo>
                    <a:lnTo>
                      <a:pt x="19261" y="10622"/>
                    </a:lnTo>
                    <a:lnTo>
                      <a:pt x="19132" y="10557"/>
                    </a:lnTo>
                    <a:lnTo>
                      <a:pt x="19004" y="10525"/>
                    </a:lnTo>
                    <a:lnTo>
                      <a:pt x="18748" y="10525"/>
                    </a:lnTo>
                    <a:lnTo>
                      <a:pt x="18588" y="10557"/>
                    </a:lnTo>
                    <a:lnTo>
                      <a:pt x="18459" y="10590"/>
                    </a:lnTo>
                    <a:lnTo>
                      <a:pt x="18299" y="10654"/>
                    </a:lnTo>
                    <a:lnTo>
                      <a:pt x="18139" y="10751"/>
                    </a:lnTo>
                    <a:lnTo>
                      <a:pt x="18011" y="10816"/>
                    </a:lnTo>
                    <a:lnTo>
                      <a:pt x="17690" y="11140"/>
                    </a:lnTo>
                    <a:lnTo>
                      <a:pt x="17498" y="11399"/>
                    </a:lnTo>
                    <a:lnTo>
                      <a:pt x="17338" y="11691"/>
                    </a:lnTo>
                    <a:lnTo>
                      <a:pt x="17209" y="12014"/>
                    </a:lnTo>
                    <a:lnTo>
                      <a:pt x="17113" y="12371"/>
                    </a:lnTo>
                    <a:lnTo>
                      <a:pt x="17081" y="12694"/>
                    </a:lnTo>
                    <a:lnTo>
                      <a:pt x="17049" y="12856"/>
                    </a:lnTo>
                    <a:lnTo>
                      <a:pt x="17049" y="13407"/>
                    </a:lnTo>
                    <a:lnTo>
                      <a:pt x="17081" y="13731"/>
                    </a:lnTo>
                    <a:lnTo>
                      <a:pt x="17274" y="14443"/>
                    </a:lnTo>
                    <a:lnTo>
                      <a:pt x="17338" y="14573"/>
                    </a:lnTo>
                    <a:lnTo>
                      <a:pt x="17434" y="14735"/>
                    </a:lnTo>
                    <a:lnTo>
                      <a:pt x="17498" y="14864"/>
                    </a:lnTo>
                    <a:lnTo>
                      <a:pt x="17754" y="15123"/>
                    </a:lnTo>
                    <a:lnTo>
                      <a:pt x="17850" y="15253"/>
                    </a:lnTo>
                    <a:lnTo>
                      <a:pt x="17979" y="15382"/>
                    </a:lnTo>
                    <a:lnTo>
                      <a:pt x="18107" y="15479"/>
                    </a:lnTo>
                    <a:lnTo>
                      <a:pt x="18267" y="15544"/>
                    </a:lnTo>
                    <a:lnTo>
                      <a:pt x="18395" y="15609"/>
                    </a:lnTo>
                    <a:lnTo>
                      <a:pt x="18523" y="15641"/>
                    </a:lnTo>
                    <a:lnTo>
                      <a:pt x="18684" y="15674"/>
                    </a:lnTo>
                    <a:lnTo>
                      <a:pt x="18940" y="15674"/>
                    </a:lnTo>
                    <a:lnTo>
                      <a:pt x="19196" y="15577"/>
                    </a:lnTo>
                    <a:lnTo>
                      <a:pt x="19325" y="15544"/>
                    </a:lnTo>
                    <a:lnTo>
                      <a:pt x="19453" y="15447"/>
                    </a:lnTo>
                    <a:lnTo>
                      <a:pt x="19709" y="15318"/>
                    </a:lnTo>
                    <a:lnTo>
                      <a:pt x="20190" y="14961"/>
                    </a:lnTo>
                    <a:lnTo>
                      <a:pt x="20446" y="14799"/>
                    </a:lnTo>
                    <a:lnTo>
                      <a:pt x="20639" y="14670"/>
                    </a:lnTo>
                    <a:lnTo>
                      <a:pt x="20735" y="14637"/>
                    </a:lnTo>
                    <a:lnTo>
                      <a:pt x="20831" y="14573"/>
                    </a:lnTo>
                    <a:lnTo>
                      <a:pt x="20927" y="14573"/>
                    </a:lnTo>
                    <a:lnTo>
                      <a:pt x="21023" y="14540"/>
                    </a:lnTo>
                    <a:lnTo>
                      <a:pt x="21119" y="14573"/>
                    </a:lnTo>
                    <a:lnTo>
                      <a:pt x="21183" y="14573"/>
                    </a:lnTo>
                    <a:lnTo>
                      <a:pt x="21280" y="14637"/>
                    </a:lnTo>
                    <a:lnTo>
                      <a:pt x="21344" y="14702"/>
                    </a:lnTo>
                    <a:lnTo>
                      <a:pt x="21408" y="14799"/>
                    </a:lnTo>
                    <a:lnTo>
                      <a:pt x="21504" y="14929"/>
                    </a:lnTo>
                    <a:lnTo>
                      <a:pt x="21568" y="15058"/>
                    </a:lnTo>
                    <a:lnTo>
                      <a:pt x="21600" y="15253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0F6FFF">
                  <a:satOff val="-11111"/>
                  <a:lumOff val="-10588"/>
                </a:srgbClr>
              </a:solidFill>
              <a:ln w="6350" cap="flat">
                <a:solidFill>
                  <a:srgbClr val="0F6FFF">
                    <a:satOff val="-11111"/>
                    <a:lumOff val="-10588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Form">
                <a:extLst>
                  <a:ext uri="{FF2B5EF4-FFF2-40B4-BE49-F238E27FC236}">
                    <a16:creationId xmlns:a16="http://schemas.microsoft.com/office/drawing/2014/main" id="{718CDFD4-4C31-3E4D-92B5-DE851F3FE9F6}"/>
                  </a:ext>
                </a:extLst>
              </p:cNvPr>
              <p:cNvSpPr/>
              <p:nvPr/>
            </p:nvSpPr>
            <p:spPr>
              <a:xfrm>
                <a:off x="0" y="0"/>
                <a:ext cx="585333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8064"/>
                    </a:lnTo>
                    <a:lnTo>
                      <a:pt x="21536" y="8270"/>
                    </a:lnTo>
                    <a:lnTo>
                      <a:pt x="21472" y="8434"/>
                    </a:lnTo>
                    <a:lnTo>
                      <a:pt x="21344" y="8681"/>
                    </a:lnTo>
                    <a:lnTo>
                      <a:pt x="21280" y="8763"/>
                    </a:lnTo>
                    <a:lnTo>
                      <a:pt x="21183" y="8805"/>
                    </a:lnTo>
                    <a:lnTo>
                      <a:pt x="21119" y="8846"/>
                    </a:lnTo>
                    <a:lnTo>
                      <a:pt x="20927" y="8846"/>
                    </a:lnTo>
                    <a:lnTo>
                      <a:pt x="20671" y="8681"/>
                    </a:lnTo>
                    <a:lnTo>
                      <a:pt x="20478" y="8517"/>
                    </a:lnTo>
                    <a:lnTo>
                      <a:pt x="20222" y="8352"/>
                    </a:lnTo>
                    <a:lnTo>
                      <a:pt x="19773" y="7941"/>
                    </a:lnTo>
                    <a:lnTo>
                      <a:pt x="19517" y="7776"/>
                    </a:lnTo>
                    <a:lnTo>
                      <a:pt x="19421" y="7694"/>
                    </a:lnTo>
                    <a:lnTo>
                      <a:pt x="19293" y="7611"/>
                    </a:lnTo>
                    <a:lnTo>
                      <a:pt x="19164" y="7570"/>
                    </a:lnTo>
                    <a:lnTo>
                      <a:pt x="19004" y="7529"/>
                    </a:lnTo>
                    <a:lnTo>
                      <a:pt x="18748" y="7529"/>
                    </a:lnTo>
                    <a:lnTo>
                      <a:pt x="18588" y="7570"/>
                    </a:lnTo>
                    <a:lnTo>
                      <a:pt x="18459" y="7611"/>
                    </a:lnTo>
                    <a:lnTo>
                      <a:pt x="18299" y="7694"/>
                    </a:lnTo>
                    <a:lnTo>
                      <a:pt x="18171" y="7817"/>
                    </a:lnTo>
                    <a:lnTo>
                      <a:pt x="18043" y="7899"/>
                    </a:lnTo>
                    <a:lnTo>
                      <a:pt x="17915" y="8023"/>
                    </a:lnTo>
                    <a:lnTo>
                      <a:pt x="17818" y="8187"/>
                    </a:lnTo>
                    <a:lnTo>
                      <a:pt x="17722" y="8311"/>
                    </a:lnTo>
                    <a:lnTo>
                      <a:pt x="17498" y="8640"/>
                    </a:lnTo>
                    <a:lnTo>
                      <a:pt x="17338" y="9010"/>
                    </a:lnTo>
                    <a:lnTo>
                      <a:pt x="17274" y="9216"/>
                    </a:lnTo>
                    <a:lnTo>
                      <a:pt x="17242" y="9422"/>
                    </a:lnTo>
                    <a:lnTo>
                      <a:pt x="17145" y="9874"/>
                    </a:lnTo>
                    <a:lnTo>
                      <a:pt x="17049" y="10491"/>
                    </a:lnTo>
                    <a:lnTo>
                      <a:pt x="17049" y="11191"/>
                    </a:lnTo>
                    <a:lnTo>
                      <a:pt x="17113" y="11602"/>
                    </a:lnTo>
                    <a:lnTo>
                      <a:pt x="17177" y="12055"/>
                    </a:lnTo>
                    <a:lnTo>
                      <a:pt x="17306" y="12507"/>
                    </a:lnTo>
                    <a:lnTo>
                      <a:pt x="17370" y="12672"/>
                    </a:lnTo>
                    <a:lnTo>
                      <a:pt x="17434" y="12878"/>
                    </a:lnTo>
                    <a:lnTo>
                      <a:pt x="17530" y="13042"/>
                    </a:lnTo>
                    <a:lnTo>
                      <a:pt x="17658" y="13207"/>
                    </a:lnTo>
                    <a:lnTo>
                      <a:pt x="17754" y="13371"/>
                    </a:lnTo>
                    <a:lnTo>
                      <a:pt x="17882" y="13536"/>
                    </a:lnTo>
                    <a:lnTo>
                      <a:pt x="18011" y="13659"/>
                    </a:lnTo>
                    <a:lnTo>
                      <a:pt x="18139" y="13824"/>
                    </a:lnTo>
                    <a:lnTo>
                      <a:pt x="18395" y="13989"/>
                    </a:lnTo>
                    <a:lnTo>
                      <a:pt x="18555" y="14030"/>
                    </a:lnTo>
                    <a:lnTo>
                      <a:pt x="18684" y="14071"/>
                    </a:lnTo>
                    <a:lnTo>
                      <a:pt x="18940" y="14071"/>
                    </a:lnTo>
                    <a:lnTo>
                      <a:pt x="19228" y="13947"/>
                    </a:lnTo>
                    <a:lnTo>
                      <a:pt x="19453" y="13824"/>
                    </a:lnTo>
                    <a:lnTo>
                      <a:pt x="19966" y="13413"/>
                    </a:lnTo>
                    <a:lnTo>
                      <a:pt x="20190" y="13166"/>
                    </a:lnTo>
                    <a:lnTo>
                      <a:pt x="20446" y="13001"/>
                    </a:lnTo>
                    <a:lnTo>
                      <a:pt x="20639" y="12795"/>
                    </a:lnTo>
                    <a:lnTo>
                      <a:pt x="21023" y="12631"/>
                    </a:lnTo>
                    <a:lnTo>
                      <a:pt x="21183" y="12672"/>
                    </a:lnTo>
                    <a:lnTo>
                      <a:pt x="21280" y="12713"/>
                    </a:lnTo>
                    <a:lnTo>
                      <a:pt x="21344" y="12837"/>
                    </a:lnTo>
                    <a:lnTo>
                      <a:pt x="21408" y="12919"/>
                    </a:lnTo>
                    <a:lnTo>
                      <a:pt x="21536" y="13248"/>
                    </a:lnTo>
                    <a:lnTo>
                      <a:pt x="21600" y="13495"/>
                    </a:lnTo>
                    <a:lnTo>
                      <a:pt x="21600" y="21600"/>
                    </a:lnTo>
                    <a:lnTo>
                      <a:pt x="12915" y="21600"/>
                    </a:lnTo>
                    <a:lnTo>
                      <a:pt x="12595" y="21435"/>
                    </a:lnTo>
                    <a:lnTo>
                      <a:pt x="12306" y="21189"/>
                    </a:lnTo>
                    <a:lnTo>
                      <a:pt x="12242" y="20942"/>
                    </a:lnTo>
                    <a:lnTo>
                      <a:pt x="12242" y="20736"/>
                    </a:lnTo>
                    <a:lnTo>
                      <a:pt x="12274" y="20613"/>
                    </a:lnTo>
                    <a:lnTo>
                      <a:pt x="12499" y="20037"/>
                    </a:lnTo>
                    <a:lnTo>
                      <a:pt x="12659" y="19790"/>
                    </a:lnTo>
                    <a:lnTo>
                      <a:pt x="12819" y="19461"/>
                    </a:lnTo>
                    <a:lnTo>
                      <a:pt x="12979" y="19173"/>
                    </a:lnTo>
                    <a:lnTo>
                      <a:pt x="13139" y="18843"/>
                    </a:lnTo>
                    <a:lnTo>
                      <a:pt x="13268" y="18514"/>
                    </a:lnTo>
                    <a:lnTo>
                      <a:pt x="13364" y="18021"/>
                    </a:lnTo>
                    <a:lnTo>
                      <a:pt x="13364" y="17815"/>
                    </a:lnTo>
                    <a:lnTo>
                      <a:pt x="13332" y="17650"/>
                    </a:lnTo>
                    <a:lnTo>
                      <a:pt x="13300" y="17445"/>
                    </a:lnTo>
                    <a:lnTo>
                      <a:pt x="13236" y="17239"/>
                    </a:lnTo>
                    <a:lnTo>
                      <a:pt x="12947" y="16745"/>
                    </a:lnTo>
                    <a:lnTo>
                      <a:pt x="12819" y="16622"/>
                    </a:lnTo>
                    <a:lnTo>
                      <a:pt x="12691" y="16457"/>
                    </a:lnTo>
                    <a:lnTo>
                      <a:pt x="12434" y="16251"/>
                    </a:lnTo>
                    <a:lnTo>
                      <a:pt x="12274" y="16128"/>
                    </a:lnTo>
                    <a:lnTo>
                      <a:pt x="12082" y="16046"/>
                    </a:lnTo>
                    <a:lnTo>
                      <a:pt x="11761" y="15922"/>
                    </a:lnTo>
                    <a:lnTo>
                      <a:pt x="11601" y="15840"/>
                    </a:lnTo>
                    <a:lnTo>
                      <a:pt x="11441" y="15799"/>
                    </a:lnTo>
                    <a:lnTo>
                      <a:pt x="11088" y="15758"/>
                    </a:lnTo>
                    <a:lnTo>
                      <a:pt x="10415" y="15758"/>
                    </a:lnTo>
                    <a:lnTo>
                      <a:pt x="10063" y="15840"/>
                    </a:lnTo>
                    <a:lnTo>
                      <a:pt x="9742" y="15963"/>
                    </a:lnTo>
                    <a:lnTo>
                      <a:pt x="9422" y="16128"/>
                    </a:lnTo>
                    <a:lnTo>
                      <a:pt x="9134" y="16293"/>
                    </a:lnTo>
                    <a:lnTo>
                      <a:pt x="8877" y="16539"/>
                    </a:lnTo>
                    <a:lnTo>
                      <a:pt x="8557" y="16951"/>
                    </a:lnTo>
                    <a:lnTo>
                      <a:pt x="8461" y="17115"/>
                    </a:lnTo>
                    <a:lnTo>
                      <a:pt x="8396" y="17321"/>
                    </a:lnTo>
                    <a:lnTo>
                      <a:pt x="8332" y="17486"/>
                    </a:lnTo>
                    <a:lnTo>
                      <a:pt x="8300" y="17733"/>
                    </a:lnTo>
                    <a:lnTo>
                      <a:pt x="8268" y="17897"/>
                    </a:lnTo>
                    <a:lnTo>
                      <a:pt x="8268" y="18267"/>
                    </a:lnTo>
                    <a:lnTo>
                      <a:pt x="8332" y="18597"/>
                    </a:lnTo>
                    <a:lnTo>
                      <a:pt x="8428" y="18926"/>
                    </a:lnTo>
                    <a:lnTo>
                      <a:pt x="8589" y="19214"/>
                    </a:lnTo>
                    <a:lnTo>
                      <a:pt x="8749" y="19543"/>
                    </a:lnTo>
                    <a:lnTo>
                      <a:pt x="8877" y="19831"/>
                    </a:lnTo>
                    <a:lnTo>
                      <a:pt x="9037" y="20078"/>
                    </a:lnTo>
                    <a:lnTo>
                      <a:pt x="9166" y="20366"/>
                    </a:lnTo>
                    <a:lnTo>
                      <a:pt x="9262" y="20736"/>
                    </a:lnTo>
                    <a:lnTo>
                      <a:pt x="9262" y="20942"/>
                    </a:lnTo>
                    <a:lnTo>
                      <a:pt x="9230" y="21065"/>
                    </a:lnTo>
                    <a:lnTo>
                      <a:pt x="9198" y="21147"/>
                    </a:lnTo>
                    <a:lnTo>
                      <a:pt x="9134" y="21271"/>
                    </a:lnTo>
                    <a:lnTo>
                      <a:pt x="8941" y="21435"/>
                    </a:lnTo>
                    <a:lnTo>
                      <a:pt x="8621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381">
                  <a:lumOff val="-5137"/>
                </a:srgbClr>
              </a:solidFill>
              <a:ln w="6350" cap="flat">
                <a:solidFill>
                  <a:srgbClr val="008381">
                    <a:lumOff val="-5137"/>
                  </a:srgbClr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Form">
                <a:extLst>
                  <a:ext uri="{FF2B5EF4-FFF2-40B4-BE49-F238E27FC236}">
                    <a16:creationId xmlns:a16="http://schemas.microsoft.com/office/drawing/2014/main" id="{6891F201-7CDB-BB4A-B494-F1AD3E4ECA4C}"/>
                  </a:ext>
                </a:extLst>
              </p:cNvPr>
              <p:cNvSpPr/>
              <p:nvPr/>
            </p:nvSpPr>
            <p:spPr>
              <a:xfrm>
                <a:off x="461244" y="0"/>
                <a:ext cx="714264" cy="4680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4426" y="21600"/>
                    </a:lnTo>
                    <a:lnTo>
                      <a:pt x="14242" y="21477"/>
                    </a:lnTo>
                    <a:lnTo>
                      <a:pt x="14085" y="21394"/>
                    </a:lnTo>
                    <a:lnTo>
                      <a:pt x="13980" y="21230"/>
                    </a:lnTo>
                    <a:lnTo>
                      <a:pt x="13927" y="21189"/>
                    </a:lnTo>
                    <a:lnTo>
                      <a:pt x="13901" y="21106"/>
                    </a:lnTo>
                    <a:lnTo>
                      <a:pt x="13874" y="20983"/>
                    </a:lnTo>
                    <a:lnTo>
                      <a:pt x="13848" y="20818"/>
                    </a:lnTo>
                    <a:lnTo>
                      <a:pt x="13901" y="20489"/>
                    </a:lnTo>
                    <a:lnTo>
                      <a:pt x="14032" y="20119"/>
                    </a:lnTo>
                    <a:lnTo>
                      <a:pt x="14190" y="19707"/>
                    </a:lnTo>
                    <a:lnTo>
                      <a:pt x="14453" y="19173"/>
                    </a:lnTo>
                    <a:lnTo>
                      <a:pt x="14584" y="18843"/>
                    </a:lnTo>
                    <a:lnTo>
                      <a:pt x="14663" y="18555"/>
                    </a:lnTo>
                    <a:lnTo>
                      <a:pt x="14742" y="18185"/>
                    </a:lnTo>
                    <a:lnTo>
                      <a:pt x="14742" y="17774"/>
                    </a:lnTo>
                    <a:lnTo>
                      <a:pt x="14715" y="17486"/>
                    </a:lnTo>
                    <a:lnTo>
                      <a:pt x="14689" y="17362"/>
                    </a:lnTo>
                    <a:lnTo>
                      <a:pt x="14558" y="16951"/>
                    </a:lnTo>
                    <a:lnTo>
                      <a:pt x="14479" y="16786"/>
                    </a:lnTo>
                    <a:lnTo>
                      <a:pt x="14400" y="16663"/>
                    </a:lnTo>
                    <a:lnTo>
                      <a:pt x="14085" y="16293"/>
                    </a:lnTo>
                    <a:lnTo>
                      <a:pt x="13953" y="16169"/>
                    </a:lnTo>
                    <a:lnTo>
                      <a:pt x="13848" y="16087"/>
                    </a:lnTo>
                    <a:lnTo>
                      <a:pt x="13664" y="16005"/>
                    </a:lnTo>
                    <a:lnTo>
                      <a:pt x="13533" y="15922"/>
                    </a:lnTo>
                    <a:lnTo>
                      <a:pt x="13244" y="15799"/>
                    </a:lnTo>
                    <a:lnTo>
                      <a:pt x="13086" y="15758"/>
                    </a:lnTo>
                    <a:lnTo>
                      <a:pt x="12928" y="15758"/>
                    </a:lnTo>
                    <a:lnTo>
                      <a:pt x="12613" y="15717"/>
                    </a:lnTo>
                    <a:lnTo>
                      <a:pt x="12298" y="15758"/>
                    </a:lnTo>
                    <a:lnTo>
                      <a:pt x="12009" y="15840"/>
                    </a:lnTo>
                    <a:lnTo>
                      <a:pt x="11693" y="15963"/>
                    </a:lnTo>
                    <a:lnTo>
                      <a:pt x="11536" y="16087"/>
                    </a:lnTo>
                    <a:lnTo>
                      <a:pt x="11404" y="16169"/>
                    </a:lnTo>
                    <a:lnTo>
                      <a:pt x="11142" y="16416"/>
                    </a:lnTo>
                    <a:lnTo>
                      <a:pt x="10826" y="16910"/>
                    </a:lnTo>
                    <a:lnTo>
                      <a:pt x="10747" y="17115"/>
                    </a:lnTo>
                    <a:lnTo>
                      <a:pt x="10669" y="17280"/>
                    </a:lnTo>
                    <a:lnTo>
                      <a:pt x="10616" y="17486"/>
                    </a:lnTo>
                    <a:lnTo>
                      <a:pt x="10590" y="17733"/>
                    </a:lnTo>
                    <a:lnTo>
                      <a:pt x="10564" y="17897"/>
                    </a:lnTo>
                    <a:lnTo>
                      <a:pt x="10564" y="18062"/>
                    </a:lnTo>
                    <a:lnTo>
                      <a:pt x="10590" y="18267"/>
                    </a:lnTo>
                    <a:lnTo>
                      <a:pt x="10642" y="18597"/>
                    </a:lnTo>
                    <a:lnTo>
                      <a:pt x="10721" y="18926"/>
                    </a:lnTo>
                    <a:lnTo>
                      <a:pt x="10826" y="19255"/>
                    </a:lnTo>
                    <a:lnTo>
                      <a:pt x="11089" y="19831"/>
                    </a:lnTo>
                    <a:lnTo>
                      <a:pt x="11220" y="20078"/>
                    </a:lnTo>
                    <a:lnTo>
                      <a:pt x="11326" y="20366"/>
                    </a:lnTo>
                    <a:lnTo>
                      <a:pt x="11404" y="20736"/>
                    </a:lnTo>
                    <a:lnTo>
                      <a:pt x="11404" y="20942"/>
                    </a:lnTo>
                    <a:lnTo>
                      <a:pt x="11378" y="21065"/>
                    </a:lnTo>
                    <a:lnTo>
                      <a:pt x="11352" y="21147"/>
                    </a:lnTo>
                    <a:lnTo>
                      <a:pt x="11299" y="21271"/>
                    </a:lnTo>
                    <a:lnTo>
                      <a:pt x="11220" y="21353"/>
                    </a:lnTo>
                    <a:lnTo>
                      <a:pt x="11010" y="21518"/>
                    </a:lnTo>
                    <a:lnTo>
                      <a:pt x="10853" y="21600"/>
                    </a:lnTo>
                    <a:lnTo>
                      <a:pt x="3731" y="21600"/>
                    </a:lnTo>
                    <a:lnTo>
                      <a:pt x="3731" y="13454"/>
                    </a:lnTo>
                    <a:lnTo>
                      <a:pt x="3626" y="13042"/>
                    </a:lnTo>
                    <a:lnTo>
                      <a:pt x="3521" y="12795"/>
                    </a:lnTo>
                    <a:lnTo>
                      <a:pt x="3469" y="12713"/>
                    </a:lnTo>
                    <a:lnTo>
                      <a:pt x="3390" y="12672"/>
                    </a:lnTo>
                    <a:lnTo>
                      <a:pt x="3337" y="12631"/>
                    </a:lnTo>
                    <a:lnTo>
                      <a:pt x="3258" y="12631"/>
                    </a:lnTo>
                    <a:lnTo>
                      <a:pt x="3101" y="12713"/>
                    </a:lnTo>
                    <a:lnTo>
                      <a:pt x="2943" y="12837"/>
                    </a:lnTo>
                    <a:lnTo>
                      <a:pt x="2785" y="13001"/>
                    </a:lnTo>
                    <a:lnTo>
                      <a:pt x="2575" y="13207"/>
                    </a:lnTo>
                    <a:lnTo>
                      <a:pt x="2181" y="13618"/>
                    </a:lnTo>
                    <a:lnTo>
                      <a:pt x="2076" y="13701"/>
                    </a:lnTo>
                    <a:lnTo>
                      <a:pt x="1997" y="13824"/>
                    </a:lnTo>
                    <a:lnTo>
                      <a:pt x="1892" y="13906"/>
                    </a:lnTo>
                    <a:lnTo>
                      <a:pt x="1787" y="13947"/>
                    </a:lnTo>
                    <a:lnTo>
                      <a:pt x="1550" y="14071"/>
                    </a:lnTo>
                    <a:lnTo>
                      <a:pt x="1340" y="14071"/>
                    </a:lnTo>
                    <a:lnTo>
                      <a:pt x="1130" y="13989"/>
                    </a:lnTo>
                    <a:lnTo>
                      <a:pt x="999" y="13906"/>
                    </a:lnTo>
                    <a:lnTo>
                      <a:pt x="893" y="13824"/>
                    </a:lnTo>
                    <a:lnTo>
                      <a:pt x="683" y="13536"/>
                    </a:lnTo>
                    <a:lnTo>
                      <a:pt x="578" y="13371"/>
                    </a:lnTo>
                    <a:lnTo>
                      <a:pt x="499" y="13207"/>
                    </a:lnTo>
                    <a:lnTo>
                      <a:pt x="315" y="12878"/>
                    </a:lnTo>
                    <a:lnTo>
                      <a:pt x="263" y="12672"/>
                    </a:lnTo>
                    <a:lnTo>
                      <a:pt x="210" y="12507"/>
                    </a:lnTo>
                    <a:lnTo>
                      <a:pt x="105" y="12055"/>
                    </a:lnTo>
                    <a:lnTo>
                      <a:pt x="79" y="11808"/>
                    </a:lnTo>
                    <a:lnTo>
                      <a:pt x="53" y="11602"/>
                    </a:lnTo>
                    <a:lnTo>
                      <a:pt x="26" y="11191"/>
                    </a:lnTo>
                    <a:lnTo>
                      <a:pt x="0" y="10738"/>
                    </a:lnTo>
                    <a:lnTo>
                      <a:pt x="26" y="10286"/>
                    </a:lnTo>
                    <a:lnTo>
                      <a:pt x="79" y="9874"/>
                    </a:lnTo>
                    <a:lnTo>
                      <a:pt x="158" y="9422"/>
                    </a:lnTo>
                    <a:lnTo>
                      <a:pt x="263" y="9010"/>
                    </a:lnTo>
                    <a:lnTo>
                      <a:pt x="368" y="8640"/>
                    </a:lnTo>
                    <a:lnTo>
                      <a:pt x="473" y="8475"/>
                    </a:lnTo>
                    <a:lnTo>
                      <a:pt x="552" y="8311"/>
                    </a:lnTo>
                    <a:lnTo>
                      <a:pt x="709" y="8023"/>
                    </a:lnTo>
                    <a:lnTo>
                      <a:pt x="815" y="7899"/>
                    </a:lnTo>
                    <a:lnTo>
                      <a:pt x="920" y="7817"/>
                    </a:lnTo>
                    <a:lnTo>
                      <a:pt x="1051" y="7694"/>
                    </a:lnTo>
                    <a:lnTo>
                      <a:pt x="1156" y="7611"/>
                    </a:lnTo>
                    <a:lnTo>
                      <a:pt x="1288" y="7570"/>
                    </a:lnTo>
                    <a:lnTo>
                      <a:pt x="1393" y="7529"/>
                    </a:lnTo>
                    <a:lnTo>
                      <a:pt x="1603" y="7529"/>
                    </a:lnTo>
                    <a:lnTo>
                      <a:pt x="1734" y="7570"/>
                    </a:lnTo>
                    <a:lnTo>
                      <a:pt x="1839" y="7611"/>
                    </a:lnTo>
                    <a:lnTo>
                      <a:pt x="2050" y="7776"/>
                    </a:lnTo>
                    <a:lnTo>
                      <a:pt x="2234" y="7941"/>
                    </a:lnTo>
                    <a:lnTo>
                      <a:pt x="2601" y="8352"/>
                    </a:lnTo>
                    <a:lnTo>
                      <a:pt x="2812" y="8517"/>
                    </a:lnTo>
                    <a:lnTo>
                      <a:pt x="2969" y="8681"/>
                    </a:lnTo>
                    <a:lnTo>
                      <a:pt x="3180" y="8846"/>
                    </a:lnTo>
                    <a:lnTo>
                      <a:pt x="3337" y="8846"/>
                    </a:lnTo>
                    <a:lnTo>
                      <a:pt x="3390" y="8805"/>
                    </a:lnTo>
                    <a:lnTo>
                      <a:pt x="3469" y="8763"/>
                    </a:lnTo>
                    <a:lnTo>
                      <a:pt x="3521" y="8681"/>
                    </a:lnTo>
                    <a:lnTo>
                      <a:pt x="3626" y="8434"/>
                    </a:lnTo>
                    <a:lnTo>
                      <a:pt x="3679" y="8270"/>
                    </a:lnTo>
                    <a:lnTo>
                      <a:pt x="3731" y="8064"/>
                    </a:lnTo>
                    <a:lnTo>
                      <a:pt x="3731" y="0"/>
                    </a:ln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530AD"/>
              </a:solidFill>
              <a:ln w="6350" cap="flat">
                <a:solidFill>
                  <a:srgbClr val="0530AD"/>
                </a:solidFill>
                <a:prstDash val="solid"/>
                <a:round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 marL="0" marR="0" lvl="0" indent="0" defTabSz="6858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>
                    <a:solidFill>
                      <a:srgbClr val="000000"/>
                    </a:solidFill>
                  </a:defRPr>
                </a:pPr>
                <a:endParaRPr kumimoji="0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" name="Bild" descr="Bild">
              <a:extLst>
                <a:ext uri="{FF2B5EF4-FFF2-40B4-BE49-F238E27FC236}">
                  <a16:creationId xmlns:a16="http://schemas.microsoft.com/office/drawing/2014/main" id="{7A549C37-602C-8D44-843E-98247B4E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44044" y="4368050"/>
              <a:ext cx="219821" cy="192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" name="Bild" descr="Bild">
              <a:extLst>
                <a:ext uri="{FF2B5EF4-FFF2-40B4-BE49-F238E27FC236}">
                  <a16:creationId xmlns:a16="http://schemas.microsoft.com/office/drawing/2014/main" id="{23917F38-5123-3C46-8B21-9262DC7A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353102" y="4838830"/>
              <a:ext cx="201705" cy="209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Bild" descr="Bild">
              <a:extLst>
                <a:ext uri="{FF2B5EF4-FFF2-40B4-BE49-F238E27FC236}">
                  <a16:creationId xmlns:a16="http://schemas.microsoft.com/office/drawing/2014/main" id="{67BE305F-F255-534D-A6A7-8683B81D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936351" y="4377491"/>
              <a:ext cx="210293" cy="1536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Bild" descr="Bild">
              <a:extLst>
                <a:ext uri="{FF2B5EF4-FFF2-40B4-BE49-F238E27FC236}">
                  <a16:creationId xmlns:a16="http://schemas.microsoft.com/office/drawing/2014/main" id="{12747114-9F86-DA40-B4A5-891412ABC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965636" y="4864933"/>
              <a:ext cx="155406" cy="1635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10D3643-C3B0-3A48-B542-FDC0CCCFC01F}"/>
              </a:ext>
            </a:extLst>
          </p:cNvPr>
          <p:cNvSpPr txBox="1"/>
          <p:nvPr/>
        </p:nvSpPr>
        <p:spPr>
          <a:xfrm>
            <a:off x="11155390" y="4555960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1BFAE1-284E-B043-BB20-2C399EE10A2E}"/>
              </a:ext>
            </a:extLst>
          </p:cNvPr>
          <p:cNvSpPr txBox="1"/>
          <p:nvPr/>
        </p:nvSpPr>
        <p:spPr>
          <a:xfrm>
            <a:off x="11162282" y="5392732"/>
            <a:ext cx="362219" cy="107722"/>
          </a:xfrm>
          <a:prstGeom prst="rect">
            <a:avLst/>
          </a:prstGeom>
          <a:solidFill>
            <a:srgbClr val="336699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7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F8D29-CCC2-8A49-8547-B68D4CC26C40}"/>
              </a:ext>
            </a:extLst>
          </p:cNvPr>
          <p:cNvSpPr/>
          <p:nvPr/>
        </p:nvSpPr>
        <p:spPr>
          <a:xfrm>
            <a:off x="1829592" y="810696"/>
            <a:ext cx="1266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BEYOND Platform</a:t>
            </a:r>
            <a:endParaRPr lang="fr-FR" sz="10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9018AEF-2BA4-0E45-BBFF-1FE5DF701CB6}"/>
              </a:ext>
            </a:extLst>
          </p:cNvPr>
          <p:cNvSpPr/>
          <p:nvPr/>
        </p:nvSpPr>
        <p:spPr bwMode="auto">
          <a:xfrm>
            <a:off x="1997312" y="5659250"/>
            <a:ext cx="8412725" cy="663485"/>
          </a:xfrm>
          <a:prstGeom prst="roundRect">
            <a:avLst>
              <a:gd name="adj" fmla="val 11545"/>
            </a:avLst>
          </a:prstGeom>
          <a:solidFill>
            <a:schemeClr val="bg1"/>
          </a:solidFill>
          <a:ln w="254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56651-0BD8-CF42-A680-5F8F482C9740}"/>
              </a:ext>
            </a:extLst>
          </p:cNvPr>
          <p:cNvSpPr/>
          <p:nvPr/>
        </p:nvSpPr>
        <p:spPr>
          <a:xfrm>
            <a:off x="1994610" y="613916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b="1" kern="0" dirty="0">
                <a:solidFill>
                  <a:schemeClr val="accent4">
                    <a:lumMod val="50000"/>
                  </a:schemeClr>
                </a:solidFill>
                <a:latin typeface="IBM Plex Sans" panose="020B0503050203000203" pitchFamily="34" charset="77"/>
              </a:rPr>
              <a:t>Exécution</a:t>
            </a:r>
            <a:endParaRPr lang="fr-FR" sz="800" b="1" dirty="0">
              <a:solidFill>
                <a:schemeClr val="accent4">
                  <a:lumMod val="50000"/>
                </a:schemeClr>
              </a:solidFill>
              <a:latin typeface="IBM Plex Sans" panose="020B0503050203000203" pitchFamily="34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A449C5D-BA3C-D844-ADC2-08A03964141C}"/>
              </a:ext>
            </a:extLst>
          </p:cNvPr>
          <p:cNvSpPr/>
          <p:nvPr/>
        </p:nvSpPr>
        <p:spPr bwMode="auto">
          <a:xfrm>
            <a:off x="240410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CI/CD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878CB7C-3333-EF47-9F5D-02FED78DC101}"/>
              </a:ext>
            </a:extLst>
          </p:cNvPr>
          <p:cNvSpPr/>
          <p:nvPr/>
        </p:nvSpPr>
        <p:spPr bwMode="auto">
          <a:xfrm>
            <a:off x="373857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Sécurité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058A579-8178-374D-ADFA-9B0AC0B24E67}"/>
              </a:ext>
            </a:extLst>
          </p:cNvPr>
          <p:cNvSpPr/>
          <p:nvPr/>
        </p:nvSpPr>
        <p:spPr bwMode="auto">
          <a:xfrm>
            <a:off x="9076476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Support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E6AFF8E-FD6C-0848-A3EF-1F4E9189ACB6}"/>
              </a:ext>
            </a:extLst>
          </p:cNvPr>
          <p:cNvSpPr/>
          <p:nvPr/>
        </p:nvSpPr>
        <p:spPr bwMode="auto">
          <a:xfrm>
            <a:off x="6407528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Adaptabilité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Elasticité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6122820-10CC-904F-BEE1-DD2217342692}"/>
              </a:ext>
            </a:extLst>
          </p:cNvPr>
          <p:cNvSpPr/>
          <p:nvPr/>
        </p:nvSpPr>
        <p:spPr bwMode="auto">
          <a:xfrm>
            <a:off x="774200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Supervision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4CD04A-835A-6F4D-99BF-E750A18920F8}"/>
              </a:ext>
            </a:extLst>
          </p:cNvPr>
          <p:cNvSpPr/>
          <p:nvPr/>
        </p:nvSpPr>
        <p:spPr bwMode="auto">
          <a:xfrm>
            <a:off x="5073053" y="5780841"/>
            <a:ext cx="1219187" cy="391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Résilience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8FF653B6-D0DA-2349-8FC0-1BC12C3BFCBD}"/>
              </a:ext>
            </a:extLst>
          </p:cNvPr>
          <p:cNvSpPr/>
          <p:nvPr/>
        </p:nvSpPr>
        <p:spPr bwMode="auto">
          <a:xfrm>
            <a:off x="4822753" y="1175596"/>
            <a:ext cx="1413553" cy="1292400"/>
          </a:xfrm>
          <a:prstGeom prst="roundRect">
            <a:avLst>
              <a:gd name="adj" fmla="val 6154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FDBF4F-9298-5C4C-AA2C-EA1D1A7B163C}"/>
              </a:ext>
            </a:extLst>
          </p:cNvPr>
          <p:cNvSpPr/>
          <p:nvPr/>
        </p:nvSpPr>
        <p:spPr>
          <a:xfrm>
            <a:off x="4789802" y="2250697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Innovation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6EE9309-433F-C145-8DE7-1687E78A23AB}"/>
              </a:ext>
            </a:extLst>
          </p:cNvPr>
          <p:cNvSpPr/>
          <p:nvPr/>
        </p:nvSpPr>
        <p:spPr bwMode="auto">
          <a:xfrm>
            <a:off x="7742003" y="2170193"/>
            <a:ext cx="2743932" cy="1075210"/>
          </a:xfrm>
          <a:prstGeom prst="roundRect">
            <a:avLst>
              <a:gd name="adj" fmla="val 11545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73DC1E-4D56-214D-831E-53D519C0D318}"/>
              </a:ext>
            </a:extLst>
          </p:cNvPr>
          <p:cNvSpPr/>
          <p:nvPr/>
        </p:nvSpPr>
        <p:spPr>
          <a:xfrm>
            <a:off x="7770878" y="3003760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Vente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8D377A-D294-AE48-AC7D-6C7F14CFB280}"/>
              </a:ext>
            </a:extLst>
          </p:cNvPr>
          <p:cNvSpPr/>
          <p:nvPr/>
        </p:nvSpPr>
        <p:spPr bwMode="auto">
          <a:xfrm>
            <a:off x="7873242" y="224787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Abonnement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1F41FD9-2E76-0742-A505-1D0909368B6E}"/>
              </a:ext>
            </a:extLst>
          </p:cNvPr>
          <p:cNvSpPr/>
          <p:nvPr/>
        </p:nvSpPr>
        <p:spPr bwMode="auto">
          <a:xfrm>
            <a:off x="9158036" y="2693421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Monétisation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 et API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E6FFB1-2886-EC43-9454-39FECB52BEE2}"/>
              </a:ext>
            </a:extLst>
          </p:cNvPr>
          <p:cNvSpPr/>
          <p:nvPr/>
        </p:nvSpPr>
        <p:spPr bwMode="auto">
          <a:xfrm>
            <a:off x="9167675" y="22353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Facturation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035FCD8-F2B9-5942-BF4A-FC154AA045ED}"/>
              </a:ext>
            </a:extLst>
          </p:cNvPr>
          <p:cNvSpPr/>
          <p:nvPr/>
        </p:nvSpPr>
        <p:spPr bwMode="auto">
          <a:xfrm>
            <a:off x="7739797" y="4838544"/>
            <a:ext cx="2746138" cy="724114"/>
          </a:xfrm>
          <a:prstGeom prst="roundRect">
            <a:avLst>
              <a:gd name="adj" fmla="val 11545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04E10A5-3595-4E49-B90A-C55CD83A1639}"/>
              </a:ext>
            </a:extLst>
          </p:cNvPr>
          <p:cNvSpPr/>
          <p:nvPr/>
        </p:nvSpPr>
        <p:spPr>
          <a:xfrm>
            <a:off x="7791755" y="5363153"/>
            <a:ext cx="20287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Communauté des développeurs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D8BDF71-84FD-4041-9E32-C936FCADD9E8}"/>
              </a:ext>
            </a:extLst>
          </p:cNvPr>
          <p:cNvSpPr/>
          <p:nvPr/>
        </p:nvSpPr>
        <p:spPr bwMode="auto">
          <a:xfrm>
            <a:off x="7902426" y="490751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d’API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3FDE856-CDA9-3F45-8B01-11D6D2AC8C51}"/>
              </a:ext>
            </a:extLst>
          </p:cNvPr>
          <p:cNvSpPr/>
          <p:nvPr/>
        </p:nvSpPr>
        <p:spPr bwMode="auto">
          <a:xfrm>
            <a:off x="4919287" y="128120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IA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Chatbot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 /Conseiller </a:t>
            </a:r>
            <a:r>
              <a:rPr kumimoji="0" lang="fr-FR" sz="9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cog</a:t>
            </a: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8922799-DCB0-B140-A291-2B7F5D7F324A}"/>
              </a:ext>
            </a:extLst>
          </p:cNvPr>
          <p:cNvSpPr/>
          <p:nvPr/>
        </p:nvSpPr>
        <p:spPr bwMode="auto">
          <a:xfrm>
            <a:off x="4919287" y="172112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Blockchain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6398A6EB-0DC9-6748-82C9-43A94D9AE28D}"/>
              </a:ext>
            </a:extLst>
          </p:cNvPr>
          <p:cNvSpPr/>
          <p:nvPr/>
        </p:nvSpPr>
        <p:spPr bwMode="auto">
          <a:xfrm>
            <a:off x="7742003" y="1156423"/>
            <a:ext cx="2743932" cy="929366"/>
          </a:xfrm>
          <a:prstGeom prst="roundRect">
            <a:avLst>
              <a:gd name="adj" fmla="val 11545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1B2AEFF-E579-9446-9A4C-1B2F6ED3F830}"/>
              </a:ext>
            </a:extLst>
          </p:cNvPr>
          <p:cNvSpPr/>
          <p:nvPr/>
        </p:nvSpPr>
        <p:spPr bwMode="auto">
          <a:xfrm>
            <a:off x="7834362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Identification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275FB14-28DE-DE45-A9ED-B5AFACB870F6}"/>
              </a:ext>
            </a:extLst>
          </p:cNvPr>
          <p:cNvSpPr/>
          <p:nvPr/>
        </p:nvSpPr>
        <p:spPr bwMode="auto">
          <a:xfrm>
            <a:off x="9135866" y="119722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Authentification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IdP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Integration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 SSO)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8E385A8-22F4-ED47-9341-5481C84B8BBF}"/>
              </a:ext>
            </a:extLst>
          </p:cNvPr>
          <p:cNvSpPr/>
          <p:nvPr/>
        </p:nvSpPr>
        <p:spPr>
          <a:xfrm>
            <a:off x="7758496" y="1841054"/>
            <a:ext cx="78796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Utilisateur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848FFD0-7DCD-F04A-B8F2-B59808906514}"/>
              </a:ext>
            </a:extLst>
          </p:cNvPr>
          <p:cNvSpPr/>
          <p:nvPr/>
        </p:nvSpPr>
        <p:spPr bwMode="auto">
          <a:xfrm>
            <a:off x="7873241" y="388302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Catalogue de services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39BB932-9B12-A149-9B90-2FF89D3C2DD6}"/>
              </a:ext>
            </a:extLst>
          </p:cNvPr>
          <p:cNvSpPr/>
          <p:nvPr/>
        </p:nvSpPr>
        <p:spPr bwMode="auto">
          <a:xfrm>
            <a:off x="9183531" y="490751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Portail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E07C932-7A0C-6845-864B-19F1FA2EBAC9}"/>
              </a:ext>
            </a:extLst>
          </p:cNvPr>
          <p:cNvSpPr txBox="1"/>
          <p:nvPr/>
        </p:nvSpPr>
        <p:spPr>
          <a:xfrm>
            <a:off x="11066350" y="4654828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Donnée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96C16CE-57FB-1F49-932E-FC6CEDA4B23C}"/>
              </a:ext>
            </a:extLst>
          </p:cNvPr>
          <p:cNvSpPr txBox="1"/>
          <p:nvPr/>
        </p:nvSpPr>
        <p:spPr>
          <a:xfrm>
            <a:off x="11046310" y="5494060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C727714-A00F-1F45-AD52-E3B7E8D1BB76}"/>
              </a:ext>
            </a:extLst>
          </p:cNvPr>
          <p:cNvSpPr/>
          <p:nvPr/>
        </p:nvSpPr>
        <p:spPr>
          <a:xfrm>
            <a:off x="7834362" y="4536764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Espace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17827F3-A68C-7E4B-A4CE-91E53B10AD30}"/>
              </a:ext>
            </a:extLst>
          </p:cNvPr>
          <p:cNvSpPr/>
          <p:nvPr/>
        </p:nvSpPr>
        <p:spPr bwMode="auto">
          <a:xfrm>
            <a:off x="7880318" y="339472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Contenu éditorial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FE6E21-497E-8A4D-85FB-8B534575DD35}"/>
              </a:ext>
            </a:extLst>
          </p:cNvPr>
          <p:cNvSpPr/>
          <p:nvPr/>
        </p:nvSpPr>
        <p:spPr bwMode="auto">
          <a:xfrm>
            <a:off x="9188583" y="428159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wishlist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Xsale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, </a:t>
            </a:r>
            <a:r>
              <a:rPr lang="fr-FR" sz="900" dirty="0" err="1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UpSale</a:t>
            </a: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)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9965637-6E7B-C24E-99F8-26CF33BA4017}"/>
              </a:ext>
            </a:extLst>
          </p:cNvPr>
          <p:cNvSpPr txBox="1"/>
          <p:nvPr/>
        </p:nvSpPr>
        <p:spPr>
          <a:xfrm>
            <a:off x="11035105" y="2214602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Mobile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32E08C1-2740-F44A-93C8-5FD4D5222BCC}"/>
              </a:ext>
            </a:extLst>
          </p:cNvPr>
          <p:cNvSpPr txBox="1"/>
          <p:nvPr/>
        </p:nvSpPr>
        <p:spPr>
          <a:xfrm>
            <a:off x="11035105" y="3007815"/>
            <a:ext cx="5793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i="1" dirty="0">
                <a:solidFill>
                  <a:schemeClr val="tx2"/>
                </a:solidFill>
              </a:rPr>
              <a:t>Web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1A309C83-3C4B-D142-A6EB-D94F91020B8E}"/>
              </a:ext>
            </a:extLst>
          </p:cNvPr>
          <p:cNvSpPr/>
          <p:nvPr/>
        </p:nvSpPr>
        <p:spPr bwMode="auto">
          <a:xfrm>
            <a:off x="1912019" y="1162792"/>
            <a:ext cx="1362906" cy="3904108"/>
          </a:xfrm>
          <a:prstGeom prst="roundRect">
            <a:avLst>
              <a:gd name="adj" fmla="val 4910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2227711-E6D2-A34C-B9CE-8E9B7D5F85DC}"/>
              </a:ext>
            </a:extLst>
          </p:cNvPr>
          <p:cNvSpPr/>
          <p:nvPr/>
        </p:nvSpPr>
        <p:spPr>
          <a:xfrm>
            <a:off x="1912019" y="4843041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Intégration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7A3FA-3F9D-0449-81FB-3D0623E4F5CD}"/>
              </a:ext>
            </a:extLst>
          </p:cNvPr>
          <p:cNvCxnSpPr>
            <a:cxnSpLocks/>
          </p:cNvCxnSpPr>
          <p:nvPr/>
        </p:nvCxnSpPr>
        <p:spPr bwMode="auto">
          <a:xfrm>
            <a:off x="10583871" y="2737483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465B34B-5E0E-244A-BB87-0E2B31A5F16F}"/>
              </a:ext>
            </a:extLst>
          </p:cNvPr>
          <p:cNvCxnSpPr>
            <a:cxnSpLocks/>
          </p:cNvCxnSpPr>
          <p:nvPr/>
        </p:nvCxnSpPr>
        <p:spPr bwMode="auto">
          <a:xfrm>
            <a:off x="10583871" y="1962641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5191E87-83D6-D146-9FDB-3168D4F0B95F}"/>
              </a:ext>
            </a:extLst>
          </p:cNvPr>
          <p:cNvCxnSpPr>
            <a:cxnSpLocks/>
          </p:cNvCxnSpPr>
          <p:nvPr/>
        </p:nvCxnSpPr>
        <p:spPr bwMode="auto">
          <a:xfrm>
            <a:off x="10583871" y="4382600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24658A-A1BC-154F-8F41-FA19AFCBD767}"/>
              </a:ext>
            </a:extLst>
          </p:cNvPr>
          <p:cNvCxnSpPr>
            <a:cxnSpLocks/>
          </p:cNvCxnSpPr>
          <p:nvPr/>
        </p:nvCxnSpPr>
        <p:spPr bwMode="auto">
          <a:xfrm>
            <a:off x="10583871" y="5226045"/>
            <a:ext cx="272130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8E9C02-9CB1-6B41-930D-2370F070D164}"/>
              </a:ext>
            </a:extLst>
          </p:cNvPr>
          <p:cNvSpPr/>
          <p:nvPr/>
        </p:nvSpPr>
        <p:spPr bwMode="auto">
          <a:xfrm>
            <a:off x="1984736" y="128282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Points d’entrée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(API, Flux de donnée, Batch, Import, </a:t>
            </a:r>
            <a:r>
              <a:rPr kumimoji="0" lang="fr-FR" sz="8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Queueing</a:t>
            </a: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FD1ADF9-7749-9745-B656-B5E1DBB9544E}"/>
              </a:ext>
            </a:extLst>
          </p:cNvPr>
          <p:cNvSpPr/>
          <p:nvPr/>
        </p:nvSpPr>
        <p:spPr bwMode="auto">
          <a:xfrm>
            <a:off x="1984736" y="175162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Filtrage de la données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3F141C3-A2A8-B648-8C20-3AE4DDAD39AA}"/>
              </a:ext>
            </a:extLst>
          </p:cNvPr>
          <p:cNvSpPr/>
          <p:nvPr/>
        </p:nvSpPr>
        <p:spPr bwMode="auto">
          <a:xfrm>
            <a:off x="1984736" y="2220436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Nettoyage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9DB9041-6E94-CE44-9082-2DC991D42617}"/>
              </a:ext>
            </a:extLst>
          </p:cNvPr>
          <p:cNvSpPr/>
          <p:nvPr/>
        </p:nvSpPr>
        <p:spPr bwMode="auto">
          <a:xfrm>
            <a:off x="1984736" y="268924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Normalisation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FB8E580E-9E0C-204D-AE8C-F10B0726972D}"/>
              </a:ext>
            </a:extLst>
          </p:cNvPr>
          <p:cNvSpPr/>
          <p:nvPr/>
        </p:nvSpPr>
        <p:spPr bwMode="auto">
          <a:xfrm>
            <a:off x="3331124" y="1173766"/>
            <a:ext cx="1413553" cy="1697557"/>
          </a:xfrm>
          <a:prstGeom prst="roundRect">
            <a:avLst>
              <a:gd name="adj" fmla="val 6154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D7F06AB-BF2C-5A45-98AF-D69C7F826D26}"/>
              </a:ext>
            </a:extLst>
          </p:cNvPr>
          <p:cNvSpPr/>
          <p:nvPr/>
        </p:nvSpPr>
        <p:spPr>
          <a:xfrm>
            <a:off x="3298173" y="2675844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Données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3C51678-5BEB-5344-BCAA-254CE4352AE2}"/>
              </a:ext>
            </a:extLst>
          </p:cNvPr>
          <p:cNvSpPr/>
          <p:nvPr/>
        </p:nvSpPr>
        <p:spPr bwMode="auto">
          <a:xfrm>
            <a:off x="3423062" y="1264715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 structurées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10508B9-91E5-F640-91BA-B59C2A8082E1}"/>
              </a:ext>
            </a:extLst>
          </p:cNvPr>
          <p:cNvSpPr/>
          <p:nvPr/>
        </p:nvSpPr>
        <p:spPr bwMode="auto">
          <a:xfrm>
            <a:off x="3423062" y="170462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non structurées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D824859-AD7D-1E45-945A-9823E04EF85B}"/>
              </a:ext>
            </a:extLst>
          </p:cNvPr>
          <p:cNvSpPr/>
          <p:nvPr/>
        </p:nvSpPr>
        <p:spPr bwMode="auto">
          <a:xfrm>
            <a:off x="3331124" y="2942073"/>
            <a:ext cx="1413553" cy="1847499"/>
          </a:xfrm>
          <a:prstGeom prst="roundRect">
            <a:avLst>
              <a:gd name="adj" fmla="val 6154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000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59F98EE-34D6-8840-85F4-BE431EC9916E}"/>
              </a:ext>
            </a:extLst>
          </p:cNvPr>
          <p:cNvSpPr/>
          <p:nvPr/>
        </p:nvSpPr>
        <p:spPr>
          <a:xfrm>
            <a:off x="3298172" y="4565756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Analytique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727A34A-361B-674E-A7E5-1B61D8D88C87}"/>
              </a:ext>
            </a:extLst>
          </p:cNvPr>
          <p:cNvSpPr/>
          <p:nvPr/>
        </p:nvSpPr>
        <p:spPr bwMode="auto">
          <a:xfrm>
            <a:off x="3427065" y="213395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Données référentielles</a:t>
            </a:r>
            <a:endParaRPr lang="fr-FR" sz="900" dirty="0">
              <a:solidFill>
                <a:schemeClr val="accent4">
                  <a:lumMod val="50000"/>
                </a:schemeClr>
              </a:solidFill>
              <a:latin typeface="IBM Plex Sans Condensed Text" panose="020B0506050203000203" pitchFamily="34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AB287CB-E4C0-8E49-92BA-E24AE8B63A49}"/>
              </a:ext>
            </a:extLst>
          </p:cNvPr>
          <p:cNvSpPr/>
          <p:nvPr/>
        </p:nvSpPr>
        <p:spPr bwMode="auto">
          <a:xfrm>
            <a:off x="1992945" y="409730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Fonct</a:t>
            </a: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. avancées </a:t>
            </a:r>
          </a:p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rgbClr val="5C5D5F">
                    <a:lumMod val="50000"/>
                  </a:srgbClr>
                </a:solidFill>
                <a:latin typeface="IBM Plex Sans Condensed Text" panose="020B0506050203000203" pitchFamily="34" charset="77"/>
              </a:rPr>
              <a:t>(Antivirus…)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B977A8-FAF8-C24D-84B2-93213C7B303E}"/>
              </a:ext>
            </a:extLst>
          </p:cNvPr>
          <p:cNvSpPr/>
          <p:nvPr/>
        </p:nvSpPr>
        <p:spPr bwMode="auto">
          <a:xfrm>
            <a:off x="3428306" y="305303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Descriptive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EBF09261-D5F2-2B40-811C-9D16C06C2554}"/>
              </a:ext>
            </a:extLst>
          </p:cNvPr>
          <p:cNvSpPr/>
          <p:nvPr/>
        </p:nvSpPr>
        <p:spPr bwMode="auto">
          <a:xfrm>
            <a:off x="3427065" y="354467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Prédictive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D69CE4C-660F-2C40-8395-2F28C5DCF60B}"/>
              </a:ext>
            </a:extLst>
          </p:cNvPr>
          <p:cNvSpPr/>
          <p:nvPr/>
        </p:nvSpPr>
        <p:spPr bwMode="auto">
          <a:xfrm>
            <a:off x="9168632" y="384583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Marketing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Push, mailing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A22C4623-B8BD-C744-B8B9-35490AB8840F}"/>
              </a:ext>
            </a:extLst>
          </p:cNvPr>
          <p:cNvSpPr/>
          <p:nvPr/>
        </p:nvSpPr>
        <p:spPr bwMode="auto">
          <a:xfrm>
            <a:off x="4842849" y="2584771"/>
            <a:ext cx="1413553" cy="2940885"/>
          </a:xfrm>
          <a:prstGeom prst="roundRect">
            <a:avLst>
              <a:gd name="adj" fmla="val 6154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7CF0061-2893-FB4D-BB80-ADBE5EB3A58B}"/>
              </a:ext>
            </a:extLst>
          </p:cNvPr>
          <p:cNvSpPr/>
          <p:nvPr/>
        </p:nvSpPr>
        <p:spPr>
          <a:xfrm>
            <a:off x="4878711" y="5321112"/>
            <a:ext cx="1413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Capacités techniques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BB78A81-0A2B-1440-8962-5072C9773F9B}"/>
              </a:ext>
            </a:extLst>
          </p:cNvPr>
          <p:cNvSpPr/>
          <p:nvPr/>
        </p:nvSpPr>
        <p:spPr bwMode="auto">
          <a:xfrm>
            <a:off x="4914887" y="268291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Processus Métier 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1808332-2397-7F40-AE16-E1D2312F3570}"/>
              </a:ext>
            </a:extLst>
          </p:cNvPr>
          <p:cNvSpPr/>
          <p:nvPr/>
        </p:nvSpPr>
        <p:spPr bwMode="auto">
          <a:xfrm>
            <a:off x="9141289" y="338781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Personnalisation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« Mon » espace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971AA5-5575-5244-AE70-CAE134472989}"/>
              </a:ext>
            </a:extLst>
          </p:cNvPr>
          <p:cNvSpPr/>
          <p:nvPr/>
        </p:nvSpPr>
        <p:spPr bwMode="auto">
          <a:xfrm>
            <a:off x="4915406" y="356828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Internationalisation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622FBC7-4AD9-514E-8D30-C992526CF16D}"/>
              </a:ext>
            </a:extLst>
          </p:cNvPr>
          <p:cNvSpPr/>
          <p:nvPr/>
        </p:nvSpPr>
        <p:spPr bwMode="auto">
          <a:xfrm>
            <a:off x="1984736" y="3158052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Confidentialité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4758A0-3E78-FD47-80AC-A235626E6725}"/>
              </a:ext>
            </a:extLst>
          </p:cNvPr>
          <p:cNvSpPr/>
          <p:nvPr/>
        </p:nvSpPr>
        <p:spPr bwMode="auto">
          <a:xfrm>
            <a:off x="1984736" y="3626858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Intégrité de la donnée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2883E90-371E-164D-8456-2904F452349F}"/>
              </a:ext>
            </a:extLst>
          </p:cNvPr>
          <p:cNvSpPr/>
          <p:nvPr/>
        </p:nvSpPr>
        <p:spPr bwMode="auto">
          <a:xfrm>
            <a:off x="4914886" y="312559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Composition de services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7ECB302C-C7B1-E84D-AA76-480F04B3754A}"/>
              </a:ext>
            </a:extLst>
          </p:cNvPr>
          <p:cNvSpPr/>
          <p:nvPr/>
        </p:nvSpPr>
        <p:spPr bwMode="auto">
          <a:xfrm>
            <a:off x="41686" y="456309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2D050">
              <a:alpha val="9000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E889417-0176-7646-9793-FC36D76B0E7C}"/>
              </a:ext>
            </a:extLst>
          </p:cNvPr>
          <p:cNvSpPr/>
          <p:nvPr/>
        </p:nvSpPr>
        <p:spPr>
          <a:xfrm>
            <a:off x="48820" y="6179866"/>
            <a:ext cx="8819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b="1" kern="0" dirty="0">
                <a:solidFill>
                  <a:srgbClr val="00B050"/>
                </a:solidFill>
                <a:latin typeface="IBM Plex Sans" panose="020B0503050203000203" pitchFamily="34" charset="77"/>
              </a:rPr>
              <a:t>SI externes</a:t>
            </a:r>
            <a:endParaRPr lang="fr-FR" sz="1000" b="1" dirty="0">
              <a:solidFill>
                <a:srgbClr val="00B050"/>
              </a:solidFill>
              <a:latin typeface="IBM Plex Sans" panose="020B0503050203000203" pitchFamily="34" charset="77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45C565-F608-7F43-9807-578CA1F96B1E}"/>
              </a:ext>
            </a:extLst>
          </p:cNvPr>
          <p:cNvSpPr/>
          <p:nvPr/>
        </p:nvSpPr>
        <p:spPr bwMode="auto">
          <a:xfrm>
            <a:off x="101846" y="5663255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Données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8CD044C6-E2DE-BA49-96CC-4A46119104DC}"/>
              </a:ext>
            </a:extLst>
          </p:cNvPr>
          <p:cNvSpPr/>
          <p:nvPr/>
        </p:nvSpPr>
        <p:spPr bwMode="auto">
          <a:xfrm>
            <a:off x="93039" y="5174350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Services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52C28CE-92B3-2A4E-8269-FA70594F09EF}"/>
              </a:ext>
            </a:extLst>
          </p:cNvPr>
          <p:cNvSpPr/>
          <p:nvPr/>
        </p:nvSpPr>
        <p:spPr bwMode="auto">
          <a:xfrm>
            <a:off x="87497" y="4720102"/>
            <a:ext cx="1219187" cy="391885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Exposition API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9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(Modernisation, Existant)</a:t>
            </a:r>
            <a:endParaRPr kumimoji="0" lang="fr-FR" sz="5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cxnSp>
        <p:nvCxnSpPr>
          <p:cNvPr id="229" name="Straight Arrow Connector 227">
            <a:extLst>
              <a:ext uri="{FF2B5EF4-FFF2-40B4-BE49-F238E27FC236}">
                <a16:creationId xmlns:a16="http://schemas.microsoft.com/office/drawing/2014/main" id="{6EA35221-976D-2B4C-8516-C998DF26489A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2761" y="3838030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258B533-667F-3A4B-B8B0-BE67FF7B7C66}"/>
              </a:ext>
            </a:extLst>
          </p:cNvPr>
          <p:cNvSpPr>
            <a:spLocks noChangeAspect="1"/>
          </p:cNvSpPr>
          <p:nvPr/>
        </p:nvSpPr>
        <p:spPr bwMode="auto">
          <a:xfrm>
            <a:off x="1494960" y="3761466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3417756-93C0-3743-AD18-91EA6EF2E24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82328" y="3839724"/>
            <a:ext cx="889666" cy="871091"/>
          </a:xfrm>
          <a:prstGeom prst="bentConnector3">
            <a:avLst>
              <a:gd name="adj1" fmla="val 100099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9CD26A8C-2194-C844-8C5E-F9EC784A3330}"/>
              </a:ext>
            </a:extLst>
          </p:cNvPr>
          <p:cNvSpPr/>
          <p:nvPr/>
        </p:nvSpPr>
        <p:spPr bwMode="auto">
          <a:xfrm>
            <a:off x="52985" y="977249"/>
            <a:ext cx="1339509" cy="1823391"/>
          </a:xfrm>
          <a:prstGeom prst="roundRect">
            <a:avLst>
              <a:gd name="adj" fmla="val 1255"/>
            </a:avLst>
          </a:prstGeom>
          <a:solidFill>
            <a:srgbClr val="990099">
              <a:alpha val="9000"/>
            </a:srgbClr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46E26F1-A41E-0447-9E66-A6139B8DEA11}"/>
              </a:ext>
            </a:extLst>
          </p:cNvPr>
          <p:cNvSpPr/>
          <p:nvPr/>
        </p:nvSpPr>
        <p:spPr>
          <a:xfrm>
            <a:off x="40267" y="2431740"/>
            <a:ext cx="1156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b="1" kern="0" dirty="0">
                <a:solidFill>
                  <a:srgbClr val="7030A0"/>
                </a:solidFill>
                <a:latin typeface="IBM Plex Sans" panose="020B0503050203000203" pitchFamily="34" charset="77"/>
              </a:rPr>
              <a:t>Réseau des partenaires</a:t>
            </a:r>
            <a:endParaRPr lang="fr-FR" sz="1000" b="1" dirty="0">
              <a:solidFill>
                <a:srgbClr val="7030A0"/>
              </a:solidFill>
              <a:latin typeface="IBM Plex Sans" panose="020B0503050203000203" pitchFamily="34" charset="77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057A336-B4E4-B140-9697-47BCD1A34B7C}"/>
              </a:ext>
            </a:extLst>
          </p:cNvPr>
          <p:cNvSpPr/>
          <p:nvPr/>
        </p:nvSpPr>
        <p:spPr bwMode="auto">
          <a:xfrm>
            <a:off x="122780" y="2036654"/>
            <a:ext cx="1219187" cy="391885"/>
          </a:xfrm>
          <a:prstGeom prst="rect">
            <a:avLst/>
          </a:prstGeom>
          <a:solidFill>
            <a:srgbClr val="7030A0">
              <a:alpha val="16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#3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0F2B5A3-416F-7346-8AFB-EFAE25EB2D6C}"/>
              </a:ext>
            </a:extLst>
          </p:cNvPr>
          <p:cNvSpPr/>
          <p:nvPr/>
        </p:nvSpPr>
        <p:spPr bwMode="auto">
          <a:xfrm>
            <a:off x="113973" y="1560049"/>
            <a:ext cx="1219187" cy="391885"/>
          </a:xfrm>
          <a:prstGeom prst="rect">
            <a:avLst/>
          </a:prstGeom>
          <a:solidFill>
            <a:srgbClr val="7030A0">
              <a:alpha val="41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D2B861-6355-D947-82C7-C977A68DF895}"/>
              </a:ext>
            </a:extLst>
          </p:cNvPr>
          <p:cNvSpPr/>
          <p:nvPr/>
        </p:nvSpPr>
        <p:spPr bwMode="auto">
          <a:xfrm>
            <a:off x="108431" y="1105801"/>
            <a:ext cx="1219187" cy="391885"/>
          </a:xfrm>
          <a:prstGeom prst="rect">
            <a:avLst/>
          </a:prstGeom>
          <a:solidFill>
            <a:srgbClr val="7030A0">
              <a:alpha val="69000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sz="1200" dirty="0">
                <a:solidFill>
                  <a:schemeClr val="accent4">
                    <a:lumMod val="50000"/>
                  </a:schemeClr>
                </a:solidFill>
                <a:latin typeface="IBM Plex Sans Condensed Text" panose="020B0506050203000203" pitchFamily="34" charset="77"/>
              </a:rPr>
              <a:t>API Partenaire #1</a:t>
            </a:r>
          </a:p>
        </p:txBody>
      </p:sp>
      <p:cxnSp>
        <p:nvCxnSpPr>
          <p:cNvPr id="235" name="Straight Arrow Connector 227">
            <a:extLst>
              <a:ext uri="{FF2B5EF4-FFF2-40B4-BE49-F238E27FC236}">
                <a16:creationId xmlns:a16="http://schemas.microsoft.com/office/drawing/2014/main" id="{61318E6D-DDDB-CB48-93FE-B69AE5756316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2761" y="224018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C1BF4B98-B003-964D-9AFF-1013AF775C8C}"/>
              </a:ext>
            </a:extLst>
          </p:cNvPr>
          <p:cNvSpPr>
            <a:spLocks noChangeAspect="1"/>
          </p:cNvSpPr>
          <p:nvPr/>
        </p:nvSpPr>
        <p:spPr bwMode="auto">
          <a:xfrm>
            <a:off x="1494960" y="216362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7" name="Straight Arrow Connector 227">
            <a:extLst>
              <a:ext uri="{FF2B5EF4-FFF2-40B4-BE49-F238E27FC236}">
                <a16:creationId xmlns:a16="http://schemas.microsoft.com/office/drawing/2014/main" id="{E6FDF28A-C22C-1B4C-A204-E08B28896EB4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2761" y="1753247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07DE3B5F-6445-BD42-A2C0-599DE93B0842}"/>
              </a:ext>
            </a:extLst>
          </p:cNvPr>
          <p:cNvSpPr>
            <a:spLocks noChangeAspect="1"/>
          </p:cNvSpPr>
          <p:nvPr/>
        </p:nvSpPr>
        <p:spPr bwMode="auto">
          <a:xfrm>
            <a:off x="1494960" y="1676683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39" name="Straight Arrow Connector 227">
            <a:extLst>
              <a:ext uri="{FF2B5EF4-FFF2-40B4-BE49-F238E27FC236}">
                <a16:creationId xmlns:a16="http://schemas.microsoft.com/office/drawing/2014/main" id="{D0CEF724-FE1A-FF4D-B8E9-C7C48B8EC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1612761" y="1313941"/>
            <a:ext cx="205532" cy="0"/>
          </a:xfrm>
          <a:prstGeom prst="straightConnector1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D1181A59-46B5-204D-A540-B2920E0941AC}"/>
              </a:ext>
            </a:extLst>
          </p:cNvPr>
          <p:cNvSpPr>
            <a:spLocks noChangeAspect="1"/>
          </p:cNvSpPr>
          <p:nvPr/>
        </p:nvSpPr>
        <p:spPr bwMode="auto">
          <a:xfrm>
            <a:off x="1494960" y="1237377"/>
            <a:ext cx="144000" cy="144000"/>
          </a:xfrm>
          <a:prstGeom prst="ellips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cxnSp>
        <p:nvCxnSpPr>
          <p:cNvPr id="241" name="Straight Arrow Connector 227">
            <a:extLst>
              <a:ext uri="{FF2B5EF4-FFF2-40B4-BE49-F238E27FC236}">
                <a16:creationId xmlns:a16="http://schemas.microsoft.com/office/drawing/2014/main" id="{BA6ACDB0-5665-5E42-BBC6-99589D694ACD}"/>
              </a:ext>
            </a:extLst>
          </p:cNvPr>
          <p:cNvCxnSpPr>
            <a:cxnSpLocks/>
            <a:stCxn id="232" idx="3"/>
          </p:cNvCxnSpPr>
          <p:nvPr/>
        </p:nvCxnSpPr>
        <p:spPr bwMode="auto">
          <a:xfrm>
            <a:off x="1341967" y="2232597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2" name="Straight Arrow Connector 227">
            <a:extLst>
              <a:ext uri="{FF2B5EF4-FFF2-40B4-BE49-F238E27FC236}">
                <a16:creationId xmlns:a16="http://schemas.microsoft.com/office/drawing/2014/main" id="{AFB606C5-1A31-B246-800F-CF5B8D834AC4}"/>
              </a:ext>
            </a:extLst>
          </p:cNvPr>
          <p:cNvCxnSpPr>
            <a:cxnSpLocks/>
          </p:cNvCxnSpPr>
          <p:nvPr/>
        </p:nvCxnSpPr>
        <p:spPr bwMode="auto">
          <a:xfrm>
            <a:off x="1341690" y="1741271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43" name="Straight Arrow Connector 227">
            <a:extLst>
              <a:ext uri="{FF2B5EF4-FFF2-40B4-BE49-F238E27FC236}">
                <a16:creationId xmlns:a16="http://schemas.microsoft.com/office/drawing/2014/main" id="{B053D737-751B-1646-A027-C0FE8393D6B3}"/>
              </a:ext>
            </a:extLst>
          </p:cNvPr>
          <p:cNvCxnSpPr>
            <a:cxnSpLocks/>
          </p:cNvCxnSpPr>
          <p:nvPr/>
        </p:nvCxnSpPr>
        <p:spPr bwMode="auto">
          <a:xfrm>
            <a:off x="1340910" y="1305194"/>
            <a:ext cx="222697" cy="3026"/>
          </a:xfrm>
          <a:prstGeom prst="straightConnector1">
            <a:avLst/>
          </a:prstGeom>
          <a:noFill/>
          <a:ln w="28575" cap="flat" cmpd="sng" algn="ctr">
            <a:solidFill>
              <a:srgbClr val="7030A0">
                <a:alpha val="88000"/>
              </a:srgb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15A552C-F1DC-D944-9276-7AA413975BF7}"/>
              </a:ext>
            </a:extLst>
          </p:cNvPr>
          <p:cNvSpPr/>
          <p:nvPr/>
        </p:nvSpPr>
        <p:spPr bwMode="auto">
          <a:xfrm>
            <a:off x="9135865" y="1645273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Gestion du consentement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7C2973-DE69-3D40-8762-320CEB12BD12}"/>
              </a:ext>
            </a:extLst>
          </p:cNvPr>
          <p:cNvSpPr/>
          <p:nvPr/>
        </p:nvSpPr>
        <p:spPr bwMode="auto">
          <a:xfrm>
            <a:off x="4915406" y="4004216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Geospatialisation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CBC466D-1626-D442-9FF8-82D1DBF40A2B}"/>
              </a:ext>
            </a:extLst>
          </p:cNvPr>
          <p:cNvSpPr/>
          <p:nvPr/>
        </p:nvSpPr>
        <p:spPr bwMode="auto">
          <a:xfrm>
            <a:off x="4915406" y="446066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Formulaire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C9F6B4-A4CB-5047-B556-B7FB750FC2E5}"/>
              </a:ext>
            </a:extLst>
          </p:cNvPr>
          <p:cNvSpPr/>
          <p:nvPr/>
        </p:nvSpPr>
        <p:spPr bwMode="auto">
          <a:xfrm>
            <a:off x="4910654" y="490953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GED</a:t>
            </a:r>
            <a:endParaRPr kumimoji="0" lang="fr-FR" sz="8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B236546-5BFE-4B46-86FA-468DA026D3CB}"/>
              </a:ext>
            </a:extLst>
          </p:cNvPr>
          <p:cNvSpPr/>
          <p:nvPr/>
        </p:nvSpPr>
        <p:spPr bwMode="auto">
          <a:xfrm>
            <a:off x="3423061" y="405521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Analyse Prescriptive</a:t>
            </a:r>
            <a:endParaRPr kumimoji="0" lang="fr-FR" sz="900" b="0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IBM Plex Sans Condensed Text" panose="020B0506050203000203" pitchFamily="34" charset="77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271853-1FAF-D340-AD52-42D443A72B91}"/>
              </a:ext>
            </a:extLst>
          </p:cNvPr>
          <p:cNvSpPr/>
          <p:nvPr/>
        </p:nvSpPr>
        <p:spPr>
          <a:xfrm>
            <a:off x="1850898" y="5337049"/>
            <a:ext cx="84510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chemeClr val="bg1"/>
                </a:solidFill>
                <a:latin typeface="IBM Plex Sans" panose="020B0503050203000203" pitchFamily="34" charset="77"/>
              </a:rPr>
              <a:t>Data </a:t>
            </a:r>
            <a:r>
              <a:rPr lang="fr-FR" sz="800" b="1" kern="0" dirty="0" err="1">
                <a:solidFill>
                  <a:schemeClr val="bg1"/>
                </a:solidFill>
                <a:latin typeface="IBM Plex Sans" panose="020B0503050203000203" pitchFamily="34" charset="77"/>
              </a:rPr>
              <a:t>Factory</a:t>
            </a:r>
            <a:endParaRPr lang="fr-FR" sz="800" b="1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6CB00785-A051-4144-8EC6-C2882BD17A2D}"/>
              </a:ext>
            </a:extLst>
          </p:cNvPr>
          <p:cNvSpPr/>
          <p:nvPr/>
        </p:nvSpPr>
        <p:spPr bwMode="auto">
          <a:xfrm>
            <a:off x="6287309" y="1174482"/>
            <a:ext cx="1413553" cy="4388175"/>
          </a:xfrm>
          <a:prstGeom prst="roundRect">
            <a:avLst>
              <a:gd name="adj" fmla="val 6154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5B4EFE1-E6EC-3341-A1DA-F7790C252051}"/>
              </a:ext>
            </a:extLst>
          </p:cNvPr>
          <p:cNvSpPr/>
          <p:nvPr/>
        </p:nvSpPr>
        <p:spPr>
          <a:xfrm>
            <a:off x="6321652" y="5310212"/>
            <a:ext cx="11294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800" b="1" kern="0" dirty="0">
                <a:solidFill>
                  <a:srgbClr val="0070C0"/>
                </a:solidFill>
                <a:latin typeface="IBM Plex Sans" panose="020B0503050203000203" pitchFamily="34" charset="77"/>
              </a:rPr>
              <a:t>BEYOND APPS</a:t>
            </a:r>
            <a:endParaRPr lang="fr-FR" sz="800" b="1" dirty="0">
              <a:solidFill>
                <a:srgbClr val="0070C0"/>
              </a:solidFill>
              <a:latin typeface="IBM Plex Sans" panose="020B0503050203000203" pitchFamily="34" charset="77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A4BB2E1-662A-D347-8031-D7BE2D78F1E1}"/>
              </a:ext>
            </a:extLst>
          </p:cNvPr>
          <p:cNvSpPr/>
          <p:nvPr/>
        </p:nvSpPr>
        <p:spPr bwMode="auto">
          <a:xfrm>
            <a:off x="6339043" y="132252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ASSET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2920D5F-BCF3-4949-AB4C-B7A85C1589AB}"/>
              </a:ext>
            </a:extLst>
          </p:cNvPr>
          <p:cNvSpPr/>
          <p:nvPr/>
        </p:nvSpPr>
        <p:spPr bwMode="auto">
          <a:xfrm>
            <a:off x="6366040" y="1779250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MONITORING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6142E4-9E23-5A48-BC88-628644B44A9F}"/>
              </a:ext>
            </a:extLst>
          </p:cNvPr>
          <p:cNvSpPr/>
          <p:nvPr/>
        </p:nvSpPr>
        <p:spPr bwMode="auto">
          <a:xfrm>
            <a:off x="6392424" y="2240187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REALITY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C320DD7-E259-DB4E-8C84-FBA31D508C85}"/>
              </a:ext>
            </a:extLst>
          </p:cNvPr>
          <p:cNvSpPr/>
          <p:nvPr/>
        </p:nvSpPr>
        <p:spPr bwMode="auto">
          <a:xfrm>
            <a:off x="6380713" y="2712664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DIGITALSITE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A9095A9-C41C-344D-B3A7-40EFFDA88571}"/>
              </a:ext>
            </a:extLst>
          </p:cNvPr>
          <p:cNvSpPr/>
          <p:nvPr/>
        </p:nvSpPr>
        <p:spPr bwMode="auto">
          <a:xfrm>
            <a:off x="6374140" y="3191869"/>
            <a:ext cx="1219187" cy="3918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IBM Plex Sans Condensed Text" panose="020B0506050203000203" pitchFamily="34" charset="77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7617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53B308-342F-CB4F-8200-44E9970A42AE}"/>
              </a:ext>
            </a:extLst>
          </p:cNvPr>
          <p:cNvSpPr/>
          <p:nvPr/>
        </p:nvSpPr>
        <p:spPr>
          <a:xfrm>
            <a:off x="2324845" y="1330468"/>
            <a:ext cx="6501597" cy="5394059"/>
          </a:xfrm>
          <a:prstGeom prst="rect">
            <a:avLst/>
          </a:prstGeom>
          <a:solidFill>
            <a:schemeClr val="tx2"/>
          </a:solidFill>
        </p:spPr>
        <p:txBody>
          <a:bodyPr wrap="square" lIns="51429" tIns="0" rIns="0" bIns="0" rtlCol="0" anchor="t" anchorCtr="0">
            <a:noAutofit/>
          </a:bodyPr>
          <a:lstStyle/>
          <a:p>
            <a:pPr defTabSz="768111"/>
            <a:r>
              <a:rPr lang="en-US" sz="857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BEYOND PLATFORM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C7385A4-92AB-7942-8D32-1921DE5AD133}"/>
              </a:ext>
            </a:extLst>
          </p:cNvPr>
          <p:cNvCxnSpPr>
            <a:cxnSpLocks/>
          </p:cNvCxnSpPr>
          <p:nvPr/>
        </p:nvCxnSpPr>
        <p:spPr>
          <a:xfrm>
            <a:off x="5925361" y="5881355"/>
            <a:ext cx="0" cy="610444"/>
          </a:xfrm>
          <a:prstGeom prst="straightConnector1">
            <a:avLst/>
          </a:prstGeom>
          <a:ln w="57150" cmpd="sng">
            <a:solidFill>
              <a:srgbClr val="0064FF"/>
            </a:solidFill>
            <a:headEnd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203212C-411B-D540-9BDC-CCCC1DD37882}"/>
              </a:ext>
            </a:extLst>
          </p:cNvPr>
          <p:cNvSpPr/>
          <p:nvPr/>
        </p:nvSpPr>
        <p:spPr>
          <a:xfrm flipH="1">
            <a:off x="5865277" y="6485691"/>
            <a:ext cx="119709" cy="119709"/>
          </a:xfrm>
          <a:prstGeom prst="ellipse">
            <a:avLst/>
          </a:prstGeom>
          <a:solidFill>
            <a:schemeClr val="bg2"/>
          </a:solidFill>
          <a:ln w="25400">
            <a:solidFill>
              <a:srgbClr val="0064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endParaRPr lang="fr-FR" sz="857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047A074-56CE-5E45-9BFD-FA1EA5DFBB32}"/>
              </a:ext>
            </a:extLst>
          </p:cNvPr>
          <p:cNvSpPr/>
          <p:nvPr/>
        </p:nvSpPr>
        <p:spPr>
          <a:xfrm>
            <a:off x="2599484" y="1698858"/>
            <a:ext cx="5924837" cy="614929"/>
          </a:xfrm>
          <a:prstGeom prst="roundRect">
            <a:avLst>
              <a:gd name="adj" fmla="val 7372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BEYOND </a:t>
            </a:r>
          </a:p>
          <a:p>
            <a:pPr defTabSz="768111"/>
            <a:r>
              <a:rPr lang="fr-FR" sz="857" dirty="0" err="1">
                <a:solidFill>
                  <a:srgbClr val="FFFFFF"/>
                </a:solidFill>
                <a:latin typeface="Arial" charset="0"/>
                <a:cs typeface="Arial" charset="0"/>
              </a:rPr>
              <a:t>Systems</a:t>
            </a:r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of engagement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0E4692-DC19-D748-828E-9FF255E38394}"/>
              </a:ext>
            </a:extLst>
          </p:cNvPr>
          <p:cNvGrpSpPr/>
          <p:nvPr/>
        </p:nvGrpSpPr>
        <p:grpSpPr>
          <a:xfrm>
            <a:off x="5997170" y="1784264"/>
            <a:ext cx="309018" cy="370186"/>
            <a:chOff x="3521546" y="1235319"/>
            <a:chExt cx="432625" cy="518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487622-2866-D447-A115-7615E6B14F1F}"/>
                </a:ext>
              </a:extLst>
            </p:cNvPr>
            <p:cNvSpPr/>
            <p:nvPr/>
          </p:nvSpPr>
          <p:spPr>
            <a:xfrm>
              <a:off x="3521546" y="1235319"/>
              <a:ext cx="432625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IMS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EDEE49-F71A-9249-B86D-BA4CEAF0EECA}"/>
                </a:ext>
              </a:extLst>
            </p:cNvPr>
            <p:cNvSpPr/>
            <p:nvPr/>
          </p:nvSpPr>
          <p:spPr>
            <a:xfrm>
              <a:off x="3521546" y="1572197"/>
              <a:ext cx="432625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358B33-C951-2644-9524-CB14EC329696}"/>
              </a:ext>
            </a:extLst>
          </p:cNvPr>
          <p:cNvGrpSpPr/>
          <p:nvPr/>
        </p:nvGrpSpPr>
        <p:grpSpPr>
          <a:xfrm>
            <a:off x="6458255" y="1784264"/>
            <a:ext cx="309018" cy="370186"/>
            <a:chOff x="3521546" y="1235319"/>
            <a:chExt cx="432625" cy="5182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0CC030-912E-A746-8118-1FEF885D886B}"/>
                </a:ext>
              </a:extLst>
            </p:cNvPr>
            <p:cNvSpPr/>
            <p:nvPr/>
          </p:nvSpPr>
          <p:spPr>
            <a:xfrm>
              <a:off x="3521546" y="1235319"/>
              <a:ext cx="432625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Geo</a:t>
              </a:r>
            </a:p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scope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B5018D-133D-4442-BE22-97F7B4B4622D}"/>
                </a:ext>
              </a:extLst>
            </p:cNvPr>
            <p:cNvSpPr/>
            <p:nvPr/>
          </p:nvSpPr>
          <p:spPr>
            <a:xfrm>
              <a:off x="3521546" y="1572197"/>
              <a:ext cx="432625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0C8EBC-1A40-7544-9644-0091E4C136FE}"/>
              </a:ext>
            </a:extLst>
          </p:cNvPr>
          <p:cNvGrpSpPr/>
          <p:nvPr/>
        </p:nvGrpSpPr>
        <p:grpSpPr>
          <a:xfrm>
            <a:off x="6919340" y="1784264"/>
            <a:ext cx="309018" cy="370186"/>
            <a:chOff x="3521546" y="1235319"/>
            <a:chExt cx="432625" cy="5182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52ECCE-D0B3-AD49-9D40-9D29E4EC1850}"/>
                </a:ext>
              </a:extLst>
            </p:cNvPr>
            <p:cNvSpPr/>
            <p:nvPr/>
          </p:nvSpPr>
          <p:spPr>
            <a:xfrm>
              <a:off x="3521546" y="1235319"/>
              <a:ext cx="432625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Digital Site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529835-8360-D044-8A83-279B4312738B}"/>
                </a:ext>
              </a:extLst>
            </p:cNvPr>
            <p:cNvSpPr/>
            <p:nvPr/>
          </p:nvSpPr>
          <p:spPr>
            <a:xfrm>
              <a:off x="3521546" y="1572197"/>
              <a:ext cx="432625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DC5052-4571-4143-B82F-B090D64CF3B9}"/>
              </a:ext>
            </a:extLst>
          </p:cNvPr>
          <p:cNvGrpSpPr/>
          <p:nvPr/>
        </p:nvGrpSpPr>
        <p:grpSpPr>
          <a:xfrm>
            <a:off x="8071333" y="1784264"/>
            <a:ext cx="309018" cy="370186"/>
            <a:chOff x="3521546" y="1235319"/>
            <a:chExt cx="432625" cy="51826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FEE16-951C-CC4B-AB71-E31E0ED74509}"/>
                </a:ext>
              </a:extLst>
            </p:cNvPr>
            <p:cNvSpPr/>
            <p:nvPr/>
          </p:nvSpPr>
          <p:spPr>
            <a:xfrm>
              <a:off x="3521546" y="1235319"/>
              <a:ext cx="432625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New App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5F3BD5-1A93-864D-9D77-FF70D67BC347}"/>
                </a:ext>
              </a:extLst>
            </p:cNvPr>
            <p:cNvSpPr/>
            <p:nvPr/>
          </p:nvSpPr>
          <p:spPr>
            <a:xfrm>
              <a:off x="3521546" y="1572197"/>
              <a:ext cx="432625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pic>
        <p:nvPicPr>
          <p:cNvPr id="72" name="Picture 22" descr="laptop">
            <a:extLst>
              <a:ext uri="{FF2B5EF4-FFF2-40B4-BE49-F238E27FC236}">
                <a16:creationId xmlns:a16="http://schemas.microsoft.com/office/drawing/2014/main" id="{1E5FA385-3131-F14C-98B4-6DF76F07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638" y="1433161"/>
            <a:ext cx="288225" cy="1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4" descr="iPhoneATM_icon_bk">
            <a:extLst>
              <a:ext uri="{FF2B5EF4-FFF2-40B4-BE49-F238E27FC236}">
                <a16:creationId xmlns:a16="http://schemas.microsoft.com/office/drawing/2014/main" id="{252216A0-9505-6447-A316-C02AC912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396" y="1404554"/>
            <a:ext cx="181444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218EC988-48DC-8349-A4FE-B300A12B8C6C}"/>
              </a:ext>
            </a:extLst>
          </p:cNvPr>
          <p:cNvGrpSpPr/>
          <p:nvPr/>
        </p:nvGrpSpPr>
        <p:grpSpPr>
          <a:xfrm>
            <a:off x="7380425" y="1782730"/>
            <a:ext cx="309018" cy="370186"/>
            <a:chOff x="3521546" y="1235319"/>
            <a:chExt cx="432625" cy="51826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0F16CE-A602-A147-A80D-612DCABEC21C}"/>
                </a:ext>
              </a:extLst>
            </p:cNvPr>
            <p:cNvSpPr/>
            <p:nvPr/>
          </p:nvSpPr>
          <p:spPr>
            <a:xfrm>
              <a:off x="3521546" y="1235319"/>
              <a:ext cx="432625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Beyond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73FF894-3F2E-3B43-80EA-7E428A8EAF88}"/>
                </a:ext>
              </a:extLst>
            </p:cNvPr>
            <p:cNvSpPr/>
            <p:nvPr/>
          </p:nvSpPr>
          <p:spPr>
            <a:xfrm>
              <a:off x="3521546" y="1572197"/>
              <a:ext cx="432625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E2A993-CA07-A741-BF63-8FC34A9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80417"/>
            <a:ext cx="8764062" cy="27235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7A23447-8B64-8E46-974A-E68CB2716F4E}"/>
              </a:ext>
            </a:extLst>
          </p:cNvPr>
          <p:cNvSpPr/>
          <p:nvPr/>
        </p:nvSpPr>
        <p:spPr>
          <a:xfrm>
            <a:off x="2398578" y="3071084"/>
            <a:ext cx="6283249" cy="35475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vert="vert270" wrap="square" lIns="51429" tIns="0" rIns="0" bIns="0" rtlCol="0" anchor="t" anchorCtr="0">
            <a:noAutofit/>
          </a:bodyPr>
          <a:lstStyle/>
          <a:p>
            <a:pPr algn="ctr" defTabSz="768111"/>
            <a:r>
              <a:rPr lang="en-US" sz="857" b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 FACTORY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E46AFB0A-669B-8E41-B015-052CA6F80243}"/>
              </a:ext>
            </a:extLst>
          </p:cNvPr>
          <p:cNvSpPr/>
          <p:nvPr/>
        </p:nvSpPr>
        <p:spPr>
          <a:xfrm>
            <a:off x="2599484" y="2364485"/>
            <a:ext cx="5924837" cy="614929"/>
          </a:xfrm>
          <a:prstGeom prst="roundRect">
            <a:avLst>
              <a:gd name="adj" fmla="val 3714"/>
            </a:avLst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defTabSz="768111"/>
            <a:r>
              <a:rPr lang="fr-FR" sz="857" dirty="0" err="1">
                <a:solidFill>
                  <a:srgbClr val="FFFFFF"/>
                </a:solidFill>
                <a:latin typeface="Arial" charset="0"/>
                <a:cs typeface="Arial" charset="0"/>
              </a:rPr>
              <a:t>Technical</a:t>
            </a:r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  <a:p>
            <a:pPr defTabSz="768111"/>
            <a:r>
              <a:rPr lang="fr-FR" sz="857" dirty="0" err="1">
                <a:solidFill>
                  <a:srgbClr val="FFFFFF"/>
                </a:solidFill>
                <a:latin typeface="Arial" charset="0"/>
                <a:cs typeface="Arial" charset="0"/>
              </a:rPr>
              <a:t>Capabilities</a:t>
            </a:r>
            <a:endParaRPr lang="fr-FR" sz="857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39654AA-3C84-D645-8C00-A1D5B6808CA0}"/>
              </a:ext>
            </a:extLst>
          </p:cNvPr>
          <p:cNvSpPr/>
          <p:nvPr/>
        </p:nvSpPr>
        <p:spPr>
          <a:xfrm>
            <a:off x="2654859" y="5930240"/>
            <a:ext cx="4765664" cy="586796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Capture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0C48CFC-CAE5-4241-9735-76DD9AC78589}"/>
              </a:ext>
            </a:extLst>
          </p:cNvPr>
          <p:cNvSpPr/>
          <p:nvPr/>
        </p:nvSpPr>
        <p:spPr>
          <a:xfrm>
            <a:off x="2654860" y="3169684"/>
            <a:ext cx="5869461" cy="586796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Exposition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DB2AB54-BA51-7847-9E82-91A1CD887FFC}"/>
              </a:ext>
            </a:extLst>
          </p:cNvPr>
          <p:cNvSpPr/>
          <p:nvPr/>
        </p:nvSpPr>
        <p:spPr>
          <a:xfrm>
            <a:off x="2654859" y="5232353"/>
            <a:ext cx="4765664" cy="586796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Normalisation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61A3FA5-9B3F-B84E-AA6B-D3F55881B870}"/>
              </a:ext>
            </a:extLst>
          </p:cNvPr>
          <p:cNvSpPr/>
          <p:nvPr/>
        </p:nvSpPr>
        <p:spPr>
          <a:xfrm>
            <a:off x="2654859" y="4534466"/>
            <a:ext cx="4765664" cy="586796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Transformation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81BC2CA-DB14-CF41-92F5-5FFECA849826}"/>
              </a:ext>
            </a:extLst>
          </p:cNvPr>
          <p:cNvSpPr/>
          <p:nvPr/>
        </p:nvSpPr>
        <p:spPr>
          <a:xfrm>
            <a:off x="7481379" y="3837294"/>
            <a:ext cx="1064668" cy="2707241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Storage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149D012-F017-3E40-B9C0-E1D69153FFB3}"/>
              </a:ext>
            </a:extLst>
          </p:cNvPr>
          <p:cNvSpPr/>
          <p:nvPr/>
        </p:nvSpPr>
        <p:spPr>
          <a:xfrm>
            <a:off x="3468571" y="333009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1B6EDBF-0387-A342-A4F6-5C3FA1ED79AB}"/>
              </a:ext>
            </a:extLst>
          </p:cNvPr>
          <p:cNvGrpSpPr/>
          <p:nvPr/>
        </p:nvGrpSpPr>
        <p:grpSpPr>
          <a:xfrm>
            <a:off x="3668150" y="1805396"/>
            <a:ext cx="546321" cy="370186"/>
            <a:chOff x="3521546" y="1235319"/>
            <a:chExt cx="1015107" cy="51826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62F2D8E-8B5C-6F4E-8366-282D68B0D388}"/>
                </a:ext>
              </a:extLst>
            </p:cNvPr>
            <p:cNvSpPr/>
            <p:nvPr/>
          </p:nvSpPr>
          <p:spPr>
            <a:xfrm>
              <a:off x="3521546" y="1235319"/>
              <a:ext cx="1015107" cy="32639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714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Data factory Manager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FFC270-9DD9-2949-955C-6D5E403D5865}"/>
                </a:ext>
              </a:extLst>
            </p:cNvPr>
            <p:cNvSpPr/>
            <p:nvPr/>
          </p:nvSpPr>
          <p:spPr>
            <a:xfrm>
              <a:off x="3521546" y="1572197"/>
              <a:ext cx="1015107" cy="18138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768111"/>
              <a:r>
                <a:rPr lang="en-US" sz="429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Version X</a:t>
              </a:r>
            </a:p>
          </p:txBody>
        </p:sp>
      </p:grpSp>
      <p:pic>
        <p:nvPicPr>
          <p:cNvPr id="98" name="Picture 22" descr="laptop">
            <a:extLst>
              <a:ext uri="{FF2B5EF4-FFF2-40B4-BE49-F238E27FC236}">
                <a16:creationId xmlns:a16="http://schemas.microsoft.com/office/drawing/2014/main" id="{958935BB-4CBF-8E42-9AA3-5179A02A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05" y="1433161"/>
            <a:ext cx="288225" cy="18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087ED40-7FC0-364B-A27B-388A345EF58E}"/>
              </a:ext>
            </a:extLst>
          </p:cNvPr>
          <p:cNvSpPr/>
          <p:nvPr/>
        </p:nvSpPr>
        <p:spPr>
          <a:xfrm>
            <a:off x="2659007" y="3837293"/>
            <a:ext cx="4765664" cy="586796"/>
          </a:xfrm>
          <a:prstGeom prst="roundRect">
            <a:avLst>
              <a:gd name="adj" fmla="val 5325"/>
            </a:avLst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Data</a:t>
            </a:r>
          </a:p>
          <a:p>
            <a:pPr defTabSz="768111"/>
            <a:r>
              <a:rPr lang="fr-FR" sz="857" dirty="0">
                <a:solidFill>
                  <a:srgbClr val="FFFFFF"/>
                </a:solidFill>
                <a:latin typeface="Arial" charset="0"/>
                <a:cs typeface="Arial" charset="0"/>
              </a:rPr>
              <a:t>Manipulation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1C618DD-029A-EB42-9336-86763D232687}"/>
              </a:ext>
            </a:extLst>
          </p:cNvPr>
          <p:cNvSpPr/>
          <p:nvPr/>
        </p:nvSpPr>
        <p:spPr>
          <a:xfrm>
            <a:off x="3468571" y="40277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Descriptive Analytics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BDC767-DA90-B442-979F-6D2F71486665}"/>
              </a:ext>
            </a:extLst>
          </p:cNvPr>
          <p:cNvSpPr/>
          <p:nvPr/>
        </p:nvSpPr>
        <p:spPr>
          <a:xfrm>
            <a:off x="4877893" y="40277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Predictive Analytics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5278BD-1A85-B942-BD6E-957C4DFAF2E3}"/>
              </a:ext>
            </a:extLst>
          </p:cNvPr>
          <p:cNvSpPr/>
          <p:nvPr/>
        </p:nvSpPr>
        <p:spPr>
          <a:xfrm>
            <a:off x="4173232" y="40277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Optimisation</a:t>
            </a:r>
            <a:endParaRPr lang="en-US" sz="714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D397A8-2ABC-6648-8934-EA2FD839A7F3}"/>
              </a:ext>
            </a:extLst>
          </p:cNvPr>
          <p:cNvSpPr/>
          <p:nvPr/>
        </p:nvSpPr>
        <p:spPr>
          <a:xfrm>
            <a:off x="5582553" y="40277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708636-7570-BB42-9A89-5D3FA8854DA7}"/>
              </a:ext>
            </a:extLst>
          </p:cNvPr>
          <p:cNvSpPr/>
          <p:nvPr/>
        </p:nvSpPr>
        <p:spPr>
          <a:xfrm>
            <a:off x="4807323" y="2535763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Identity Provider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9476644-8202-D344-B734-D0045E89F5A6}"/>
              </a:ext>
            </a:extLst>
          </p:cNvPr>
          <p:cNvSpPr/>
          <p:nvPr/>
        </p:nvSpPr>
        <p:spPr>
          <a:xfrm>
            <a:off x="3468571" y="623488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Stream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9D32CE-0CE1-2B43-B265-963A2A02B2C7}"/>
              </a:ext>
            </a:extLst>
          </p:cNvPr>
          <p:cNvSpPr/>
          <p:nvPr/>
        </p:nvSpPr>
        <p:spPr>
          <a:xfrm>
            <a:off x="4173231" y="5403287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Cleansing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903E809-39B7-0C4D-9FAB-06A5CBC5FEE0}"/>
              </a:ext>
            </a:extLst>
          </p:cNvPr>
          <p:cNvSpPr/>
          <p:nvPr/>
        </p:nvSpPr>
        <p:spPr>
          <a:xfrm>
            <a:off x="7918667" y="52365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Structured Data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219AB6A-C934-2F47-81F1-9295F2C726DC}"/>
              </a:ext>
            </a:extLst>
          </p:cNvPr>
          <p:cNvSpPr/>
          <p:nvPr/>
        </p:nvSpPr>
        <p:spPr>
          <a:xfrm>
            <a:off x="7911434" y="4920403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Unstructured Data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2CA947F-509B-F84B-957A-84897B6AAD49}"/>
              </a:ext>
            </a:extLst>
          </p:cNvPr>
          <p:cNvSpPr/>
          <p:nvPr/>
        </p:nvSpPr>
        <p:spPr>
          <a:xfrm>
            <a:off x="5476698" y="2535763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Role Based Access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789F0BF-75A2-CE44-897C-2136A0E18575}"/>
              </a:ext>
            </a:extLst>
          </p:cNvPr>
          <p:cNvSpPr/>
          <p:nvPr/>
        </p:nvSpPr>
        <p:spPr>
          <a:xfrm>
            <a:off x="3468571" y="2531540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Notification Push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C4B56B-640B-324C-B9CC-EDC0F3FC543A}"/>
              </a:ext>
            </a:extLst>
          </p:cNvPr>
          <p:cNvSpPr/>
          <p:nvPr/>
        </p:nvSpPr>
        <p:spPr>
          <a:xfrm>
            <a:off x="7918667" y="4629300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Big Data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2651D7F-8261-BB47-86FA-8F5A51C396D4}"/>
              </a:ext>
            </a:extLst>
          </p:cNvPr>
          <p:cNvSpPr/>
          <p:nvPr/>
        </p:nvSpPr>
        <p:spPr>
          <a:xfrm>
            <a:off x="6287215" y="402771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Traceability Auditability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5A247C4-A34A-FD42-BB88-9CE334B9899F}"/>
              </a:ext>
            </a:extLst>
          </p:cNvPr>
          <p:cNvSpPr/>
          <p:nvPr/>
        </p:nvSpPr>
        <p:spPr>
          <a:xfrm>
            <a:off x="7913723" y="4312783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Referential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45E91F-A5C0-E64C-9E38-936D7FF65C6C}"/>
              </a:ext>
            </a:extLst>
          </p:cNvPr>
          <p:cNvSpPr/>
          <p:nvPr/>
        </p:nvSpPr>
        <p:spPr>
          <a:xfrm>
            <a:off x="7921139" y="5545408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Raw Data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AD85466-B354-9945-BF51-AB624AE61C5E}"/>
              </a:ext>
            </a:extLst>
          </p:cNvPr>
          <p:cNvSpPr/>
          <p:nvPr/>
        </p:nvSpPr>
        <p:spPr>
          <a:xfrm>
            <a:off x="3468571" y="5403287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Canonical structure 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70691B-8768-D548-9598-EDE51000011C}"/>
              </a:ext>
            </a:extLst>
          </p:cNvPr>
          <p:cNvSpPr/>
          <p:nvPr/>
        </p:nvSpPr>
        <p:spPr>
          <a:xfrm>
            <a:off x="4176606" y="623488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API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59E0CD8-2688-6142-AAF0-01189C899A18}"/>
              </a:ext>
            </a:extLst>
          </p:cNvPr>
          <p:cNvSpPr/>
          <p:nvPr/>
        </p:nvSpPr>
        <p:spPr>
          <a:xfrm>
            <a:off x="5582553" y="623488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Massive </a:t>
            </a:r>
            <a:r>
              <a:rPr lang="en-US" sz="714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lmport</a:t>
            </a:r>
            <a:endParaRPr lang="en-US" sz="714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59A6313-D8D0-C64E-87B8-F3E98BE86835}"/>
              </a:ext>
            </a:extLst>
          </p:cNvPr>
          <p:cNvSpPr/>
          <p:nvPr/>
        </p:nvSpPr>
        <p:spPr>
          <a:xfrm>
            <a:off x="4875677" y="6234882"/>
            <a:ext cx="601021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Web Services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DCA7A38-C046-8B42-B743-6C77E9EA5C7B}"/>
              </a:ext>
            </a:extLst>
          </p:cNvPr>
          <p:cNvSpPr/>
          <p:nvPr/>
        </p:nvSpPr>
        <p:spPr>
          <a:xfrm>
            <a:off x="6250956" y="623488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Message queueing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48B2283-E5AB-1E41-A2BB-7EEF4954E3FC}"/>
              </a:ext>
            </a:extLst>
          </p:cNvPr>
          <p:cNvSpPr/>
          <p:nvPr/>
        </p:nvSpPr>
        <p:spPr>
          <a:xfrm>
            <a:off x="4137947" y="2530159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API Monetization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F7C935-8D96-E942-8B15-7D68B26B1F8B}"/>
              </a:ext>
            </a:extLst>
          </p:cNvPr>
          <p:cNvSpPr/>
          <p:nvPr/>
        </p:nvSpPr>
        <p:spPr>
          <a:xfrm>
            <a:off x="4879758" y="5403287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Filtering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E25C4E-0020-4E41-B304-6397B754452F}"/>
              </a:ext>
            </a:extLst>
          </p:cNvPr>
          <p:cNvSpPr/>
          <p:nvPr/>
        </p:nvSpPr>
        <p:spPr>
          <a:xfrm>
            <a:off x="7929667" y="5868094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Cold/Hot  Data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E019C30-301A-4048-91F4-27951D9309DC}"/>
              </a:ext>
            </a:extLst>
          </p:cNvPr>
          <p:cNvSpPr/>
          <p:nvPr/>
        </p:nvSpPr>
        <p:spPr>
          <a:xfrm>
            <a:off x="3468571" y="4705400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Math computation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8C56A30-BD41-0B40-9E2A-FF292C805CF0}"/>
              </a:ext>
            </a:extLst>
          </p:cNvPr>
          <p:cNvSpPr/>
          <p:nvPr/>
        </p:nvSpPr>
        <p:spPr>
          <a:xfrm>
            <a:off x="4173232" y="4713028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Geo </a:t>
            </a:r>
            <a:r>
              <a:rPr lang="en-US" sz="714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Spatialisation</a:t>
            </a:r>
            <a:endParaRPr lang="en-US" sz="714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88A0B83-1144-1A45-9262-DCF5BC607284}"/>
              </a:ext>
            </a:extLst>
          </p:cNvPr>
          <p:cNvSpPr/>
          <p:nvPr/>
        </p:nvSpPr>
        <p:spPr>
          <a:xfrm>
            <a:off x="4877893" y="4713028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enrichment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9DDDEE5-8037-F148-876B-834B0AC9D82C}"/>
              </a:ext>
            </a:extLst>
          </p:cNvPr>
          <p:cNvSpPr/>
          <p:nvPr/>
        </p:nvSpPr>
        <p:spPr>
          <a:xfrm>
            <a:off x="5572081" y="5403287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Uniqueness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6FF1E3A-BBA5-3F4A-B651-65A4730B9737}"/>
              </a:ext>
            </a:extLst>
          </p:cNvPr>
          <p:cNvSpPr/>
          <p:nvPr/>
        </p:nvSpPr>
        <p:spPr>
          <a:xfrm>
            <a:off x="3468571" y="596336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Integrity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30A847-C79A-4047-98AD-8ED5007BD29A}"/>
              </a:ext>
            </a:extLst>
          </p:cNvPr>
          <p:cNvSpPr/>
          <p:nvPr/>
        </p:nvSpPr>
        <p:spPr>
          <a:xfrm>
            <a:off x="4173007" y="596336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sz="714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Confiden</a:t>
            </a:r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82442EE-29CC-3442-91FC-BE5CA64AE306}"/>
              </a:ext>
            </a:extLst>
          </p:cNvPr>
          <p:cNvSpPr/>
          <p:nvPr/>
        </p:nvSpPr>
        <p:spPr>
          <a:xfrm>
            <a:off x="4877443" y="596336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AV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D4A4243-25E2-5245-9F31-07965B338546}"/>
              </a:ext>
            </a:extLst>
          </p:cNvPr>
          <p:cNvSpPr/>
          <p:nvPr/>
        </p:nvSpPr>
        <p:spPr>
          <a:xfrm>
            <a:off x="5572081" y="5963362"/>
            <a:ext cx="562549" cy="2449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endParaRPr lang="en-US" sz="714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EB5EAE9-8A12-1742-8F94-448CDF1FD09C}"/>
              </a:ext>
            </a:extLst>
          </p:cNvPr>
          <p:cNvSpPr/>
          <p:nvPr/>
        </p:nvSpPr>
        <p:spPr>
          <a:xfrm>
            <a:off x="6146074" y="2537085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Business Process M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FCE3940-E6B8-134A-97F0-027169A27824}"/>
              </a:ext>
            </a:extLst>
          </p:cNvPr>
          <p:cNvSpPr/>
          <p:nvPr/>
        </p:nvSpPr>
        <p:spPr>
          <a:xfrm>
            <a:off x="6815450" y="2535763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Complex Event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03BF7B9-D103-DC43-AF69-A7D8C90D71CB}"/>
              </a:ext>
            </a:extLst>
          </p:cNvPr>
          <p:cNvSpPr/>
          <p:nvPr/>
        </p:nvSpPr>
        <p:spPr>
          <a:xfrm>
            <a:off x="7484826" y="2530159"/>
            <a:ext cx="562549" cy="2449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768111"/>
            <a:r>
              <a:rPr lang="en-US" sz="714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Decision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0746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98535" y="1603214"/>
            <a:ext cx="1412988" cy="36623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>
            <a:lvl1pPr algn="r"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r>
              <a:rPr lang="en-US" sz="1000" b="1" dirty="0"/>
              <a:t>- </a:t>
            </a:r>
            <a:r>
              <a:rPr sz="1000" b="1" dirty="0"/>
              <a:t>IBM Business Units</a:t>
            </a:r>
            <a:endParaRPr lang="en-US" sz="1000" b="1" dirty="0"/>
          </a:p>
          <a:p>
            <a:pPr algn="l"/>
            <a:r>
              <a:rPr lang="en-US" sz="1000" b="1" dirty="0"/>
              <a:t>- External Data Providers</a:t>
            </a:r>
            <a:endParaRPr sz="1000" b="1" dirty="0"/>
          </a:p>
        </p:txBody>
      </p:sp>
      <p:grpSp>
        <p:nvGrpSpPr>
          <p:cNvPr id="125" name="Group 125"/>
          <p:cNvGrpSpPr/>
          <p:nvPr/>
        </p:nvGrpSpPr>
        <p:grpSpPr>
          <a:xfrm>
            <a:off x="461181" y="2127289"/>
            <a:ext cx="687408" cy="649593"/>
            <a:chOff x="0" y="0"/>
            <a:chExt cx="1374815" cy="1299183"/>
          </a:xfrm>
        </p:grpSpPr>
        <p:sp>
          <p:nvSpPr>
            <p:cNvPr id="121" name="Shape 121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6D8A"/>
                </a:gs>
                <a:gs pos="100000">
                  <a:srgbClr val="99BCD4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101600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0"/>
              <a:ext cx="1374816" cy="32479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324796"/>
              <a:ext cx="1374814" cy="83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905" tIns="32905" rIns="32905" bIns="32905" numCol="1" anchor="ctr">
              <a:noAutofit/>
            </a:bodyPr>
            <a:lstStyle>
              <a:lvl1pPr defTabSz="642937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sz="1200" b="1" dirty="0"/>
                <a:t>Internal</a:t>
              </a:r>
              <a:endParaRPr sz="1000" b="1" dirty="0"/>
            </a:p>
          </p:txBody>
        </p:sp>
      </p:grpSp>
      <p:sp>
        <p:nvSpPr>
          <p:cNvPr id="126" name="Shape 126"/>
          <p:cNvSpPr/>
          <p:nvPr/>
        </p:nvSpPr>
        <p:spPr>
          <a:xfrm>
            <a:off x="387996" y="5706235"/>
            <a:ext cx="141298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/>
          <a:p>
            <a:r>
              <a:rPr lang="en-US" b="1" dirty="0"/>
              <a:t>Data </a:t>
            </a:r>
            <a:r>
              <a:rPr b="1" dirty="0"/>
              <a:t>Producers</a:t>
            </a:r>
            <a:endParaRPr sz="1400" b="1" dirty="0"/>
          </a:p>
        </p:txBody>
      </p:sp>
      <p:pic>
        <p:nvPicPr>
          <p:cNvPr id="127" name="Bild 126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-104781" y="3413581"/>
            <a:ext cx="3668653" cy="19051"/>
          </a:xfrm>
          <a:prstGeom prst="rect">
            <a:avLst/>
          </a:prstGeom>
        </p:spPr>
      </p:pic>
      <p:sp>
        <p:nvSpPr>
          <p:cNvPr id="129" name="Shape 129"/>
          <p:cNvSpPr/>
          <p:nvPr/>
        </p:nvSpPr>
        <p:spPr>
          <a:xfrm>
            <a:off x="1874614" y="1595130"/>
            <a:ext cx="1412988" cy="3885652"/>
          </a:xfrm>
          <a:prstGeom prst="rect">
            <a:avLst/>
          </a:prstGeom>
          <a:solidFill>
            <a:srgbClr val="D1E7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>
            <a:lvl1pPr algn="r"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ctr"/>
            <a:r>
              <a:rPr b="1" dirty="0"/>
              <a:t>Drop  Zone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2171873" y="2452083"/>
            <a:ext cx="818471" cy="773445"/>
            <a:chOff x="0" y="0"/>
            <a:chExt cx="1636940" cy="1546889"/>
          </a:xfrm>
        </p:grpSpPr>
        <p:sp>
          <p:nvSpPr>
            <p:cNvPr id="130" name="Shape 130"/>
            <p:cNvSpPr/>
            <p:nvPr/>
          </p:nvSpPr>
          <p:spPr>
            <a:xfrm>
              <a:off x="0" y="1"/>
              <a:ext cx="1636941" cy="154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6D8A"/>
                </a:gs>
                <a:gs pos="100000">
                  <a:srgbClr val="99BCD4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101600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0"/>
              <a:ext cx="1636941" cy="386724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0" y="1"/>
              <a:ext cx="1636941" cy="154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0" y="386723"/>
              <a:ext cx="1636939" cy="9996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905" tIns="32905" rIns="32905" bIns="32905" numCol="1" anchor="ctr">
              <a:noAutofit/>
            </a:bodyPr>
            <a:lstStyle>
              <a:lvl1pPr defTabSz="642937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sz="1400" dirty="0"/>
                <a:t>D</a:t>
              </a:r>
              <a:r>
                <a:rPr lang="en-US" sz="1400" dirty="0"/>
                <a:t>b</a:t>
              </a:r>
              <a:r>
                <a:rPr sz="1400" dirty="0"/>
                <a:t>2</a:t>
              </a:r>
              <a:endParaRPr sz="1000" dirty="0"/>
            </a:p>
          </p:txBody>
        </p:sp>
      </p:grpSp>
      <p:grpSp>
        <p:nvGrpSpPr>
          <p:cNvPr id="139" name="Group 139"/>
          <p:cNvGrpSpPr/>
          <p:nvPr/>
        </p:nvGrpSpPr>
        <p:grpSpPr>
          <a:xfrm>
            <a:off x="461181" y="3098312"/>
            <a:ext cx="687408" cy="649593"/>
            <a:chOff x="0" y="0"/>
            <a:chExt cx="1374815" cy="1299183"/>
          </a:xfrm>
        </p:grpSpPr>
        <p:sp>
          <p:nvSpPr>
            <p:cNvPr id="135" name="Shape 135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6D8A"/>
                </a:gs>
                <a:gs pos="100000">
                  <a:srgbClr val="99BCD4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101600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0"/>
              <a:ext cx="1374816" cy="32479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0" y="324796"/>
              <a:ext cx="1374814" cy="83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905" tIns="32905" rIns="32905" bIns="32905" numCol="1" anchor="ctr">
              <a:noAutofit/>
            </a:bodyPr>
            <a:lstStyle>
              <a:lvl1pPr defTabSz="642937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en-US" sz="1200" b="1" dirty="0"/>
                <a:t>External</a:t>
              </a:r>
              <a:endParaRPr sz="1000" b="1" dirty="0"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461181" y="4069336"/>
            <a:ext cx="687408" cy="649593"/>
            <a:chOff x="0" y="0"/>
            <a:chExt cx="1374815" cy="1299183"/>
          </a:xfrm>
        </p:grpSpPr>
        <p:sp>
          <p:nvSpPr>
            <p:cNvPr id="140" name="Shape 140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86D8A"/>
                </a:gs>
                <a:gs pos="100000">
                  <a:srgbClr val="99BCD4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101600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0" y="0"/>
              <a:ext cx="1374816" cy="32479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12700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32905" tIns="32905" rIns="32905" bIns="32905" numCol="1" anchor="ctr">
              <a:noAutofit/>
            </a:bodyPr>
            <a:lstStyle/>
            <a:p>
              <a:pPr algn="r" defTabSz="321461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100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324796"/>
              <a:ext cx="1374814" cy="839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2905" tIns="32905" rIns="32905" bIns="32905" numCol="1" anchor="ctr">
              <a:noAutofit/>
            </a:bodyPr>
            <a:lstStyle>
              <a:lvl1pPr defTabSz="642937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rPr lang="is-IS" sz="1200" b="1" dirty="0"/>
                <a:t>Streams</a:t>
              </a:r>
              <a:endParaRPr sz="1000" b="1" dirty="0"/>
            </a:p>
          </p:txBody>
        </p:sp>
      </p:grpSp>
      <p:sp>
        <p:nvSpPr>
          <p:cNvPr id="145" name="Shape 145"/>
          <p:cNvSpPr/>
          <p:nvPr/>
        </p:nvSpPr>
        <p:spPr>
          <a:xfrm>
            <a:off x="1260627" y="2651481"/>
            <a:ext cx="739045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900" dirty="0">
                <a:solidFill>
                  <a:schemeClr val="bg1"/>
                </a:solidFill>
              </a:rPr>
              <a:t>DB2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286555" y="3611525"/>
            <a:ext cx="739045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000" dirty="0">
                <a:solidFill>
                  <a:schemeClr val="bg1"/>
                </a:solidFill>
              </a:rPr>
              <a:t>webH</a:t>
            </a:r>
            <a:r>
              <a:rPr lang="en-US" sz="1000" dirty="0">
                <a:solidFill>
                  <a:schemeClr val="bg1"/>
                </a:solidFill>
              </a:rPr>
              <a:t>DFS</a:t>
            </a:r>
            <a:endParaRPr sz="1000" dirty="0">
              <a:solidFill>
                <a:schemeClr val="bg1"/>
              </a:solidFill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160423" y="3481352"/>
            <a:ext cx="726736" cy="635001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br>
              <a:rPr sz="900" dirty="0"/>
            </a:br>
            <a:r>
              <a:rPr sz="1200" dirty="0"/>
              <a:t>File</a:t>
            </a:r>
            <a:r>
              <a:rPr lang="en-US" sz="1200" dirty="0"/>
              <a:t>s</a:t>
            </a:r>
            <a:endParaRPr sz="12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200" dirty="0"/>
              <a:t>(HDFS)</a:t>
            </a:r>
          </a:p>
        </p:txBody>
      </p:sp>
      <p:sp>
        <p:nvSpPr>
          <p:cNvPr id="148" name="Shape 148"/>
          <p:cNvSpPr/>
          <p:nvPr/>
        </p:nvSpPr>
        <p:spPr>
          <a:xfrm>
            <a:off x="3570140" y="1615207"/>
            <a:ext cx="2340001" cy="3752903"/>
          </a:xfrm>
          <a:prstGeom prst="rect">
            <a:avLst/>
          </a:prstGeom>
          <a:solidFill>
            <a:srgbClr val="D1E7FB"/>
          </a:solidFill>
          <a:ln w="28575" cmpd="sng">
            <a:solidFill>
              <a:srgbClr val="0000FF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400" b="1" dirty="0"/>
              <a:t>Landing  Zone</a:t>
            </a:r>
          </a:p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400" b="1" dirty="0"/>
              <a:t>(</a:t>
            </a:r>
            <a:r>
              <a:rPr lang="en-US" sz="1400" b="1" dirty="0"/>
              <a:t>A</a:t>
            </a:r>
            <a:r>
              <a:rPr sz="1400" b="1" dirty="0"/>
              <a:t>ccess to raw data</a:t>
            </a:r>
            <a:r>
              <a:rPr sz="1000" b="1" dirty="0"/>
              <a:t>)</a:t>
            </a:r>
          </a:p>
        </p:txBody>
      </p:sp>
      <p:sp>
        <p:nvSpPr>
          <p:cNvPr id="149" name="Shape 149"/>
          <p:cNvSpPr/>
          <p:nvPr/>
        </p:nvSpPr>
        <p:spPr>
          <a:xfrm>
            <a:off x="1860294" y="6021330"/>
            <a:ext cx="8739087" cy="523220"/>
          </a:xfrm>
          <a:prstGeom prst="rect">
            <a:avLst/>
          </a:prstGeom>
          <a:solidFill>
            <a:srgbClr val="D1E6F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/>
          <a:p>
            <a:pPr algn="l"/>
            <a:r>
              <a:rPr lang="en-US" sz="1400" b="1" dirty="0"/>
              <a:t>- Platform</a:t>
            </a:r>
            <a:r>
              <a:rPr sz="1400" b="1" dirty="0"/>
              <a:t> </a:t>
            </a:r>
            <a:r>
              <a:rPr lang="en-US" sz="1400" b="1" dirty="0"/>
              <a:t>Hybrid </a:t>
            </a:r>
            <a:r>
              <a:rPr sz="1400" b="1" dirty="0"/>
              <a:t>Infrastructure (</a:t>
            </a:r>
            <a:r>
              <a:rPr lang="en-US" sz="1400" b="1" dirty="0" err="1"/>
              <a:t>HortonWorks</a:t>
            </a:r>
            <a:r>
              <a:rPr sz="1400" b="1" dirty="0"/>
              <a:t>,</a:t>
            </a:r>
            <a:r>
              <a:rPr lang="en-US" sz="1400" b="1" dirty="0"/>
              <a:t> </a:t>
            </a:r>
            <a:r>
              <a:rPr lang="en-US" sz="1400" b="1" dirty="0" err="1"/>
              <a:t>BigSQL</a:t>
            </a:r>
            <a:r>
              <a:rPr lang="en-US" sz="1400" b="1" dirty="0"/>
              <a:t>, Spark, Db2WoC, IBM COS, Kafka</a:t>
            </a:r>
            <a:r>
              <a:rPr sz="1400" b="1" dirty="0"/>
              <a:t>)</a:t>
            </a:r>
            <a:endParaRPr lang="en-US" sz="1400" b="1" dirty="0"/>
          </a:p>
          <a:p>
            <a:pPr algn="l"/>
            <a:r>
              <a:rPr lang="en-US" sz="1400" b="1" dirty="0"/>
              <a:t>- Security / Governance (IGC, IBM IAM, Ranger, LDAP, </a:t>
            </a:r>
            <a:r>
              <a:rPr lang="en-US" sz="1400" b="1" dirty="0" err="1"/>
              <a:t>BlueGroups</a:t>
            </a:r>
            <a:r>
              <a:rPr lang="en-US" sz="1400" b="1" dirty="0"/>
              <a:t>, </a:t>
            </a:r>
            <a:r>
              <a:rPr lang="en-US" sz="1400" b="1" dirty="0" err="1"/>
              <a:t>OneTeam</a:t>
            </a:r>
            <a:r>
              <a:rPr lang="en-US" sz="1400" b="1" dirty="0"/>
              <a:t>, etc.)</a:t>
            </a:r>
            <a:endParaRPr sz="1400" b="1" dirty="0"/>
          </a:p>
        </p:txBody>
      </p:sp>
      <p:sp>
        <p:nvSpPr>
          <p:cNvPr id="150" name="Shape 150"/>
          <p:cNvSpPr/>
          <p:nvPr/>
        </p:nvSpPr>
        <p:spPr>
          <a:xfrm>
            <a:off x="3579381" y="594219"/>
            <a:ext cx="7020001" cy="895743"/>
          </a:xfrm>
          <a:prstGeom prst="rect">
            <a:avLst/>
          </a:prstGeom>
          <a:solidFill>
            <a:srgbClr val="FFDAD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>
            <a:lvl1pPr algn="r"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dirty="0"/>
          </a:p>
        </p:txBody>
      </p:sp>
      <p:grpSp>
        <p:nvGrpSpPr>
          <p:cNvPr id="155" name="Group 155"/>
          <p:cNvGrpSpPr/>
          <p:nvPr/>
        </p:nvGrpSpPr>
        <p:grpSpPr>
          <a:xfrm>
            <a:off x="6717518" y="682053"/>
            <a:ext cx="1423401" cy="734331"/>
            <a:chOff x="0" y="0"/>
            <a:chExt cx="1374815" cy="1299183"/>
          </a:xfrm>
        </p:grpSpPr>
        <p:sp>
          <p:nvSpPr>
            <p:cNvPr id="151" name="Shape 151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C6254"/>
                </a:gs>
                <a:gs pos="100000">
                  <a:srgbClr val="DBA28F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74769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1374816" cy="32479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0" y="1"/>
              <a:ext cx="1374816" cy="129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0" y="367572"/>
              <a:ext cx="1374814" cy="808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rPr sz="1000" dirty="0"/>
                <a:t>Governance</a:t>
              </a:r>
              <a:br>
                <a:rPr sz="1000" dirty="0"/>
              </a:br>
              <a:r>
                <a:rPr sz="1000" dirty="0"/>
                <a:t>Catalog</a:t>
              </a:r>
              <a:r>
                <a:rPr lang="en-US" sz="1000" dirty="0"/>
                <a:t> &amp; Policies</a:t>
              </a:r>
              <a:endParaRPr sz="1000" dirty="0"/>
            </a:p>
          </p:txBody>
        </p:sp>
      </p:grpSp>
      <p:sp>
        <p:nvSpPr>
          <p:cNvPr id="156" name="Shape 156"/>
          <p:cNvSpPr/>
          <p:nvPr/>
        </p:nvSpPr>
        <p:spPr>
          <a:xfrm>
            <a:off x="4220466" y="2742427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Relational</a:t>
            </a:r>
            <a:br>
              <a:rPr sz="900"/>
            </a:br>
            <a:r>
              <a:rPr sz="90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(HDFS)</a:t>
            </a:r>
          </a:p>
        </p:txBody>
      </p:sp>
      <p:sp>
        <p:nvSpPr>
          <p:cNvPr id="157" name="Shape 157"/>
          <p:cNvSpPr/>
          <p:nvPr/>
        </p:nvSpPr>
        <p:spPr>
          <a:xfrm>
            <a:off x="4384837" y="2916295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Relational</a:t>
            </a:r>
            <a:br>
              <a:rPr sz="900"/>
            </a:br>
            <a:r>
              <a:rPr sz="90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(HDFS)</a:t>
            </a:r>
          </a:p>
        </p:txBody>
      </p:sp>
      <p:sp>
        <p:nvSpPr>
          <p:cNvPr id="159" name="Shape 159"/>
          <p:cNvSpPr/>
          <p:nvPr/>
        </p:nvSpPr>
        <p:spPr>
          <a:xfrm>
            <a:off x="4801208" y="1907455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Data Objects</a:t>
            </a:r>
            <a:endParaRPr sz="9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(COS, S3)</a:t>
            </a:r>
            <a:endParaRPr sz="900" dirty="0"/>
          </a:p>
        </p:txBody>
      </p:sp>
      <p:sp>
        <p:nvSpPr>
          <p:cNvPr id="160" name="Shape 160"/>
          <p:cNvSpPr/>
          <p:nvPr/>
        </p:nvSpPr>
        <p:spPr>
          <a:xfrm>
            <a:off x="4183475" y="4072509"/>
            <a:ext cx="770931" cy="493459"/>
          </a:xfrm>
          <a:prstGeom prst="rect">
            <a:avLst/>
          </a:prstGeom>
          <a:gradFill>
            <a:gsLst>
              <a:gs pos="0">
                <a:srgbClr val="588388"/>
              </a:gs>
              <a:gs pos="100000">
                <a:srgbClr val="80A7A7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Referenced</a:t>
            </a:r>
            <a:br>
              <a:rPr sz="900" dirty="0"/>
            </a:br>
            <a:r>
              <a:rPr sz="900" dirty="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(Federation)</a:t>
            </a:r>
          </a:p>
        </p:txBody>
      </p:sp>
      <p:sp>
        <p:nvSpPr>
          <p:cNvPr id="161" name="Shape 161"/>
          <p:cNvSpPr/>
          <p:nvPr/>
        </p:nvSpPr>
        <p:spPr>
          <a:xfrm>
            <a:off x="4306753" y="4199725"/>
            <a:ext cx="770931" cy="493459"/>
          </a:xfrm>
          <a:prstGeom prst="rect">
            <a:avLst/>
          </a:prstGeom>
          <a:gradFill>
            <a:gsLst>
              <a:gs pos="0">
                <a:srgbClr val="588388"/>
              </a:gs>
              <a:gs pos="100000">
                <a:srgbClr val="80A7A7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Referenced</a:t>
            </a:r>
            <a:br>
              <a:rPr sz="900" dirty="0"/>
            </a:br>
            <a:r>
              <a:rPr sz="900" dirty="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(Federation)</a:t>
            </a:r>
          </a:p>
        </p:txBody>
      </p:sp>
      <p:sp>
        <p:nvSpPr>
          <p:cNvPr id="162" name="Shape 162"/>
          <p:cNvSpPr/>
          <p:nvPr/>
        </p:nvSpPr>
        <p:spPr>
          <a:xfrm>
            <a:off x="4504149" y="4337901"/>
            <a:ext cx="770931" cy="493459"/>
          </a:xfrm>
          <a:prstGeom prst="rect">
            <a:avLst/>
          </a:prstGeom>
          <a:gradFill>
            <a:gsLst>
              <a:gs pos="0">
                <a:srgbClr val="588388"/>
              </a:gs>
              <a:gs pos="100000">
                <a:srgbClr val="80A7A7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Relational</a:t>
            </a:r>
            <a:br>
              <a:rPr sz="900" dirty="0"/>
            </a:br>
            <a:r>
              <a:rPr sz="900" dirty="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(</a:t>
            </a:r>
            <a:r>
              <a:rPr lang="en-US" sz="900" dirty="0"/>
              <a:t>Db2W</a:t>
            </a:r>
            <a:r>
              <a:rPr sz="900" dirty="0"/>
              <a:t>)</a:t>
            </a:r>
          </a:p>
        </p:txBody>
      </p:sp>
      <p:sp>
        <p:nvSpPr>
          <p:cNvPr id="163" name="Shape 163"/>
          <p:cNvSpPr/>
          <p:nvPr/>
        </p:nvSpPr>
        <p:spPr>
          <a:xfrm>
            <a:off x="5882469" y="1613645"/>
            <a:ext cx="2340001" cy="3754465"/>
          </a:xfrm>
          <a:prstGeom prst="rect">
            <a:avLst/>
          </a:prstGeom>
          <a:solidFill>
            <a:srgbClr val="D1E7FB"/>
          </a:solidFill>
          <a:ln w="28575" cmpd="sng">
            <a:solidFill>
              <a:srgbClr val="0000FF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/>
              <a:t>Integration </a:t>
            </a:r>
            <a:r>
              <a:rPr sz="1200" b="1" dirty="0"/>
              <a:t>Zone</a:t>
            </a:r>
          </a:p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200" b="1" dirty="0"/>
              <a:t>(per use-case)</a:t>
            </a:r>
          </a:p>
        </p:txBody>
      </p:sp>
      <p:sp>
        <p:nvSpPr>
          <p:cNvPr id="164" name="Shape 164"/>
          <p:cNvSpPr/>
          <p:nvPr/>
        </p:nvSpPr>
        <p:spPr>
          <a:xfrm>
            <a:off x="6792230" y="1796228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Relational</a:t>
            </a:r>
            <a:br>
              <a:rPr sz="900" dirty="0"/>
            </a:br>
            <a:r>
              <a:rPr sz="900" dirty="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(</a:t>
            </a:r>
            <a:r>
              <a:rPr lang="en-US" sz="900" dirty="0"/>
              <a:t>Db2W</a:t>
            </a:r>
            <a:r>
              <a:rPr sz="900" dirty="0"/>
              <a:t>)</a:t>
            </a:r>
          </a:p>
        </p:txBody>
      </p:sp>
      <p:sp>
        <p:nvSpPr>
          <p:cNvPr id="165" name="Shape 165"/>
          <p:cNvSpPr/>
          <p:nvPr/>
        </p:nvSpPr>
        <p:spPr>
          <a:xfrm>
            <a:off x="7014496" y="2198059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Relational</a:t>
            </a:r>
            <a:br>
              <a:rPr sz="900"/>
            </a:br>
            <a:r>
              <a:rPr sz="90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(HDFS)</a:t>
            </a:r>
          </a:p>
        </p:txBody>
      </p:sp>
      <p:sp>
        <p:nvSpPr>
          <p:cNvPr id="166" name="Shape 166"/>
          <p:cNvSpPr/>
          <p:nvPr/>
        </p:nvSpPr>
        <p:spPr>
          <a:xfrm>
            <a:off x="6728713" y="3582895"/>
            <a:ext cx="634376" cy="570460"/>
          </a:xfrm>
          <a:prstGeom prst="heptagon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Search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Indices</a:t>
            </a:r>
            <a:br>
              <a:rPr sz="900" dirty="0"/>
            </a:br>
            <a:r>
              <a:rPr sz="900" dirty="0"/>
              <a:t>(Elastic)</a:t>
            </a:r>
          </a:p>
        </p:txBody>
      </p:sp>
      <p:sp>
        <p:nvSpPr>
          <p:cNvPr id="167" name="Shape 167"/>
          <p:cNvSpPr/>
          <p:nvPr/>
        </p:nvSpPr>
        <p:spPr>
          <a:xfrm>
            <a:off x="8259381" y="1627501"/>
            <a:ext cx="1797849" cy="3754467"/>
          </a:xfrm>
          <a:prstGeom prst="rect">
            <a:avLst/>
          </a:prstGeom>
          <a:solidFill>
            <a:srgbClr val="D1E7FB"/>
          </a:solidFill>
          <a:ln w="28575" cmpd="sng">
            <a:solidFill>
              <a:srgbClr val="0000FF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/>
              <a:t>User sandboxes</a:t>
            </a:r>
          </a:p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/>
              <a:t>(per user/project</a:t>
            </a:r>
            <a:endParaRPr sz="1200" b="1" dirty="0"/>
          </a:p>
        </p:txBody>
      </p:sp>
      <p:sp>
        <p:nvSpPr>
          <p:cNvPr id="169" name="Shape 169"/>
          <p:cNvSpPr/>
          <p:nvPr/>
        </p:nvSpPr>
        <p:spPr>
          <a:xfrm>
            <a:off x="9230298" y="1854569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Relational</a:t>
            </a:r>
            <a:br>
              <a:rPr sz="900"/>
            </a:br>
            <a:r>
              <a:rPr sz="90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/>
              <a:t>(HDFS)</a:t>
            </a:r>
          </a:p>
        </p:txBody>
      </p:sp>
      <p:sp>
        <p:nvSpPr>
          <p:cNvPr id="170" name="Shape 170"/>
          <p:cNvSpPr/>
          <p:nvPr/>
        </p:nvSpPr>
        <p:spPr>
          <a:xfrm>
            <a:off x="9287849" y="2534289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Relational</a:t>
            </a:r>
            <a:br>
              <a:rPr sz="900" dirty="0"/>
            </a:br>
            <a:r>
              <a:rPr sz="900" dirty="0"/>
              <a:t>Tables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(</a:t>
            </a:r>
            <a:r>
              <a:rPr lang="en-US" sz="900" dirty="0"/>
              <a:t>Db2W</a:t>
            </a:r>
            <a:r>
              <a:rPr sz="900" dirty="0"/>
              <a:t>)</a:t>
            </a:r>
          </a:p>
        </p:txBody>
      </p:sp>
      <p:sp>
        <p:nvSpPr>
          <p:cNvPr id="174" name="Shape 174"/>
          <p:cNvSpPr/>
          <p:nvPr/>
        </p:nvSpPr>
        <p:spPr>
          <a:xfrm rot="18120000">
            <a:off x="3081030" y="2027712"/>
            <a:ext cx="2177543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        M</a:t>
            </a:r>
            <a:r>
              <a:rPr sz="1200" b="1" dirty="0">
                <a:solidFill>
                  <a:schemeClr val="bg1"/>
                </a:solidFill>
              </a:rPr>
              <a:t>etadata</a:t>
            </a:r>
          </a:p>
        </p:txBody>
      </p:sp>
      <p:sp>
        <p:nvSpPr>
          <p:cNvPr id="176" name="Shape 176"/>
          <p:cNvSpPr/>
          <p:nvPr/>
        </p:nvSpPr>
        <p:spPr>
          <a:xfrm>
            <a:off x="1889947" y="897168"/>
            <a:ext cx="2672495" cy="362672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4"/>
          </a:blip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B</a:t>
            </a:r>
            <a:r>
              <a:rPr sz="1200" b="1" dirty="0">
                <a:solidFill>
                  <a:schemeClr val="bg1"/>
                </a:solidFill>
              </a:rPr>
              <a:t>usiness </a:t>
            </a:r>
            <a:r>
              <a:rPr lang="en-US" sz="1200" b="1" dirty="0">
                <a:solidFill>
                  <a:schemeClr val="bg1"/>
                </a:solidFill>
              </a:rPr>
              <a:t>M</a:t>
            </a:r>
            <a:r>
              <a:rPr sz="1200" b="1" dirty="0">
                <a:solidFill>
                  <a:schemeClr val="bg1"/>
                </a:solidFill>
              </a:rPr>
              <a:t>etadata (</a:t>
            </a:r>
            <a:r>
              <a:rPr lang="en-US" sz="1200" b="1" dirty="0">
                <a:solidFill>
                  <a:schemeClr val="bg1"/>
                </a:solidFill>
              </a:rPr>
              <a:t>G</a:t>
            </a:r>
            <a:r>
              <a:rPr sz="1200" b="1" dirty="0">
                <a:solidFill>
                  <a:schemeClr val="bg1"/>
                </a:solidFill>
              </a:rPr>
              <a:t>lossary)</a:t>
            </a:r>
          </a:p>
        </p:txBody>
      </p:sp>
      <p:pic>
        <p:nvPicPr>
          <p:cNvPr id="17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0079" y="827492"/>
            <a:ext cx="6477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10868447" y="572647"/>
            <a:ext cx="1094279" cy="4970155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>
            <a:lvl1pPr algn="r"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400" b="1" dirty="0"/>
              <a:t>Access Layer</a:t>
            </a:r>
          </a:p>
        </p:txBody>
      </p:sp>
      <p:sp>
        <p:nvSpPr>
          <p:cNvPr id="179" name="Shape 179"/>
          <p:cNvSpPr/>
          <p:nvPr/>
        </p:nvSpPr>
        <p:spPr>
          <a:xfrm>
            <a:off x="7412204" y="3780619"/>
            <a:ext cx="3437059" cy="327939"/>
          </a:xfrm>
          <a:prstGeom prst="leftRightArrow">
            <a:avLst>
              <a:gd name="adj1" fmla="val 54333"/>
              <a:gd name="adj2" fmla="val 78286"/>
            </a:avLst>
          </a:prstGeom>
          <a:blipFill>
            <a:blip r:embed="rId7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80" name="Shape 180"/>
          <p:cNvSpPr/>
          <p:nvPr/>
        </p:nvSpPr>
        <p:spPr>
          <a:xfrm>
            <a:off x="10372395" y="886000"/>
            <a:ext cx="559303" cy="242571"/>
          </a:xfrm>
          <a:prstGeom prst="leftRightArrow">
            <a:avLst>
              <a:gd name="adj1" fmla="val 54333"/>
              <a:gd name="adj2" fmla="val 78286"/>
            </a:avLst>
          </a:prstGeom>
          <a:blipFill>
            <a:blip r:embed="rId7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82" name="Shape 182"/>
          <p:cNvSpPr/>
          <p:nvPr/>
        </p:nvSpPr>
        <p:spPr>
          <a:xfrm>
            <a:off x="5789369" y="4623977"/>
            <a:ext cx="5102040" cy="268212"/>
          </a:xfrm>
          <a:prstGeom prst="leftRightArrow">
            <a:avLst>
              <a:gd name="adj1" fmla="val 54333"/>
              <a:gd name="adj2" fmla="val 78286"/>
            </a:avLst>
          </a:prstGeom>
          <a:blipFill>
            <a:blip r:embed="rId7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84" name="Shape 184"/>
          <p:cNvSpPr/>
          <p:nvPr/>
        </p:nvSpPr>
        <p:spPr>
          <a:xfrm>
            <a:off x="11035244" y="717294"/>
            <a:ext cx="783645" cy="612461"/>
          </a:xfrm>
          <a:prstGeom prst="roundRect">
            <a:avLst>
              <a:gd name="adj" fmla="val 15552"/>
            </a:avLst>
          </a:prstGeom>
          <a:solidFill>
            <a:srgbClr val="1C9A1A"/>
          </a:solid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200" b="1" dirty="0">
                <a:solidFill>
                  <a:schemeClr val="bg1"/>
                </a:solidFill>
              </a:rPr>
              <a:t>Catalog</a:t>
            </a:r>
            <a:br>
              <a:rPr sz="1200" b="1" dirty="0">
                <a:solidFill>
                  <a:schemeClr val="bg1"/>
                </a:solidFill>
              </a:rPr>
            </a:br>
            <a:r>
              <a:rPr sz="1200" b="1" dirty="0">
                <a:solidFill>
                  <a:schemeClr val="bg1"/>
                </a:solidFill>
              </a:rPr>
              <a:t>Front-End</a:t>
            </a:r>
          </a:p>
        </p:txBody>
      </p:sp>
      <p:sp>
        <p:nvSpPr>
          <p:cNvPr id="185" name="Shape 185"/>
          <p:cNvSpPr/>
          <p:nvPr/>
        </p:nvSpPr>
        <p:spPr>
          <a:xfrm>
            <a:off x="10947173" y="3225529"/>
            <a:ext cx="843337" cy="2039988"/>
          </a:xfrm>
          <a:prstGeom prst="roundRect">
            <a:avLst>
              <a:gd name="adj" fmla="val 15564"/>
            </a:avLst>
          </a:prstGeom>
          <a:solidFill>
            <a:srgbClr val="1C9A1A"/>
          </a:solid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>
                <a:solidFill>
                  <a:schemeClr val="bg1"/>
                </a:solidFill>
              </a:rPr>
              <a:t>Cloud/OnPrem services to Connect &amp; Query</a:t>
            </a:r>
            <a:endParaRPr sz="1000" b="1" dirty="0">
              <a:solidFill>
                <a:schemeClr val="bg1"/>
              </a:solidFill>
            </a:endParaRP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b="1" dirty="0">
                <a:solidFill>
                  <a:schemeClr val="bg1"/>
                </a:solidFill>
              </a:rPr>
              <a:t>(Watson Studio, Db2WoC 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b="1" dirty="0">
                <a:solidFill>
                  <a:schemeClr val="bg1"/>
                </a:solidFill>
              </a:rPr>
              <a:t>DSX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b="1" dirty="0">
                <a:solidFill>
                  <a:schemeClr val="bg1"/>
                </a:solidFill>
              </a:rPr>
              <a:t>QMF, Architect,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b="1" dirty="0">
                <a:solidFill>
                  <a:schemeClr val="bg1"/>
                </a:solidFill>
              </a:rPr>
              <a:t>Cognos,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b="1" dirty="0">
                <a:solidFill>
                  <a:schemeClr val="bg1"/>
                </a:solidFill>
              </a:rPr>
              <a:t>SPSS)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958887" y="2420481"/>
            <a:ext cx="783645" cy="612001"/>
          </a:xfrm>
          <a:prstGeom prst="roundRect">
            <a:avLst>
              <a:gd name="adj" fmla="val 15564"/>
            </a:avLst>
          </a:prstGeom>
          <a:solidFill>
            <a:srgbClr val="1C9A1A"/>
          </a:solid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>
                <a:solidFill>
                  <a:schemeClr val="bg1"/>
                </a:solidFill>
              </a:rPr>
              <a:t>APIs</a:t>
            </a:r>
            <a:endParaRPr sz="1200" b="1" dirty="0">
              <a:solidFill>
                <a:schemeClr val="bg1"/>
              </a:solidFill>
            </a:endParaRP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1200" dirty="0">
                <a:solidFill>
                  <a:schemeClr val="bg1"/>
                </a:solidFill>
              </a:rPr>
              <a:t>(REST)</a:t>
            </a:r>
          </a:p>
        </p:txBody>
      </p:sp>
      <p:sp>
        <p:nvSpPr>
          <p:cNvPr id="69" name="Shape 150"/>
          <p:cNvSpPr/>
          <p:nvPr/>
        </p:nvSpPr>
        <p:spPr>
          <a:xfrm>
            <a:off x="3505228" y="5381969"/>
            <a:ext cx="7020001" cy="664607"/>
          </a:xfrm>
          <a:prstGeom prst="rect">
            <a:avLst/>
          </a:prstGeom>
          <a:solidFill>
            <a:srgbClr val="C9DAE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60" rIns="22860" anchor="b"/>
          <a:lstStyle>
            <a:lvl1pPr algn="r"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400" b="1" dirty="0"/>
              <a:t>  </a:t>
            </a:r>
          </a:p>
          <a:p>
            <a:endParaRPr sz="1400" b="1" dirty="0"/>
          </a:p>
        </p:txBody>
      </p:sp>
      <p:grpSp>
        <p:nvGrpSpPr>
          <p:cNvPr id="75" name="Gruppierung 74"/>
          <p:cNvGrpSpPr/>
          <p:nvPr/>
        </p:nvGrpSpPr>
        <p:grpSpPr>
          <a:xfrm>
            <a:off x="4516417" y="5457777"/>
            <a:ext cx="1350891" cy="543027"/>
            <a:chOff x="14570902" y="3701884"/>
            <a:chExt cx="2274586" cy="1086053"/>
          </a:xfrm>
        </p:grpSpPr>
        <p:sp>
          <p:nvSpPr>
            <p:cNvPr id="76" name="Shape 151"/>
            <p:cNvSpPr/>
            <p:nvPr/>
          </p:nvSpPr>
          <p:spPr>
            <a:xfrm>
              <a:off x="14570902" y="3813551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A959C"/>
                </a:gs>
                <a:gs pos="100000">
                  <a:srgbClr val="C9DAE3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74769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77" name="Shape 153"/>
            <p:cNvSpPr/>
            <p:nvPr/>
          </p:nvSpPr>
          <p:spPr>
            <a:xfrm>
              <a:off x="14571642" y="3701884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78" name="Shape 154"/>
            <p:cNvSpPr/>
            <p:nvPr/>
          </p:nvSpPr>
          <p:spPr>
            <a:xfrm>
              <a:off x="15071798" y="3987534"/>
              <a:ext cx="1773690" cy="60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rPr lang="en-US" sz="1200" b="1" dirty="0"/>
                <a:t>HDFS</a:t>
              </a:r>
              <a:endParaRPr sz="1000" b="1" dirty="0"/>
            </a:p>
          </p:txBody>
        </p:sp>
      </p:grpSp>
      <p:sp>
        <p:nvSpPr>
          <p:cNvPr id="87" name="Shape 186"/>
          <p:cNvSpPr/>
          <p:nvPr/>
        </p:nvSpPr>
        <p:spPr>
          <a:xfrm>
            <a:off x="10968057" y="1542914"/>
            <a:ext cx="822455" cy="780581"/>
          </a:xfrm>
          <a:prstGeom prst="roundRect">
            <a:avLst>
              <a:gd name="adj" fmla="val 15564"/>
            </a:avLst>
          </a:prstGeom>
          <a:solidFill>
            <a:srgbClr val="1C9A1A"/>
          </a:solid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200" b="1" dirty="0">
                <a:solidFill>
                  <a:schemeClr val="bg1"/>
                </a:solidFill>
              </a:rPr>
              <a:t>File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Access (e.g. </a:t>
            </a:r>
            <a:r>
              <a:rPr lang="en-US" sz="1200" b="1" dirty="0" err="1">
                <a:solidFill>
                  <a:schemeClr val="bg1"/>
                </a:solidFill>
              </a:rPr>
              <a:t>webHDFS</a:t>
            </a:r>
            <a:r>
              <a:rPr lang="en-US" sz="1200" b="1" dirty="0">
                <a:solidFill>
                  <a:schemeClr val="bg1"/>
                </a:solidFill>
              </a:rPr>
              <a:t>)</a:t>
            </a:r>
            <a:r>
              <a:rPr lang="en-US" sz="600" b="1" dirty="0">
                <a:solidFill>
                  <a:schemeClr val="bg1"/>
                </a:solidFill>
              </a:rPr>
              <a:t> </a:t>
            </a:r>
            <a:endParaRPr sz="600" b="1" dirty="0">
              <a:solidFill>
                <a:schemeClr val="bg1"/>
              </a:solidFill>
            </a:endParaRPr>
          </a:p>
        </p:txBody>
      </p:sp>
      <p:sp>
        <p:nvSpPr>
          <p:cNvPr id="80" name="Shape 149"/>
          <p:cNvSpPr/>
          <p:nvPr/>
        </p:nvSpPr>
        <p:spPr>
          <a:xfrm>
            <a:off x="10629332" y="5806541"/>
            <a:ext cx="1460627" cy="646331"/>
          </a:xfrm>
          <a:prstGeom prst="rect">
            <a:avLst/>
          </a:prstGeom>
          <a:solidFill>
            <a:srgbClr val="B4FFA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2860" rIns="22860">
            <a:spAutoFit/>
          </a:bodyPr>
          <a:lstStyle/>
          <a:p>
            <a:r>
              <a:rPr lang="en-US" b="1" dirty="0"/>
              <a:t>Data Consumers</a:t>
            </a:r>
            <a:endParaRPr b="1" dirty="0"/>
          </a:p>
        </p:txBody>
      </p:sp>
      <p:sp>
        <p:nvSpPr>
          <p:cNvPr id="3" name="Abgerundetes Rechteck 2"/>
          <p:cNvSpPr/>
          <p:nvPr/>
        </p:nvSpPr>
        <p:spPr>
          <a:xfrm>
            <a:off x="3100143" y="3051573"/>
            <a:ext cx="757933" cy="1349855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Ingestion</a:t>
            </a:r>
          </a:p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Work-flows</a:t>
            </a:r>
          </a:p>
        </p:txBody>
      </p:sp>
      <p:sp>
        <p:nvSpPr>
          <p:cNvPr id="81" name="Shape 147"/>
          <p:cNvSpPr/>
          <p:nvPr/>
        </p:nvSpPr>
        <p:spPr>
          <a:xfrm>
            <a:off x="2171871" y="4401428"/>
            <a:ext cx="818471" cy="635001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000" dirty="0"/>
              <a:t>Object Store</a:t>
            </a:r>
            <a:endParaRPr lang="en-US" sz="9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(COS, S3)</a:t>
            </a:r>
            <a:endParaRPr sz="1000" dirty="0"/>
          </a:p>
        </p:txBody>
      </p:sp>
      <p:sp>
        <p:nvSpPr>
          <p:cNvPr id="82" name="Shape 146"/>
          <p:cNvSpPr/>
          <p:nvPr/>
        </p:nvSpPr>
        <p:spPr>
          <a:xfrm>
            <a:off x="1336827" y="4456709"/>
            <a:ext cx="739045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Kafka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5409983" y="2781019"/>
            <a:ext cx="1105341" cy="1165976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defTabSz="457189" hangingPunct="0"/>
            <a:r>
              <a:rPr lang="de-DE" sz="1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Linkage</a:t>
            </a:r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&amp;</a:t>
            </a:r>
          </a:p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</a:p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Pipelines</a:t>
            </a:r>
          </a:p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Spark, BigSQL</a:t>
            </a:r>
          </a:p>
          <a:p>
            <a:pPr defTabSz="457189" hangingPunct="0"/>
            <a:r>
              <a:rPr lang="de-DE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DataStage, etc.</a:t>
            </a:r>
          </a:p>
        </p:txBody>
      </p:sp>
      <p:sp>
        <p:nvSpPr>
          <p:cNvPr id="175" name="Shape 175"/>
          <p:cNvSpPr/>
          <p:nvPr/>
        </p:nvSpPr>
        <p:spPr>
          <a:xfrm>
            <a:off x="3764187" y="3578340"/>
            <a:ext cx="639099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data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 rot="18120000">
            <a:off x="5626085" y="1993653"/>
            <a:ext cx="1554892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    M</a:t>
            </a:r>
            <a:r>
              <a:rPr sz="1000" dirty="0">
                <a:solidFill>
                  <a:schemeClr val="bg1"/>
                </a:solidFill>
              </a:rPr>
              <a:t>etadata</a:t>
            </a:r>
          </a:p>
        </p:txBody>
      </p:sp>
      <p:sp>
        <p:nvSpPr>
          <p:cNvPr id="86" name="Shape 175"/>
          <p:cNvSpPr/>
          <p:nvPr/>
        </p:nvSpPr>
        <p:spPr>
          <a:xfrm>
            <a:off x="6357146" y="2705389"/>
            <a:ext cx="501397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sz="900" dirty="0"/>
          </a:p>
        </p:txBody>
      </p:sp>
      <p:sp>
        <p:nvSpPr>
          <p:cNvPr id="88" name="Abgerundetes Rechteck 87"/>
          <p:cNvSpPr/>
          <p:nvPr/>
        </p:nvSpPr>
        <p:spPr>
          <a:xfrm>
            <a:off x="7785195" y="1976565"/>
            <a:ext cx="948112" cy="107805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defTabSz="457189" hangingPunct="0"/>
            <a:r>
              <a:rPr lang="de-DE" sz="106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User defines Adata and analytics</a:t>
            </a:r>
          </a:p>
          <a:p>
            <a:pPr defTabSz="457189" hangingPunct="0"/>
            <a:r>
              <a:rPr lang="de-DE" sz="106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Pipelines</a:t>
            </a:r>
          </a:p>
          <a:p>
            <a:pPr defTabSz="457189" hangingPunct="0"/>
            <a:r>
              <a:rPr lang="de-DE" sz="1067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Spark, Flink, etc.</a:t>
            </a:r>
          </a:p>
        </p:txBody>
      </p:sp>
      <p:sp>
        <p:nvSpPr>
          <p:cNvPr id="89" name="Shape 175"/>
          <p:cNvSpPr/>
          <p:nvPr/>
        </p:nvSpPr>
        <p:spPr>
          <a:xfrm>
            <a:off x="8731104" y="2288549"/>
            <a:ext cx="501397" cy="374651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000" dirty="0">
                <a:solidFill>
                  <a:schemeClr val="bg1"/>
                </a:solidFill>
              </a:rPr>
              <a:t>data</a:t>
            </a:r>
            <a:endParaRPr sz="900" dirty="0">
              <a:solidFill>
                <a:schemeClr val="bg1"/>
              </a:solidFill>
            </a:endParaRPr>
          </a:p>
        </p:txBody>
      </p:sp>
      <p:sp>
        <p:nvSpPr>
          <p:cNvPr id="79" name="Shape 174"/>
          <p:cNvSpPr/>
          <p:nvPr/>
        </p:nvSpPr>
        <p:spPr>
          <a:xfrm rot="3971238">
            <a:off x="3361964" y="4683969"/>
            <a:ext cx="1141459" cy="358563"/>
          </a:xfrm>
          <a:prstGeom prst="rightArrow">
            <a:avLst>
              <a:gd name="adj1" fmla="val 59376"/>
              <a:gd name="adj2" fmla="val 78088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914400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  table </a:t>
            </a:r>
            <a:r>
              <a:rPr lang="en-US" sz="1200" dirty="0" err="1">
                <a:solidFill>
                  <a:schemeClr val="bg1"/>
                </a:solidFill>
              </a:rPr>
              <a:t>defs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243417" y="169661"/>
            <a:ext cx="11582400" cy="73183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5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200" b="1" kern="0" dirty="0">
                <a:solidFill>
                  <a:srgbClr val="0070C0"/>
                </a:solidFill>
              </a:rPr>
              <a:t>Platform Data Flows &amp; Services</a:t>
            </a:r>
          </a:p>
        </p:txBody>
      </p:sp>
      <p:sp>
        <p:nvSpPr>
          <p:cNvPr id="93" name="Shape 159">
            <a:extLst>
              <a:ext uri="{FF2B5EF4-FFF2-40B4-BE49-F238E27FC236}">
                <a16:creationId xmlns:a16="http://schemas.microsoft.com/office/drawing/2014/main" id="{57DD19E4-E550-4E3F-A536-A7D09974D8F6}"/>
              </a:ext>
            </a:extLst>
          </p:cNvPr>
          <p:cNvSpPr/>
          <p:nvPr/>
        </p:nvSpPr>
        <p:spPr>
          <a:xfrm>
            <a:off x="4618841" y="2100295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Data Objects</a:t>
            </a:r>
            <a:endParaRPr sz="9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(COS, S3)</a:t>
            </a:r>
            <a:endParaRPr sz="900" dirty="0"/>
          </a:p>
        </p:txBody>
      </p:sp>
      <p:grpSp>
        <p:nvGrpSpPr>
          <p:cNvPr id="95" name="Gruppierung 74">
            <a:extLst>
              <a:ext uri="{FF2B5EF4-FFF2-40B4-BE49-F238E27FC236}">
                <a16:creationId xmlns:a16="http://schemas.microsoft.com/office/drawing/2014/main" id="{212889E5-693F-48B4-B773-BE27134270D5}"/>
              </a:ext>
            </a:extLst>
          </p:cNvPr>
          <p:cNvGrpSpPr/>
          <p:nvPr/>
        </p:nvGrpSpPr>
        <p:grpSpPr>
          <a:xfrm>
            <a:off x="6039425" y="5488833"/>
            <a:ext cx="1350891" cy="500744"/>
            <a:chOff x="14570902" y="3674782"/>
            <a:chExt cx="2274586" cy="1001488"/>
          </a:xfrm>
        </p:grpSpPr>
        <p:sp>
          <p:nvSpPr>
            <p:cNvPr id="96" name="Shape 151">
              <a:extLst>
                <a:ext uri="{FF2B5EF4-FFF2-40B4-BE49-F238E27FC236}">
                  <a16:creationId xmlns:a16="http://schemas.microsoft.com/office/drawing/2014/main" id="{72A85802-522A-4C3F-B995-A822D7D44B7E}"/>
                </a:ext>
              </a:extLst>
            </p:cNvPr>
            <p:cNvSpPr/>
            <p:nvPr/>
          </p:nvSpPr>
          <p:spPr>
            <a:xfrm>
              <a:off x="14570902" y="3674782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A959C"/>
                </a:gs>
                <a:gs pos="100000">
                  <a:srgbClr val="C9DAE3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74769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97" name="Shape 153">
              <a:extLst>
                <a:ext uri="{FF2B5EF4-FFF2-40B4-BE49-F238E27FC236}">
                  <a16:creationId xmlns:a16="http://schemas.microsoft.com/office/drawing/2014/main" id="{9D3D6046-4122-4D26-B3F7-986299EAD3E4}"/>
                </a:ext>
              </a:extLst>
            </p:cNvPr>
            <p:cNvSpPr/>
            <p:nvPr/>
          </p:nvSpPr>
          <p:spPr>
            <a:xfrm>
              <a:off x="14571642" y="3701884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98" name="Shape 154">
              <a:extLst>
                <a:ext uri="{FF2B5EF4-FFF2-40B4-BE49-F238E27FC236}">
                  <a16:creationId xmlns:a16="http://schemas.microsoft.com/office/drawing/2014/main" id="{A368880B-7A9A-4CFB-BC13-E5F8A165AB22}"/>
                </a:ext>
              </a:extLst>
            </p:cNvPr>
            <p:cNvSpPr/>
            <p:nvPr/>
          </p:nvSpPr>
          <p:spPr>
            <a:xfrm>
              <a:off x="15071798" y="3987534"/>
              <a:ext cx="1773690" cy="60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rPr lang="en-US" sz="1333" b="1" dirty="0"/>
                <a:t>IBM COS </a:t>
              </a:r>
              <a:endParaRPr sz="1333" b="1" dirty="0"/>
            </a:p>
          </p:txBody>
        </p:sp>
      </p:grpSp>
      <p:grpSp>
        <p:nvGrpSpPr>
          <p:cNvPr id="99" name="Gruppierung 74">
            <a:extLst>
              <a:ext uri="{FF2B5EF4-FFF2-40B4-BE49-F238E27FC236}">
                <a16:creationId xmlns:a16="http://schemas.microsoft.com/office/drawing/2014/main" id="{AF8B15A8-B462-4BF2-B3D2-7230924612FA}"/>
              </a:ext>
            </a:extLst>
          </p:cNvPr>
          <p:cNvGrpSpPr/>
          <p:nvPr/>
        </p:nvGrpSpPr>
        <p:grpSpPr>
          <a:xfrm>
            <a:off x="9046715" y="5483873"/>
            <a:ext cx="1172032" cy="500744"/>
            <a:chOff x="15539652" y="3674782"/>
            <a:chExt cx="1973430" cy="1001488"/>
          </a:xfrm>
        </p:grpSpPr>
        <p:sp>
          <p:nvSpPr>
            <p:cNvPr id="100" name="Shape 151">
              <a:extLst>
                <a:ext uri="{FF2B5EF4-FFF2-40B4-BE49-F238E27FC236}">
                  <a16:creationId xmlns:a16="http://schemas.microsoft.com/office/drawing/2014/main" id="{E50CA28B-8547-4F3F-B29B-FCBE92243E33}"/>
                </a:ext>
              </a:extLst>
            </p:cNvPr>
            <p:cNvSpPr/>
            <p:nvPr/>
          </p:nvSpPr>
          <p:spPr>
            <a:xfrm>
              <a:off x="15639051" y="3674782"/>
              <a:ext cx="1773692" cy="97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A959C"/>
                </a:gs>
                <a:gs pos="100000">
                  <a:srgbClr val="C9DAE3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74769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01" name="Shape 153">
              <a:extLst>
                <a:ext uri="{FF2B5EF4-FFF2-40B4-BE49-F238E27FC236}">
                  <a16:creationId xmlns:a16="http://schemas.microsoft.com/office/drawing/2014/main" id="{0ED37E35-AC14-4666-985F-1D67D2C7873B}"/>
                </a:ext>
              </a:extLst>
            </p:cNvPr>
            <p:cNvSpPr/>
            <p:nvPr/>
          </p:nvSpPr>
          <p:spPr>
            <a:xfrm>
              <a:off x="15539652" y="3701883"/>
              <a:ext cx="1773693" cy="974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02" name="Shape 154">
              <a:extLst>
                <a:ext uri="{FF2B5EF4-FFF2-40B4-BE49-F238E27FC236}">
                  <a16:creationId xmlns:a16="http://schemas.microsoft.com/office/drawing/2014/main" id="{CFAFFF86-9EF1-4518-A8A0-08F9766511AF}"/>
                </a:ext>
              </a:extLst>
            </p:cNvPr>
            <p:cNvSpPr/>
            <p:nvPr/>
          </p:nvSpPr>
          <p:spPr>
            <a:xfrm>
              <a:off x="15739392" y="4007358"/>
              <a:ext cx="1773690" cy="60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rPr lang="en-US" sz="1000" b="1" dirty="0"/>
                <a:t>Search Indices   </a:t>
              </a:r>
              <a:endParaRPr sz="1000" b="1" dirty="0"/>
            </a:p>
          </p:txBody>
        </p:sp>
      </p:grpSp>
      <p:sp>
        <p:nvSpPr>
          <p:cNvPr id="103" name="Shape 159">
            <a:extLst>
              <a:ext uri="{FF2B5EF4-FFF2-40B4-BE49-F238E27FC236}">
                <a16:creationId xmlns:a16="http://schemas.microsoft.com/office/drawing/2014/main" id="{BDA0F8F5-A7DB-4E4A-BAAC-6EC63959A905}"/>
              </a:ext>
            </a:extLst>
          </p:cNvPr>
          <p:cNvSpPr/>
          <p:nvPr/>
        </p:nvSpPr>
        <p:spPr>
          <a:xfrm>
            <a:off x="7072382" y="2872755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Data Objects</a:t>
            </a:r>
            <a:endParaRPr sz="9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(COS, S3)</a:t>
            </a:r>
            <a:endParaRPr sz="900" dirty="0"/>
          </a:p>
        </p:txBody>
      </p:sp>
      <p:sp>
        <p:nvSpPr>
          <p:cNvPr id="104" name="Shape 159">
            <a:extLst>
              <a:ext uri="{FF2B5EF4-FFF2-40B4-BE49-F238E27FC236}">
                <a16:creationId xmlns:a16="http://schemas.microsoft.com/office/drawing/2014/main" id="{611050CF-63ED-470E-BC7D-DB71A953775B}"/>
              </a:ext>
            </a:extLst>
          </p:cNvPr>
          <p:cNvSpPr/>
          <p:nvPr/>
        </p:nvSpPr>
        <p:spPr>
          <a:xfrm>
            <a:off x="9253038" y="3179509"/>
            <a:ext cx="552953" cy="493459"/>
          </a:xfrm>
          <a:prstGeom prst="rect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12700" dist="101600" dir="936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Data Objects</a:t>
            </a:r>
            <a:endParaRPr sz="900" dirty="0"/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900" dirty="0"/>
              <a:t>(COS, S3)</a:t>
            </a:r>
            <a:endParaRPr sz="900" dirty="0"/>
          </a:p>
        </p:txBody>
      </p:sp>
      <p:sp>
        <p:nvSpPr>
          <p:cNvPr id="105" name="Shape 166">
            <a:extLst>
              <a:ext uri="{FF2B5EF4-FFF2-40B4-BE49-F238E27FC236}">
                <a16:creationId xmlns:a16="http://schemas.microsoft.com/office/drawing/2014/main" id="{CD2C4196-F020-4455-8DAE-E8812B73DE55}"/>
              </a:ext>
            </a:extLst>
          </p:cNvPr>
          <p:cNvSpPr/>
          <p:nvPr/>
        </p:nvSpPr>
        <p:spPr>
          <a:xfrm>
            <a:off x="9230297" y="4012318"/>
            <a:ext cx="634376" cy="570460"/>
          </a:xfrm>
          <a:prstGeom prst="heptagon">
            <a:avLst/>
          </a:prstGeom>
          <a:gradFill>
            <a:gsLst>
              <a:gs pos="0">
                <a:srgbClr val="586D8A"/>
              </a:gs>
              <a:gs pos="100000">
                <a:srgbClr val="99BCD4"/>
              </a:gs>
            </a:gsLst>
            <a:lin ang="16200000"/>
          </a:gradFill>
          <a:ln w="12700">
            <a:solidFill>
              <a:srgbClr val="6D6D6D"/>
            </a:solidFill>
            <a:bevel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/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Search</a:t>
            </a:r>
          </a:p>
          <a:p>
            <a:pPr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rPr sz="900" dirty="0"/>
              <a:t>Indices</a:t>
            </a:r>
            <a:br>
              <a:rPr sz="900" dirty="0"/>
            </a:br>
            <a:r>
              <a:rPr sz="900" dirty="0"/>
              <a:t>(Elastic)</a:t>
            </a:r>
          </a:p>
        </p:txBody>
      </p:sp>
      <p:sp>
        <p:nvSpPr>
          <p:cNvPr id="181" name="Shape 181"/>
          <p:cNvSpPr/>
          <p:nvPr/>
        </p:nvSpPr>
        <p:spPr>
          <a:xfrm>
            <a:off x="9953344" y="2028185"/>
            <a:ext cx="938065" cy="242571"/>
          </a:xfrm>
          <a:prstGeom prst="leftRightArrow">
            <a:avLst>
              <a:gd name="adj1" fmla="val 54333"/>
              <a:gd name="adj2" fmla="val 78286"/>
            </a:avLst>
          </a:prstGeom>
          <a:blipFill>
            <a:blip r:embed="rId7"/>
          </a:blipFill>
          <a:ln w="12700">
            <a:miter lim="400000"/>
          </a:ln>
          <a:effectLst>
            <a:outerShdw blurRad="63500" dist="127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 algn="r" defTabSz="457189">
              <a:defRPr sz="1600"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4" name="TextBox 3"/>
          <p:cNvSpPr txBox="1"/>
          <p:nvPr/>
        </p:nvSpPr>
        <p:spPr>
          <a:xfrm rot="5400000">
            <a:off x="8532426" y="3366573"/>
            <a:ext cx="3750329" cy="272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6" hangingPunct="0"/>
            <a:r>
              <a:rPr lang="en-US" sz="1300" dirty="0">
                <a:solidFill>
                  <a:srgbClr val="000000"/>
                </a:solidFill>
                <a:sym typeface="Helvetica Light"/>
              </a:rPr>
              <a:t>JDBC / ODBC / Spark / </a:t>
            </a:r>
            <a:r>
              <a:rPr lang="en-US" sz="1300" dirty="0" err="1">
                <a:solidFill>
                  <a:srgbClr val="000000"/>
                </a:solidFill>
                <a:sym typeface="Helvetica Light"/>
              </a:rPr>
              <a:t>kafka</a:t>
            </a:r>
            <a:r>
              <a:rPr lang="en-US" sz="1300" dirty="0">
                <a:solidFill>
                  <a:srgbClr val="000000"/>
                </a:solidFill>
                <a:sym typeface="Helvetica Light"/>
              </a:rPr>
              <a:t> /  S3</a:t>
            </a:r>
          </a:p>
        </p:txBody>
      </p:sp>
      <p:grpSp>
        <p:nvGrpSpPr>
          <p:cNvPr id="108" name="Gruppierung 74">
            <a:extLst>
              <a:ext uri="{FF2B5EF4-FFF2-40B4-BE49-F238E27FC236}">
                <a16:creationId xmlns:a16="http://schemas.microsoft.com/office/drawing/2014/main" id="{38E12EC7-6DF8-48D7-A63A-AC70BC3AF128}"/>
              </a:ext>
            </a:extLst>
          </p:cNvPr>
          <p:cNvGrpSpPr/>
          <p:nvPr/>
        </p:nvGrpSpPr>
        <p:grpSpPr>
          <a:xfrm>
            <a:off x="7465280" y="5462737"/>
            <a:ext cx="1350891" cy="543027"/>
            <a:chOff x="14570902" y="3701884"/>
            <a:chExt cx="2274586" cy="1086053"/>
          </a:xfrm>
        </p:grpSpPr>
        <p:sp>
          <p:nvSpPr>
            <p:cNvPr id="109" name="Shape 151">
              <a:extLst>
                <a:ext uri="{FF2B5EF4-FFF2-40B4-BE49-F238E27FC236}">
                  <a16:creationId xmlns:a16="http://schemas.microsoft.com/office/drawing/2014/main" id="{C5D9F4F8-7DF4-4124-B40E-282C8A9D3CE4}"/>
                </a:ext>
              </a:extLst>
            </p:cNvPr>
            <p:cNvSpPr/>
            <p:nvPr/>
          </p:nvSpPr>
          <p:spPr>
            <a:xfrm>
              <a:off x="14570902" y="3813551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8A959C"/>
                </a:gs>
                <a:gs pos="100000">
                  <a:srgbClr val="C9DAE3"/>
                </a:gs>
              </a:gsLst>
              <a:lin ang="16200000" scaled="0"/>
            </a:gradFill>
            <a:ln w="12700" cap="flat">
              <a:noFill/>
              <a:miter lim="400000"/>
              <a:tailEnd type="triangle" w="med" len="med"/>
            </a:ln>
            <a:effectLst>
              <a:outerShdw blurRad="12700" dist="74769" dir="938535" rotWithShape="0">
                <a:srgbClr val="808080">
                  <a:alpha val="38034"/>
                </a:srgbClr>
              </a:outerShdw>
            </a:effec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10" name="Shape 153">
              <a:extLst>
                <a:ext uri="{FF2B5EF4-FFF2-40B4-BE49-F238E27FC236}">
                  <a16:creationId xmlns:a16="http://schemas.microsoft.com/office/drawing/2014/main" id="{B26307B4-D371-4843-AA84-3B31D7E068D9}"/>
                </a:ext>
              </a:extLst>
            </p:cNvPr>
            <p:cNvSpPr/>
            <p:nvPr/>
          </p:nvSpPr>
          <p:spPr>
            <a:xfrm>
              <a:off x="14571642" y="3701884"/>
              <a:ext cx="1773692" cy="97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6D6D6D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400">
                  <a:latin typeface="Avenir Book"/>
                  <a:ea typeface="Avenir Book"/>
                  <a:cs typeface="Avenir Book"/>
                  <a:sym typeface="Avenir Book"/>
                </a:defRPr>
              </a:pPr>
              <a:endParaRPr sz="800"/>
            </a:p>
          </p:txBody>
        </p:sp>
        <p:sp>
          <p:nvSpPr>
            <p:cNvPr id="111" name="Shape 154">
              <a:extLst>
                <a:ext uri="{FF2B5EF4-FFF2-40B4-BE49-F238E27FC236}">
                  <a16:creationId xmlns:a16="http://schemas.microsoft.com/office/drawing/2014/main" id="{0DA855CE-C5A5-425A-9BF4-0578D707152B}"/>
                </a:ext>
              </a:extLst>
            </p:cNvPr>
            <p:cNvSpPr/>
            <p:nvPr/>
          </p:nvSpPr>
          <p:spPr>
            <a:xfrm>
              <a:off x="15071798" y="3987534"/>
              <a:ext cx="1773690" cy="60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3399" tIns="23399" rIns="23399" bIns="23399" numCol="1" anchor="ctr">
              <a:noAutofit/>
            </a:bodyPr>
            <a:lstStyle/>
            <a:p>
              <a:pPr defTabSz="228594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rPr lang="en-US" sz="1200" b="1" dirty="0"/>
                <a:t>Db2W</a:t>
              </a:r>
              <a:endParaRPr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37673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9237</TotalTime>
  <Words>862</Words>
  <Application>Microsoft Macintosh PowerPoint</Application>
  <PresentationFormat>Widescreen</PresentationFormat>
  <Paragraphs>396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Helvetica</vt:lpstr>
      <vt:lpstr>HelvNeue Light for IBM</vt:lpstr>
      <vt:lpstr>IBM Plex Sans</vt:lpstr>
      <vt:lpstr>IBM Plex Sans Condensed Text</vt:lpstr>
      <vt:lpstr>Office Theme</vt:lpstr>
      <vt:lpstr>wht_background_2017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SWT</dc:creator>
  <cp:lastModifiedBy>Sylvain-Roch Wilbert</cp:lastModifiedBy>
  <cp:revision>31</cp:revision>
  <dcterms:created xsi:type="dcterms:W3CDTF">2018-06-14T14:37:53Z</dcterms:created>
  <dcterms:modified xsi:type="dcterms:W3CDTF">2019-05-07T15:42:38Z</dcterms:modified>
</cp:coreProperties>
</file>