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8" r:id="rId5"/>
  </p:sldMasterIdLst>
  <p:notesMasterIdLst>
    <p:notesMasterId r:id="rId17"/>
  </p:notesMasterIdLst>
  <p:handoutMasterIdLst>
    <p:handoutMasterId r:id="rId18"/>
  </p:handoutMasterIdLst>
  <p:sldIdLst>
    <p:sldId id="297" r:id="rId6"/>
    <p:sldId id="301" r:id="rId7"/>
    <p:sldId id="298" r:id="rId8"/>
    <p:sldId id="300" r:id="rId9"/>
    <p:sldId id="302" r:id="rId10"/>
    <p:sldId id="303" r:id="rId11"/>
    <p:sldId id="305" r:id="rId12"/>
    <p:sldId id="309" r:id="rId13"/>
    <p:sldId id="306" r:id="rId14"/>
    <p:sldId id="308" r:id="rId15"/>
    <p:sldId id="307" r:id="rId16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ederic Fadda" initials="FF" lastIdx="1" clrIdx="0">
    <p:extLst>
      <p:ext uri="{19B8F6BF-5375-455C-9EA6-DF929625EA0E}">
        <p15:presenceInfo xmlns:p15="http://schemas.microsoft.com/office/powerpoint/2012/main" userId="Frederic Fad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C4DD"/>
    <a:srgbClr val="DB0024"/>
    <a:srgbClr val="7FD7A7"/>
    <a:srgbClr val="DF0B2D"/>
    <a:srgbClr val="074687"/>
    <a:srgbClr val="DED2AE"/>
    <a:srgbClr val="D5B40D"/>
    <a:srgbClr val="B797CF"/>
    <a:srgbClr val="FFDF7F"/>
    <a:srgbClr val="647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22"/>
    <p:restoredTop sz="95289" autoAdjust="0"/>
  </p:normalViewPr>
  <p:slideViewPr>
    <p:cSldViewPr snapToGrid="0">
      <p:cViewPr>
        <p:scale>
          <a:sx n="249" d="100"/>
          <a:sy n="249" d="100"/>
        </p:scale>
        <p:origin x="144" y="-784"/>
      </p:cViewPr>
      <p:guideLst>
        <p:guide orient="horz" pos="28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FC69A5-8241-7E40-8FBE-6203252100D2}" type="doc">
      <dgm:prSet loTypeId="urn:microsoft.com/office/officeart/2005/8/layout/pyramid1" loCatId="" qsTypeId="urn:microsoft.com/office/officeart/2005/8/quickstyle/simple2" qsCatId="simple" csTypeId="urn:microsoft.com/office/officeart/2005/8/colors/colorful5" csCatId="colorful" phldr="1"/>
      <dgm:spPr/>
    </dgm:pt>
    <dgm:pt modelId="{04075E61-5976-9742-819A-DAB4A8BD705A}">
      <dgm:prSet phldrT="[Texte]" custT="1"/>
      <dgm:spPr/>
      <dgm:t>
        <a:bodyPr/>
        <a:lstStyle/>
        <a:p>
          <a:r>
            <a:rPr lang="fr-FR" sz="1200" b="1" dirty="0"/>
            <a:t>Attributs communs </a:t>
          </a:r>
        </a:p>
      </dgm:t>
    </dgm:pt>
    <dgm:pt modelId="{E007A022-CB15-1744-B66A-EF8DD7511E76}" type="parTrans" cxnId="{280FA73E-DEDB-1541-A96A-DF0834523F8C}">
      <dgm:prSet/>
      <dgm:spPr/>
      <dgm:t>
        <a:bodyPr/>
        <a:lstStyle/>
        <a:p>
          <a:endParaRPr lang="fr-FR" sz="1600"/>
        </a:p>
      </dgm:t>
    </dgm:pt>
    <dgm:pt modelId="{ADA3F7EC-7F42-744D-8523-584342BB9831}" type="sibTrans" cxnId="{280FA73E-DEDB-1541-A96A-DF0834523F8C}">
      <dgm:prSet/>
      <dgm:spPr/>
      <dgm:t>
        <a:bodyPr/>
        <a:lstStyle/>
        <a:p>
          <a:endParaRPr lang="fr-FR" sz="1600"/>
        </a:p>
      </dgm:t>
    </dgm:pt>
    <dgm:pt modelId="{F9A7515F-4EFF-3A4B-8F3D-A06141000ED4}">
      <dgm:prSet phldrT="[Texte]" custT="1"/>
      <dgm:spPr/>
      <dgm:t>
        <a:bodyPr/>
        <a:lstStyle/>
        <a:p>
          <a:r>
            <a:rPr lang="fr-FR" sz="1200" b="1" dirty="0"/>
            <a:t>Attributs spécifiques à l’industrie</a:t>
          </a:r>
        </a:p>
      </dgm:t>
    </dgm:pt>
    <dgm:pt modelId="{737A3F9F-CA8F-D141-AC68-282F927290D9}" type="parTrans" cxnId="{9870D76D-2A46-B94F-8AD6-107948DFE566}">
      <dgm:prSet/>
      <dgm:spPr/>
      <dgm:t>
        <a:bodyPr/>
        <a:lstStyle/>
        <a:p>
          <a:endParaRPr lang="fr-FR" sz="1600"/>
        </a:p>
      </dgm:t>
    </dgm:pt>
    <dgm:pt modelId="{893B90D3-D6B9-F442-9DA5-296B203527F3}" type="sibTrans" cxnId="{9870D76D-2A46-B94F-8AD6-107948DFE566}">
      <dgm:prSet/>
      <dgm:spPr/>
      <dgm:t>
        <a:bodyPr/>
        <a:lstStyle/>
        <a:p>
          <a:endParaRPr lang="fr-FR" sz="1600"/>
        </a:p>
      </dgm:t>
    </dgm:pt>
    <dgm:pt modelId="{969F2643-9448-AB42-A740-103589EA7E4E}">
      <dgm:prSet phldrT="[Texte]" custT="1"/>
      <dgm:spPr/>
      <dgm:t>
        <a:bodyPr/>
        <a:lstStyle/>
        <a:p>
          <a:r>
            <a:rPr lang="fr-FR" sz="1200" b="1" dirty="0"/>
            <a:t>Attributs spécifiques au client</a:t>
          </a:r>
        </a:p>
      </dgm:t>
    </dgm:pt>
    <dgm:pt modelId="{BBD9852A-3200-F948-A821-3AE52F96412B}" type="parTrans" cxnId="{A8A4FB4B-CB1B-E344-A673-9EEEEEB45EDD}">
      <dgm:prSet/>
      <dgm:spPr/>
      <dgm:t>
        <a:bodyPr/>
        <a:lstStyle/>
        <a:p>
          <a:endParaRPr lang="fr-FR" sz="1600"/>
        </a:p>
      </dgm:t>
    </dgm:pt>
    <dgm:pt modelId="{60731581-4BA2-F444-AF94-8589BBB6A158}" type="sibTrans" cxnId="{A8A4FB4B-CB1B-E344-A673-9EEEEEB45EDD}">
      <dgm:prSet/>
      <dgm:spPr/>
      <dgm:t>
        <a:bodyPr/>
        <a:lstStyle/>
        <a:p>
          <a:endParaRPr lang="fr-FR" sz="1600"/>
        </a:p>
      </dgm:t>
    </dgm:pt>
    <dgm:pt modelId="{FDF58909-25F1-8D40-B6F8-7E63A2175EC7}" type="pres">
      <dgm:prSet presAssocID="{84FC69A5-8241-7E40-8FBE-6203252100D2}" presName="Name0" presStyleCnt="0">
        <dgm:presLayoutVars>
          <dgm:dir/>
          <dgm:animLvl val="lvl"/>
          <dgm:resizeHandles val="exact"/>
        </dgm:presLayoutVars>
      </dgm:prSet>
      <dgm:spPr/>
    </dgm:pt>
    <dgm:pt modelId="{5F84FE1B-2284-CC4C-AA55-DD3A2D852933}" type="pres">
      <dgm:prSet presAssocID="{04075E61-5976-9742-819A-DAB4A8BD705A}" presName="Name8" presStyleCnt="0"/>
      <dgm:spPr/>
    </dgm:pt>
    <dgm:pt modelId="{E537373F-2397-C144-9165-3D9C5728FE6F}" type="pres">
      <dgm:prSet presAssocID="{04075E61-5976-9742-819A-DAB4A8BD705A}" presName="level" presStyleLbl="node1" presStyleIdx="0" presStyleCnt="3">
        <dgm:presLayoutVars>
          <dgm:chMax val="1"/>
          <dgm:bulletEnabled val="1"/>
        </dgm:presLayoutVars>
      </dgm:prSet>
      <dgm:spPr/>
    </dgm:pt>
    <dgm:pt modelId="{76FAED0A-E67A-934A-B5BB-089F6B853B2B}" type="pres">
      <dgm:prSet presAssocID="{04075E61-5976-9742-819A-DAB4A8BD705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3675A31-A1D4-0744-8977-C82ECAE612A2}" type="pres">
      <dgm:prSet presAssocID="{F9A7515F-4EFF-3A4B-8F3D-A06141000ED4}" presName="Name8" presStyleCnt="0"/>
      <dgm:spPr/>
    </dgm:pt>
    <dgm:pt modelId="{073574E2-7BDF-5F4F-801B-49786BB7F6AC}" type="pres">
      <dgm:prSet presAssocID="{F9A7515F-4EFF-3A4B-8F3D-A06141000ED4}" presName="level" presStyleLbl="node1" presStyleIdx="1" presStyleCnt="3">
        <dgm:presLayoutVars>
          <dgm:chMax val="1"/>
          <dgm:bulletEnabled val="1"/>
        </dgm:presLayoutVars>
      </dgm:prSet>
      <dgm:spPr/>
    </dgm:pt>
    <dgm:pt modelId="{8D95B3B0-8DE2-3844-A53D-6F10C61B1B10}" type="pres">
      <dgm:prSet presAssocID="{F9A7515F-4EFF-3A4B-8F3D-A06141000ED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1FB3E9A-A4C1-4F4B-8EAC-24E9FAE23AE9}" type="pres">
      <dgm:prSet presAssocID="{969F2643-9448-AB42-A740-103589EA7E4E}" presName="Name8" presStyleCnt="0"/>
      <dgm:spPr/>
    </dgm:pt>
    <dgm:pt modelId="{FE2EBD4A-3B52-C44E-833F-67A58B2CAC20}" type="pres">
      <dgm:prSet presAssocID="{969F2643-9448-AB42-A740-103589EA7E4E}" presName="level" presStyleLbl="node1" presStyleIdx="2" presStyleCnt="3">
        <dgm:presLayoutVars>
          <dgm:chMax val="1"/>
          <dgm:bulletEnabled val="1"/>
        </dgm:presLayoutVars>
      </dgm:prSet>
      <dgm:spPr/>
    </dgm:pt>
    <dgm:pt modelId="{5F788BCB-8966-AD4C-BF5B-742742A36E2F}" type="pres">
      <dgm:prSet presAssocID="{969F2643-9448-AB42-A740-103589EA7E4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8F2570D-BD6A-E645-B2B3-B93AADAFF065}" type="presOf" srcId="{969F2643-9448-AB42-A740-103589EA7E4E}" destId="{FE2EBD4A-3B52-C44E-833F-67A58B2CAC20}" srcOrd="0" destOrd="0" presId="urn:microsoft.com/office/officeart/2005/8/layout/pyramid1"/>
    <dgm:cxn modelId="{6C357510-C7DF-B942-AE96-4EA750DB46C5}" type="presOf" srcId="{F9A7515F-4EFF-3A4B-8F3D-A06141000ED4}" destId="{073574E2-7BDF-5F4F-801B-49786BB7F6AC}" srcOrd="0" destOrd="0" presId="urn:microsoft.com/office/officeart/2005/8/layout/pyramid1"/>
    <dgm:cxn modelId="{1D492D14-8F8F-5D47-8FC4-91ABDBD31833}" type="presOf" srcId="{04075E61-5976-9742-819A-DAB4A8BD705A}" destId="{76FAED0A-E67A-934A-B5BB-089F6B853B2B}" srcOrd="1" destOrd="0" presId="urn:microsoft.com/office/officeart/2005/8/layout/pyramid1"/>
    <dgm:cxn modelId="{280FA73E-DEDB-1541-A96A-DF0834523F8C}" srcId="{84FC69A5-8241-7E40-8FBE-6203252100D2}" destId="{04075E61-5976-9742-819A-DAB4A8BD705A}" srcOrd="0" destOrd="0" parTransId="{E007A022-CB15-1744-B66A-EF8DD7511E76}" sibTransId="{ADA3F7EC-7F42-744D-8523-584342BB9831}"/>
    <dgm:cxn modelId="{2DD23546-9D27-BF48-BEFA-C3B5F69D6E55}" type="presOf" srcId="{04075E61-5976-9742-819A-DAB4A8BD705A}" destId="{E537373F-2397-C144-9165-3D9C5728FE6F}" srcOrd="0" destOrd="0" presId="urn:microsoft.com/office/officeart/2005/8/layout/pyramid1"/>
    <dgm:cxn modelId="{A8A4FB4B-CB1B-E344-A673-9EEEEEB45EDD}" srcId="{84FC69A5-8241-7E40-8FBE-6203252100D2}" destId="{969F2643-9448-AB42-A740-103589EA7E4E}" srcOrd="2" destOrd="0" parTransId="{BBD9852A-3200-F948-A821-3AE52F96412B}" sibTransId="{60731581-4BA2-F444-AF94-8589BBB6A158}"/>
    <dgm:cxn modelId="{9870D76D-2A46-B94F-8AD6-107948DFE566}" srcId="{84FC69A5-8241-7E40-8FBE-6203252100D2}" destId="{F9A7515F-4EFF-3A4B-8F3D-A06141000ED4}" srcOrd="1" destOrd="0" parTransId="{737A3F9F-CA8F-D141-AC68-282F927290D9}" sibTransId="{893B90D3-D6B9-F442-9DA5-296B203527F3}"/>
    <dgm:cxn modelId="{5040FA8D-D953-564C-9D45-F567A6ED546F}" type="presOf" srcId="{84FC69A5-8241-7E40-8FBE-6203252100D2}" destId="{FDF58909-25F1-8D40-B6F8-7E63A2175EC7}" srcOrd="0" destOrd="0" presId="urn:microsoft.com/office/officeart/2005/8/layout/pyramid1"/>
    <dgm:cxn modelId="{DAF8B1DB-A6F6-D246-94A7-97A42C0DDCA6}" type="presOf" srcId="{969F2643-9448-AB42-A740-103589EA7E4E}" destId="{5F788BCB-8966-AD4C-BF5B-742742A36E2F}" srcOrd="1" destOrd="0" presId="urn:microsoft.com/office/officeart/2005/8/layout/pyramid1"/>
    <dgm:cxn modelId="{97B97BFD-B3EC-F549-A500-EF271F59179B}" type="presOf" srcId="{F9A7515F-4EFF-3A4B-8F3D-A06141000ED4}" destId="{8D95B3B0-8DE2-3844-A53D-6F10C61B1B10}" srcOrd="1" destOrd="0" presId="urn:microsoft.com/office/officeart/2005/8/layout/pyramid1"/>
    <dgm:cxn modelId="{2850840B-FD83-1E4F-878B-9DEA9E2425EF}" type="presParOf" srcId="{FDF58909-25F1-8D40-B6F8-7E63A2175EC7}" destId="{5F84FE1B-2284-CC4C-AA55-DD3A2D852933}" srcOrd="0" destOrd="0" presId="urn:microsoft.com/office/officeart/2005/8/layout/pyramid1"/>
    <dgm:cxn modelId="{1C841F4E-1A58-154D-A289-AD8503ED005E}" type="presParOf" srcId="{5F84FE1B-2284-CC4C-AA55-DD3A2D852933}" destId="{E537373F-2397-C144-9165-3D9C5728FE6F}" srcOrd="0" destOrd="0" presId="urn:microsoft.com/office/officeart/2005/8/layout/pyramid1"/>
    <dgm:cxn modelId="{0273A493-9B71-5C4C-821A-0DD8C9C2C019}" type="presParOf" srcId="{5F84FE1B-2284-CC4C-AA55-DD3A2D852933}" destId="{76FAED0A-E67A-934A-B5BB-089F6B853B2B}" srcOrd="1" destOrd="0" presId="urn:microsoft.com/office/officeart/2005/8/layout/pyramid1"/>
    <dgm:cxn modelId="{472D40CA-43B1-A44F-AC7F-357B945342BC}" type="presParOf" srcId="{FDF58909-25F1-8D40-B6F8-7E63A2175EC7}" destId="{03675A31-A1D4-0744-8977-C82ECAE612A2}" srcOrd="1" destOrd="0" presId="urn:microsoft.com/office/officeart/2005/8/layout/pyramid1"/>
    <dgm:cxn modelId="{D68E6BBC-25B5-174F-8387-2327F4CE110F}" type="presParOf" srcId="{03675A31-A1D4-0744-8977-C82ECAE612A2}" destId="{073574E2-7BDF-5F4F-801B-49786BB7F6AC}" srcOrd="0" destOrd="0" presId="urn:microsoft.com/office/officeart/2005/8/layout/pyramid1"/>
    <dgm:cxn modelId="{AAC8D04C-44C1-2C4F-8B15-7FE1C3ABCC94}" type="presParOf" srcId="{03675A31-A1D4-0744-8977-C82ECAE612A2}" destId="{8D95B3B0-8DE2-3844-A53D-6F10C61B1B10}" srcOrd="1" destOrd="0" presId="urn:microsoft.com/office/officeart/2005/8/layout/pyramid1"/>
    <dgm:cxn modelId="{29165F7C-DB59-9D41-9AFC-C34942F66BBD}" type="presParOf" srcId="{FDF58909-25F1-8D40-B6F8-7E63A2175EC7}" destId="{D1FB3E9A-A4C1-4F4B-8EAC-24E9FAE23AE9}" srcOrd="2" destOrd="0" presId="urn:microsoft.com/office/officeart/2005/8/layout/pyramid1"/>
    <dgm:cxn modelId="{392B9A41-7966-3243-945C-CC2C8D201763}" type="presParOf" srcId="{D1FB3E9A-A4C1-4F4B-8EAC-24E9FAE23AE9}" destId="{FE2EBD4A-3B52-C44E-833F-67A58B2CAC20}" srcOrd="0" destOrd="0" presId="urn:microsoft.com/office/officeart/2005/8/layout/pyramid1"/>
    <dgm:cxn modelId="{4521A819-1E27-6442-B8BE-33589C856C55}" type="presParOf" srcId="{D1FB3E9A-A4C1-4F4B-8EAC-24E9FAE23AE9}" destId="{5F788BCB-8966-AD4C-BF5B-742742A36E2F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7373F-2397-C144-9165-3D9C5728FE6F}">
      <dsp:nvSpPr>
        <dsp:cNvPr id="0" name=""/>
        <dsp:cNvSpPr/>
      </dsp:nvSpPr>
      <dsp:spPr>
        <a:xfrm>
          <a:off x="964542" y="0"/>
          <a:ext cx="964542" cy="879072"/>
        </a:xfrm>
        <a:prstGeom prst="trapezoid">
          <a:avLst>
            <a:gd name="adj" fmla="val 54861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Attributs communs </a:t>
          </a:r>
        </a:p>
      </dsp:txBody>
      <dsp:txXfrm>
        <a:off x="964542" y="0"/>
        <a:ext cx="964542" cy="879072"/>
      </dsp:txXfrm>
    </dsp:sp>
    <dsp:sp modelId="{073574E2-7BDF-5F4F-801B-49786BB7F6AC}">
      <dsp:nvSpPr>
        <dsp:cNvPr id="0" name=""/>
        <dsp:cNvSpPr/>
      </dsp:nvSpPr>
      <dsp:spPr>
        <a:xfrm>
          <a:off x="482271" y="879072"/>
          <a:ext cx="1929084" cy="879072"/>
        </a:xfrm>
        <a:prstGeom prst="trapezoid">
          <a:avLst>
            <a:gd name="adj" fmla="val 54861"/>
          </a:avLst>
        </a:prstGeom>
        <a:solidFill>
          <a:schemeClr val="accent5">
            <a:hueOff val="-4050001"/>
            <a:satOff val="11529"/>
            <a:lumOff val="196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Attributs spécifiques à l’industrie</a:t>
          </a:r>
        </a:p>
      </dsp:txBody>
      <dsp:txXfrm>
        <a:off x="819860" y="879072"/>
        <a:ext cx="1253905" cy="879072"/>
      </dsp:txXfrm>
    </dsp:sp>
    <dsp:sp modelId="{FE2EBD4A-3B52-C44E-833F-67A58B2CAC20}">
      <dsp:nvSpPr>
        <dsp:cNvPr id="0" name=""/>
        <dsp:cNvSpPr/>
      </dsp:nvSpPr>
      <dsp:spPr>
        <a:xfrm>
          <a:off x="0" y="1758144"/>
          <a:ext cx="2893627" cy="879072"/>
        </a:xfrm>
        <a:prstGeom prst="trapezoid">
          <a:avLst>
            <a:gd name="adj" fmla="val 54861"/>
          </a:avLst>
        </a:prstGeom>
        <a:solidFill>
          <a:schemeClr val="accent5">
            <a:hueOff val="-8100003"/>
            <a:satOff val="23057"/>
            <a:lumOff val="392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Attributs spécifiques au client</a:t>
          </a:r>
        </a:p>
      </dsp:txBody>
      <dsp:txXfrm>
        <a:off x="506384" y="1758144"/>
        <a:ext cx="1880857" cy="879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19417-64E7-0A4D-B95A-4618F46D9557}" type="datetimeFigureOut">
              <a:rPr lang="fr-FR" smtClean="0"/>
              <a:t>10/07/2018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90472-740D-1240-9AB0-B2DD0D8216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802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6C730-1E79-204A-9C39-F3BAC5377865}" type="datetimeFigureOut">
              <a:rPr lang="fr-FR" smtClean="0"/>
              <a:t>10/07/2018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57C11-BB11-DC47-8076-3585D57B5C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009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0438" y="3036478"/>
            <a:ext cx="5778460" cy="921006"/>
          </a:xfrm>
        </p:spPr>
        <p:txBody>
          <a:bodyPr anchor="ctr" anchorCtr="0"/>
          <a:lstStyle>
            <a:lvl1pPr algn="l">
              <a:defRPr sz="4000" b="0" cap="none">
                <a:solidFill>
                  <a:schemeClr val="accent1"/>
                </a:solidFill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60438" y="4085252"/>
            <a:ext cx="4450327" cy="507350"/>
          </a:xfrm>
        </p:spPr>
        <p:txBody>
          <a:bodyPr anchor="b">
            <a:normAutofit/>
          </a:bodyPr>
          <a:lstStyle>
            <a:lvl1pPr marL="0" indent="0">
              <a:buNone/>
              <a:defRPr sz="1600" b="0">
                <a:solidFill>
                  <a:srgbClr val="004489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1B8A-BFB2-C148-82A7-0532510EB54A}" type="slidenum">
              <a:rPr lang="fr-FR" smtClean="0"/>
              <a:t>‹#›</a:t>
            </a:fld>
            <a:endParaRPr lang="fr-FR"/>
          </a:p>
        </p:txBody>
      </p:sp>
      <p:sp>
        <p:nvSpPr>
          <p:cNvPr id="8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52193" cy="2761226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9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8492FE5-0615-9A4C-B874-0777069CC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94" y="1323472"/>
            <a:ext cx="7886699" cy="3090440"/>
          </a:xfrm>
        </p:spPr>
        <p:txBody>
          <a:bodyPr/>
          <a:lstStyle>
            <a:lvl1pPr>
              <a:defRPr sz="2000" b="0" i="0">
                <a:latin typeface="Vinci Sans Light" panose="02000000000000000000" pitchFamily="2" charset="77"/>
              </a:defRPr>
            </a:lvl1pPr>
            <a:lvl2pPr>
              <a:defRPr sz="1800" b="0" i="0">
                <a:latin typeface="Vinci Sans Light" panose="02000000000000000000" pitchFamily="2" charset="77"/>
              </a:defRPr>
            </a:lvl2pPr>
            <a:lvl3pPr>
              <a:defRPr sz="1600" b="0" i="0">
                <a:latin typeface="Vinci Sans Light" panose="02000000000000000000" pitchFamily="2" charset="77"/>
              </a:defRPr>
            </a:lvl3pPr>
            <a:lvl4pPr>
              <a:defRPr sz="1400" b="0" i="0">
                <a:latin typeface="Vinci Sans Light" panose="02000000000000000000" pitchFamily="2" charset="77"/>
              </a:defRPr>
            </a:lvl4pPr>
            <a:lvl5pPr>
              <a:defRPr sz="1400" b="0" i="0">
                <a:latin typeface="Vinci Sans Light" panose="02000000000000000000" pitchFamily="2" charset="77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5E8B64A-2B30-3547-97C6-4CDB41C4F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093" y="123788"/>
            <a:ext cx="6702787" cy="454392"/>
          </a:xfrm>
        </p:spPr>
        <p:txBody>
          <a:bodyPr anchor="b">
            <a:normAutofit/>
          </a:bodyPr>
          <a:lstStyle>
            <a:lvl1pPr>
              <a:defRPr lang="fr-FR" sz="2500" b="0" i="0" kern="1200" dirty="0" smtClean="0">
                <a:solidFill>
                  <a:schemeClr val="accent2"/>
                </a:solidFill>
                <a:latin typeface="Vinci Sans" panose="02000000000000000000" pitchFamily="2" charset="77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0" name="Espace réservé du texte 25">
            <a:extLst>
              <a:ext uri="{FF2B5EF4-FFF2-40B4-BE49-F238E27FC236}">
                <a16:creationId xmlns:a16="http://schemas.microsoft.com/office/drawing/2014/main" id="{BC4522B8-1B48-C747-8A5B-F0AB08DE77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8093" y="520763"/>
            <a:ext cx="6702787" cy="28436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accent4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 dirty="0"/>
              <a:t>Cliquez ici pour ajouter une sous-titre</a:t>
            </a:r>
          </a:p>
        </p:txBody>
      </p:sp>
    </p:spTree>
    <p:extLst>
      <p:ext uri="{BB962C8B-B14F-4D97-AF65-F5344CB8AC3E}">
        <p14:creationId xmlns:p14="http://schemas.microsoft.com/office/powerpoint/2010/main" val="41682172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9EC6ABEF-B7B8-3943-BB48-BFA83B34833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648" y="747620"/>
            <a:ext cx="7014470" cy="3945639"/>
          </a:xfrm>
          <a:prstGeom prst="rect">
            <a:avLst/>
          </a:prstGeom>
          <a:noFill/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0E0C3494-5B83-DD4F-8CFE-583B525D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093" y="123788"/>
            <a:ext cx="6702787" cy="454392"/>
          </a:xfrm>
        </p:spPr>
        <p:txBody>
          <a:bodyPr anchor="b">
            <a:normAutofit/>
          </a:bodyPr>
          <a:lstStyle>
            <a:lvl1pPr>
              <a:defRPr lang="fr-FR" sz="2500" b="0" i="0" kern="1200" dirty="0" smtClean="0">
                <a:solidFill>
                  <a:schemeClr val="accent2"/>
                </a:solidFill>
                <a:latin typeface="Vinci Sans" panose="02000000000000000000" pitchFamily="2" charset="77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Espace réservé du texte 25">
            <a:extLst>
              <a:ext uri="{FF2B5EF4-FFF2-40B4-BE49-F238E27FC236}">
                <a16:creationId xmlns:a16="http://schemas.microsoft.com/office/drawing/2014/main" id="{27E6C20E-68DB-4B46-9E33-70F525414E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8093" y="520763"/>
            <a:ext cx="6702787" cy="28436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accent4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 dirty="0"/>
              <a:t>Cliquez ici pour ajouter une sous-titre</a:t>
            </a:r>
          </a:p>
        </p:txBody>
      </p:sp>
    </p:spTree>
    <p:extLst>
      <p:ext uri="{BB962C8B-B14F-4D97-AF65-F5344CB8AC3E}">
        <p14:creationId xmlns:p14="http://schemas.microsoft.com/office/powerpoint/2010/main" val="3748683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p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CDAB6D2-DB3C-464F-B6D7-E15248BCBB39}"/>
              </a:ext>
            </a:extLst>
          </p:cNvPr>
          <p:cNvCxnSpPr>
            <a:cxnSpLocks/>
          </p:cNvCxnSpPr>
          <p:nvPr userDrawn="1"/>
        </p:nvCxnSpPr>
        <p:spPr>
          <a:xfrm>
            <a:off x="789840" y="4853385"/>
            <a:ext cx="0" cy="126776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198DC0C-0FA9-EF44-81B8-EBB550D16E98}"/>
              </a:ext>
            </a:extLst>
          </p:cNvPr>
          <p:cNvCxnSpPr>
            <a:cxnSpLocks/>
          </p:cNvCxnSpPr>
          <p:nvPr userDrawn="1"/>
        </p:nvCxnSpPr>
        <p:spPr>
          <a:xfrm>
            <a:off x="1437253" y="4853385"/>
            <a:ext cx="0" cy="126776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FDAB5B8-4FD7-BA4A-8498-A9EB07A0B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907" y="4778148"/>
            <a:ext cx="734483" cy="2637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50">
                <a:solidFill>
                  <a:schemeClr val="bg1">
                    <a:lumMod val="50000"/>
                  </a:schemeClr>
                </a:solidFill>
                <a:latin typeface="Vinci Sans" panose="02000000000000000000" pitchFamily="2" charset="77"/>
              </a:defRPr>
            </a:lvl1pPr>
          </a:lstStyle>
          <a:p>
            <a:fld id="{4679005B-F740-2F4A-867A-E9D8F3630CD3}" type="datetime1">
              <a:rPr lang="fr-FR" smtClean="0"/>
              <a:t>10/07/2018</a:t>
            </a:fld>
            <a:endParaRPr lang="fr-FR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EA7BF08-1770-0D44-AB95-4B1CD38B8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090" y="4778149"/>
            <a:ext cx="522817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 b="1" i="0">
                <a:solidFill>
                  <a:schemeClr val="tx1"/>
                </a:solidFill>
                <a:latin typeface="Vinci Sans" panose="02000000000000000000" pitchFamily="2" charset="77"/>
              </a:defRPr>
            </a:lvl1pPr>
          </a:lstStyle>
          <a:p>
            <a:fld id="{441F3DC8-EA5F-A947-A07D-B9EDE415847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5" name="Espace réservé du pied de page 6">
            <a:extLst>
              <a:ext uri="{FF2B5EF4-FFF2-40B4-BE49-F238E27FC236}">
                <a16:creationId xmlns:a16="http://schemas.microsoft.com/office/drawing/2014/main" id="{445E695A-4748-9E40-B175-C46DB2756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27824" y="4778148"/>
            <a:ext cx="3086100" cy="2637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  <a:latin typeface="Vinci Sans" panose="02000000000000000000" pitchFamily="2" charset="77"/>
              </a:defRPr>
            </a:lvl1pPr>
          </a:lstStyle>
          <a:p>
            <a:r>
              <a:rPr lang="fr-FR" dirty="0"/>
              <a:t>Présentation </a:t>
            </a:r>
            <a:r>
              <a:rPr lang="fr-FR" dirty="0" err="1"/>
              <a:t>Sixense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02F3B8A-5257-2C46-8C13-5495AB951F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1271" y="1087085"/>
            <a:ext cx="3802473" cy="3597903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7445C083-79BD-8B4C-89D7-4068BA04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093" y="123788"/>
            <a:ext cx="6702787" cy="454392"/>
          </a:xfrm>
        </p:spPr>
        <p:txBody>
          <a:bodyPr anchor="b">
            <a:normAutofit/>
          </a:bodyPr>
          <a:lstStyle>
            <a:lvl1pPr>
              <a:defRPr lang="fr-FR" sz="2500" b="0" i="0" kern="1200" dirty="0" smtClean="0">
                <a:solidFill>
                  <a:schemeClr val="accent2"/>
                </a:solidFill>
                <a:latin typeface="Vinci Sans" panose="02000000000000000000" pitchFamily="2" charset="77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2" name="Espace réservé du texte 25">
            <a:extLst>
              <a:ext uri="{FF2B5EF4-FFF2-40B4-BE49-F238E27FC236}">
                <a16:creationId xmlns:a16="http://schemas.microsoft.com/office/drawing/2014/main" id="{90A44949-EC34-E04B-8D87-AA14B93B6F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8093" y="520763"/>
            <a:ext cx="6702787" cy="28436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accent4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 dirty="0"/>
              <a:t>Cliquez ici pour ajouter une sous-titre</a:t>
            </a:r>
          </a:p>
        </p:txBody>
      </p:sp>
    </p:spTree>
    <p:extLst>
      <p:ext uri="{BB962C8B-B14F-4D97-AF65-F5344CB8AC3E}">
        <p14:creationId xmlns:p14="http://schemas.microsoft.com/office/powerpoint/2010/main" val="3340741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Remercimen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3454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nalisé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7B6C6ED-C380-7D4F-8568-B8D523C5B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907" y="4778148"/>
            <a:ext cx="734483" cy="2637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50">
                <a:solidFill>
                  <a:schemeClr val="bg1">
                    <a:lumMod val="85000"/>
                  </a:schemeClr>
                </a:solidFill>
                <a:latin typeface="Vinci Sans" panose="02000000000000000000" pitchFamily="2" charset="77"/>
              </a:defRPr>
            </a:lvl1pPr>
          </a:lstStyle>
          <a:p>
            <a:fld id="{B13788D3-03FE-B641-B8EB-93DB3032A192}" type="datetime1">
              <a:rPr lang="fr-FR" smtClean="0"/>
              <a:t>10/07/2018</a:t>
            </a:fld>
            <a:endParaRPr lang="fr-FR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B75D65-4C52-CD48-A5D4-1355C2993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090" y="4778149"/>
            <a:ext cx="522817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 b="1" i="0">
                <a:solidFill>
                  <a:schemeClr val="bg1"/>
                </a:solidFill>
                <a:latin typeface="Vinci Sans" panose="02000000000000000000" pitchFamily="2" charset="77"/>
              </a:defRPr>
            </a:lvl1pPr>
          </a:lstStyle>
          <a:p>
            <a:fld id="{441F3DC8-EA5F-A947-A07D-B9EDE415847A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C150E1D-2694-1B44-92E8-151F7121A0B1}"/>
              </a:ext>
            </a:extLst>
          </p:cNvPr>
          <p:cNvCxnSpPr>
            <a:cxnSpLocks/>
          </p:cNvCxnSpPr>
          <p:nvPr userDrawn="1"/>
        </p:nvCxnSpPr>
        <p:spPr>
          <a:xfrm>
            <a:off x="789840" y="4853385"/>
            <a:ext cx="0" cy="126776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pied de page 6">
            <a:extLst>
              <a:ext uri="{FF2B5EF4-FFF2-40B4-BE49-F238E27FC236}">
                <a16:creationId xmlns:a16="http://schemas.microsoft.com/office/drawing/2014/main" id="{AD56F4DE-7539-394F-84E0-1373AA15A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27824" y="4778148"/>
            <a:ext cx="3086100" cy="2637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1">
                    <a:lumMod val="85000"/>
                  </a:schemeClr>
                </a:solidFill>
                <a:latin typeface="Vinci Sans" panose="02000000000000000000" pitchFamily="2" charset="77"/>
              </a:defRPr>
            </a:lvl1pPr>
          </a:lstStyle>
          <a:p>
            <a:r>
              <a:rPr lang="fr-FR"/>
              <a:t>Présentation Sixense</a:t>
            </a:r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E19D5CD-43ED-C044-8DD0-7AADD6B4A786}"/>
              </a:ext>
            </a:extLst>
          </p:cNvPr>
          <p:cNvCxnSpPr>
            <a:cxnSpLocks/>
          </p:cNvCxnSpPr>
          <p:nvPr userDrawn="1"/>
        </p:nvCxnSpPr>
        <p:spPr>
          <a:xfrm>
            <a:off x="1437253" y="4853385"/>
            <a:ext cx="0" cy="126776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80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1B8A-BFB2-C148-82A7-0532510EB54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655097" y="1347524"/>
            <a:ext cx="4547419" cy="540000"/>
          </a:xfrm>
        </p:spPr>
        <p:txBody>
          <a:bodyPr lIns="108000" tIns="108000" rIns="108000" bIns="108000" anchor="ctr" anchorCtr="0">
            <a:noAutofit/>
          </a:bodyPr>
          <a:lstStyle>
            <a:lvl1pPr>
              <a:spcBef>
                <a:spcPts val="0"/>
              </a:spcBef>
              <a:defRPr sz="1900"/>
            </a:lvl1pPr>
            <a:lvl2pPr>
              <a:spcBef>
                <a:spcPts val="0"/>
              </a:spcBef>
              <a:defRPr sz="1200" b="0" i="0">
                <a:latin typeface="Vinci Sans"/>
                <a:cs typeface="Vinci Sans"/>
              </a:defRPr>
            </a:lvl2pPr>
          </a:lstStyle>
          <a:p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387169" y="1421271"/>
            <a:ext cx="106516" cy="39599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Vinci Sans"/>
            </a:endParaRPr>
          </a:p>
        </p:txBody>
      </p:sp>
      <p:sp>
        <p:nvSpPr>
          <p:cNvPr id="16" name="Espace réservé du contenu 7" title="P"/>
          <p:cNvSpPr>
            <a:spLocks noGrp="1"/>
          </p:cNvSpPr>
          <p:nvPr>
            <p:ph sz="quarter" idx="16" hasCustomPrompt="1"/>
          </p:nvPr>
        </p:nvSpPr>
        <p:spPr>
          <a:xfrm>
            <a:off x="6311127" y="1347524"/>
            <a:ext cx="727772" cy="521822"/>
          </a:xfrm>
        </p:spPr>
        <p:txBody>
          <a:bodyPr>
            <a:normAutofit lnSpcReduction="10000"/>
          </a:bodyPr>
          <a:lstStyle>
            <a:lvl1pPr>
              <a:defRPr sz="2800"/>
            </a:lvl1pPr>
          </a:lstStyle>
          <a:p>
            <a:r>
              <a:rPr lang="fr-FR"/>
              <a:t>P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idx="17" hasCustomPrompt="1"/>
          </p:nvPr>
        </p:nvSpPr>
        <p:spPr>
          <a:xfrm>
            <a:off x="1655097" y="1886240"/>
            <a:ext cx="4547419" cy="540000"/>
          </a:xfrm>
        </p:spPr>
        <p:txBody>
          <a:bodyPr lIns="108000" tIns="108000" rIns="108000" bIns="108000" anchor="ctr" anchorCtr="0">
            <a:noAutofit/>
          </a:bodyPr>
          <a:lstStyle>
            <a:lvl1pPr>
              <a:spcBef>
                <a:spcPts val="0"/>
              </a:spcBef>
              <a:defRPr sz="1900"/>
            </a:lvl1pPr>
            <a:lvl2pPr>
              <a:spcBef>
                <a:spcPts val="0"/>
              </a:spcBef>
              <a:defRPr sz="1200" b="0" i="0">
                <a:latin typeface="Vinci Sans"/>
                <a:cs typeface="Vinci Sans"/>
              </a:defRPr>
            </a:lvl2pPr>
          </a:lstStyle>
          <a:p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1387169" y="1959987"/>
            <a:ext cx="106516" cy="39599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Vinci Sans"/>
            </a:endParaRPr>
          </a:p>
        </p:txBody>
      </p:sp>
      <p:sp>
        <p:nvSpPr>
          <p:cNvPr id="19" name="Espace réservé du contenu 7" title="P"/>
          <p:cNvSpPr>
            <a:spLocks noGrp="1"/>
          </p:cNvSpPr>
          <p:nvPr>
            <p:ph sz="quarter" idx="18" hasCustomPrompt="1"/>
          </p:nvPr>
        </p:nvSpPr>
        <p:spPr>
          <a:xfrm>
            <a:off x="6311127" y="1886240"/>
            <a:ext cx="727772" cy="521822"/>
          </a:xfrm>
        </p:spPr>
        <p:txBody>
          <a:bodyPr>
            <a:normAutofit lnSpcReduction="10000"/>
          </a:bodyPr>
          <a:lstStyle>
            <a:lvl1pPr>
              <a:defRPr sz="2800"/>
            </a:lvl1pPr>
          </a:lstStyle>
          <a:p>
            <a:r>
              <a:rPr lang="fr-FR"/>
              <a:t>P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idx="19" hasCustomPrompt="1"/>
          </p:nvPr>
        </p:nvSpPr>
        <p:spPr>
          <a:xfrm>
            <a:off x="1655097" y="2426240"/>
            <a:ext cx="4547418" cy="540000"/>
          </a:xfrm>
        </p:spPr>
        <p:txBody>
          <a:bodyPr lIns="108000" tIns="108000" rIns="108000" bIns="108000" anchor="ctr" anchorCtr="0">
            <a:noAutofit/>
          </a:bodyPr>
          <a:lstStyle>
            <a:lvl1pPr>
              <a:spcBef>
                <a:spcPts val="0"/>
              </a:spcBef>
              <a:defRPr sz="1900"/>
            </a:lvl1pPr>
            <a:lvl2pPr>
              <a:spcBef>
                <a:spcPts val="0"/>
              </a:spcBef>
              <a:defRPr sz="1200" b="0" i="0">
                <a:latin typeface="Vinci Sans"/>
                <a:cs typeface="Vinci Sans"/>
              </a:defRPr>
            </a:lvl2pPr>
          </a:lstStyle>
          <a:p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387168" y="2499987"/>
            <a:ext cx="106516" cy="3959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Vinci Sans"/>
            </a:endParaRPr>
          </a:p>
        </p:txBody>
      </p:sp>
      <p:sp>
        <p:nvSpPr>
          <p:cNvPr id="22" name="Espace réservé du contenu 7" title="P"/>
          <p:cNvSpPr>
            <a:spLocks noGrp="1"/>
          </p:cNvSpPr>
          <p:nvPr>
            <p:ph sz="quarter" idx="20" hasCustomPrompt="1"/>
          </p:nvPr>
        </p:nvSpPr>
        <p:spPr>
          <a:xfrm>
            <a:off x="6311126" y="2426240"/>
            <a:ext cx="727772" cy="521822"/>
          </a:xfrm>
        </p:spPr>
        <p:txBody>
          <a:bodyPr>
            <a:normAutofit lnSpcReduction="10000"/>
          </a:bodyPr>
          <a:lstStyle>
            <a:lvl1pPr>
              <a:defRPr sz="2800"/>
            </a:lvl1pPr>
          </a:lstStyle>
          <a:p>
            <a:r>
              <a:rPr lang="fr-FR"/>
              <a:t>P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21" hasCustomPrompt="1"/>
          </p:nvPr>
        </p:nvSpPr>
        <p:spPr>
          <a:xfrm>
            <a:off x="1655097" y="2966240"/>
            <a:ext cx="4547418" cy="540000"/>
          </a:xfrm>
        </p:spPr>
        <p:txBody>
          <a:bodyPr lIns="108000" tIns="108000" rIns="108000" bIns="108000" anchor="ctr" anchorCtr="0">
            <a:noAutofit/>
          </a:bodyPr>
          <a:lstStyle>
            <a:lvl1pPr>
              <a:spcBef>
                <a:spcPts val="0"/>
              </a:spcBef>
              <a:defRPr sz="1900"/>
            </a:lvl1pPr>
            <a:lvl2pPr>
              <a:spcBef>
                <a:spcPts val="0"/>
              </a:spcBef>
              <a:defRPr sz="1200" b="0" i="0">
                <a:latin typeface="Vinci Sans"/>
                <a:cs typeface="Vinci Sans"/>
              </a:defRPr>
            </a:lvl2pPr>
          </a:lstStyle>
          <a:p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1387168" y="3039987"/>
            <a:ext cx="106516" cy="3959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Vinci Sans"/>
            </a:endParaRPr>
          </a:p>
        </p:txBody>
      </p:sp>
      <p:sp>
        <p:nvSpPr>
          <p:cNvPr id="25" name="Espace réservé du contenu 7" title="P"/>
          <p:cNvSpPr>
            <a:spLocks noGrp="1"/>
          </p:cNvSpPr>
          <p:nvPr>
            <p:ph sz="quarter" idx="22" hasCustomPrompt="1"/>
          </p:nvPr>
        </p:nvSpPr>
        <p:spPr>
          <a:xfrm>
            <a:off x="6311126" y="2966240"/>
            <a:ext cx="727772" cy="521822"/>
          </a:xfrm>
        </p:spPr>
        <p:txBody>
          <a:bodyPr>
            <a:normAutofit lnSpcReduction="10000"/>
          </a:bodyPr>
          <a:lstStyle>
            <a:lvl1pPr>
              <a:defRPr sz="2800"/>
            </a:lvl1pPr>
          </a:lstStyle>
          <a:p>
            <a:r>
              <a:rPr lang="fr-FR"/>
              <a:t>P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idx="23" hasCustomPrompt="1"/>
          </p:nvPr>
        </p:nvSpPr>
        <p:spPr>
          <a:xfrm>
            <a:off x="1655097" y="3504956"/>
            <a:ext cx="4547418" cy="540000"/>
          </a:xfrm>
        </p:spPr>
        <p:txBody>
          <a:bodyPr lIns="108000" tIns="108000" rIns="108000" bIns="108000" anchor="ctr" anchorCtr="0">
            <a:noAutofit/>
          </a:bodyPr>
          <a:lstStyle>
            <a:lvl1pPr>
              <a:spcBef>
                <a:spcPts val="0"/>
              </a:spcBef>
              <a:defRPr sz="1900"/>
            </a:lvl1pPr>
            <a:lvl2pPr>
              <a:spcBef>
                <a:spcPts val="0"/>
              </a:spcBef>
              <a:defRPr sz="1200" b="0" i="0">
                <a:latin typeface="Vinci Sans"/>
                <a:cs typeface="Vinci Sans"/>
              </a:defRPr>
            </a:lvl2pPr>
          </a:lstStyle>
          <a:p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1387168" y="3578703"/>
            <a:ext cx="106516" cy="3959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Vinci Sans"/>
            </a:endParaRPr>
          </a:p>
        </p:txBody>
      </p:sp>
      <p:sp>
        <p:nvSpPr>
          <p:cNvPr id="28" name="Espace réservé du contenu 7" title="P"/>
          <p:cNvSpPr>
            <a:spLocks noGrp="1"/>
          </p:cNvSpPr>
          <p:nvPr>
            <p:ph sz="quarter" idx="24" hasCustomPrompt="1"/>
          </p:nvPr>
        </p:nvSpPr>
        <p:spPr>
          <a:xfrm>
            <a:off x="6311126" y="3504956"/>
            <a:ext cx="727772" cy="521822"/>
          </a:xfrm>
        </p:spPr>
        <p:txBody>
          <a:bodyPr>
            <a:normAutofit lnSpcReduction="10000"/>
          </a:bodyPr>
          <a:lstStyle>
            <a:lvl1pPr>
              <a:defRPr sz="2800"/>
            </a:lvl1pPr>
          </a:lstStyle>
          <a:p>
            <a:r>
              <a:rPr lang="fr-FR"/>
              <a:t>P</a:t>
            </a:r>
          </a:p>
        </p:txBody>
      </p:sp>
      <p:sp>
        <p:nvSpPr>
          <p:cNvPr id="29" name="Espace réservé du contenu 2"/>
          <p:cNvSpPr>
            <a:spLocks noGrp="1"/>
          </p:cNvSpPr>
          <p:nvPr>
            <p:ph idx="25" hasCustomPrompt="1"/>
          </p:nvPr>
        </p:nvSpPr>
        <p:spPr>
          <a:xfrm>
            <a:off x="1655097" y="4044956"/>
            <a:ext cx="4547418" cy="540000"/>
          </a:xfrm>
        </p:spPr>
        <p:txBody>
          <a:bodyPr lIns="108000" tIns="108000" rIns="108000" bIns="108000" anchor="ctr" anchorCtr="0">
            <a:noAutofit/>
          </a:bodyPr>
          <a:lstStyle>
            <a:lvl1pPr>
              <a:spcBef>
                <a:spcPts val="0"/>
              </a:spcBef>
              <a:defRPr sz="1900"/>
            </a:lvl1pPr>
            <a:lvl2pPr>
              <a:spcBef>
                <a:spcPts val="0"/>
              </a:spcBef>
              <a:defRPr sz="1200" b="0" i="0">
                <a:latin typeface="Vinci Sans"/>
                <a:cs typeface="Vinci Sans"/>
              </a:defRPr>
            </a:lvl2pPr>
          </a:lstStyle>
          <a:p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1387168" y="4118703"/>
            <a:ext cx="106516" cy="3959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Vinci Sans"/>
            </a:endParaRPr>
          </a:p>
        </p:txBody>
      </p:sp>
      <p:sp>
        <p:nvSpPr>
          <p:cNvPr id="31" name="Espace réservé du contenu 7" title="P"/>
          <p:cNvSpPr>
            <a:spLocks noGrp="1"/>
          </p:cNvSpPr>
          <p:nvPr>
            <p:ph sz="quarter" idx="26" hasCustomPrompt="1"/>
          </p:nvPr>
        </p:nvSpPr>
        <p:spPr>
          <a:xfrm>
            <a:off x="6311126" y="4044956"/>
            <a:ext cx="727772" cy="521822"/>
          </a:xfrm>
        </p:spPr>
        <p:txBody>
          <a:bodyPr>
            <a:normAutofit lnSpcReduction="10000"/>
          </a:bodyPr>
          <a:lstStyle>
            <a:lvl1pPr>
              <a:defRPr sz="2800"/>
            </a:lvl1pPr>
          </a:lstStyle>
          <a:p>
            <a:r>
              <a:rPr lang="fr-FR"/>
              <a:t>P</a:t>
            </a:r>
          </a:p>
        </p:txBody>
      </p:sp>
      <p:sp>
        <p:nvSpPr>
          <p:cNvPr id="35" name="Espace réservé de la date 3">
            <a:extLst>
              <a:ext uri="{FF2B5EF4-FFF2-40B4-BE49-F238E27FC236}">
                <a16:creationId xmlns:a16="http://schemas.microsoft.com/office/drawing/2014/main" id="{5F2F85A5-19AA-9947-8E52-2FF9F86BA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3610" y="4701711"/>
            <a:ext cx="510849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Vinci Sans Light"/>
                <a:cs typeface="Vinci Sans Light"/>
              </a:defRPr>
            </a:lvl1pPr>
          </a:lstStyle>
          <a:p>
            <a:r>
              <a:rPr lang="fr-FR"/>
              <a:t>19/01/18</a:t>
            </a:r>
          </a:p>
        </p:txBody>
      </p:sp>
      <p:sp>
        <p:nvSpPr>
          <p:cNvPr id="36" name="Espace réservé du pied de page 4">
            <a:extLst>
              <a:ext uri="{FF2B5EF4-FFF2-40B4-BE49-F238E27FC236}">
                <a16:creationId xmlns:a16="http://schemas.microsoft.com/office/drawing/2014/main" id="{04E5D7D1-D7CF-3642-8DC5-9CD5E978B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355" y="4701711"/>
            <a:ext cx="6154543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Vinci Sans Light"/>
                <a:cs typeface="Vinci Sans Light"/>
              </a:defRPr>
            </a:lvl1pPr>
          </a:lstStyle>
          <a:p>
            <a:r>
              <a:rPr lang="fr-FR"/>
              <a:t>Présentation projet SAMP</a:t>
            </a:r>
          </a:p>
        </p:txBody>
      </p:sp>
    </p:spTree>
    <p:extLst>
      <p:ext uri="{BB962C8B-B14F-4D97-AF65-F5344CB8AC3E}">
        <p14:creationId xmlns:p14="http://schemas.microsoft.com/office/powerpoint/2010/main" val="46885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-tête de sec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8832" y="1669257"/>
            <a:ext cx="4461933" cy="1021556"/>
          </a:xfrm>
        </p:spPr>
        <p:txBody>
          <a:bodyPr anchor="b" anchorCtr="0"/>
          <a:lstStyle>
            <a:lvl1pPr algn="l">
              <a:defRPr sz="4000" b="0" cap="none">
                <a:solidFill>
                  <a:schemeClr val="bg1"/>
                </a:solidFill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48832" y="2823502"/>
            <a:ext cx="4461933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solidFill>
                  <a:srgbClr val="FFFFFF"/>
                </a:solidFill>
                <a:latin typeface="Vinci Sans"/>
                <a:cs typeface="Vinci San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1B8A-BFB2-C148-82A7-0532510EB54A}" type="slidenum">
              <a:rPr lang="fr-FR" smtClean="0"/>
              <a:t>‹#›</a:t>
            </a:fld>
            <a:endParaRPr lang="fr-FR"/>
          </a:p>
        </p:txBody>
      </p:sp>
      <p:sp>
        <p:nvSpPr>
          <p:cNvPr id="25" name="Freeform 20"/>
          <p:cNvSpPr>
            <a:spLocks noGrp="1"/>
          </p:cNvSpPr>
          <p:nvPr>
            <p:ph type="pic" idx="17"/>
          </p:nvPr>
        </p:nvSpPr>
        <p:spPr bwMode="auto">
          <a:xfrm>
            <a:off x="5570514" y="1"/>
            <a:ext cx="3587111" cy="4519967"/>
          </a:xfrm>
          <a:custGeom>
            <a:avLst/>
            <a:gdLst>
              <a:gd name="T0" fmla="*/ 1368 w 1368"/>
              <a:gd name="T1" fmla="*/ 2411 h 2411"/>
              <a:gd name="T2" fmla="*/ 0 w 1368"/>
              <a:gd name="T3" fmla="*/ 0 h 2411"/>
              <a:gd name="T4" fmla="*/ 1368 w 1368"/>
              <a:gd name="T5" fmla="*/ 0 h 2411"/>
              <a:gd name="T6" fmla="*/ 1368 w 1368"/>
              <a:gd name="T7" fmla="*/ 2411 h 2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68" h="2411">
                <a:moveTo>
                  <a:pt x="1368" y="2411"/>
                </a:moveTo>
                <a:lnTo>
                  <a:pt x="0" y="0"/>
                </a:lnTo>
                <a:lnTo>
                  <a:pt x="1368" y="0"/>
                </a:lnTo>
                <a:lnTo>
                  <a:pt x="1368" y="2411"/>
                </a:lnTo>
                <a:close/>
              </a:path>
            </a:pathLst>
          </a:custGeom>
          <a:solidFill>
            <a:srgbClr val="D0D1C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 lvl="0"/>
            <a:endParaRPr lang="en-US" noProof="0"/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FCFCAE46-AD4F-8542-AF15-50B9F94CB506}"/>
              </a:ext>
            </a:extLst>
          </p:cNvPr>
          <p:cNvSpPr txBox="1">
            <a:spLocks/>
          </p:cNvSpPr>
          <p:nvPr userDrawn="1"/>
        </p:nvSpPr>
        <p:spPr>
          <a:xfrm>
            <a:off x="253610" y="4701711"/>
            <a:ext cx="510849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fr-FR"/>
            </a:defPPr>
            <a:lvl1pPr marL="0" algn="l" defTabSz="457200" rtl="0" eaLnBrk="1" latinLnBrk="0" hangingPunct="1">
              <a:defRPr sz="900" b="0" i="0" kern="1200">
                <a:solidFill>
                  <a:schemeClr val="tx1">
                    <a:tint val="75000"/>
                  </a:schemeClr>
                </a:solidFill>
                <a:latin typeface="Vinci Sans Light"/>
                <a:ea typeface="+mn-ea"/>
                <a:cs typeface="Vinci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19/01/18</a:t>
            </a:r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9DEDAD56-6EA5-FE43-BF9F-12662B881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355" y="4701711"/>
            <a:ext cx="6154543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Vinci Sans Light"/>
                <a:cs typeface="Vinci Sans Light"/>
              </a:defRPr>
            </a:lvl1pPr>
          </a:lstStyle>
          <a:p>
            <a:r>
              <a:rPr lang="fr-FR"/>
              <a:t>Présentation projet SAMP</a:t>
            </a:r>
          </a:p>
        </p:txBody>
      </p:sp>
    </p:spTree>
    <p:extLst>
      <p:ext uri="{BB962C8B-B14F-4D97-AF65-F5344CB8AC3E}">
        <p14:creationId xmlns:p14="http://schemas.microsoft.com/office/powerpoint/2010/main" val="300727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1871" y="1327355"/>
            <a:ext cx="6367027" cy="2964108"/>
          </a:xfrm>
        </p:spPr>
        <p:txBody>
          <a:bodyPr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16376" y="169181"/>
            <a:ext cx="493252" cy="27384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bg1"/>
                </a:solidFill>
                <a:latin typeface="Vinci Sans"/>
              </a:defRPr>
            </a:lvl1pPr>
          </a:lstStyle>
          <a:p>
            <a:fld id="{E0ED1B8A-BFB2-C148-82A7-0532510EB54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5AE3F3CE-6223-A34B-A4E2-D364EA07B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3610" y="4701711"/>
            <a:ext cx="510849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Vinci Sans Light"/>
                <a:cs typeface="Vinci Sans Light"/>
              </a:defRPr>
            </a:lvl1pPr>
          </a:lstStyle>
          <a:p>
            <a:endParaRPr lang="fr-FR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633CDC99-63B3-BD4C-B6C4-58DE449B7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355" y="4701711"/>
            <a:ext cx="6154543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Vinci Sans Light"/>
                <a:cs typeface="Vinci Sans Light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37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84130" y="1327355"/>
            <a:ext cx="4154768" cy="2964108"/>
          </a:xfrm>
        </p:spPr>
        <p:txBody>
          <a:bodyPr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1B8A-BFB2-C148-82A7-0532510EB54A}" type="slidenum">
              <a:rPr lang="fr-FR" smtClean="0"/>
              <a:t>‹#›</a:t>
            </a:fld>
            <a:endParaRPr lang="fr-FR"/>
          </a:p>
        </p:txBody>
      </p:sp>
      <p:sp>
        <p:nvSpPr>
          <p:cNvPr id="8" name="Рисунок 15"/>
          <p:cNvSpPr>
            <a:spLocks noGrp="1"/>
          </p:cNvSpPr>
          <p:nvPr>
            <p:ph type="pic" idx="18"/>
          </p:nvPr>
        </p:nvSpPr>
        <p:spPr>
          <a:xfrm>
            <a:off x="0" y="1327355"/>
            <a:ext cx="2589159" cy="2964108"/>
          </a:xfrm>
          <a:prstGeom prst="rect">
            <a:avLst/>
          </a:prstGeom>
          <a:solidFill>
            <a:srgbClr val="D0D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81" tIns="17140" rIns="34281" bIns="17140" rtlCol="0" anchor="ctr"/>
          <a:lstStyle>
            <a:lvl1pPr>
              <a:defRPr sz="300" b="1">
                <a:latin typeface="Vinci Sans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9B00459A-E97D-784E-B270-56BF67623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3610" y="4701711"/>
            <a:ext cx="510849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Vinci Sans Light"/>
                <a:cs typeface="Vinci Sans Light"/>
              </a:defRPr>
            </a:lvl1pPr>
          </a:lstStyle>
          <a:p>
            <a:r>
              <a:rPr lang="fr-FR"/>
              <a:t>19/01/18</a:t>
            </a:r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896B7A70-77A7-DE43-9114-6C80F62FB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355" y="4701711"/>
            <a:ext cx="6154543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Vinci Sans Light"/>
                <a:cs typeface="Vinci Sans Light"/>
              </a:defRPr>
            </a:lvl1pPr>
          </a:lstStyle>
          <a:p>
            <a:r>
              <a:rPr lang="fr-FR"/>
              <a:t>Présentation projet SAMP</a:t>
            </a:r>
          </a:p>
        </p:txBody>
      </p:sp>
    </p:spTree>
    <p:extLst>
      <p:ext uri="{BB962C8B-B14F-4D97-AF65-F5344CB8AC3E}">
        <p14:creationId xmlns:p14="http://schemas.microsoft.com/office/powerpoint/2010/main" val="145535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1B8A-BFB2-C148-82A7-0532510EB54A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e la date 3">
            <a:extLst>
              <a:ext uri="{FF2B5EF4-FFF2-40B4-BE49-F238E27FC236}">
                <a16:creationId xmlns:a16="http://schemas.microsoft.com/office/drawing/2014/main" id="{28D1F24F-6D21-A74C-B486-AD0C41839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3610" y="4701711"/>
            <a:ext cx="510849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Vinci Sans Light"/>
                <a:cs typeface="Vinci Sans Light"/>
              </a:defRPr>
            </a:lvl1pPr>
          </a:lstStyle>
          <a:p>
            <a:r>
              <a:rPr lang="fr-FR"/>
              <a:t>19/01/18</a:t>
            </a:r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54C99D3B-A8F3-374F-A70F-C5ABB2366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355" y="4701711"/>
            <a:ext cx="6154543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Vinci Sans Light"/>
                <a:cs typeface="Vinci Sans Light"/>
              </a:defRPr>
            </a:lvl1pPr>
          </a:lstStyle>
          <a:p>
            <a:r>
              <a:rPr lang="fr-FR"/>
              <a:t>Présentation projet SAMP</a:t>
            </a:r>
          </a:p>
        </p:txBody>
      </p:sp>
    </p:spTree>
    <p:extLst>
      <p:ext uri="{BB962C8B-B14F-4D97-AF65-F5344CB8AC3E}">
        <p14:creationId xmlns:p14="http://schemas.microsoft.com/office/powerpoint/2010/main" val="11168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876" y="349888"/>
            <a:ext cx="6367027" cy="563142"/>
          </a:xfrm>
        </p:spPr>
        <p:txBody>
          <a:bodyPr lIns="0" tIns="0" rIns="0" bIns="0" anchor="b"/>
          <a:lstStyle>
            <a:lvl1pPr>
              <a:defRPr sz="2800" b="1" i="0">
                <a:latin typeface="Vinci Sans"/>
                <a:cs typeface="Vinci Sans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1B8A-BFB2-C148-82A7-0532510EB54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 rot="16200000">
            <a:off x="-71365" y="647532"/>
            <a:ext cx="1212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1100">
                <a:solidFill>
                  <a:srgbClr val="647D9D"/>
                </a:solidFill>
                <a:latin typeface="Vinci Sans"/>
                <a:cs typeface="Vinci Sans"/>
              </a:rPr>
              <a:t>DIMENSION</a:t>
            </a:r>
          </a:p>
        </p:txBody>
      </p:sp>
      <p:sp>
        <p:nvSpPr>
          <p:cNvPr id="8" name="Rectangle 7"/>
          <p:cNvSpPr/>
          <p:nvPr userDrawn="1"/>
        </p:nvSpPr>
        <p:spPr>
          <a:xfrm rot="5400000">
            <a:off x="614043" y="937892"/>
            <a:ext cx="45719" cy="1273807"/>
          </a:xfrm>
          <a:prstGeom prst="rect">
            <a:avLst/>
          </a:prstGeom>
          <a:solidFill>
            <a:srgbClr val="647D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solidFill>
                <a:srgbClr val="647D9D"/>
              </a:solidFill>
            </a:endParaRP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1942046" y="1006999"/>
            <a:ext cx="6367463" cy="812800"/>
          </a:xfrm>
        </p:spPr>
        <p:txBody>
          <a:bodyPr lIns="0" tIns="0" rIns="0" bIns="0"/>
          <a:lstStyle>
            <a:lvl1pPr>
              <a:defRPr sz="1600" b="0" i="0">
                <a:latin typeface="Vinci Sans"/>
                <a:cs typeface="Vinci Sans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14" hasCustomPrompt="1"/>
          </p:nvPr>
        </p:nvSpPr>
        <p:spPr>
          <a:xfrm>
            <a:off x="724262" y="126472"/>
            <a:ext cx="912812" cy="1193800"/>
          </a:xfrm>
        </p:spPr>
        <p:txBody>
          <a:bodyPr lIns="0" tIns="0" rIns="0" bIns="0">
            <a:noAutofit/>
          </a:bodyPr>
          <a:lstStyle>
            <a:lvl1pPr>
              <a:defRPr sz="8800" b="1"/>
            </a:lvl1pPr>
          </a:lstStyle>
          <a:p>
            <a:pPr lvl="0"/>
            <a:r>
              <a:rPr lang="fr-FR"/>
              <a:t>1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45D34EC9-8CC7-084D-87D4-4BC0A3204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3610" y="4701711"/>
            <a:ext cx="510849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Vinci Sans Light"/>
                <a:cs typeface="Vinci Sans Light"/>
              </a:defRPr>
            </a:lvl1pPr>
          </a:lstStyle>
          <a:p>
            <a:r>
              <a:rPr lang="fr-FR"/>
              <a:t>19/01/18</a:t>
            </a:r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40AB61F5-3E78-3140-8CC1-FE4B219C2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355" y="4701711"/>
            <a:ext cx="6154543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Vinci Sans Light"/>
                <a:cs typeface="Vinci Sans Light"/>
              </a:defRPr>
            </a:lvl1pPr>
          </a:lstStyle>
          <a:p>
            <a:r>
              <a:rPr lang="fr-FR"/>
              <a:t>Présentation projet SAMP</a:t>
            </a:r>
          </a:p>
        </p:txBody>
      </p:sp>
    </p:spTree>
    <p:extLst>
      <p:ext uri="{BB962C8B-B14F-4D97-AF65-F5344CB8AC3E}">
        <p14:creationId xmlns:p14="http://schemas.microsoft.com/office/powerpoint/2010/main" val="406910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74A7B17F-F945-394D-AD78-8C080D77A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907" y="4778148"/>
            <a:ext cx="734483" cy="2637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50">
                <a:solidFill>
                  <a:schemeClr val="bg1">
                    <a:lumMod val="85000"/>
                  </a:schemeClr>
                </a:solidFill>
                <a:latin typeface="Vinci Sans" panose="02000000000000000000" pitchFamily="2" charset="77"/>
              </a:defRPr>
            </a:lvl1pPr>
          </a:lstStyle>
          <a:p>
            <a:fld id="{EC946FEB-D11E-B744-B775-EA6784AF7179}" type="datetime1">
              <a:rPr lang="fr-FR" smtClean="0"/>
              <a:t>10/07/2018</a:t>
            </a:fld>
            <a:endParaRPr lang="fr-FR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5DE42CD-EC7C-BC43-BCB1-23786B174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090" y="4778149"/>
            <a:ext cx="522817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 b="1" i="0">
                <a:solidFill>
                  <a:schemeClr val="bg1"/>
                </a:solidFill>
                <a:latin typeface="Vinci Sans" panose="02000000000000000000" pitchFamily="2" charset="77"/>
              </a:defRPr>
            </a:lvl1pPr>
          </a:lstStyle>
          <a:p>
            <a:fld id="{441F3DC8-EA5F-A947-A07D-B9EDE415847A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224268B-E5CC-3345-B510-84253DA0E6E9}"/>
              </a:ext>
            </a:extLst>
          </p:cNvPr>
          <p:cNvCxnSpPr>
            <a:cxnSpLocks/>
          </p:cNvCxnSpPr>
          <p:nvPr userDrawn="1"/>
        </p:nvCxnSpPr>
        <p:spPr>
          <a:xfrm>
            <a:off x="789840" y="4853385"/>
            <a:ext cx="0" cy="126776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pied de page 6">
            <a:extLst>
              <a:ext uri="{FF2B5EF4-FFF2-40B4-BE49-F238E27FC236}">
                <a16:creationId xmlns:a16="http://schemas.microsoft.com/office/drawing/2014/main" id="{A51CA30E-532F-624F-9786-9960C3D23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27824" y="4778148"/>
            <a:ext cx="3086100" cy="2637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1">
                    <a:lumMod val="85000"/>
                  </a:schemeClr>
                </a:solidFill>
                <a:latin typeface="Vinci Sans" panose="02000000000000000000" pitchFamily="2" charset="77"/>
              </a:defRPr>
            </a:lvl1pPr>
          </a:lstStyle>
          <a:p>
            <a:r>
              <a:rPr lang="fr-FR"/>
              <a:t>Présentation Sixense</a:t>
            </a:r>
            <a:endParaRPr lang="fr-FR" dirty="0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4DD97BB-A706-5041-85C0-74768189D431}"/>
              </a:ext>
            </a:extLst>
          </p:cNvPr>
          <p:cNvCxnSpPr>
            <a:cxnSpLocks/>
          </p:cNvCxnSpPr>
          <p:nvPr userDrawn="1"/>
        </p:nvCxnSpPr>
        <p:spPr>
          <a:xfrm>
            <a:off x="1437253" y="4853385"/>
            <a:ext cx="0" cy="126776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space réservé du texte 31">
            <a:extLst>
              <a:ext uri="{FF2B5EF4-FFF2-40B4-BE49-F238E27FC236}">
                <a16:creationId xmlns:a16="http://schemas.microsoft.com/office/drawing/2014/main" id="{DE305A86-FB29-4249-9908-112B995C9F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7824" y="1292864"/>
            <a:ext cx="5535916" cy="3363912"/>
          </a:xfrm>
        </p:spPr>
        <p:txBody>
          <a:bodyPr>
            <a:normAutofit/>
          </a:bodyPr>
          <a:lstStyle>
            <a:lvl1pPr marL="285750" indent="-285750">
              <a:lnSpc>
                <a:spcPct val="150000"/>
              </a:lnSpc>
              <a:buFontTx/>
              <a:buBlip>
                <a:blip r:embed="rId3"/>
              </a:buBlip>
              <a:defRPr sz="1400">
                <a:solidFill>
                  <a:schemeClr val="bg1"/>
                </a:solidFill>
                <a:latin typeface="Vinci Sans" panose="02000000000000000000" pitchFamily="2" charset="77"/>
              </a:defRPr>
            </a:lvl1pPr>
          </a:lstStyle>
          <a:p>
            <a:pPr lvl="0"/>
            <a:r>
              <a:rPr lang="fr-FR" dirty="0"/>
              <a:t>Chapitre 1</a:t>
            </a:r>
          </a:p>
          <a:p>
            <a:pPr lvl="0"/>
            <a:r>
              <a:rPr lang="fr-FR" dirty="0"/>
              <a:t>Chapitre 2</a:t>
            </a:r>
          </a:p>
          <a:p>
            <a:pPr lvl="0"/>
            <a:r>
              <a:rPr lang="fr-FR" dirty="0"/>
              <a:t>Chapitre 3</a:t>
            </a:r>
          </a:p>
          <a:p>
            <a:pPr lvl="0"/>
            <a:r>
              <a:rPr lang="fr-FR" dirty="0"/>
              <a:t>Chapitre 4</a:t>
            </a:r>
          </a:p>
          <a:p>
            <a:pPr lvl="0"/>
            <a:r>
              <a:rPr lang="fr-FR" dirty="0"/>
              <a:t>Chapitre 5</a:t>
            </a:r>
          </a:p>
          <a:p>
            <a:pPr lvl="0"/>
            <a:r>
              <a:rPr lang="fr-FR" dirty="0"/>
              <a:t>Chapitre 6</a:t>
            </a:r>
          </a:p>
        </p:txBody>
      </p:sp>
      <p:sp>
        <p:nvSpPr>
          <p:cNvPr id="34" name="Espace réservé du texte 33">
            <a:extLst>
              <a:ext uri="{FF2B5EF4-FFF2-40B4-BE49-F238E27FC236}">
                <a16:creationId xmlns:a16="http://schemas.microsoft.com/office/drawing/2014/main" id="{0F2C9D2E-9EE2-A34E-AFA4-34CF200686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2767" y="1297626"/>
            <a:ext cx="562610" cy="335915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>
                <a:solidFill>
                  <a:schemeClr val="tx1">
                    <a:lumMod val="20000"/>
                    <a:lumOff val="80000"/>
                  </a:schemeClr>
                </a:solidFill>
                <a:latin typeface="Vinci Sans" panose="02000000000000000000" pitchFamily="2" charset="77"/>
              </a:defRPr>
            </a:lvl1pPr>
            <a:lvl2pPr>
              <a:defRPr>
                <a:solidFill>
                  <a:schemeClr val="bg1"/>
                </a:solidFill>
                <a:latin typeface="Vinci Sans" panose="02000000000000000000" pitchFamily="2" charset="77"/>
              </a:defRPr>
            </a:lvl2pPr>
            <a:lvl3pPr>
              <a:defRPr>
                <a:solidFill>
                  <a:schemeClr val="bg1"/>
                </a:solidFill>
                <a:latin typeface="Vinci Sans" panose="02000000000000000000" pitchFamily="2" charset="77"/>
              </a:defRPr>
            </a:lvl3pPr>
            <a:lvl4pPr>
              <a:defRPr>
                <a:solidFill>
                  <a:schemeClr val="bg1"/>
                </a:solidFill>
                <a:latin typeface="Vinci Sans" panose="02000000000000000000" pitchFamily="2" charset="77"/>
              </a:defRPr>
            </a:lvl4pPr>
            <a:lvl5pPr>
              <a:defRPr>
                <a:solidFill>
                  <a:schemeClr val="bg1"/>
                </a:solidFill>
                <a:latin typeface="Vinci Sans" panose="02000000000000000000" pitchFamily="2" charset="77"/>
              </a:defRPr>
            </a:lvl5pPr>
          </a:lstStyle>
          <a:p>
            <a:pPr lvl="0"/>
            <a:r>
              <a:rPr lang="fr-FR" dirty="0"/>
              <a:t>P1</a:t>
            </a:r>
          </a:p>
          <a:p>
            <a:pPr lvl="0"/>
            <a:r>
              <a:rPr lang="fr-FR" dirty="0"/>
              <a:t>P2</a:t>
            </a:r>
          </a:p>
          <a:p>
            <a:pPr lvl="0"/>
            <a:r>
              <a:rPr lang="fr-FR" dirty="0"/>
              <a:t>P3</a:t>
            </a:r>
          </a:p>
          <a:p>
            <a:pPr lvl="0"/>
            <a:r>
              <a:rPr lang="fr-FR" dirty="0"/>
              <a:t>P4</a:t>
            </a:r>
          </a:p>
          <a:p>
            <a:pPr lvl="0"/>
            <a:r>
              <a:rPr lang="fr-FR" dirty="0"/>
              <a:t>P5</a:t>
            </a:r>
          </a:p>
          <a:p>
            <a:pPr lvl="0"/>
            <a:r>
              <a:rPr lang="fr-FR" dirty="0"/>
              <a:t>P6</a:t>
            </a:r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B8C39543-4D63-494B-9859-C4291907B8E9}"/>
              </a:ext>
            </a:extLst>
          </p:cNvPr>
          <p:cNvSpPr/>
          <p:nvPr userDrawn="1"/>
        </p:nvSpPr>
        <p:spPr>
          <a:xfrm rot="5400000">
            <a:off x="982817" y="624700"/>
            <a:ext cx="193620" cy="166914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itre 1">
            <a:extLst>
              <a:ext uri="{FF2B5EF4-FFF2-40B4-BE49-F238E27FC236}">
                <a16:creationId xmlns:a16="http://schemas.microsoft.com/office/drawing/2014/main" id="{0455D4D0-B639-3A4B-9088-A9CF901D395D}"/>
              </a:ext>
            </a:extLst>
          </p:cNvPr>
          <p:cNvSpPr txBox="1">
            <a:spLocks/>
          </p:cNvSpPr>
          <p:nvPr userDrawn="1"/>
        </p:nvSpPr>
        <p:spPr>
          <a:xfrm>
            <a:off x="1253168" y="471191"/>
            <a:ext cx="3595910" cy="4773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Vinci Sans Light" panose="02000000000000000000" pitchFamily="2" charset="77"/>
                <a:ea typeface="+mj-ea"/>
                <a:cs typeface="+mj-cs"/>
              </a:defRPr>
            </a:lvl1pPr>
          </a:lstStyle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399463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2D3F82D-F981-1D49-AA89-D822D7E05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940" y="2928422"/>
            <a:ext cx="5946518" cy="502322"/>
          </a:xfrm>
        </p:spPr>
        <p:txBody>
          <a:bodyPr tIns="0" bIns="0" anchor="b" anchorCtr="0">
            <a:normAutofit/>
          </a:bodyPr>
          <a:lstStyle>
            <a:lvl1pPr algn="l">
              <a:defRPr sz="3300" b="0" i="0">
                <a:solidFill>
                  <a:schemeClr val="bg1"/>
                </a:solidFill>
                <a:latin typeface="Vinci Sans Light" panose="02000000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30B4211-D0BF-3F4E-9B10-B854FB808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939" y="3437761"/>
            <a:ext cx="5946518" cy="671686"/>
          </a:xfrm>
        </p:spPr>
        <p:txBody>
          <a:bodyPr tIns="0" anchor="t">
            <a:normAutofit/>
          </a:bodyPr>
          <a:lstStyle>
            <a:lvl1pPr marL="0" indent="0" algn="l">
              <a:buNone/>
              <a:defRPr sz="1600" b="1" i="0" baseline="0">
                <a:solidFill>
                  <a:schemeClr val="bg1"/>
                </a:solidFill>
                <a:latin typeface="Vinci Sans" panose="02000000000000000000" pitchFamily="2" charset="7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9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rectangle 6"/>
          <p:cNvSpPr/>
          <p:nvPr userDrawn="1"/>
        </p:nvSpPr>
        <p:spPr>
          <a:xfrm rot="10800000" flipV="1">
            <a:off x="7227898" y="1820334"/>
            <a:ext cx="1916099" cy="3323166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Vinci Sans"/>
            </a:endParaRPr>
          </a:p>
        </p:txBody>
      </p:sp>
      <p:sp>
        <p:nvSpPr>
          <p:cNvPr id="10" name="Triangle rectangle 9"/>
          <p:cNvSpPr/>
          <p:nvPr userDrawn="1"/>
        </p:nvSpPr>
        <p:spPr>
          <a:xfrm flipH="1" flipV="1">
            <a:off x="7541144" y="-3"/>
            <a:ext cx="1602853" cy="2779891"/>
          </a:xfrm>
          <a:prstGeom prst="rtTriangle">
            <a:avLst/>
          </a:prstGeom>
          <a:gradFill flip="none" rotWithShape="1">
            <a:gsLst>
              <a:gs pos="21000">
                <a:schemeClr val="tx2"/>
              </a:gs>
              <a:gs pos="100000">
                <a:schemeClr val="tx2">
                  <a:alpha val="73000"/>
                </a:schemeClr>
              </a:gs>
            </a:gsLst>
            <a:lin ang="126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Vinci Sans"/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71871" y="436410"/>
            <a:ext cx="6367027" cy="74346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71871" y="1327355"/>
            <a:ext cx="6558661" cy="29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53610" y="4701711"/>
            <a:ext cx="510849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Vinci Sans Light"/>
                <a:cs typeface="Vinci Sans Light"/>
              </a:defRPr>
            </a:lvl1pPr>
          </a:lstStyle>
          <a:p>
            <a:r>
              <a:rPr lang="fr-FR"/>
              <a:t>19/01/18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84355" y="4701711"/>
            <a:ext cx="6154543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Vinci Sans Light"/>
                <a:cs typeface="Vinci Sans Light"/>
              </a:defRPr>
            </a:lvl1pPr>
          </a:lstStyle>
          <a:p>
            <a:r>
              <a:rPr lang="fr-FR"/>
              <a:t>Présentation projet SAMPC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16373" y="169181"/>
            <a:ext cx="493252" cy="27384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bg1"/>
                </a:solidFill>
                <a:latin typeface="Vinci Sans"/>
              </a:defRPr>
            </a:lvl1pPr>
          </a:lstStyle>
          <a:p>
            <a:fld id="{E0ED1B8A-BFB2-C148-82A7-0532510EB54A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Image 7" descr="SIXENSE-LOGOtypeH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1526" y="4634747"/>
            <a:ext cx="1231900" cy="3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5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4" r:id="rId2"/>
    <p:sldLayoutId id="2147483663" r:id="rId3"/>
    <p:sldLayoutId id="2147483650" r:id="rId4"/>
    <p:sldLayoutId id="2147483666" r:id="rId5"/>
    <p:sldLayoutId id="2147483655" r:id="rId6"/>
    <p:sldLayoutId id="2147483667" r:id="rId7"/>
  </p:sldLayoutIdLst>
  <p:hf hdr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i="0" kern="1200" cap="none">
          <a:solidFill>
            <a:srgbClr val="647D9D"/>
          </a:solidFill>
          <a:latin typeface="Vinci Sans"/>
          <a:ea typeface="+mj-ea"/>
          <a:cs typeface="Vinci Sans"/>
        </a:defRPr>
      </a:lvl1pPr>
    </p:titleStyle>
    <p:bodyStyle>
      <a:lvl1pPr marL="0" indent="0" algn="l" defTabSz="457200" rtl="0" eaLnBrk="1" latinLnBrk="0" hangingPunct="1">
        <a:spcBef>
          <a:spcPts val="500"/>
        </a:spcBef>
        <a:buFont typeface="Arial"/>
        <a:buNone/>
        <a:defRPr sz="1800" b="0" i="0" kern="1200">
          <a:solidFill>
            <a:srgbClr val="647D9D"/>
          </a:solidFill>
          <a:latin typeface="Vinci Sans Medium"/>
          <a:ea typeface="+mn-ea"/>
          <a:cs typeface="Vinci Sans Medium"/>
        </a:defRPr>
      </a:lvl1pPr>
      <a:lvl2pPr marL="0" indent="0" algn="l" defTabSz="457200" rtl="0" eaLnBrk="1" latinLnBrk="0" hangingPunct="1">
        <a:spcBef>
          <a:spcPts val="500"/>
        </a:spcBef>
        <a:buFont typeface="Arial"/>
        <a:buNone/>
        <a:defRPr sz="1400" b="0" i="0" kern="1200">
          <a:solidFill>
            <a:schemeClr val="tx1">
              <a:lumMod val="75000"/>
              <a:lumOff val="25000"/>
            </a:schemeClr>
          </a:solidFill>
          <a:latin typeface="Vinci Sans Medium"/>
          <a:ea typeface="+mn-ea"/>
          <a:cs typeface="Vinci Sans Medium"/>
        </a:defRPr>
      </a:lvl2pPr>
      <a:lvl3pPr marL="360000" indent="-228600" algn="l" defTabSz="457200" rtl="0" eaLnBrk="1" latinLnBrk="0" hangingPunct="1">
        <a:spcBef>
          <a:spcPts val="500"/>
        </a:spcBef>
        <a:buClr>
          <a:schemeClr val="accent3"/>
        </a:buClr>
        <a:buFont typeface="Arial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Vinci Sans"/>
          <a:ea typeface="+mn-ea"/>
          <a:cs typeface="+mn-cs"/>
        </a:defRPr>
      </a:lvl3pPr>
      <a:lvl4pPr marL="720000" indent="-228600" algn="l" defTabSz="457200" rtl="0" eaLnBrk="1" latinLnBrk="0" hangingPunct="1">
        <a:spcBef>
          <a:spcPts val="500"/>
        </a:spcBef>
        <a:buClr>
          <a:schemeClr val="accent2"/>
        </a:buClr>
        <a:buFont typeface="Arial"/>
        <a:buChar char="–"/>
        <a:defRPr sz="1100" kern="1200">
          <a:solidFill>
            <a:schemeClr val="tx1">
              <a:lumMod val="75000"/>
              <a:lumOff val="25000"/>
            </a:schemeClr>
          </a:solidFill>
          <a:latin typeface="Vinci Sans"/>
          <a:ea typeface="+mn-ea"/>
          <a:cs typeface="+mn-cs"/>
        </a:defRPr>
      </a:lvl4pPr>
      <a:lvl5pPr marL="1080000" indent="-228600" algn="l" defTabSz="457200" rtl="0" eaLnBrk="1" latinLnBrk="0" hangingPunct="1">
        <a:spcBef>
          <a:spcPts val="500"/>
        </a:spcBef>
        <a:buClr>
          <a:schemeClr val="accent1"/>
        </a:buClr>
        <a:buFont typeface="Arial"/>
        <a:buChar char="»"/>
        <a:defRPr sz="1000" kern="1200">
          <a:solidFill>
            <a:schemeClr val="tx1">
              <a:lumMod val="75000"/>
              <a:lumOff val="25000"/>
            </a:schemeClr>
          </a:solidFill>
          <a:latin typeface="Vinci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364EFAF-7CB6-B246-B56E-D98BF5CE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12F4D8-39D8-E54E-A90E-E3A0174C4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020303E-8C64-6446-A8D2-229CD73BC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907" y="4778148"/>
            <a:ext cx="734483" cy="2637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50">
                <a:solidFill>
                  <a:schemeClr val="bg1">
                    <a:lumMod val="50000"/>
                  </a:schemeClr>
                </a:solidFill>
                <a:latin typeface="Vinci Sans" panose="02000000000000000000" pitchFamily="2" charset="77"/>
              </a:defRPr>
            </a:lvl1pPr>
          </a:lstStyle>
          <a:p>
            <a:fld id="{E706BCAF-A153-DD46-9B25-6CADFECD6623}" type="datetime1">
              <a:rPr lang="fr-FR" smtClean="0"/>
              <a:t>10/07/2018</a:t>
            </a:fld>
            <a:endParaRPr lang="fr-FR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01AD35-0F32-C145-8BB4-C9BE674DF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090" y="4778149"/>
            <a:ext cx="522817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 b="1" i="0">
                <a:solidFill>
                  <a:schemeClr val="tx1"/>
                </a:solidFill>
                <a:latin typeface="Vinci Sans" panose="02000000000000000000" pitchFamily="2" charset="77"/>
              </a:defRPr>
            </a:lvl1pPr>
          </a:lstStyle>
          <a:p>
            <a:fld id="{441F3DC8-EA5F-A947-A07D-B9EDE415847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Espace réservé du pied de page 6">
            <a:extLst>
              <a:ext uri="{FF2B5EF4-FFF2-40B4-BE49-F238E27FC236}">
                <a16:creationId xmlns:a16="http://schemas.microsoft.com/office/drawing/2014/main" id="{7AC0F012-F734-BB49-85BA-530EAB614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27824" y="4778148"/>
            <a:ext cx="3086100" cy="2637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  <a:latin typeface="Vinci Sans" panose="02000000000000000000" pitchFamily="2" charset="77"/>
              </a:defRPr>
            </a:lvl1pPr>
          </a:lstStyle>
          <a:p>
            <a:r>
              <a:rPr lang="fr-FR" dirty="0"/>
              <a:t>Présentation </a:t>
            </a:r>
            <a:r>
              <a:rPr lang="fr-FR" dirty="0" err="1"/>
              <a:t>Sixense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78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Vinci Sans" panose="02000000000000000000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inci Sans" panose="02000000000000000000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inci Sans" panose="02000000000000000000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inci Sans" panose="02000000000000000000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inci Sans" panose="02000000000000000000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inci Sans" panose="02000000000000000000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1" y="-9562"/>
            <a:ext cx="3979333" cy="5143500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Triangle rectangle 10"/>
          <p:cNvSpPr/>
          <p:nvPr/>
        </p:nvSpPr>
        <p:spPr>
          <a:xfrm rot="10800000" flipV="1">
            <a:off x="6178316" y="0"/>
            <a:ext cx="2965683" cy="51435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riangle rectangle 14"/>
          <p:cNvSpPr/>
          <p:nvPr/>
        </p:nvSpPr>
        <p:spPr>
          <a:xfrm rot="10800000">
            <a:off x="5578211" y="-9562"/>
            <a:ext cx="3573486" cy="4537227"/>
          </a:xfrm>
          <a:prstGeom prst="rtTriangle">
            <a:avLst/>
          </a:prstGeom>
          <a:solidFill>
            <a:schemeClr val="tx2">
              <a:alpha val="7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55266" y="3650307"/>
            <a:ext cx="39171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+mj-lt"/>
                <a:cs typeface="Helvetica"/>
              </a:rPr>
              <a:t>MEASURED DECISIONS</a:t>
            </a:r>
          </a:p>
          <a:p>
            <a:r>
              <a:rPr lang="fr-FR" sz="1600" dirty="0">
                <a:solidFill>
                  <a:schemeClr val="bg1"/>
                </a:solidFill>
                <a:cs typeface="Helvetica Light"/>
              </a:rPr>
              <a:t>FOR BUILT ENVIRONMENTS</a:t>
            </a:r>
          </a:p>
        </p:txBody>
      </p:sp>
      <p:grpSp>
        <p:nvGrpSpPr>
          <p:cNvPr id="43" name="Grouper 42"/>
          <p:cNvGrpSpPr/>
          <p:nvPr/>
        </p:nvGrpSpPr>
        <p:grpSpPr>
          <a:xfrm>
            <a:off x="3006655" y="1654552"/>
            <a:ext cx="810245" cy="92588"/>
            <a:chOff x="3739447" y="1373480"/>
            <a:chExt cx="1260157" cy="144000"/>
          </a:xfrm>
        </p:grpSpPr>
        <p:sp>
          <p:nvSpPr>
            <p:cNvPr id="3" name="Rectangle 2"/>
            <p:cNvSpPr/>
            <p:nvPr/>
          </p:nvSpPr>
          <p:spPr>
            <a:xfrm flipH="1">
              <a:off x="3739447" y="1373480"/>
              <a:ext cx="1018352" cy="144000"/>
            </a:xfrm>
            <a:prstGeom prst="rect">
              <a:avLst/>
            </a:prstGeom>
            <a:gradFill flip="none" rotWithShape="1">
              <a:gsLst>
                <a:gs pos="16000">
                  <a:schemeClr val="bg1">
                    <a:alpha val="8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02881" y="1373480"/>
              <a:ext cx="36000" cy="144000"/>
            </a:xfrm>
            <a:prstGeom prst="rect">
              <a:avLst/>
            </a:prstGeom>
            <a:solidFill>
              <a:schemeClr val="bg1">
                <a:alpha val="91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83243" y="1373480"/>
              <a:ext cx="36000" cy="144000"/>
            </a:xfrm>
            <a:prstGeom prst="rect">
              <a:avLst/>
            </a:prstGeom>
            <a:solidFill>
              <a:schemeClr val="bg1">
                <a:alpha val="7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63604" y="1373480"/>
              <a:ext cx="36000" cy="144000"/>
            </a:xfrm>
            <a:prstGeom prst="rect">
              <a:avLst/>
            </a:prstGeom>
            <a:solidFill>
              <a:schemeClr val="bg1">
                <a:alpha val="4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39" name="ZoneTexte 38"/>
          <p:cNvSpPr txBox="1"/>
          <p:nvPr/>
        </p:nvSpPr>
        <p:spPr>
          <a:xfrm>
            <a:off x="1282074" y="1539711"/>
            <a:ext cx="1747677" cy="138499"/>
          </a:xfrm>
          <a:prstGeom prst="rect">
            <a:avLst/>
          </a:prstGeom>
          <a:noFill/>
          <a:effectLst>
            <a:reflection stA="82000" endPos="63000" dir="5400000" sy="-100000" algn="bl" rotWithShape="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fr-FR" sz="900" spc="600">
                <a:solidFill>
                  <a:schemeClr val="bg1">
                    <a:alpha val="30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Vinci Sans"/>
                <a:cs typeface="Vinci Sans"/>
              </a:rPr>
              <a:t>024655104HHLFJ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132816" y="335740"/>
            <a:ext cx="1747677" cy="138499"/>
          </a:xfrm>
          <a:prstGeom prst="rect">
            <a:avLst/>
          </a:prstGeom>
          <a:noFill/>
          <a:effectLst>
            <a:reflection stA="82000" endPos="63000" dir="5400000" sy="-100000" algn="bl" rotWithShape="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fr-FR" sz="900" spc="600">
                <a:solidFill>
                  <a:schemeClr val="bg1">
                    <a:alpha val="30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Vinci Sans"/>
                <a:cs typeface="Vinci Sans"/>
              </a:rPr>
              <a:t>05560265603NKLK</a:t>
            </a:r>
          </a:p>
        </p:txBody>
      </p:sp>
      <p:sp>
        <p:nvSpPr>
          <p:cNvPr id="42" name="Hexagone 41"/>
          <p:cNvSpPr/>
          <p:nvPr/>
        </p:nvSpPr>
        <p:spPr>
          <a:xfrm>
            <a:off x="1747315" y="388056"/>
            <a:ext cx="147320" cy="127000"/>
          </a:xfrm>
          <a:prstGeom prst="hexagon">
            <a:avLst/>
          </a:prstGeom>
          <a:solidFill>
            <a:schemeClr val="bg1"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5" name="Hexagone 54"/>
          <p:cNvSpPr/>
          <p:nvPr/>
        </p:nvSpPr>
        <p:spPr>
          <a:xfrm>
            <a:off x="1680150" y="446370"/>
            <a:ext cx="214485" cy="184902"/>
          </a:xfrm>
          <a:prstGeom prst="hexagon">
            <a:avLst/>
          </a:prstGeom>
          <a:noFill/>
          <a:ln>
            <a:solidFill>
              <a:srgbClr val="FFFFFF">
                <a:alpha val="59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57" name="Connecteur droit 56"/>
          <p:cNvCxnSpPr/>
          <p:nvPr/>
        </p:nvCxnSpPr>
        <p:spPr>
          <a:xfrm>
            <a:off x="-18410" y="446370"/>
            <a:ext cx="3531449" cy="0"/>
          </a:xfrm>
          <a:prstGeom prst="line">
            <a:avLst/>
          </a:prstGeom>
          <a:ln cap="rnd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100000">
                  <a:prstClr val="white">
                    <a:alpha val="0"/>
                  </a:prstClr>
                </a:gs>
              </a:gsLst>
              <a:lin ang="0" scaled="1"/>
              <a:tileRect/>
            </a:gra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Grouper 73"/>
          <p:cNvGrpSpPr/>
          <p:nvPr/>
        </p:nvGrpSpPr>
        <p:grpSpPr>
          <a:xfrm>
            <a:off x="4757800" y="1255868"/>
            <a:ext cx="720000" cy="121298"/>
            <a:chOff x="1092200" y="1126067"/>
            <a:chExt cx="474133" cy="252705"/>
          </a:xfrm>
        </p:grpSpPr>
        <p:cxnSp>
          <p:nvCxnSpPr>
            <p:cNvPr id="63" name="Connecteur droit 62"/>
            <p:cNvCxnSpPr/>
            <p:nvPr/>
          </p:nvCxnSpPr>
          <p:spPr>
            <a:xfrm>
              <a:off x="1092200" y="1126067"/>
              <a:ext cx="47413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chemeClr val="bg1">
                      <a:alpha val="27000"/>
                    </a:schemeClr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1092200" y="1176608"/>
              <a:ext cx="47413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chemeClr val="bg1">
                      <a:alpha val="27000"/>
                    </a:schemeClr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>
              <a:off x="1092200" y="1227149"/>
              <a:ext cx="336550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chemeClr val="bg1">
                      <a:alpha val="27000"/>
                    </a:schemeClr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>
              <a:off x="1092200" y="1277690"/>
              <a:ext cx="47413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chemeClr val="bg1">
                      <a:alpha val="27000"/>
                    </a:schemeClr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1092200" y="1328231"/>
              <a:ext cx="191734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chemeClr val="bg1">
                      <a:alpha val="27000"/>
                    </a:schemeClr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>
              <a:off x="1092200" y="1378772"/>
              <a:ext cx="336550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chemeClr val="bg1">
                      <a:alpha val="27000"/>
                    </a:schemeClr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er 88"/>
          <p:cNvGrpSpPr/>
          <p:nvPr/>
        </p:nvGrpSpPr>
        <p:grpSpPr>
          <a:xfrm>
            <a:off x="4757800" y="1402834"/>
            <a:ext cx="720000" cy="121298"/>
            <a:chOff x="1092200" y="1126067"/>
            <a:chExt cx="474133" cy="252705"/>
          </a:xfrm>
        </p:grpSpPr>
        <p:cxnSp>
          <p:nvCxnSpPr>
            <p:cNvPr id="90" name="Connecteur droit 89"/>
            <p:cNvCxnSpPr/>
            <p:nvPr/>
          </p:nvCxnSpPr>
          <p:spPr>
            <a:xfrm>
              <a:off x="1092200" y="1126067"/>
              <a:ext cx="47413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chemeClr val="bg1">
                      <a:alpha val="27000"/>
                    </a:schemeClr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1092200" y="1176608"/>
              <a:ext cx="47413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chemeClr val="bg1">
                      <a:alpha val="27000"/>
                    </a:schemeClr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/>
            <p:cNvCxnSpPr/>
            <p:nvPr/>
          </p:nvCxnSpPr>
          <p:spPr>
            <a:xfrm>
              <a:off x="1092200" y="1227149"/>
              <a:ext cx="336550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chemeClr val="bg1">
                      <a:alpha val="27000"/>
                    </a:schemeClr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>
              <a:off x="1092200" y="1277690"/>
              <a:ext cx="47413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chemeClr val="bg1">
                      <a:alpha val="27000"/>
                    </a:schemeClr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/>
            <p:cNvCxnSpPr/>
            <p:nvPr/>
          </p:nvCxnSpPr>
          <p:spPr>
            <a:xfrm>
              <a:off x="1092200" y="1328231"/>
              <a:ext cx="191734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chemeClr val="bg1">
                      <a:alpha val="27000"/>
                    </a:schemeClr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/>
            <p:nvPr/>
          </p:nvCxnSpPr>
          <p:spPr>
            <a:xfrm>
              <a:off x="1092200" y="1378772"/>
              <a:ext cx="336550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chemeClr val="bg1">
                      <a:alpha val="27000"/>
                    </a:schemeClr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er 95"/>
          <p:cNvGrpSpPr/>
          <p:nvPr/>
        </p:nvGrpSpPr>
        <p:grpSpPr>
          <a:xfrm>
            <a:off x="1509755" y="2655902"/>
            <a:ext cx="175887" cy="253045"/>
            <a:chOff x="2803525" y="3588564"/>
            <a:chExt cx="231775" cy="333450"/>
          </a:xfrm>
        </p:grpSpPr>
        <p:cxnSp>
          <p:nvCxnSpPr>
            <p:cNvPr id="97" name="Connecteur droit 96"/>
            <p:cNvCxnSpPr/>
            <p:nvPr/>
          </p:nvCxnSpPr>
          <p:spPr>
            <a:xfrm>
              <a:off x="2803525" y="3778014"/>
              <a:ext cx="0" cy="144000"/>
            </a:xfrm>
            <a:prstGeom prst="line">
              <a:avLst/>
            </a:prstGeom>
            <a:ln w="12700" cmpd="sng">
              <a:solidFill>
                <a:srgbClr val="FFFFFF"/>
              </a:solidFill>
              <a:prstDash val="dot"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 flipH="1">
              <a:off x="2859413" y="3588564"/>
              <a:ext cx="4966" cy="333450"/>
            </a:xfrm>
            <a:prstGeom prst="line">
              <a:avLst/>
            </a:prstGeom>
            <a:ln w="12700" cmpd="sng">
              <a:solidFill>
                <a:srgbClr val="FFFFFF"/>
              </a:solidFill>
              <a:prstDash val="dot"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flipH="1">
              <a:off x="2920267" y="3686256"/>
              <a:ext cx="3256" cy="235758"/>
            </a:xfrm>
            <a:prstGeom prst="line">
              <a:avLst/>
            </a:prstGeom>
            <a:ln w="12700" cmpd="sng">
              <a:solidFill>
                <a:srgbClr val="FFFFFF"/>
              </a:solidFill>
              <a:prstDash val="dot"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>
            <a:xfrm>
              <a:off x="2979411" y="3778014"/>
              <a:ext cx="0" cy="144000"/>
            </a:xfrm>
            <a:prstGeom prst="line">
              <a:avLst/>
            </a:prstGeom>
            <a:ln w="12700" cmpd="sng">
              <a:solidFill>
                <a:srgbClr val="FFFFFF"/>
              </a:solidFill>
              <a:prstDash val="dot"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>
              <a:off x="3035300" y="3778014"/>
              <a:ext cx="0" cy="144000"/>
            </a:xfrm>
            <a:prstGeom prst="line">
              <a:avLst/>
            </a:prstGeom>
            <a:ln w="12700" cmpd="sng">
              <a:solidFill>
                <a:srgbClr val="FFFFFF"/>
              </a:solidFill>
              <a:prstDash val="dot"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er 43"/>
          <p:cNvGrpSpPr/>
          <p:nvPr/>
        </p:nvGrpSpPr>
        <p:grpSpPr>
          <a:xfrm>
            <a:off x="640483" y="2837401"/>
            <a:ext cx="182031" cy="72000"/>
            <a:chOff x="3305929" y="4276105"/>
            <a:chExt cx="364062" cy="144000"/>
          </a:xfrm>
        </p:grpSpPr>
        <p:sp>
          <p:nvSpPr>
            <p:cNvPr id="45" name="Rectangle 44"/>
            <p:cNvSpPr/>
            <p:nvPr/>
          </p:nvSpPr>
          <p:spPr>
            <a:xfrm>
              <a:off x="3392906" y="4276105"/>
              <a:ext cx="36000" cy="144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473268" y="4276105"/>
              <a:ext cx="36000" cy="144000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539067" y="4351867"/>
              <a:ext cx="36000" cy="68238"/>
            </a:xfrm>
            <a:prstGeom prst="rect">
              <a:avLst/>
            </a:prstGeom>
            <a:solidFill>
              <a:schemeClr val="bg1">
                <a:alpha val="7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633991" y="4276105"/>
              <a:ext cx="36000" cy="144000"/>
            </a:xfrm>
            <a:prstGeom prst="rect">
              <a:avLst/>
            </a:prstGeom>
            <a:solidFill>
              <a:schemeClr val="bg1">
                <a:alpha val="4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05929" y="4276105"/>
              <a:ext cx="36000" cy="72000"/>
            </a:xfrm>
            <a:prstGeom prst="rect">
              <a:avLst/>
            </a:prstGeom>
            <a:solidFill>
              <a:schemeClr val="bg1">
                <a:alpha val="4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7" name="Ellipse 6"/>
          <p:cNvSpPr/>
          <p:nvPr/>
        </p:nvSpPr>
        <p:spPr>
          <a:xfrm>
            <a:off x="2273906" y="1384552"/>
            <a:ext cx="540000" cy="540000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7000"/>
                </a:schemeClr>
              </a:gs>
              <a:gs pos="6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846706" y="1402834"/>
            <a:ext cx="540000" cy="540000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7000"/>
                </a:schemeClr>
              </a:gs>
              <a:gs pos="6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5" name="Image 4" descr="SIXENSE-LOGOtypeH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0211" y="4439309"/>
            <a:ext cx="1500011" cy="414981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716383" y="2072370"/>
            <a:ext cx="5193828" cy="1021556"/>
          </a:xfrm>
        </p:spPr>
        <p:txBody>
          <a:bodyPr/>
          <a:lstStyle/>
          <a:p>
            <a:r>
              <a:rPr lang="fr-FR" sz="2800" dirty="0" err="1"/>
              <a:t>FullBIM</a:t>
            </a:r>
            <a:r>
              <a:rPr lang="fr-FR" sz="2800" dirty="0"/>
              <a:t> </a:t>
            </a:r>
            <a:br>
              <a:rPr lang="fr-FR" sz="2800" dirty="0"/>
            </a:br>
            <a:r>
              <a:rPr lang="fr-FR" sz="2000" dirty="0"/>
              <a:t>Lot 05 – Dossier d’architecture</a:t>
            </a:r>
            <a:br>
              <a:rPr lang="fr-FR" sz="2000" dirty="0"/>
            </a:br>
            <a:r>
              <a:rPr lang="fr-FR" sz="2000" dirty="0"/>
              <a:t>Juillet 2018</a:t>
            </a:r>
            <a:endParaRPr lang="fr-FR" dirty="0"/>
          </a:p>
        </p:txBody>
      </p:sp>
      <p:sp>
        <p:nvSpPr>
          <p:cNvPr id="8" name="Espace réservé pour une image  7"/>
          <p:cNvSpPr>
            <a:spLocks noGrp="1"/>
          </p:cNvSpPr>
          <p:nvPr>
            <p:ph type="pic" idx="17"/>
          </p:nvPr>
        </p:nvSpPr>
        <p:spPr>
          <a:xfrm>
            <a:off x="5578211" y="-9562"/>
            <a:ext cx="3579414" cy="4537227"/>
          </a:xfrm>
          <a:solidFill>
            <a:schemeClr val="accent2">
              <a:alpha val="72000"/>
            </a:schemeClr>
          </a:solidFill>
        </p:spPr>
      </p:sp>
      <p:pic>
        <p:nvPicPr>
          <p:cNvPr id="50" name="Image 49">
            <a:extLst>
              <a:ext uri="{FF2B5EF4-FFF2-40B4-BE49-F238E27FC236}">
                <a16:creationId xmlns:a16="http://schemas.microsoft.com/office/drawing/2014/main" id="{955BDF4D-BAC4-4932-87F5-12BB24FE07F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8765" y="180654"/>
            <a:ext cx="1729666" cy="66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27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544BD-3090-4D43-846D-13BADD5E9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6376" y="169181"/>
            <a:ext cx="493252" cy="273844"/>
          </a:xfrm>
        </p:spPr>
        <p:txBody>
          <a:bodyPr/>
          <a:lstStyle/>
          <a:p>
            <a:fld id="{E0ED1B8A-BFB2-C148-82A7-0532510EB54A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7601C8-81D5-CA42-8246-4E34879B0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8" y="8092"/>
            <a:ext cx="4454607" cy="51435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6FBB06B-FA87-B340-B2B7-7A3FBECA93B0}"/>
              </a:ext>
            </a:extLst>
          </p:cNvPr>
          <p:cNvSpPr/>
          <p:nvPr/>
        </p:nvSpPr>
        <p:spPr>
          <a:xfrm>
            <a:off x="4948081" y="169181"/>
            <a:ext cx="3661171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200" b="1">
                <a:solidFill>
                  <a:schemeClr val="bg1"/>
                </a:solidFill>
              </a:rPr>
              <a:t>Caractéristiques de l’approche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2DD817-9FB8-FB47-8A7D-AB8172361C4D}"/>
              </a:ext>
            </a:extLst>
          </p:cNvPr>
          <p:cNvGrpSpPr/>
          <p:nvPr/>
        </p:nvGrpSpPr>
        <p:grpSpPr>
          <a:xfrm>
            <a:off x="4948081" y="509693"/>
            <a:ext cx="3661171" cy="646331"/>
            <a:chOff x="5101830" y="824439"/>
            <a:chExt cx="3661171" cy="64633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1793FCD-C38C-714B-B8B3-D65651EE69E0}"/>
                </a:ext>
              </a:extLst>
            </p:cNvPr>
            <p:cNvSpPr/>
            <p:nvPr/>
          </p:nvSpPr>
          <p:spPr>
            <a:xfrm>
              <a:off x="5437848" y="824439"/>
              <a:ext cx="3325153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r>
                <a:rPr lang="fr-FR" sz="1200" b="1" dirty="0"/>
                <a:t>Approche “Produit” </a:t>
              </a:r>
              <a:r>
                <a:rPr lang="fr-FR" sz="1200" dirty="0"/>
                <a:t>: permet de définir un produit générique ou lié à une industrie selon la répartition des attributs Commun/Spécifique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66D5DF-701F-194B-908F-762CD7FF4929}"/>
                </a:ext>
              </a:extLst>
            </p:cNvPr>
            <p:cNvSpPr/>
            <p:nvPr/>
          </p:nvSpPr>
          <p:spPr>
            <a:xfrm>
              <a:off x="5101830" y="824440"/>
              <a:ext cx="336018" cy="6463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 anchorCtr="1">
              <a:noAutofit/>
            </a:bodyPr>
            <a:lstStyle/>
            <a:p>
              <a:pPr algn="ctr"/>
              <a:r>
                <a:rPr lang="fr-FR" sz="1200" b="1"/>
                <a:t>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74DC5DC-1806-7240-B256-50A3FD147F95}"/>
              </a:ext>
            </a:extLst>
          </p:cNvPr>
          <p:cNvGrpSpPr/>
          <p:nvPr/>
        </p:nvGrpSpPr>
        <p:grpSpPr>
          <a:xfrm>
            <a:off x="4948081" y="1929381"/>
            <a:ext cx="3661171" cy="646331"/>
            <a:chOff x="5101830" y="824439"/>
            <a:chExt cx="3661171" cy="6463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2AC2FB-BAE1-0A47-948E-B4E2ED4A563A}"/>
                </a:ext>
              </a:extLst>
            </p:cNvPr>
            <p:cNvSpPr/>
            <p:nvPr/>
          </p:nvSpPr>
          <p:spPr>
            <a:xfrm>
              <a:off x="5437848" y="824439"/>
              <a:ext cx="3325153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r>
                <a:rPr lang="fr-FR" sz="1200" b="1" dirty="0"/>
                <a:t>Couplage Faible</a:t>
              </a:r>
              <a:r>
                <a:rPr lang="fr-FR" sz="1200" dirty="0"/>
                <a:t>: L’évolution des tiers externes n’impacte pas la structuration du lot 05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F46E8E2-AA5D-BC4C-9D55-34408C89CE7C}"/>
                </a:ext>
              </a:extLst>
            </p:cNvPr>
            <p:cNvSpPr/>
            <p:nvPr/>
          </p:nvSpPr>
          <p:spPr>
            <a:xfrm>
              <a:off x="5101830" y="824440"/>
              <a:ext cx="336018" cy="6463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 anchorCtr="1">
              <a:noAutofit/>
            </a:bodyPr>
            <a:lstStyle/>
            <a:p>
              <a:pPr algn="ctr"/>
              <a:r>
                <a:rPr lang="fr-FR" sz="1200" b="1" dirty="0"/>
                <a:t>3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B1FDA0-E34E-3B4A-8F7E-BD40A7EFAFBD}"/>
              </a:ext>
            </a:extLst>
          </p:cNvPr>
          <p:cNvGrpSpPr/>
          <p:nvPr/>
        </p:nvGrpSpPr>
        <p:grpSpPr>
          <a:xfrm>
            <a:off x="4948080" y="2639225"/>
            <a:ext cx="3661171" cy="646331"/>
            <a:chOff x="5101830" y="824439"/>
            <a:chExt cx="3661171" cy="64633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A02179D-A3D8-1041-83C9-4F7BED4DD420}"/>
                </a:ext>
              </a:extLst>
            </p:cNvPr>
            <p:cNvSpPr/>
            <p:nvPr/>
          </p:nvSpPr>
          <p:spPr>
            <a:xfrm>
              <a:off x="5437848" y="824439"/>
              <a:ext cx="3325153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r>
                <a:rPr lang="fr-FR" sz="1200" b="1" dirty="0"/>
                <a:t>Performance </a:t>
              </a:r>
              <a:r>
                <a:rPr lang="fr-FR" sz="1200" dirty="0"/>
                <a:t>: Seules les données essentielles au fonctionnement du lot 05 sont rapatriées.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8C75B45-209F-B744-9594-F926A3DEEA07}"/>
                </a:ext>
              </a:extLst>
            </p:cNvPr>
            <p:cNvSpPr/>
            <p:nvPr/>
          </p:nvSpPr>
          <p:spPr>
            <a:xfrm>
              <a:off x="5101830" y="824440"/>
              <a:ext cx="336018" cy="6463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 anchorCtr="1">
              <a:noAutofit/>
            </a:bodyPr>
            <a:lstStyle/>
            <a:p>
              <a:pPr algn="ctr"/>
              <a:r>
                <a:rPr lang="fr-FR" sz="1200" b="1"/>
                <a:t>4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D4AA542-9728-174C-B13A-9C310B550346}"/>
              </a:ext>
            </a:extLst>
          </p:cNvPr>
          <p:cNvGrpSpPr/>
          <p:nvPr/>
        </p:nvGrpSpPr>
        <p:grpSpPr>
          <a:xfrm>
            <a:off x="4948080" y="3349069"/>
            <a:ext cx="3661171" cy="646331"/>
            <a:chOff x="5101830" y="824439"/>
            <a:chExt cx="3661171" cy="64633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87845D-00E4-4C42-B840-D396098D457E}"/>
                </a:ext>
              </a:extLst>
            </p:cNvPr>
            <p:cNvSpPr/>
            <p:nvPr/>
          </p:nvSpPr>
          <p:spPr>
            <a:xfrm>
              <a:off x="5437848" y="824439"/>
              <a:ext cx="3325153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r>
                <a:rPr lang="fr-FR" sz="1200" b="1" dirty="0"/>
                <a:t>Pertinence/fraicheur des données </a:t>
              </a:r>
              <a:r>
                <a:rPr lang="fr-FR" sz="1200" dirty="0"/>
                <a:t>: Le détail des attributs spécifiques est requeté à la demande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7A13E5C-AB13-AD4A-8EE8-21785B58A0C5}"/>
                </a:ext>
              </a:extLst>
            </p:cNvPr>
            <p:cNvSpPr/>
            <p:nvPr/>
          </p:nvSpPr>
          <p:spPr>
            <a:xfrm>
              <a:off x="5101830" y="824440"/>
              <a:ext cx="336018" cy="6463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 anchorCtr="1">
              <a:noAutofit/>
            </a:bodyPr>
            <a:lstStyle/>
            <a:p>
              <a:pPr algn="ctr"/>
              <a:r>
                <a:rPr lang="fr-FR" sz="1200" b="1"/>
                <a:t>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7F45D7A-79F7-1E45-A66A-17F751BD2AC7}"/>
              </a:ext>
            </a:extLst>
          </p:cNvPr>
          <p:cNvGrpSpPr/>
          <p:nvPr/>
        </p:nvGrpSpPr>
        <p:grpSpPr>
          <a:xfrm>
            <a:off x="4948080" y="4058912"/>
            <a:ext cx="3661171" cy="646331"/>
            <a:chOff x="5101830" y="824439"/>
            <a:chExt cx="3661171" cy="64633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5754533-EB61-9445-976C-5C150E70D778}"/>
                </a:ext>
              </a:extLst>
            </p:cNvPr>
            <p:cNvSpPr/>
            <p:nvPr/>
          </p:nvSpPr>
          <p:spPr>
            <a:xfrm>
              <a:off x="5437848" y="824439"/>
              <a:ext cx="3325153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r>
                <a:rPr lang="fr-FR" sz="1200" b="1" dirty="0"/>
                <a:t>Essentiel </a:t>
              </a:r>
              <a:r>
                <a:rPr lang="fr-FR" sz="1200" dirty="0"/>
                <a:t>: De nouveaux services inédits sont exposés par le lot 05 (Composition, Consolidation de données enrichies).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2FD863A-6E91-D040-BE61-17F1593AFBD2}"/>
                </a:ext>
              </a:extLst>
            </p:cNvPr>
            <p:cNvSpPr/>
            <p:nvPr/>
          </p:nvSpPr>
          <p:spPr>
            <a:xfrm>
              <a:off x="5101830" y="824440"/>
              <a:ext cx="336018" cy="6463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 anchorCtr="1">
              <a:noAutofit/>
            </a:bodyPr>
            <a:lstStyle/>
            <a:p>
              <a:pPr algn="ctr"/>
              <a:r>
                <a:rPr lang="fr-FR" sz="1200" b="1"/>
                <a:t>6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1BC8682-32D1-1647-8FFC-5ABAA5A094B6}"/>
              </a:ext>
            </a:extLst>
          </p:cNvPr>
          <p:cNvGrpSpPr/>
          <p:nvPr/>
        </p:nvGrpSpPr>
        <p:grpSpPr>
          <a:xfrm>
            <a:off x="4948081" y="1219537"/>
            <a:ext cx="3661171" cy="646331"/>
            <a:chOff x="5101830" y="824439"/>
            <a:chExt cx="3661171" cy="64633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D85F85F-F35C-334C-A1A2-8BCF50B5A1E6}"/>
                </a:ext>
              </a:extLst>
            </p:cNvPr>
            <p:cNvSpPr/>
            <p:nvPr/>
          </p:nvSpPr>
          <p:spPr>
            <a:xfrm>
              <a:off x="5437848" y="824439"/>
              <a:ext cx="3325153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r>
                <a:rPr lang="fr-FR" sz="1200" b="1" dirty="0"/>
                <a:t>Ouverture/Polyvalence </a:t>
              </a:r>
              <a:r>
                <a:rPr lang="fr-FR" sz="1200" dirty="0"/>
                <a:t>: Permet d’intégrer de </a:t>
              </a:r>
              <a:r>
                <a:rPr lang="fr-FR" sz="1200" b="1" dirty="0"/>
                <a:t>nouveaux lots </a:t>
              </a:r>
              <a:r>
                <a:rPr lang="fr-FR" sz="1200" dirty="0"/>
                <a:t>facilement (Respect de la stratégie d’attributs Commun/Spécifique)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3092FEE-A26F-FD4C-823F-587197C28C9D}"/>
                </a:ext>
              </a:extLst>
            </p:cNvPr>
            <p:cNvSpPr/>
            <p:nvPr/>
          </p:nvSpPr>
          <p:spPr>
            <a:xfrm>
              <a:off x="5101830" y="824440"/>
              <a:ext cx="336018" cy="6463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 anchorCtr="1">
              <a:noAutofit/>
            </a:bodyPr>
            <a:lstStyle/>
            <a:p>
              <a:pPr algn="ctr"/>
              <a:r>
                <a:rPr lang="fr-FR" sz="1200" b="1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969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49AD-953A-F642-911E-A176AD71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prochaines étapes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A73F1-8DC4-D444-89D9-7A578048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Prise en compte des remarques de la séance</a:t>
            </a:r>
          </a:p>
          <a:p>
            <a:r>
              <a:rPr lang="fr-FR" dirty="0"/>
              <a:t>Partage avec les équipes VINCI Autoroutes</a:t>
            </a:r>
          </a:p>
          <a:p>
            <a:r>
              <a:rPr lang="fr-FR" dirty="0"/>
              <a:t>Finalisation du dossier d’architecture</a:t>
            </a:r>
          </a:p>
          <a:p>
            <a:r>
              <a:rPr lang="fr-FR" dirty="0"/>
              <a:t>  - Segmentation des données (Par ex : </a:t>
            </a:r>
            <a:r>
              <a:rPr lang="fr-FR" dirty="0" err="1"/>
              <a:t>Geo</a:t>
            </a:r>
            <a:r>
              <a:rPr lang="fr-FR" dirty="0"/>
              <a:t>-localisée ou pas)</a:t>
            </a:r>
          </a:p>
          <a:p>
            <a:r>
              <a:rPr lang="fr-FR" dirty="0"/>
              <a:t>  - Finalisation des cas d’utilisation</a:t>
            </a:r>
          </a:p>
          <a:p>
            <a:r>
              <a:rPr lang="fr-FR" dirty="0"/>
              <a:t>  - Finalisation des exigences</a:t>
            </a:r>
          </a:p>
          <a:p>
            <a:r>
              <a:rPr lang="fr-FR" dirty="0"/>
              <a:t>Prototype</a:t>
            </a:r>
          </a:p>
          <a:p>
            <a:r>
              <a:rPr lang="fr-FR" dirty="0"/>
              <a:t>  - Alignement du périmètre sur la vision cible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F1A69-4369-9849-99FA-B593BA754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ED1B8A-BFB2-C148-82A7-0532510EB54A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A16CD-E883-F04B-B2C6-B2A2C89569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7023F-0ECB-B14C-9F1C-1D1C77CAD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5DE5-8986-2F4F-A35B-135FCBD9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Objectif de cette réunion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DBAE4A7-19C9-5A45-A13C-24676D6BE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871" y="1327355"/>
            <a:ext cx="7643454" cy="2964108"/>
          </a:xfrm>
        </p:spPr>
        <p:txBody>
          <a:bodyPr/>
          <a:lstStyle/>
          <a:p>
            <a:r>
              <a:rPr lang="fr-FR" b="1" dirty="0"/>
              <a:t>Partager la vision stratégique portée par l’architecture du lot 05:</a:t>
            </a:r>
          </a:p>
          <a:p>
            <a:r>
              <a:rPr lang="fr-FR" dirty="0"/>
              <a:t>	1 - Sa </a:t>
            </a:r>
            <a:r>
              <a:rPr lang="fr-FR" b="1" dirty="0"/>
              <a:t>pertinence</a:t>
            </a:r>
            <a:r>
              <a:rPr lang="fr-FR" dirty="0"/>
              <a:t> au regard des besoins exprimés par VINCI Autoroutes</a:t>
            </a:r>
          </a:p>
          <a:p>
            <a:r>
              <a:rPr lang="fr-FR" dirty="0"/>
              <a:t>	2 - Sa </a:t>
            </a:r>
            <a:r>
              <a:rPr lang="fr-FR" b="1" dirty="0"/>
              <a:t>complémentarité</a:t>
            </a:r>
            <a:r>
              <a:rPr lang="fr-FR" dirty="0"/>
              <a:t> par rapport aux autres lots</a:t>
            </a:r>
          </a:p>
          <a:p>
            <a:r>
              <a:rPr lang="fr-FR" dirty="0"/>
              <a:t>	3 - Son </a:t>
            </a:r>
            <a:r>
              <a:rPr lang="fr-FR" b="1" dirty="0"/>
              <a:t>fonctionnement</a:t>
            </a:r>
            <a:r>
              <a:rPr lang="fr-FR" dirty="0"/>
              <a:t> permettant	</a:t>
            </a:r>
          </a:p>
          <a:p>
            <a:r>
              <a:rPr lang="fr-FR" dirty="0"/>
              <a:t>		Un temps de mise sur le marché réduit de futures évolutions</a:t>
            </a:r>
          </a:p>
          <a:p>
            <a:r>
              <a:rPr lang="fr-FR" dirty="0"/>
              <a:t>	         Une intégration facilitée des tiers externes, existants et futurs</a:t>
            </a:r>
          </a:p>
          <a:p>
            <a:r>
              <a:rPr lang="fr-FR" dirty="0"/>
              <a:t>		Un déploiement facilité de nouveaux clients</a:t>
            </a:r>
          </a:p>
          <a:p>
            <a:r>
              <a:rPr lang="fr-FR" dirty="0"/>
              <a:t>		La création de nouveaux usages/services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061135-F5B2-BF48-8408-59353E6A9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ED1B8A-BFB2-C148-82A7-0532510EB54A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9A217A1F-F151-F446-A419-DA9BF31F3BB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19/01/18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9251041-07C3-AD40-96A7-B35A3DFB0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Présentation projet SAMP</a:t>
            </a:r>
          </a:p>
        </p:txBody>
      </p:sp>
    </p:spTree>
    <p:extLst>
      <p:ext uri="{BB962C8B-B14F-4D97-AF65-F5344CB8AC3E}">
        <p14:creationId xmlns:p14="http://schemas.microsoft.com/office/powerpoint/2010/main" val="293984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059FEB-DDC1-A945-B048-4F77227E1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AAC71-6B85-384C-9A1B-13F60BB5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1B8A-BFB2-C148-82A7-0532510EB54A}" type="slidenum">
              <a:rPr lang="fr-FR" smtClean="0"/>
              <a:t>3</a:t>
            </a:fld>
            <a:endParaRPr lang="fr-F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48BF87-7BC4-484C-AB45-2A1C45F48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Composants du dossier d’architecture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1CE7E8-E44D-3248-9216-65E321D596B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A2C7D31-B279-C748-8F6E-589B43BFEC15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0BA0F9-DB80-9542-8487-C0C5FB0A36BC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fr-FR" dirty="0" err="1"/>
              <a:t>FullBIM</a:t>
            </a:r>
            <a:r>
              <a:rPr lang="fr-FR" dirty="0"/>
              <a:t> – Lot 05 -  Les frontières du système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7666AB1-729C-204E-814F-EBF47854372B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4C538BE-C501-0747-9DFC-226CE76DF570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fr-FR"/>
              <a:t>FullBIM – Lot 05 -  Les acteurs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DC378AC-E611-0C44-BF0C-F92047434A14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B089D24-3282-584E-9C85-2CDF1E9C2988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fr-FR"/>
              <a:t>FullBIM – Lot 05 -  Les exigences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0BB2569-E8A8-5D4E-8C15-94ED51326B8D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2B365F3-F0CB-9642-ABDD-3AE17AAFDDE0}"/>
              </a:ext>
            </a:extLst>
          </p:cNvPr>
          <p:cNvSpPr>
            <a:spLocks noGrp="1"/>
          </p:cNvSpPr>
          <p:nvPr>
            <p:ph idx="25"/>
          </p:nvPr>
        </p:nvSpPr>
        <p:spPr/>
        <p:txBody>
          <a:bodyPr/>
          <a:lstStyle/>
          <a:p>
            <a:r>
              <a:rPr lang="fr-FR" dirty="0" err="1"/>
              <a:t>FullBIM</a:t>
            </a:r>
            <a:r>
              <a:rPr lang="fr-FR" dirty="0"/>
              <a:t> – Lot 05 -  Les prochaines étapes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C15EB1B5-370D-444F-BB1A-F566AED8C27C}"/>
              </a:ext>
            </a:extLst>
          </p:cNvPr>
          <p:cNvSpPr>
            <a:spLocks noGrp="1"/>
          </p:cNvSpPr>
          <p:nvPr>
            <p:ph sz="quarter" idx="26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105F1-6989-7E46-990C-24DE6A01D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Présentation projet SAMP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D1EE8-C520-C244-A8FF-903BE7B92101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E5B5325-F2A0-FA47-9E06-D7F9C7D68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96" y="1947853"/>
            <a:ext cx="355600" cy="46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30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A9B7-B6A5-9F4D-A4AE-FF016D6E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dossier d’architecture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F7F67-7069-D543-A9D1-E70AAE874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96" y="1364696"/>
            <a:ext cx="8994644" cy="296410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Définit les frontières, le rôle et les responsabilités du “SYSTEME”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Détaille les acteurs et les cas d’utilisations (en complément des « user stories »)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Décrit le fonctionnement global du SYSTÈME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Détaille l’ensemble des exigences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fr-FR" sz="1000" dirty="0"/>
              <a:t>Fonctionnelles (Pointe vers JIRA)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fr-FR" sz="1000" dirty="0"/>
              <a:t>Non fonctionnelles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fr-FR" sz="1000" dirty="0"/>
              <a:t>Intégration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Détaille l’ensemble des composants de la plateforme 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fr-FR" sz="1000" dirty="0"/>
              <a:t>Sécurité….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Recense l’ensemble des décisions d’architecture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Définit le modèle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Définit le modèle de déploiement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B381D-DCEC-A044-994E-8A8648A36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ED1B8A-BFB2-C148-82A7-0532510EB54A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F2C76-B8D2-ED4A-97D7-80F696489C9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A3553F-2243-5143-8853-D4A154C1813C}"/>
              </a:ext>
            </a:extLst>
          </p:cNvPr>
          <p:cNvSpPr/>
          <p:nvPr/>
        </p:nvSpPr>
        <p:spPr>
          <a:xfrm>
            <a:off x="174174" y="1019599"/>
            <a:ext cx="74896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b="1" dirty="0"/>
              <a:t>https://</a:t>
            </a:r>
            <a:r>
              <a:rPr lang="fr-FR" sz="1200" b="1" dirty="0" err="1"/>
              <a:t>bitbucket.org</a:t>
            </a:r>
            <a:r>
              <a:rPr lang="fr-FR" sz="1200" b="1" dirty="0"/>
              <a:t>/</a:t>
            </a:r>
            <a:r>
              <a:rPr lang="fr-FR" sz="1200" b="1" dirty="0" err="1"/>
              <a:t>sxdva</a:t>
            </a:r>
            <a:r>
              <a:rPr lang="fr-FR" sz="1200" b="1" dirty="0"/>
              <a:t>/lot5-hyperviseur/</a:t>
            </a:r>
            <a:r>
              <a:rPr lang="fr-FR" sz="1200" b="1" dirty="0" err="1"/>
              <a:t>src</a:t>
            </a:r>
            <a:r>
              <a:rPr lang="fr-FR" sz="1200" b="1" dirty="0"/>
              <a:t>/master/</a:t>
            </a:r>
            <a:r>
              <a:rPr lang="fr-FR" sz="1200" b="1" dirty="0" err="1"/>
              <a:t>ArchitectureDossier</a:t>
            </a:r>
            <a:r>
              <a:rPr lang="fr-FR" sz="1200" b="1" dirty="0"/>
              <a:t>/0000.Introduction.md</a:t>
            </a:r>
          </a:p>
        </p:txBody>
      </p:sp>
      <p:pic>
        <p:nvPicPr>
          <p:cNvPr id="8" name="Image 29">
            <a:extLst>
              <a:ext uri="{FF2B5EF4-FFF2-40B4-BE49-F238E27FC236}">
                <a16:creationId xmlns:a16="http://schemas.microsoft.com/office/drawing/2014/main" id="{1B20AAFE-827F-884E-AED1-4B279724C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772" y="1034141"/>
            <a:ext cx="273704" cy="273704"/>
          </a:xfrm>
          <a:prstGeom prst="rect">
            <a:avLst/>
          </a:prstGeom>
          <a:ln w="41275">
            <a:noFill/>
            <a:tailEnd type="triangle"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C7834A-2927-8745-8EBE-A288BE219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487" y="1048648"/>
            <a:ext cx="273703" cy="2737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DC4FAC-A6EA-AF41-9CA5-C2A699D51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96" y="1390116"/>
            <a:ext cx="235857" cy="25319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F194615-854D-AF49-A6AA-9C89201D9D37}"/>
              </a:ext>
            </a:extLst>
          </p:cNvPr>
          <p:cNvGrpSpPr/>
          <p:nvPr/>
        </p:nvGrpSpPr>
        <p:grpSpPr>
          <a:xfrm>
            <a:off x="764459" y="4745238"/>
            <a:ext cx="1687256" cy="261610"/>
            <a:chOff x="5417504" y="4820505"/>
            <a:chExt cx="1687256" cy="26161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695DFC9-4482-BD4D-8512-86EF802B7063}"/>
                </a:ext>
              </a:extLst>
            </p:cNvPr>
            <p:cNvSpPr/>
            <p:nvPr/>
          </p:nvSpPr>
          <p:spPr>
            <a:xfrm>
              <a:off x="5417504" y="4820505"/>
              <a:ext cx="1687256" cy="2616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r"/>
              <a:r>
                <a:rPr lang="fr-FR" sz="1100" dirty="0"/>
                <a:t>Présenté aujourd’hui</a:t>
              </a:r>
              <a:endParaRPr lang="en-US" sz="1100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987B43D-85A8-EB44-87DF-2CFF5A71B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7184" y="4847573"/>
              <a:ext cx="193142" cy="207343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F6AE9B38-06A4-5A43-9B4A-5D846C68B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96" y="1669708"/>
            <a:ext cx="235857" cy="2531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D588BF3-F93C-4E48-9382-8E92211AB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121" y="2993770"/>
            <a:ext cx="235857" cy="2531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3986A18-941F-6F49-AA6B-F2143219A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58" y="2016222"/>
            <a:ext cx="235857" cy="253199"/>
          </a:xfrm>
          <a:prstGeom prst="rect">
            <a:avLst/>
          </a:prstGeom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5FB519D-7F3A-244E-BF13-BDB3563FC614}"/>
              </a:ext>
            </a:extLst>
          </p:cNvPr>
          <p:cNvSpPr/>
          <p:nvPr/>
        </p:nvSpPr>
        <p:spPr>
          <a:xfrm>
            <a:off x="5514292" y="3912550"/>
            <a:ext cx="3495336" cy="1099214"/>
          </a:xfrm>
          <a:prstGeom prst="roundRect">
            <a:avLst>
              <a:gd name="adj" fmla="val 5992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800" b="1" dirty="0">
                <a:solidFill>
                  <a:schemeClr val="tx1"/>
                </a:solidFill>
              </a:rPr>
              <a:t>Actions à entreprendre:</a:t>
            </a:r>
          </a:p>
          <a:p>
            <a:r>
              <a:rPr lang="fr-FR" sz="800" dirty="0">
                <a:solidFill>
                  <a:schemeClr val="tx1"/>
                </a:solidFill>
              </a:rPr>
              <a:t> - Relecture par les équipes projets du dossier d’architecture afin de finaliser les acteurs, les cas d’utilisation, les exigences fonctionnelles et non fonctionnelles, </a:t>
            </a:r>
          </a:p>
        </p:txBody>
      </p:sp>
    </p:spTree>
    <p:extLst>
      <p:ext uri="{BB962C8B-B14F-4D97-AF65-F5344CB8AC3E}">
        <p14:creationId xmlns:p14="http://schemas.microsoft.com/office/powerpoint/2010/main" val="273068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DCBFA-C118-6E41-B8A6-53860E14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FullBIM</a:t>
            </a:r>
            <a:r>
              <a:rPr lang="en-US" dirty="0"/>
              <a:t> Lot05</a:t>
            </a:r>
            <a:br>
              <a:rPr lang="en-US" dirty="0"/>
            </a:br>
            <a:r>
              <a:rPr lang="en-US" dirty="0" err="1"/>
              <a:t>Frontières</a:t>
            </a:r>
            <a:r>
              <a:rPr lang="en-US" dirty="0"/>
              <a:t> Roles et </a:t>
            </a:r>
            <a:r>
              <a:rPr lang="en-US" dirty="0" err="1"/>
              <a:t>responsabilités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418E3-A961-7249-944C-9BA72A8F8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ED1B8A-BFB2-C148-82A7-0532510EB54A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81330-4749-1C4D-AFCA-BFA4B455BDA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490DF-8EBA-C94A-9FB8-670708032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F8E313-BE9B-D84F-861C-3E6DBA4A5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" y="1197455"/>
            <a:ext cx="5336234" cy="394481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EA2708-3D10-634B-B10F-007CFB520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329" y="1316148"/>
            <a:ext cx="3506457" cy="2964108"/>
          </a:xfrm>
        </p:spPr>
        <p:txBody>
          <a:bodyPr/>
          <a:lstStyle/>
          <a:p>
            <a:r>
              <a:rPr lang="fr-FR" sz="1600" b="1" dirty="0"/>
              <a:t>Partie #1 : « Données» : </a:t>
            </a:r>
          </a:p>
          <a:p>
            <a:r>
              <a:rPr lang="fr-FR" sz="1200" dirty="0"/>
              <a:t>    - Données « Métiers » normalisées par des formats pivot (Spatialisées ou non)</a:t>
            </a:r>
          </a:p>
          <a:p>
            <a:r>
              <a:rPr lang="fr-FR" sz="1200" dirty="0"/>
              <a:t>    - Données cartographiques</a:t>
            </a:r>
          </a:p>
          <a:p>
            <a:r>
              <a:rPr lang="fr-FR" sz="1600" dirty="0"/>
              <a:t> </a:t>
            </a:r>
            <a:r>
              <a:rPr lang="fr-FR" sz="1600" b="1" dirty="0"/>
              <a:t>Partie #2 : « Applications»</a:t>
            </a:r>
          </a:p>
          <a:p>
            <a:r>
              <a:rPr lang="fr-FR" sz="1200" dirty="0"/>
              <a:t>   - L’hyperviseur « </a:t>
            </a:r>
            <a:r>
              <a:rPr lang="fr-FR" sz="1200" b="1" dirty="0"/>
              <a:t>cartographique</a:t>
            </a:r>
            <a:r>
              <a:rPr lang="fr-FR" sz="1200" dirty="0"/>
              <a:t> » </a:t>
            </a:r>
          </a:p>
          <a:p>
            <a:r>
              <a:rPr lang="fr-FR" sz="1200" dirty="0"/>
              <a:t>   - L’hyperviseur « </a:t>
            </a:r>
            <a:r>
              <a:rPr lang="fr-FR" sz="1200" b="1" dirty="0"/>
              <a:t>statistique</a:t>
            </a:r>
            <a:r>
              <a:rPr lang="fr-FR" sz="1200" dirty="0"/>
              <a:t> » </a:t>
            </a:r>
          </a:p>
          <a:p>
            <a:r>
              <a:rPr lang="fr-FR" sz="1600" b="1" dirty="0"/>
              <a:t>Partie #3 : Intégration</a:t>
            </a:r>
          </a:p>
          <a:p>
            <a:r>
              <a:rPr lang="fr-FR" sz="1200" dirty="0"/>
              <a:t>  - Normaliser les échanges avec les tiers externes   </a:t>
            </a:r>
          </a:p>
          <a:p>
            <a:r>
              <a:rPr lang="fr-FR" sz="1050" dirty="0"/>
              <a:t>       - Intégrer des données des lots externes</a:t>
            </a:r>
          </a:p>
          <a:p>
            <a:r>
              <a:rPr lang="fr-FR" sz="1050" dirty="0"/>
              <a:t>       - Récupérer le détail depuis les lots externes</a:t>
            </a:r>
          </a:p>
          <a:p>
            <a:r>
              <a:rPr lang="fr-FR" sz="1050" dirty="0"/>
              <a:t>       - Débrancher vers le lot externe</a:t>
            </a:r>
          </a:p>
          <a:p>
            <a:r>
              <a:rPr lang="fr-FR" sz="1050" dirty="0"/>
              <a:t>       - Intégrer les SI des clients</a:t>
            </a:r>
          </a:p>
          <a:p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95291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A328-DA91-2248-B375-24B90D5A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71" y="436410"/>
            <a:ext cx="6367027" cy="743461"/>
          </a:xfrm>
        </p:spPr>
        <p:txBody>
          <a:bodyPr/>
          <a:lstStyle/>
          <a:p>
            <a:r>
              <a:rPr lang="en-US" dirty="0" err="1"/>
              <a:t>FullBIM</a:t>
            </a:r>
            <a:r>
              <a:rPr lang="en-US" dirty="0"/>
              <a:t> Lot05</a:t>
            </a:r>
            <a:br>
              <a:rPr lang="en-US" dirty="0"/>
            </a:br>
            <a:r>
              <a:rPr lang="en-US" dirty="0"/>
              <a:t>Les </a:t>
            </a:r>
            <a:r>
              <a:rPr lang="en-US" dirty="0" err="1"/>
              <a:t>acteurs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10016-E013-294D-BEC9-0A71B0FD2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ED1B8A-BFB2-C148-82A7-0532510EB54A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035A6-BCFE-4343-ABB8-71FADCC089A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D3984-C685-4440-A973-B18C9EF00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7A9F00-2C3A-F041-9D49-B0AEB7ADC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" y="1118566"/>
            <a:ext cx="4503001" cy="15372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182538-DBA5-DC4D-9A6F-76FE9AD85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55822"/>
            <a:ext cx="6883711" cy="248767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661D227-E2A3-0E42-8F1D-4FA5F604F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1929" y="1436340"/>
            <a:ext cx="3991073" cy="965271"/>
          </a:xfrm>
        </p:spPr>
        <p:txBody>
          <a:bodyPr/>
          <a:lstStyle/>
          <a:p>
            <a:r>
              <a:rPr lang="fr-FR" sz="1600" dirty="0"/>
              <a:t>Les acteurs </a:t>
            </a:r>
            <a:r>
              <a:rPr lang="fr-FR" sz="1600" b="1" dirty="0"/>
              <a:t>gérant</a:t>
            </a:r>
            <a:r>
              <a:rPr lang="fr-FR" sz="1600" dirty="0"/>
              <a:t> le produit « Full BIM »</a:t>
            </a:r>
          </a:p>
          <a:p>
            <a:r>
              <a:rPr lang="fr-FR" sz="1600" dirty="0"/>
              <a:t>Les acteurs </a:t>
            </a:r>
            <a:r>
              <a:rPr lang="fr-FR" sz="1600" b="1" dirty="0"/>
              <a:t>utilisant</a:t>
            </a:r>
            <a:r>
              <a:rPr lang="fr-FR" sz="1600" dirty="0"/>
              <a:t> le produit « Full BIM » (VINCI Autoroutes par exemple)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6F3EE8-6DA3-F14D-8F82-A61180F4209A}"/>
              </a:ext>
            </a:extLst>
          </p:cNvPr>
          <p:cNvSpPr/>
          <p:nvPr/>
        </p:nvSpPr>
        <p:spPr>
          <a:xfrm>
            <a:off x="4679950" y="1547249"/>
            <a:ext cx="145858" cy="145858"/>
          </a:xfrm>
          <a:prstGeom prst="ellipse">
            <a:avLst/>
          </a:prstGeom>
          <a:solidFill>
            <a:srgbClr val="B1C4D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F624C88-597B-AC4D-ABDF-B3AFD350B331}"/>
              </a:ext>
            </a:extLst>
          </p:cNvPr>
          <p:cNvSpPr/>
          <p:nvPr/>
        </p:nvSpPr>
        <p:spPr>
          <a:xfrm>
            <a:off x="4679950" y="1839349"/>
            <a:ext cx="145858" cy="1458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A9A9F2E-F044-BB49-AA7E-DE0248FBAB9A}"/>
              </a:ext>
            </a:extLst>
          </p:cNvPr>
          <p:cNvSpPr/>
          <p:nvPr/>
        </p:nvSpPr>
        <p:spPr>
          <a:xfrm>
            <a:off x="5558133" y="3912550"/>
            <a:ext cx="3495336" cy="1099214"/>
          </a:xfrm>
          <a:prstGeom prst="roundRect">
            <a:avLst>
              <a:gd name="adj" fmla="val 5992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800" b="1" dirty="0">
                <a:solidFill>
                  <a:schemeClr val="tx1"/>
                </a:solidFill>
              </a:rPr>
              <a:t>Actions à entreprendre:</a:t>
            </a:r>
          </a:p>
          <a:p>
            <a:r>
              <a:rPr lang="fr-FR" sz="800" dirty="0">
                <a:solidFill>
                  <a:schemeClr val="tx1"/>
                </a:solidFill>
              </a:rPr>
              <a:t> - Les « User Stories » sont à enrichir afin de refléter </a:t>
            </a:r>
          </a:p>
          <a:p>
            <a:r>
              <a:rPr lang="fr-FR" sz="800" dirty="0">
                <a:solidFill>
                  <a:schemeClr val="tx1"/>
                </a:solidFill>
              </a:rPr>
              <a:t>     1 -  La richesse des utilisateurs</a:t>
            </a:r>
          </a:p>
          <a:p>
            <a:r>
              <a:rPr lang="fr-FR" sz="800" dirty="0">
                <a:solidFill>
                  <a:schemeClr val="tx1"/>
                </a:solidFill>
              </a:rPr>
              <a:t>     2 -  Le nombre de systèmes</a:t>
            </a:r>
          </a:p>
          <a:p>
            <a:r>
              <a:rPr lang="fr-FR" sz="800" dirty="0">
                <a:solidFill>
                  <a:schemeClr val="tx1"/>
                </a:solidFill>
              </a:rPr>
              <a:t>     3 – La stratégie Produit</a:t>
            </a:r>
          </a:p>
        </p:txBody>
      </p:sp>
    </p:spTree>
    <p:extLst>
      <p:ext uri="{BB962C8B-B14F-4D97-AF65-F5344CB8AC3E}">
        <p14:creationId xmlns:p14="http://schemas.microsoft.com/office/powerpoint/2010/main" val="3124185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A328-DA91-2248-B375-24B90D5A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71" y="436410"/>
            <a:ext cx="6367027" cy="743461"/>
          </a:xfrm>
        </p:spPr>
        <p:txBody>
          <a:bodyPr/>
          <a:lstStyle/>
          <a:p>
            <a:r>
              <a:rPr lang="en-US" dirty="0" err="1"/>
              <a:t>FullBIM</a:t>
            </a:r>
            <a:r>
              <a:rPr lang="en-US" dirty="0"/>
              <a:t> Lot05</a:t>
            </a:r>
            <a:br>
              <a:rPr lang="en-US" dirty="0"/>
            </a:br>
            <a:r>
              <a:rPr lang="en-US" dirty="0"/>
              <a:t>Les exigences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10016-E013-294D-BEC9-0A71B0FD2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ED1B8A-BFB2-C148-82A7-0532510EB54A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035A6-BCFE-4343-ABB8-71FADCC089A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D3984-C685-4440-A973-B18C9EF00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CF1A-07EF-7548-9787-70B33E1C7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870" y="1470337"/>
            <a:ext cx="8164633" cy="2964108"/>
          </a:xfrm>
        </p:spPr>
        <p:txBody>
          <a:bodyPr/>
          <a:lstStyle/>
          <a:p>
            <a:r>
              <a:rPr lang="fr-FR" dirty="0"/>
              <a:t>Une exigence permet de caractériser le SYSTEME par ses propriétés telles que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fonctions qu'il couvre,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sa performance, sa robustesse, sa convivialité, sa maintenabilité,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manière d'intégrer des tiers externes.</a:t>
            </a:r>
          </a:p>
          <a:p>
            <a:r>
              <a:rPr lang="fr-FR" b="1" dirty="0"/>
              <a:t>Exemples</a:t>
            </a:r>
            <a:r>
              <a:rPr lang="fr-FR" dirty="0"/>
              <a:t>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Le </a:t>
            </a:r>
            <a:r>
              <a:rPr lang="fr-FR" sz="1400" i="1" dirty="0"/>
              <a:t>SYSTEME</a:t>
            </a:r>
            <a:r>
              <a:rPr lang="fr-FR" sz="1400" dirty="0"/>
              <a:t> doit : accueillir 2060 utilisateurs </a:t>
            </a:r>
            <a:r>
              <a:rPr lang="fr-FR" sz="1400" b="1" dirty="0"/>
              <a:t>potentiels</a:t>
            </a:r>
            <a:r>
              <a:rPr lang="fr-FR" sz="1400" dirty="0"/>
              <a:t> (ASF: 160 – ESCOTA: 900 – COFIROUTE: 1000)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Le </a:t>
            </a:r>
            <a:r>
              <a:rPr lang="fr-FR" sz="1400" i="1" dirty="0"/>
              <a:t>SYSTEME</a:t>
            </a:r>
            <a:r>
              <a:rPr lang="fr-FR" sz="1400" dirty="0"/>
              <a:t> doit : doit être localisé en Union Européenne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989FD6-F110-A341-86C7-831444DDA67B}"/>
              </a:ext>
            </a:extLst>
          </p:cNvPr>
          <p:cNvSpPr/>
          <p:nvPr/>
        </p:nvSpPr>
        <p:spPr>
          <a:xfrm>
            <a:off x="253610" y="1179871"/>
            <a:ext cx="87560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https://</a:t>
            </a:r>
            <a:r>
              <a:rPr lang="fr-FR" sz="1000" dirty="0" err="1"/>
              <a:t>bitbucket.org</a:t>
            </a:r>
            <a:r>
              <a:rPr lang="fr-FR" sz="1000" dirty="0"/>
              <a:t>/</a:t>
            </a:r>
            <a:r>
              <a:rPr lang="fr-FR" sz="1000" dirty="0" err="1"/>
              <a:t>sxdva</a:t>
            </a:r>
            <a:r>
              <a:rPr lang="fr-FR" sz="1000" dirty="0"/>
              <a:t>/lot5-hyperviseur/</a:t>
            </a:r>
            <a:r>
              <a:rPr lang="fr-FR" sz="1000" dirty="0" err="1"/>
              <a:t>src</a:t>
            </a:r>
            <a:r>
              <a:rPr lang="fr-FR" sz="1000" dirty="0"/>
              <a:t>/582ac0141cd44a6d3e7d7f49d028fe81df594878/</a:t>
            </a:r>
            <a:r>
              <a:rPr lang="fr-FR" sz="1000" dirty="0" err="1"/>
              <a:t>ArchitectureDossier</a:t>
            </a:r>
            <a:r>
              <a:rPr lang="fr-FR" sz="1000" dirty="0"/>
              <a:t>/0300.Requirements.md</a:t>
            </a:r>
          </a:p>
        </p:txBody>
      </p:sp>
    </p:spTree>
    <p:extLst>
      <p:ext uri="{BB962C8B-B14F-4D97-AF65-F5344CB8AC3E}">
        <p14:creationId xmlns:p14="http://schemas.microsoft.com/office/powerpoint/2010/main" val="528861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DC13B3-2ACB-0447-B251-35E4541F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 général de la donnée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7DCA74-5507-5B4C-BC8C-B2A5236D4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ED1B8A-BFB2-C148-82A7-0532510EB54A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5A3DEA-9817-794E-B98D-03A173B3B5D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3D0C04-7551-1841-ADCD-D5B74B982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06FCFB2A-B4C3-5948-A0C8-14E6FFBB3DBD}"/>
              </a:ext>
            </a:extLst>
          </p:cNvPr>
          <p:cNvGraphicFramePr/>
          <p:nvPr>
            <p:extLst/>
          </p:nvPr>
        </p:nvGraphicFramePr>
        <p:xfrm>
          <a:off x="402466" y="1488215"/>
          <a:ext cx="2893627" cy="2637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001656B-68E9-F140-B5EF-98CA241927DD}"/>
              </a:ext>
            </a:extLst>
          </p:cNvPr>
          <p:cNvSpPr/>
          <p:nvPr/>
        </p:nvSpPr>
        <p:spPr>
          <a:xfrm>
            <a:off x="3961626" y="1743740"/>
            <a:ext cx="3619388" cy="4784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Intégrés dans la BDD de la plateforme VAMP depuis les applicatifs métier (format pivot)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A85D03-C6D9-C144-AA11-F205CF888867}"/>
              </a:ext>
            </a:extLst>
          </p:cNvPr>
          <p:cNvSpPr/>
          <p:nvPr/>
        </p:nvSpPr>
        <p:spPr>
          <a:xfrm>
            <a:off x="3961626" y="2537983"/>
            <a:ext cx="3619388" cy="478465"/>
          </a:xfrm>
          <a:prstGeom prst="rect">
            <a:avLst/>
          </a:prstGeom>
          <a:solidFill>
            <a:srgbClr val="82AAAA">
              <a:hueOff val="-4050001"/>
              <a:satOff val="11529"/>
              <a:lumOff val="1960"/>
              <a:alphaOff val="0"/>
            </a:srgbClr>
          </a:solidFill>
          <a:ln w="381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spcFirstLastPara="0" vert="horz" wrap="square" lIns="20320" tIns="20320" rIns="20320" bIns="20320" numCol="1" spcCol="1270" anchor="ctr" anchorCtr="0">
            <a:no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Appelés par les services métier de VAMP au moment de la consommation (contrat d’interface)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4F8972-72D2-D442-88B6-C567545C5BF0}"/>
              </a:ext>
            </a:extLst>
          </p:cNvPr>
          <p:cNvSpPr/>
          <p:nvPr/>
        </p:nvSpPr>
        <p:spPr>
          <a:xfrm>
            <a:off x="3961626" y="3377611"/>
            <a:ext cx="3619388" cy="4784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Accessibles uniquement dans les applicatifs métier, non gérés dans VAMP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AAF9C885-B7B6-2C4F-B1B6-AAC0A5B98B77}"/>
              </a:ext>
            </a:extLst>
          </p:cNvPr>
          <p:cNvCxnSpPr>
            <a:cxnSpLocks/>
          </p:cNvCxnSpPr>
          <p:nvPr/>
        </p:nvCxnSpPr>
        <p:spPr>
          <a:xfrm>
            <a:off x="2349795" y="1982972"/>
            <a:ext cx="150805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B988A04-FB76-154A-827E-9534872AB6AD}"/>
              </a:ext>
            </a:extLst>
          </p:cNvPr>
          <p:cNvCxnSpPr>
            <a:cxnSpLocks/>
          </p:cNvCxnSpPr>
          <p:nvPr/>
        </p:nvCxnSpPr>
        <p:spPr>
          <a:xfrm>
            <a:off x="2721935" y="2777215"/>
            <a:ext cx="113524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8F8C64BB-F670-5743-9308-73FD9D8470FB}"/>
              </a:ext>
            </a:extLst>
          </p:cNvPr>
          <p:cNvCxnSpPr>
            <a:cxnSpLocks/>
          </p:cNvCxnSpPr>
          <p:nvPr/>
        </p:nvCxnSpPr>
        <p:spPr>
          <a:xfrm>
            <a:off x="3193312" y="3616843"/>
            <a:ext cx="6645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580B0765-EA7B-1748-985C-EEAB31AA5C2E}"/>
              </a:ext>
            </a:extLst>
          </p:cNvPr>
          <p:cNvSpPr/>
          <p:nvPr/>
        </p:nvSpPr>
        <p:spPr>
          <a:xfrm>
            <a:off x="7684793" y="1784972"/>
            <a:ext cx="396000" cy="3960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BDD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30E7F591-852E-9749-8529-67326C42F25A}"/>
              </a:ext>
            </a:extLst>
          </p:cNvPr>
          <p:cNvSpPr/>
          <p:nvPr/>
        </p:nvSpPr>
        <p:spPr>
          <a:xfrm>
            <a:off x="7684793" y="2579215"/>
            <a:ext cx="396000" cy="3960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API</a:t>
            </a:r>
          </a:p>
        </p:txBody>
      </p:sp>
      <p:pic>
        <p:nvPicPr>
          <p:cNvPr id="27" name="Graphique 26" descr="Panneau d’interdiction">
            <a:extLst>
              <a:ext uri="{FF2B5EF4-FFF2-40B4-BE49-F238E27FC236}">
                <a16:creationId xmlns:a16="http://schemas.microsoft.com/office/drawing/2014/main" id="{DFDDE5B8-E68B-374D-B839-7B802EC95C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17988" y="3452038"/>
            <a:ext cx="329609" cy="32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86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544BD-3090-4D43-846D-13BADD5E9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6376" y="169181"/>
            <a:ext cx="493252" cy="273844"/>
          </a:xfrm>
        </p:spPr>
        <p:txBody>
          <a:bodyPr/>
          <a:lstStyle/>
          <a:p>
            <a:fld id="{E0ED1B8A-BFB2-C148-82A7-0532510EB54A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7601C8-81D5-CA42-8246-4E34879B0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8" y="8092"/>
            <a:ext cx="4454607" cy="514350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D6C4649B-C967-C14E-A803-8C6CF90C8E2E}"/>
              </a:ext>
            </a:extLst>
          </p:cNvPr>
          <p:cNvSpPr/>
          <p:nvPr/>
        </p:nvSpPr>
        <p:spPr>
          <a:xfrm>
            <a:off x="4623623" y="569201"/>
            <a:ext cx="304800" cy="304800"/>
          </a:xfrm>
          <a:prstGeom prst="ellipse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70AD47">
                    <a:lumMod val="20000"/>
                    <a:lumOff val="80000"/>
                  </a:srgbClr>
                </a:solidFill>
                <a:latin typeface="Calibri" panose="020F0502020204030204"/>
              </a:rPr>
              <a:t>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793FCD-C38C-714B-B8B3-D65651EE69E0}"/>
              </a:ext>
            </a:extLst>
          </p:cNvPr>
          <p:cNvSpPr/>
          <p:nvPr/>
        </p:nvSpPr>
        <p:spPr>
          <a:xfrm>
            <a:off x="5101831" y="306103"/>
            <a:ext cx="3661171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200" dirty="0"/>
              <a:t>Les données des lots externes sont structurées </a:t>
            </a:r>
          </a:p>
          <a:p>
            <a:r>
              <a:rPr lang="fr-FR" sz="1200" dirty="0"/>
              <a:t> - en attributs </a:t>
            </a:r>
            <a:r>
              <a:rPr lang="fr-FR" sz="1200" b="1" dirty="0"/>
              <a:t>communs</a:t>
            </a:r>
            <a:r>
              <a:rPr lang="fr-FR" sz="1200" dirty="0"/>
              <a:t> (consommables directement par le lot 05) </a:t>
            </a:r>
          </a:p>
          <a:p>
            <a:r>
              <a:rPr lang="fr-FR" sz="1200" dirty="0"/>
              <a:t> - en attributs </a:t>
            </a:r>
            <a:r>
              <a:rPr lang="fr-FR" sz="1200" b="1" dirty="0"/>
              <a:t>spécifiques</a:t>
            </a:r>
            <a:r>
              <a:rPr lang="fr-FR" sz="1200" dirty="0"/>
              <a:t> propres au métier</a:t>
            </a:r>
            <a:endParaRPr lang="en-US" sz="12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8877267-20E0-7A44-8B8E-443342DC004F}"/>
              </a:ext>
            </a:extLst>
          </p:cNvPr>
          <p:cNvSpPr/>
          <p:nvPr/>
        </p:nvSpPr>
        <p:spPr>
          <a:xfrm>
            <a:off x="4634908" y="1266946"/>
            <a:ext cx="304800" cy="304800"/>
          </a:xfrm>
          <a:prstGeom prst="ellipse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653683-0257-E14D-9129-10962D7D334A}"/>
              </a:ext>
            </a:extLst>
          </p:cNvPr>
          <p:cNvSpPr/>
          <p:nvPr/>
        </p:nvSpPr>
        <p:spPr>
          <a:xfrm>
            <a:off x="5101831" y="1163859"/>
            <a:ext cx="3661171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/>
              <a:t>Les attributs </a:t>
            </a:r>
            <a:r>
              <a:rPr lang="fr-FR" sz="1200" b="1" dirty="0"/>
              <a:t>communs</a:t>
            </a:r>
            <a:r>
              <a:rPr lang="fr-FR" sz="1200" dirty="0"/>
              <a:t> de tous les lots sont intégrés dans le lot 05 (Batch ou déclencheurs)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9FFFEB-680C-3343-B8E7-302BECD41D79}"/>
              </a:ext>
            </a:extLst>
          </p:cNvPr>
          <p:cNvSpPr/>
          <p:nvPr/>
        </p:nvSpPr>
        <p:spPr>
          <a:xfrm>
            <a:off x="4634908" y="2381351"/>
            <a:ext cx="304800" cy="304800"/>
          </a:xfrm>
          <a:prstGeom prst="ellipse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70AD47">
                    <a:lumMod val="20000"/>
                    <a:lumOff val="80000"/>
                  </a:srgbClr>
                </a:solidFill>
                <a:latin typeface="Calibri" panose="020F0502020204030204"/>
              </a:rPr>
              <a:t>3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42B2-0C6E-A54A-91CC-6536A7FB5BFE}"/>
              </a:ext>
            </a:extLst>
          </p:cNvPr>
          <p:cNvSpPr/>
          <p:nvPr/>
        </p:nvSpPr>
        <p:spPr>
          <a:xfrm>
            <a:off x="5101831" y="1665565"/>
            <a:ext cx="3661171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/>
              <a:t>Le lot 05 génère ses propres données (même approche que pour les lots externes). </a:t>
            </a:r>
          </a:p>
          <a:p>
            <a:r>
              <a:rPr lang="fr-FR" sz="1050" dirty="0"/>
              <a:t>Différentes options sont possibles pour « lier » les données dans le lot 05.</a:t>
            </a:r>
          </a:p>
          <a:p>
            <a:r>
              <a:rPr lang="fr-FR" sz="1050" dirty="0"/>
              <a:t>  - Liens </a:t>
            </a:r>
            <a:r>
              <a:rPr lang="fr-FR" sz="1050" b="1" dirty="0"/>
              <a:t>fournis</a:t>
            </a:r>
            <a:r>
              <a:rPr lang="fr-FR" sz="1050" dirty="0"/>
              <a:t>: les lots externes renseignent la dépendance</a:t>
            </a:r>
          </a:p>
          <a:p>
            <a:r>
              <a:rPr lang="fr-FR" sz="1050" dirty="0"/>
              <a:t>  - Liens </a:t>
            </a:r>
            <a:r>
              <a:rPr lang="fr-FR" sz="1050" b="1" dirty="0"/>
              <a:t>déduits</a:t>
            </a:r>
            <a:r>
              <a:rPr lang="fr-FR" sz="1050" dirty="0"/>
              <a:t>: la structuration des objets permet de les relier</a:t>
            </a:r>
          </a:p>
          <a:p>
            <a:r>
              <a:rPr lang="fr-FR" sz="1050" dirty="0"/>
              <a:t>  -  Liens </a:t>
            </a:r>
            <a:r>
              <a:rPr lang="fr-FR" sz="1050" b="1" dirty="0"/>
              <a:t>explicites</a:t>
            </a:r>
            <a:r>
              <a:rPr lang="fr-FR" sz="1050" dirty="0"/>
              <a:t> : Le lot 05 fournit une interface permettant de lier les objets explicitement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7574DF2-DE25-884D-B985-E61577E107A1}"/>
              </a:ext>
            </a:extLst>
          </p:cNvPr>
          <p:cNvSpPr/>
          <p:nvPr/>
        </p:nvSpPr>
        <p:spPr>
          <a:xfrm>
            <a:off x="4634908" y="3651334"/>
            <a:ext cx="304800" cy="304800"/>
          </a:xfrm>
          <a:prstGeom prst="ellipse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70AD47">
                    <a:lumMod val="20000"/>
                    <a:lumOff val="80000"/>
                  </a:srgbClr>
                </a:solidFill>
                <a:latin typeface="Calibri" panose="020F0502020204030204"/>
              </a:rPr>
              <a:t>4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12967A-E468-524A-BD36-F8F7C0EED847}"/>
              </a:ext>
            </a:extLst>
          </p:cNvPr>
          <p:cNvSpPr/>
          <p:nvPr/>
        </p:nvSpPr>
        <p:spPr>
          <a:xfrm>
            <a:off x="5101831" y="3548247"/>
            <a:ext cx="3661171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/>
              <a:t>Les attributs </a:t>
            </a:r>
            <a:r>
              <a:rPr lang="fr-FR" sz="1200" b="1" dirty="0"/>
              <a:t>spécifiques</a:t>
            </a:r>
            <a:r>
              <a:rPr lang="fr-FR" sz="1200" dirty="0"/>
              <a:t> sont récupérés à la demande.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82646FF-99BE-5D47-9C74-A1CEFD55AD70}"/>
              </a:ext>
            </a:extLst>
          </p:cNvPr>
          <p:cNvSpPr/>
          <p:nvPr/>
        </p:nvSpPr>
        <p:spPr>
          <a:xfrm>
            <a:off x="4634908" y="4193501"/>
            <a:ext cx="304800" cy="304800"/>
          </a:xfrm>
          <a:prstGeom prst="ellipse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A4E445-3EB8-C942-9792-64E86AEC7A86}"/>
              </a:ext>
            </a:extLst>
          </p:cNvPr>
          <p:cNvSpPr/>
          <p:nvPr/>
        </p:nvSpPr>
        <p:spPr>
          <a:xfrm>
            <a:off x="5101831" y="4090414"/>
            <a:ext cx="3661171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/>
              <a:t>Le lot 05 expose de nouveaux services « </a:t>
            </a:r>
            <a:r>
              <a:rPr lang="fr-FR" sz="1200" b="1" dirty="0"/>
              <a:t>composites</a:t>
            </a:r>
            <a:r>
              <a:rPr lang="fr-FR" sz="1200" dirty="0"/>
              <a:t> » a des tiers externes</a:t>
            </a:r>
          </a:p>
        </p:txBody>
      </p:sp>
    </p:spTree>
    <p:extLst>
      <p:ext uri="{BB962C8B-B14F-4D97-AF65-F5344CB8AC3E}">
        <p14:creationId xmlns:p14="http://schemas.microsoft.com/office/powerpoint/2010/main" val="38339038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37">
      <a:dk1>
        <a:sysClr val="windowText" lastClr="000000"/>
      </a:dk1>
      <a:lt1>
        <a:sysClr val="window" lastClr="FFFFFF"/>
      </a:lt1>
      <a:dk2>
        <a:srgbClr val="004489"/>
      </a:dk2>
      <a:lt2>
        <a:srgbClr val="EEECE1"/>
      </a:lt2>
      <a:accent1>
        <a:srgbClr val="004489"/>
      </a:accent1>
      <a:accent2>
        <a:srgbClr val="E20025"/>
      </a:accent2>
      <a:accent3>
        <a:srgbClr val="647D9D"/>
      </a:accent3>
      <a:accent4>
        <a:srgbClr val="6982B4"/>
      </a:accent4>
      <a:accent5>
        <a:srgbClr val="82AAAA"/>
      </a:accent5>
      <a:accent6>
        <a:srgbClr val="C8B478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ask SIXENSE" id="{15475D07-0870-9F43-811B-287E3E482F1C}" vid="{AC08F3A1-1D59-6748-A0C5-B53DF26D653A}"/>
    </a:ext>
  </a:extLst>
</a:theme>
</file>

<file path=ppt/theme/theme2.xml><?xml version="1.0" encoding="utf-8"?>
<a:theme xmlns:a="http://schemas.openxmlformats.org/drawingml/2006/main" name="Slides">
  <a:themeElements>
    <a:clrScheme name="Personnalisé 1">
      <a:dk1>
        <a:srgbClr val="004187"/>
      </a:dk1>
      <a:lt1>
        <a:srgbClr val="FFFFFF"/>
      </a:lt1>
      <a:dk2>
        <a:srgbClr val="3C3C3B"/>
      </a:dk2>
      <a:lt2>
        <a:srgbClr val="E7E6E6"/>
      </a:lt2>
      <a:accent1>
        <a:srgbClr val="E20420"/>
      </a:accent1>
      <a:accent2>
        <a:srgbClr val="004187"/>
      </a:accent2>
      <a:accent3>
        <a:srgbClr val="113B5F"/>
      </a:accent3>
      <a:accent4>
        <a:srgbClr val="4283B5"/>
      </a:accent4>
      <a:accent5>
        <a:srgbClr val="094585"/>
      </a:accent5>
      <a:accent6>
        <a:srgbClr val="ECECE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́sentation_1603" id="{ACFDA7FC-354B-0046-9819-0135030CADBB}" vid="{B740D77F-A216-974B-91AA-5BC739431B32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215D760A0E2A429D694DA20FEC17F3" ma:contentTypeVersion="8" ma:contentTypeDescription="Crée un document." ma:contentTypeScope="" ma:versionID="739cb4afa37ff4767ce30403897ef46d">
  <xsd:schema xmlns:xsd="http://www.w3.org/2001/XMLSchema" xmlns:xs="http://www.w3.org/2001/XMLSchema" xmlns:p="http://schemas.microsoft.com/office/2006/metadata/properties" xmlns:ns2="10f4c4ac-9fde-431f-aff1-d392132b864f" xmlns:ns3="173de88c-f0a2-4506-8cb2-44909e80447f" targetNamespace="http://schemas.microsoft.com/office/2006/metadata/properties" ma:root="true" ma:fieldsID="23e9ed4ed6add9126dea7582cfff48e9" ns2:_="" ns3:_="">
    <xsd:import namespace="10f4c4ac-9fde-431f-aff1-d392132b864f"/>
    <xsd:import namespace="173de88c-f0a2-4506-8cb2-44909e8044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f4c4ac-9fde-431f-aff1-d392132b86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3de88c-f0a2-4506-8cb2-44909e80447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251894-2272-4124-8372-CB6A2205FC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656EEC-274C-43AE-B908-F6B3C97DFE37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73de88c-f0a2-4506-8cb2-44909e80447f"/>
    <ds:schemaRef ds:uri="10f4c4ac-9fde-431f-aff1-d392132b864f"/>
    <ds:schemaRef ds:uri="http://www.w3.org/XML/1998/namespace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BC8A33D-EBA2-4DBB-B934-9118C26E96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f4c4ac-9fde-431f-aff1-d392132b864f"/>
    <ds:schemaRef ds:uri="173de88c-f0a2-4506-8cb2-44909e8044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7745</TotalTime>
  <Words>565</Words>
  <Application>Microsoft Macintosh PowerPoint</Application>
  <PresentationFormat>On-screen Show (16:9)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Helvetica</vt:lpstr>
      <vt:lpstr>Helvetica Light</vt:lpstr>
      <vt:lpstr>Vinci Sans</vt:lpstr>
      <vt:lpstr>Vinci Sans Light</vt:lpstr>
      <vt:lpstr>Vinci Sans Medium</vt:lpstr>
      <vt:lpstr>Thème Office</vt:lpstr>
      <vt:lpstr>Slides</vt:lpstr>
      <vt:lpstr>FullBIM  Lot 05 – Dossier d’architecture Juillet 2018</vt:lpstr>
      <vt:lpstr>Objectif de cette réunion</vt:lpstr>
      <vt:lpstr>Agenda</vt:lpstr>
      <vt:lpstr>Un dossier d’architecture</vt:lpstr>
      <vt:lpstr>FullBIM Lot05 Frontières Roles et responsabilités</vt:lpstr>
      <vt:lpstr>FullBIM Lot05 Les acteurs</vt:lpstr>
      <vt:lpstr>FullBIM Lot05 Les exigences</vt:lpstr>
      <vt:lpstr>Schéma général de la donnée</vt:lpstr>
      <vt:lpstr>PowerPoint Presentation</vt:lpstr>
      <vt:lpstr>PowerPoint Presentation</vt:lpstr>
      <vt:lpstr>Les prochaines étapes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Complément de réponse à la présentation du mardi 27 février AO VAP7 Sixense Asset Management Platform</dc:title>
  <dc:creator>Nicolas Pitto</dc:creator>
  <cp:lastModifiedBy>Sylvain-Roch Wilbert</cp:lastModifiedBy>
  <cp:revision>189</cp:revision>
  <dcterms:modified xsi:type="dcterms:W3CDTF">2018-07-10T15:08:17Z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0x01010083215D760A0E2A429D694DA20FEC17F3</vt:lpwstr>
  </property>
</Properties>
</file>