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Override1.xml" ContentType="application/vnd.openxmlformats-officedocument.themeOverride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90" r:id="rId4"/>
    <p:sldId id="287" r:id="rId5"/>
    <p:sldId id="291" r:id="rId6"/>
    <p:sldId id="274" r:id="rId7"/>
    <p:sldId id="282" r:id="rId8"/>
    <p:sldId id="261" r:id="rId9"/>
    <p:sldId id="276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972" autoAdjust="0"/>
  </p:normalViewPr>
  <p:slideViewPr>
    <p:cSldViewPr snapToGrid="0">
      <p:cViewPr varScale="1">
        <p:scale>
          <a:sx n="112" d="100"/>
          <a:sy n="112" d="100"/>
        </p:scale>
        <p:origin x="101" y="259"/>
      </p:cViewPr>
      <p:guideLst/>
    </p:cSldViewPr>
  </p:slideViewPr>
  <p:outlineViewPr>
    <p:cViewPr>
      <p:scale>
        <a:sx n="33" d="100"/>
        <a:sy n="33" d="100"/>
      </p:scale>
      <p:origin x="0" y="-7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file:///C:\Users\1V994W2\PycharmProjects\PPT_Background_Generation/pic_temp/1_pic_quater_left_up.png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.png"/><Relationship Id="rId5" Type="http://schemas.openxmlformats.org/officeDocument/2006/relationships/tags" Target="../tags/tag11.xml"/><Relationship Id="rId10" Type="http://schemas.openxmlformats.org/officeDocument/2006/relationships/image" Target="file:///C:\Users\1V994W2\Documents\Tencent%20Files\574576071\FileRecv\&#25340;&#35013;&#32032;&#26448;\&#24180;&#20250;-3\\05\subject_holdleft_185,36,33_0_staid_full_0.png" TargetMode="Externa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4.xml"/><Relationship Id="rId10" Type="http://schemas.openxmlformats.org/officeDocument/2006/relationships/image" Target="../media/image4.png"/><Relationship Id="rId4" Type="http://schemas.openxmlformats.org/officeDocument/2006/relationships/tags" Target="../tags/tag73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file:///C:\Users\1V994W2\Documents\Tencent%20Files\574576071\FileRecv\&#25340;&#35013;&#32032;&#26448;\&#24180;&#20250;-3\\05\subject_holdleft_185,36,33_0_staid_full_0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4.png"/><Relationship Id="rId5" Type="http://schemas.openxmlformats.org/officeDocument/2006/relationships/tags" Target="../tags/tag86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5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4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3.png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8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3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3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27.xml"/><Relationship Id="rId16" Type="http://schemas.openxmlformats.org/officeDocument/2006/relationships/image" Target="../media/image10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../media/image12.pn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1.png"/><Relationship Id="rId5" Type="http://schemas.openxmlformats.org/officeDocument/2006/relationships/tags" Target="../tags/tag14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4.png"/><Relationship Id="rId5" Type="http://schemas.openxmlformats.org/officeDocument/2006/relationships/tags" Target="../tags/tag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top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3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file:///C:\Users\1V994W2\PycharmProjects\PPT_Background_Generation/pic_temp/0_pic_quater_left_down.png" TargetMode="Externa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7.png"/><Relationship Id="rId5" Type="http://schemas.openxmlformats.org/officeDocument/2006/relationships/tags" Target="../tags/tag49.xml"/><Relationship Id="rId10" Type="http://schemas.openxmlformats.org/officeDocument/2006/relationships/image" Target="file:///C:\Users\1V994W2\Documents\Tencent%20Files\574576071\FileRecv\&#25340;&#35013;&#32032;&#26448;\&#24180;&#20250;-3\\05\subject_holdleft_185,36,33_0_staid_full_0.png" TargetMode="External"/><Relationship Id="rId4" Type="http://schemas.openxmlformats.org/officeDocument/2006/relationships/tags" Target="../tags/tag48.xm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9.xml"/><Relationship Id="rId10" Type="http://schemas.openxmlformats.org/officeDocument/2006/relationships/image" Target="../media/image3.png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4.png"/><Relationship Id="rId5" Type="http://schemas.openxmlformats.org/officeDocument/2006/relationships/tags" Target="../tags/tag6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6.xml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6096000" y="735044"/>
            <a:ext cx="5486400" cy="5387911"/>
          </a:xfrm>
          <a:prstGeom prst="rect">
            <a:avLst/>
          </a:prstGeom>
        </p:spPr>
      </p:pic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762318" y="2311400"/>
            <a:ext cx="4825365" cy="1509578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8800" b="0" spc="600">
                <a:solidFill>
                  <a:schemeClr val="accent6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7"/>
            </p:custDataLst>
          </p:nvPr>
        </p:nvSpPr>
        <p:spPr>
          <a:xfrm>
            <a:off x="762318" y="3922578"/>
            <a:ext cx="4167257" cy="624022"/>
          </a:xfrm>
        </p:spPr>
        <p:txBody>
          <a:bodyPr vert="horz" wrap="square" lIns="0" tIns="0" rIns="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3200" b="0" spc="200"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6215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9418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638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609600" y="735044"/>
            <a:ext cx="5486400" cy="538791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381750" y="3979545"/>
            <a:ext cx="5174615" cy="110363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2400" b="0" spc="200"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5949950" y="2411730"/>
            <a:ext cx="5989955" cy="1398905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800" b="0" spc="1000">
                <a:solidFill>
                  <a:schemeClr val="accent6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  <p:extLst>
      <p:ext uri="{BB962C8B-B14F-4D97-AF65-F5344CB8AC3E}">
        <p14:creationId xmlns:p14="http://schemas.microsoft.com/office/powerpoint/2010/main" val="266899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email"/>
            <a:stretch>
              <a:fillRect/>
            </a:stretch>
          </p:blipFill>
          <p:spPr>
            <a:xfrm>
              <a:off x="0" y="0"/>
              <a:ext cx="720090" cy="69418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69418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941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856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0" y="0"/>
              <a:ext cx="720090" cy="69418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506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0" y="0"/>
              <a:ext cx="720090" cy="69418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286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137910"/>
            <a:ext cx="12192000" cy="720090"/>
            <a:chOff x="0" y="6137910"/>
            <a:chExt cx="12192000" cy="720090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email"/>
            <a:stretch>
              <a:fillRect/>
            </a:stretch>
          </p:blipFill>
          <p:spPr>
            <a:xfrm>
              <a:off x="11471910" y="6163813"/>
              <a:ext cx="720090" cy="69418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email"/>
            <a:stretch>
              <a:fillRect/>
            </a:stretch>
          </p:blipFill>
          <p:spPr>
            <a:xfrm>
              <a:off x="0" y="613791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5530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237797"/>
            <a:ext cx="12191999" cy="1620203"/>
            <a:chOff x="0" y="5237797"/>
            <a:chExt cx="12191999" cy="1620203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/>
            <a:stretch>
              <a:fillRect/>
            </a:stretch>
          </p:blipFill>
          <p:spPr>
            <a:xfrm>
              <a:off x="10571797" y="5296078"/>
              <a:ext cx="1620202" cy="1561922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0" y="5237797"/>
              <a:ext cx="1620202" cy="162020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8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9418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4064000" y="4862477"/>
            <a:ext cx="4064000" cy="199552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212149" y="250983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800" b="0" spc="400">
                <a:solidFill>
                  <a:schemeClr val="accent6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212149" y="3548698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000" b="0" spc="200">
                <a:solidFill>
                  <a:schemeClr val="accent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5065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941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1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69418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3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7498080" y="1273836"/>
            <a:ext cx="4389120" cy="4310329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6163813"/>
            <a:ext cx="720090" cy="6941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941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9418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4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56C862D6-5389-4FA8-9DC2-E868B2247A4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2261243-DDB5-4930-B7EC-21BD1EFD8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0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尚巍手书W" panose="00020600040101010101" pitchFamily="18" charset="-122"/>
          <a:ea typeface="汉仪尚巍手书W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762318" y="2311400"/>
            <a:ext cx="5552082" cy="1509578"/>
          </a:xfrm>
        </p:spPr>
        <p:txBody>
          <a:bodyPr>
            <a:normAutofit fontScale="90000"/>
          </a:bodyPr>
          <a:lstStyle/>
          <a:p>
            <a:r>
              <a:rPr lang="zh-CN" altLang="en-US" sz="5300" dirty="0"/>
              <a:t>基金</a:t>
            </a:r>
            <a:r>
              <a:rPr lang="zh-CN" altLang="en-US" sz="5300" dirty="0" smtClean="0"/>
              <a:t>量化</a:t>
            </a:r>
            <a:r>
              <a:rPr lang="zh-CN" altLang="en-US" sz="5300" dirty="0"/>
              <a:t>策略介绍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2021.2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sz="1800" dirty="0"/>
              <a:t>（仅供内部使用）</a:t>
            </a:r>
            <a:endParaRPr lang="en-US" altLang="zh-CN" sz="1800" dirty="0"/>
          </a:p>
          <a:p>
            <a:r>
              <a:rPr lang="zh-CN" altLang="en-US" dirty="0"/>
              <a:t>林翟</a:t>
            </a:r>
            <a:endParaRPr lang="en-US" altLang="zh-CN" dirty="0"/>
          </a:p>
          <a:p>
            <a:r>
              <a:rPr lang="zh-CN" altLang="en-US" dirty="0"/>
              <a:t>北信瑞丰基金</a:t>
            </a:r>
          </a:p>
        </p:txBody>
      </p:sp>
    </p:spTree>
    <p:extLst>
      <p:ext uri="{BB962C8B-B14F-4D97-AF65-F5344CB8AC3E}">
        <p14:creationId xmlns:p14="http://schemas.microsoft.com/office/powerpoint/2010/main" val="973768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月度及年度收益情况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2" y="1167410"/>
            <a:ext cx="10410967" cy="33986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3928" y="4566031"/>
            <a:ext cx="981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所有年度收益率未出现负值；大多数月度收益为正。</a:t>
            </a:r>
            <a:endParaRPr lang="en-US" altLang="zh-CN" dirty="0" smtClean="0"/>
          </a:p>
          <a:p>
            <a:r>
              <a:rPr lang="zh-CN" altLang="en-US" dirty="0" smtClean="0"/>
              <a:t>当然该策略并不能保证每个会计年度收益都在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以上，但连续持有两年可以大概率获得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以上的收益。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627" y="97415"/>
            <a:ext cx="10852237" cy="441964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627" y="734546"/>
            <a:ext cx="10852237" cy="5388907"/>
          </a:xfrm>
        </p:spPr>
        <p:txBody>
          <a:bodyPr/>
          <a:lstStyle/>
          <a:p>
            <a:pPr lvl="1"/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策略简介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基金池的选择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初始权重及波动率调整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收益特征图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持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仓比例分析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b="1" smtClean="0">
                <a:latin typeface="宋体" panose="02010600030101010101" pitchFamily="2" charset="-122"/>
                <a:ea typeface="宋体" panose="02010600030101010101" pitchFamily="2" charset="-122"/>
              </a:rPr>
              <a:t>年度及月度收益特征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33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策略简介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主要原理：选取长期相关性较低的、能够代表各类资产的大型基金进行配置，能够有效分散风险、熨平波动，并取得较高收益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主要标的包括如下几类：境外宽基、境内长期业绩优秀的主动基金和能够穿越牛熊的行业基金、黄金基金和债券基金。具有长期稳健业绩的管理人和基金经理天然具有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且长期看，其业绩与指数相关性不高；穿越牛熊的消费和医药类宽基，具有长期的确定性，与境外宽基、黄金基金和债券基金相关性都比较低；黄金基金和债券基金分别作为一大类资产能够有效降低组合波动，提高夏普比率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传统风险平价模型以风险的平均分配为主要目标，容易配置过高比例的债券型产品，导致长期收益率预期不高。在杠杆受限的境内市场，很难利用风险平价策略提高组合收益。而经波动率调整的大类配置策略，在不增加杠杆的前提下，除了能够降低波动外，还能够提高进攻性，增加长期收益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9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基金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池选择标准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场内成交活跃的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ETF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LOF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基金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主动型基金选择标准：全面风险调整后收益、夏普比率和月胜率，越高越好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全面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风险调整后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收益：利用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FAMA-FRENCH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五因子模型计算出的主动特质收益，相当于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CAPM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五因子模型能够更有效的刻画市场和指数。此指标越高（特质收益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主动收益）说明管理人和基金经理的投资能力越强。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月胜率：为完整月度取得正收益的概率。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被动型宽基选择标准：代表未来产业发展趋势并且与其他基金产品的相关性越低越好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消费和医药类公司为老龄化社会的主要收益标的，且为刚需，受传统周期波动的影响较小，与其他宽基的相关性也比较低。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13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池中两个备选主动型基金：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全面风险调整后收益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5" y="3682681"/>
            <a:ext cx="5118304" cy="248050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9" y="3730956"/>
            <a:ext cx="5118304" cy="24322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4400" y="1661745"/>
            <a:ext cx="497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基金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：主动特质收益占比达</a:t>
            </a:r>
            <a:r>
              <a:rPr lang="en-US" altLang="zh-CN" dirty="0" smtClean="0"/>
              <a:t>80%</a:t>
            </a:r>
            <a:r>
              <a:rPr lang="zh-CN" altLang="en-US" dirty="0"/>
              <a:t>；</a:t>
            </a:r>
            <a:r>
              <a:rPr lang="zh-CN" altLang="en-US" dirty="0" smtClean="0"/>
              <a:t>夏普比率</a:t>
            </a:r>
            <a:r>
              <a:rPr lang="en-US" altLang="zh-CN" dirty="0" smtClean="0"/>
              <a:t>0.59</a:t>
            </a:r>
            <a:r>
              <a:rPr lang="zh-CN" altLang="en-US" dirty="0" smtClean="0"/>
              <a:t>；月胜率</a:t>
            </a:r>
            <a:r>
              <a:rPr lang="en-US" altLang="zh-CN" dirty="0" smtClean="0"/>
              <a:t>62.5%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97384" y="1661745"/>
            <a:ext cx="497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基金</a:t>
            </a:r>
            <a:r>
              <a:rPr lang="en-US" altLang="zh-CN" dirty="0"/>
              <a:t>B</a:t>
            </a:r>
            <a:r>
              <a:rPr lang="zh-CN" altLang="en-US" dirty="0" smtClean="0"/>
              <a:t>：主动特质收益占比达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以上；夏普比率</a:t>
            </a:r>
            <a:r>
              <a:rPr lang="en-US" altLang="zh-CN" dirty="0" smtClean="0"/>
              <a:t>0.70</a:t>
            </a:r>
            <a:r>
              <a:rPr lang="zh-CN" altLang="en-US" dirty="0" smtClean="0"/>
              <a:t>；月胜率</a:t>
            </a:r>
            <a:r>
              <a:rPr lang="en-US" altLang="zh-CN" dirty="0" smtClean="0"/>
              <a:t>63.33%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24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81898"/>
            <a:ext cx="10852237" cy="44196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基金池相关性分析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201004"/>
            <a:ext cx="5162262" cy="58310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境内主动型基金和宽基相关性在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0.4-0.7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境内与境外宽基的相关性在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0.2-0.3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黄金基金与所有类型产品的相关性都在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附近；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债券基金与所有权益类基金负相关，与黄金基金相关性也很低。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显然这个基金池的组合能够提供较高的分散度，对熨平组合的波动性具有较好的效果。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2" y="1014308"/>
            <a:ext cx="5004763" cy="41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74621"/>
            <a:ext cx="10852237" cy="44196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初始权重及波动率调整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878080"/>
            <a:ext cx="10852237" cy="5388907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波动率的计算需要去极值处理，避免后续使用该数据时对组合标的权重产生较大干扰和波动。本策略中阈值采用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倍标准差。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周模型自动计算经波动率调整的组合标的权重，其中初始权重根据经验得出（其中暗含了我们对每类资产收益的主观期望）。波动率调整的意义：如果近期某类资产的波动率较大，利用波动率对其权重进行缩减，避免未来波动进一步扩大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理论依据：因波动率具有聚集效应，因此如果某段时间波动率放大（或者缩小），未来波动率水平大概率将继续放大（或者缩小）。统计发现，波动率水平变动时，资产价格一般反向变动（参照美国的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VIX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指数，又称为恐慌指数）。因此，对标的权重进行波动率惩罚能够有效降低组合波动。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3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162" y="81590"/>
            <a:ext cx="10852237" cy="44196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过去六年回测收益特征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B39-324A-43B1-BB3C-53544F6536C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0" y="681663"/>
            <a:ext cx="9795699" cy="5721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945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656" y="106516"/>
            <a:ext cx="10852237" cy="441964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仓比例波动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5" y="908154"/>
            <a:ext cx="10852150" cy="3553920"/>
          </a:xfrm>
        </p:spPr>
      </p:pic>
      <p:sp>
        <p:nvSpPr>
          <p:cNvPr id="8" name="文本框 7"/>
          <p:cNvSpPr txBox="1"/>
          <p:nvPr/>
        </p:nvSpPr>
        <p:spPr>
          <a:xfrm>
            <a:off x="805218" y="4660710"/>
            <a:ext cx="1068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从图中可看出国债占比（上面的红线）相较风险平价模型的直线有很大改善，体现出该策略的灵活性。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546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6、21、24、25、26、27、28、31、35、40、41、42、4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69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62">
      <a:dk1>
        <a:sysClr val="windowText" lastClr="000000"/>
      </a:dk1>
      <a:lt1>
        <a:sysClr val="window" lastClr="FFFFFF"/>
      </a:lt1>
      <a:dk2>
        <a:srgbClr val="FCF3F2"/>
      </a:dk2>
      <a:lt2>
        <a:srgbClr val="FFFFFF"/>
      </a:lt2>
      <a:accent1>
        <a:srgbClr val="B82421"/>
      </a:accent1>
      <a:accent2>
        <a:srgbClr val="BE4031"/>
      </a:accent2>
      <a:accent3>
        <a:srgbClr val="C45C41"/>
      </a:accent3>
      <a:accent4>
        <a:srgbClr val="CB7852"/>
      </a:accent4>
      <a:accent5>
        <a:srgbClr val="D19462"/>
      </a:accent5>
      <a:accent6>
        <a:srgbClr val="E1C59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2">
    <a:dk1>
      <a:sysClr val="windowText" lastClr="000000"/>
    </a:dk1>
    <a:lt1>
      <a:sysClr val="window" lastClr="FFFFFF"/>
    </a:lt1>
    <a:dk2>
      <a:srgbClr val="FCF3F2"/>
    </a:dk2>
    <a:lt2>
      <a:srgbClr val="FFFFFF"/>
    </a:lt2>
    <a:accent1>
      <a:srgbClr val="B82421"/>
    </a:accent1>
    <a:accent2>
      <a:srgbClr val="BE4031"/>
    </a:accent2>
    <a:accent3>
      <a:srgbClr val="C45C41"/>
    </a:accent3>
    <a:accent4>
      <a:srgbClr val="CB7852"/>
    </a:accent4>
    <a:accent5>
      <a:srgbClr val="D19462"/>
    </a:accent5>
    <a:accent6>
      <a:srgbClr val="E1C597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</TotalTime>
  <Words>835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汉仪尚巍手书W</vt:lpstr>
      <vt:lpstr>隶书</vt:lpstr>
      <vt:lpstr>宋体</vt:lpstr>
      <vt:lpstr>微软雅黑</vt:lpstr>
      <vt:lpstr>Arial</vt:lpstr>
      <vt:lpstr>2_Office 主题​​</vt:lpstr>
      <vt:lpstr>基金量化策略介绍  2021.2</vt:lpstr>
      <vt:lpstr>目录</vt:lpstr>
      <vt:lpstr>策略简介</vt:lpstr>
      <vt:lpstr>基金池选择标准</vt:lpstr>
      <vt:lpstr>基金池中两个备选主动型基金：全面风险调整后收益</vt:lpstr>
      <vt:lpstr>基金池相关性分析</vt:lpstr>
      <vt:lpstr>初始权重及波动率调整</vt:lpstr>
      <vt:lpstr>过去六年回测收益特征</vt:lpstr>
      <vt:lpstr>持仓比例波动</vt:lpstr>
      <vt:lpstr>月度及年度收益情况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保本策略介绍 信用债+中性alpha策略 2020.9</dc:title>
  <dc:creator>林翟</dc:creator>
  <cp:lastModifiedBy>林翟</cp:lastModifiedBy>
  <cp:revision>296</cp:revision>
  <dcterms:created xsi:type="dcterms:W3CDTF">2020-09-17T06:14:21Z</dcterms:created>
  <dcterms:modified xsi:type="dcterms:W3CDTF">2021-02-18T05:44:11Z</dcterms:modified>
</cp:coreProperties>
</file>