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364" r:id="rId5"/>
    <p:sldId id="338" r:id="rId6"/>
    <p:sldId id="339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92" r:id="rId20"/>
    <p:sldId id="393" r:id="rId21"/>
    <p:sldId id="394" r:id="rId22"/>
    <p:sldId id="395" r:id="rId23"/>
    <p:sldId id="396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</p:sldIdLst>
  <p:sldSz cx="9144000" cy="5143500" type="screen16x9"/>
  <p:notesSz cx="6858000" cy="1047750"/>
  <p:embeddedFontLst>
    <p:embeddedFont>
      <p:font typeface="맑은 고딕" panose="020B0503020000020004" pitchFamily="50" charset="-127"/>
      <p:regular r:id="rId40"/>
      <p:bold r:id="rId41"/>
    </p:embeddedFont>
    <p:embeddedFont>
      <p:font typeface="Cambria Math" panose="02040503050406030204" pitchFamily="18" charset="0"/>
      <p:regular r:id="rId42"/>
    </p:embeddedFont>
    <p:embeddedFont>
      <p:font typeface="Roboto" panose="020B0600000101010101" charset="0"/>
      <p:regular r:id="rId43"/>
      <p:bold r:id="rId44"/>
      <p:italic r:id="rId45"/>
      <p:boldItalic r:id="rId46"/>
    </p:embeddedFont>
    <p:embeddedFont>
      <p:font typeface="Malgun Gothic Semilight" panose="020B0502040204020203" pitchFamily="50" charset="-127"/>
      <p:regular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BF00729-3972-44E1-89EF-9C06C28F9418}">
          <p14:sldIdLst>
            <p14:sldId id="256"/>
            <p14:sldId id="257"/>
            <p14:sldId id="258"/>
            <p14:sldId id="364"/>
            <p14:sldId id="338"/>
            <p14:sldId id="339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92"/>
            <p14:sldId id="393"/>
            <p14:sldId id="394"/>
            <p14:sldId id="395"/>
            <p14:sldId id="39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737373"/>
    <a:srgbClr val="FEB23F"/>
    <a:srgbClr val="4BE6FA"/>
    <a:srgbClr val="FF3399"/>
    <a:srgbClr val="002B36"/>
    <a:srgbClr val="ACC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c25b19c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c25b19c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c25b19c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c25b19c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7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molyakov/experiments_with_python/blob/master/chp02/mean_field_mrf.ipynb" TargetMode="External"/><Relationship Id="rId2" Type="http://schemas.openxmlformats.org/officeDocument/2006/relationships/hyperlink" Target="https://towardsdatascience.com/variational-inference-ising-model-6820d3d13f6a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altLang="ko" dirty="0"/>
              <a:t>AI Expert </a:t>
            </a: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프로그램 실습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altLang="ko" b="1" dirty="0" smtClean="0"/>
              <a:t>9</a:t>
            </a:r>
            <a:r>
              <a:rPr lang="af-ZA" altLang="ko" b="1" dirty="0" smtClean="0"/>
              <a:t>/11 </a:t>
            </a:r>
            <a:r>
              <a:rPr lang="af-ZA" altLang="ko" b="1" dirty="0"/>
              <a:t>Graphical Models, Gaussian Process, Hawkes Process</a:t>
            </a:r>
            <a:endParaRPr lang="af-Z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/>
              <a:t> (recap)</a:t>
            </a:r>
            <a:endParaRPr lang="ko-KR" altLang="en-US" dirty="0"/>
          </a:p>
        </p:txBody>
      </p:sp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15050"/>
            <a:ext cx="84846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ko">
                <a:solidFill>
                  <a:schemeClr val="bg2"/>
                </a:solidFill>
              </a:rPr>
              <a:t>Ising Model</a:t>
            </a:r>
            <a:endParaRPr lang="en-US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3BE85B0E-9877-4EDB-9FEC-7F2EE41428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418" y="1467799"/>
                <a:ext cx="7227794" cy="3487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dirty="0">
                    <a:solidFill>
                      <a:schemeClr val="bg2"/>
                    </a:solidFill>
                  </a:rPr>
                  <a:t>  </a:t>
                </a:r>
                <a:endParaRPr lang="en-US" altLang="ko-KR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𝑛𝑏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ko-KR" b="0" dirty="0">
                  <a:solidFill>
                    <a:schemeClr val="bg2"/>
                  </a:solidFill>
                </a:endParaRPr>
              </a:p>
              <a:p>
                <a:pPr marL="596900" lvl="1" indent="0">
                  <a:buNone/>
                </a:pPr>
                <a:endParaRPr lang="en-US" altLang="ko-KR" b="0" dirty="0">
                  <a:solidFill>
                    <a:schemeClr val="bg2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schemeClr val="bg2"/>
                  </a:solidFill>
                </a:endParaRPr>
              </a:p>
              <a:p>
                <a:pPr lvl="1"/>
                <a:endParaRPr lang="en-US" altLang="ko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3BE85B0E-9877-4EDB-9FEC-7F2EE414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8" y="1467799"/>
                <a:ext cx="7227794" cy="3487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BAC1E7D-7FC5-4DC2-B868-B5084AE0179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76880" y="2913521"/>
              <a:ext cx="1995768" cy="16234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5256">
                      <a:extLst>
                        <a:ext uri="{9D8B030D-6E8A-4147-A177-3AD203B41FA5}">
                          <a16:colId xmlns:a16="http://schemas.microsoft.com/office/drawing/2014/main" val="3388931024"/>
                        </a:ext>
                      </a:extLst>
                    </a:gridCol>
                    <a:gridCol w="665256">
                      <a:extLst>
                        <a:ext uri="{9D8B030D-6E8A-4147-A177-3AD203B41FA5}">
                          <a16:colId xmlns:a16="http://schemas.microsoft.com/office/drawing/2014/main" val="3979904739"/>
                        </a:ext>
                      </a:extLst>
                    </a:gridCol>
                    <a:gridCol w="665256">
                      <a:extLst>
                        <a:ext uri="{9D8B030D-6E8A-4147-A177-3AD203B41FA5}">
                          <a16:colId xmlns:a16="http://schemas.microsoft.com/office/drawing/2014/main" val="1802974319"/>
                        </a:ext>
                      </a:extLst>
                    </a:gridCol>
                  </a:tblGrid>
                  <a:tr h="657392">
                    <a:tc>
                      <a:txBody>
                        <a:bodyPr/>
                        <a:lstStyle/>
                        <a:p>
                          <a:pPr lvl="0"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700">
                            <a:solidFill>
                              <a:schemeClr val="bg2"/>
                            </a:solidFill>
                          </a:endParaRPr>
                        </a:p>
                        <a:p>
                          <a:pPr lvl="0"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marL="112295" marR="112295" marT="56147" marB="56147" anchor="b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1700">
                              <a:solidFill>
                                <a:schemeClr val="bg2"/>
                              </a:solidFill>
                            </a:rPr>
                            <a:t>-1</a:t>
                          </a:r>
                          <a:endParaRPr lang="ko-KR" altLang="en-US" sz="170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marL="112295" marR="112295" marT="56147" marB="56147" anchor="ctr"/>
                    </a:tc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170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ko-KR" altLang="en-US" sz="170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marL="112295" marR="112295" marT="56147" marB="56147" anchor="ctr"/>
                    </a:tc>
                    <a:extLst>
                      <a:ext uri="{0D108BD9-81ED-4DB2-BD59-A6C34878D82A}">
                        <a16:rowId xmlns:a16="http://schemas.microsoft.com/office/drawing/2014/main" val="892461657"/>
                      </a:ext>
                    </a:extLst>
                  </a:tr>
                  <a:tr h="483033"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1700">
                              <a:solidFill>
                                <a:schemeClr val="bg2"/>
                              </a:solidFill>
                            </a:rPr>
                            <a:t>-1</a:t>
                          </a:r>
                          <a:endParaRPr lang="ko-KR" altLang="en-US" sz="170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marL="112295" marR="112295" marT="56147" marB="56147" anchor="ctr"/>
                    </a:tc>
                    <a:tc>
                      <a:txBody>
                        <a:bodyPr/>
                        <a:lstStyle/>
                        <a:p>
                          <a:pPr lvl="0"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marL="112295" marR="112295" marT="56147" marB="5614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marL="112295" marR="112295" marT="56147" marB="56147" anchor="ctr"/>
                    </a:tc>
                    <a:extLst>
                      <a:ext uri="{0D108BD9-81ED-4DB2-BD59-A6C34878D82A}">
                        <a16:rowId xmlns:a16="http://schemas.microsoft.com/office/drawing/2014/main" val="2606659581"/>
                      </a:ext>
                    </a:extLst>
                  </a:tr>
                  <a:tr h="483033"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170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ko-KR" altLang="en-US" sz="170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marL="112295" marR="112295" marT="56147" marB="5614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marL="112295" marR="112295" marT="56147" marB="5614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marL="112295" marR="112295" marT="56147" marB="56147" anchor="ctr"/>
                    </a:tc>
                    <a:extLst>
                      <a:ext uri="{0D108BD9-81ED-4DB2-BD59-A6C34878D82A}">
                        <a16:rowId xmlns:a16="http://schemas.microsoft.com/office/drawing/2014/main" val="1385748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BAC1E7D-7FC5-4DC2-B868-B5084AE017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6975"/>
                  </p:ext>
                </p:extLst>
              </p:nvPr>
            </p:nvGraphicFramePr>
            <p:xfrm>
              <a:off x="976880" y="2913521"/>
              <a:ext cx="1995768" cy="16234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5256">
                      <a:extLst>
                        <a:ext uri="{9D8B030D-6E8A-4147-A177-3AD203B41FA5}">
                          <a16:colId xmlns:a16="http://schemas.microsoft.com/office/drawing/2014/main" val="3388931024"/>
                        </a:ext>
                      </a:extLst>
                    </a:gridCol>
                    <a:gridCol w="665256">
                      <a:extLst>
                        <a:ext uri="{9D8B030D-6E8A-4147-A177-3AD203B41FA5}">
                          <a16:colId xmlns:a16="http://schemas.microsoft.com/office/drawing/2014/main" val="3979904739"/>
                        </a:ext>
                      </a:extLst>
                    </a:gridCol>
                    <a:gridCol w="665256">
                      <a:extLst>
                        <a:ext uri="{9D8B030D-6E8A-4147-A177-3AD203B41FA5}">
                          <a16:colId xmlns:a16="http://schemas.microsoft.com/office/drawing/2014/main" val="1802974319"/>
                        </a:ext>
                      </a:extLst>
                    </a:gridCol>
                  </a:tblGrid>
                  <a:tr h="6573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2295" marR="112295" marT="56147" marB="56147" anchor="b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917" t="-917" r="-202752" b="-147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1700">
                              <a:solidFill>
                                <a:schemeClr val="bg2"/>
                              </a:solidFill>
                            </a:rPr>
                            <a:t>-1</a:t>
                          </a:r>
                          <a:endParaRPr lang="ko-KR" altLang="en-US" sz="170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marL="112295" marR="112295" marT="56147" marB="56147" anchor="ctr"/>
                    </a:tc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170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ko-KR" altLang="en-US" sz="170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marL="112295" marR="112295" marT="56147" marB="56147" anchor="ctr"/>
                    </a:tc>
                    <a:extLst>
                      <a:ext uri="{0D108BD9-81ED-4DB2-BD59-A6C34878D82A}">
                        <a16:rowId xmlns:a16="http://schemas.microsoft.com/office/drawing/2014/main" val="892461657"/>
                      </a:ext>
                    </a:extLst>
                  </a:tr>
                  <a:tr h="483033"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1700">
                              <a:solidFill>
                                <a:schemeClr val="bg2"/>
                              </a:solidFill>
                            </a:rPr>
                            <a:t>-1</a:t>
                          </a:r>
                          <a:endParaRPr lang="ko-KR" altLang="en-US" sz="170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marL="112295" marR="112295" marT="56147" marB="56147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2295" marR="112295" marT="56147" marB="56147" anchor="ctr">
                        <a:blipFill>
                          <a:blip r:embed="rId4"/>
                          <a:stretch>
                            <a:fillRect l="-100000" t="-139241" r="-100909" b="-1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2295" marR="112295" marT="56147" marB="56147" anchor="ctr">
                        <a:blipFill>
                          <a:blip r:embed="rId4"/>
                          <a:stretch>
                            <a:fillRect l="-201835" t="-139241" r="-1835" b="-103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6659581"/>
                      </a:ext>
                    </a:extLst>
                  </a:tr>
                  <a:tr h="483033">
                    <a:tc>
                      <a:txBody>
                        <a:bodyPr/>
                        <a:lstStyle/>
                        <a:p>
                          <a:pPr lvl="0" algn="ctr" latinLnBrk="1"/>
                          <a:r>
                            <a:rPr lang="en-US" altLang="ko-KR" sz="170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ko-KR" altLang="en-US" sz="170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marL="112295" marR="112295" marT="56147" marB="56147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2295" marR="112295" marT="56147" marB="56147" anchor="ctr">
                        <a:blipFill>
                          <a:blip r:embed="rId4"/>
                          <a:stretch>
                            <a:fillRect l="-100000" t="-236250" r="-100909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2295" marR="112295" marT="56147" marB="56147" anchor="ctr">
                        <a:blipFill>
                          <a:blip r:embed="rId4"/>
                          <a:stretch>
                            <a:fillRect l="-201835" t="-236250" r="-1835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57485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80;p15">
                <a:extLst>
                  <a:ext uri="{FF2B5EF4-FFF2-40B4-BE49-F238E27FC236}">
                    <a16:creationId xmlns:a16="http://schemas.microsoft.com/office/drawing/2014/main" id="{C507B554-97D7-48C7-B443-A0482E835D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8410" y="2346512"/>
                <a:ext cx="5367040" cy="2521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114300" indent="0">
                  <a:buNone/>
                </a:pPr>
                <a:endParaRPr lang="en-US" altLang="ko-KR" dirty="0" smtClean="0">
                  <a:solidFill>
                    <a:schemeClr val="bg2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ko-KR" altLang="en-US" dirty="0">
                  <a:solidFill>
                    <a:schemeClr val="bg2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ko" dirty="0">
                    <a:solidFill>
                      <a:schemeClr val="bg2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" dirty="0">
                    <a:solidFill>
                      <a:schemeClr val="bg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" dirty="0">
                    <a:solidFill>
                      <a:schemeClr val="bg2"/>
                    </a:solidFill>
                  </a:rPr>
                  <a:t> is high.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ko" dirty="0">
                    <a:solidFill>
                      <a:schemeClr val="bg2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" dirty="0">
                    <a:solidFill>
                      <a:schemeClr val="bg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" dirty="0">
                    <a:solidFill>
                      <a:schemeClr val="bg2"/>
                    </a:solidFill>
                  </a:rPr>
                  <a:t> is small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>
                  <a:solidFill>
                    <a:schemeClr val="bg2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ko" dirty="0">
                    <a:solidFill>
                      <a:schemeClr val="bg2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" dirty="0">
                    <a:solidFill>
                      <a:schemeClr val="bg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" dirty="0">
                    <a:solidFill>
                      <a:schemeClr val="bg2"/>
                    </a:solidFill>
                  </a:rPr>
                  <a:t> is high.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ko" dirty="0">
                    <a:solidFill>
                      <a:schemeClr val="bg2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" dirty="0">
                    <a:solidFill>
                      <a:schemeClr val="bg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" dirty="0">
                    <a:solidFill>
                      <a:schemeClr val="bg2"/>
                    </a:solidFill>
                  </a:rPr>
                  <a:t> is small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endParaRPr lang="en-US" altLang="ko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2" name="Google Shape;80;p15">
                <a:extLst>
                  <a:ext uri="{FF2B5EF4-FFF2-40B4-BE49-F238E27FC236}">
                    <a16:creationId xmlns:a16="http://schemas.microsoft.com/office/drawing/2014/main" id="{C507B554-97D7-48C7-B443-A0482E835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10" y="2346512"/>
                <a:ext cx="5367040" cy="2521323"/>
              </a:xfrm>
              <a:prstGeom prst="rect">
                <a:avLst/>
              </a:prstGeom>
              <a:blipFill>
                <a:blip r:embed="rId5"/>
                <a:stretch>
                  <a:fillRect b="-26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4556" y="4518653"/>
                <a:ext cx="1179873" cy="4312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556" y="4518653"/>
                <a:ext cx="1179873" cy="431261"/>
              </a:xfrm>
              <a:prstGeom prst="rect">
                <a:avLst/>
              </a:prstGeom>
              <a:blipFill>
                <a:blip r:embed="rId6"/>
                <a:stretch>
                  <a:fillRect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2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/>
              <a:t> (recap)</a:t>
            </a:r>
            <a:endParaRPr lang="ko-KR" altLang="en-US" dirty="0"/>
          </a:p>
        </p:txBody>
      </p:sp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15050"/>
            <a:ext cx="84846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ko">
                <a:solidFill>
                  <a:schemeClr val="bg2"/>
                </a:solidFill>
              </a:rPr>
              <a:t>Ising Model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A9828-7F85-492A-A70C-6BA5A9CB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14" y="1874406"/>
            <a:ext cx="2360804" cy="2345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3BE85B0E-9877-4EDB-9FEC-7F2EE41428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15909" y="1440905"/>
                <a:ext cx="5318311" cy="3487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>
                    <a:solidFill>
                      <a:schemeClr val="bg2"/>
                    </a:solidFill>
                  </a:rPr>
                  <a:t> noisy pixel value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bg2"/>
                    </a:solidFill>
                  </a:rPr>
                  <a:t>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>
                    <a:solidFill>
                      <a:schemeClr val="bg2"/>
                    </a:solidFill>
                  </a:rPr>
                  <a:t> binary state value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bg2"/>
                    </a:solidFill>
                  </a:rPr>
                  <a:t>pixel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∈{−1, 1}</m:t>
                    </m:r>
                  </m:oMath>
                </a14:m>
                <a:endParaRPr lang="en-US" altLang="ko-KR" dirty="0">
                  <a:solidFill>
                    <a:schemeClr val="bg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𝑛𝑏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</m:sub>
                    </m:sSub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>
                  <a:solidFill>
                    <a:schemeClr val="bg2"/>
                  </a:solidFill>
                </a:endParaRPr>
              </a:p>
              <a:p>
                <a:endParaRPr lang="en-US" altLang="ko-KR" dirty="0">
                  <a:solidFill>
                    <a:schemeClr val="bg2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dirty="0">
                    <a:solidFill>
                      <a:schemeClr val="bg2"/>
                    </a:solidFill>
                  </a:rPr>
                  <a:t> 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𝑛𝑏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ko-KR" b="0" i="1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   </a:t>
                </a:r>
                <a:r>
                  <a:rPr lang="en-US" altLang="ko-KR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  (set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)</a:t>
                </a:r>
                <a:endParaRPr lang="en-US" altLang="ko-KR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en-US" altLang="ko-KR" dirty="0">
                    <a:solidFill>
                      <a:schemeClr val="bg2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𝑛𝑏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ko-KR" altLang="en-US" dirty="0">
                  <a:solidFill>
                    <a:schemeClr val="bg2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ko-KR" dirty="0" smtClean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             (Markov property)</a:t>
                </a:r>
                <a:endParaRPr lang="en-US" altLang="ko-KR" b="0" dirty="0" smtClean="0">
                  <a:solidFill>
                    <a:schemeClr val="bg2"/>
                  </a:solidFill>
                </a:endParaRPr>
              </a:p>
              <a:p>
                <a:pPr marL="114300" indent="0">
                  <a:buNone/>
                </a:pPr>
                <a:r>
                  <a:rPr lang="en-US" altLang="ko" b="0" dirty="0" smtClean="0">
                    <a:solidFill>
                      <a:schemeClr val="bg2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ko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3BE85B0E-9877-4EDB-9FEC-7F2EE414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909" y="1440905"/>
                <a:ext cx="5318311" cy="3487911"/>
              </a:xfrm>
              <a:prstGeom prst="rect">
                <a:avLst/>
              </a:prstGeom>
              <a:blipFill>
                <a:blip r:embed="rId3"/>
                <a:stretch>
                  <a:fillRect b="-130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8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(recap)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80;p15">
                <a:extLst>
                  <a:ext uri="{FF2B5EF4-FFF2-40B4-BE49-F238E27FC236}">
                    <a16:creationId xmlns:a16="http://schemas.microsoft.com/office/drawing/2014/main" id="{D9D522AE-E40B-45F0-BCEE-4CCD8A67F8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850" y="1015050"/>
                <a:ext cx="8484600" cy="412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dirty="0">
                    <a:solidFill>
                      <a:schemeClr val="bg2"/>
                    </a:solidFill>
                  </a:rPr>
                  <a:t> 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𝑛𝑏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ko-KR" altLang="en-US" dirty="0">
                  <a:solidFill>
                    <a:schemeClr val="bg2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i="1" dirty="0" smtClean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i="1" dirty="0" smtClean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ko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ko-KR" b="0" dirty="0" smtClean="0">
                  <a:solidFill>
                    <a:schemeClr val="bg2"/>
                  </a:solidFill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func>
                      <m:funcPr>
                        <m:ctrlPr>
                          <a:rPr 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𝑛𝑏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ko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 smtClean="0">
                  <a:solidFill>
                    <a:schemeClr val="bg2"/>
                  </a:solidFill>
                </a:endParaRPr>
              </a:p>
              <a:p>
                <a:pPr marL="114300" indent="0">
                  <a:buNone/>
                </a:pPr>
                <a:endParaRPr lang="en-US" dirty="0">
                  <a:solidFill>
                    <a:schemeClr val="bg2"/>
                  </a:solidFill>
                </a:endParaRPr>
              </a:p>
              <a:p>
                <a:pPr marL="114300" indent="0">
                  <a:buNone/>
                </a:pP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Google Shape;80;p15">
                <a:extLst>
                  <a:ext uri="{FF2B5EF4-FFF2-40B4-BE49-F238E27FC236}">
                    <a16:creationId xmlns:a16="http://schemas.microsoft.com/office/drawing/2014/main" id="{D9D522AE-E40B-45F0-BCEE-4CCD8A67F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0" y="1015050"/>
                <a:ext cx="8484600" cy="4128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/>
              <a:t> (recap)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80;p15">
                <a:extLst>
                  <a:ext uri="{FF2B5EF4-FFF2-40B4-BE49-F238E27FC236}">
                    <a16:creationId xmlns:a16="http://schemas.microsoft.com/office/drawing/2014/main" id="{D9D522AE-E40B-45F0-BCEE-4CCD8A67F8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250" y="966923"/>
                <a:ext cx="8484600" cy="271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r>
                  <a:rPr lang="en-US" dirty="0" smtClean="0">
                    <a:solidFill>
                      <a:schemeClr val="bg2"/>
                    </a:solidFill>
                  </a:rPr>
                  <a:t>Variational</a:t>
                </a:r>
                <a:r>
                  <a:rPr lang="en-US" dirty="0">
                    <a:solidFill>
                      <a:schemeClr val="bg2"/>
                    </a:solidFill>
                  </a:rPr>
                  <a:t> Inference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dirty="0">
                    <a:solidFill>
                      <a:schemeClr val="bg2"/>
                    </a:solidFill>
                  </a:rPr>
                  <a:t>Approximate intractable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using tractable distribution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Mean field approximation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Example: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285F4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4285F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4285F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4285F4"/>
                        </a:solidFill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>
                    <a:solidFill>
                      <a:srgbClr val="4285F4"/>
                    </a:solidFill>
                  </a:rPr>
                  <a:t>Unknown distribution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ko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" dirty="0">
                    <a:solidFill>
                      <a:srgbClr val="FF0000"/>
                    </a:solidFill>
                  </a:rPr>
                  <a:t>Normal distribution</a:t>
                </a:r>
              </a:p>
            </p:txBody>
          </p:sp>
        </mc:Choice>
        <mc:Fallback xmlns="">
          <p:sp>
            <p:nvSpPr>
              <p:cNvPr id="3" name="Google Shape;80;p15">
                <a:extLst>
                  <a:ext uri="{FF2B5EF4-FFF2-40B4-BE49-F238E27FC236}">
                    <a16:creationId xmlns:a16="http://schemas.microsoft.com/office/drawing/2014/main" id="{D9D522AE-E40B-45F0-BCEE-4CCD8A67F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0" y="966923"/>
                <a:ext cx="8484600" cy="2710200"/>
              </a:xfrm>
              <a:prstGeom prst="rect">
                <a:avLst/>
              </a:prstGeom>
              <a:blipFill>
                <a:blip r:embed="rId2"/>
                <a:stretch>
                  <a:fillRect b="-240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99FB7ED-005B-4938-8662-5CDFC7FD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766" y="3249546"/>
            <a:ext cx="5131902" cy="141614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C4970D-B4CE-41A1-901B-B799C00C8A55}"/>
              </a:ext>
            </a:extLst>
          </p:cNvPr>
          <p:cNvCxnSpPr/>
          <p:nvPr/>
        </p:nvCxnSpPr>
        <p:spPr>
          <a:xfrm>
            <a:off x="2164424" y="1699985"/>
            <a:ext cx="2164976" cy="0"/>
          </a:xfrm>
          <a:prstGeom prst="line">
            <a:avLst/>
          </a:prstGeom>
          <a:ln w="28575"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69E4E7E-488C-4136-AA82-635D93825091}"/>
              </a:ext>
            </a:extLst>
          </p:cNvPr>
          <p:cNvCxnSpPr>
            <a:cxnSpLocks/>
          </p:cNvCxnSpPr>
          <p:nvPr/>
        </p:nvCxnSpPr>
        <p:spPr>
          <a:xfrm>
            <a:off x="4858318" y="1699985"/>
            <a:ext cx="20999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0;p15">
            <a:extLst>
              <a:ext uri="{FF2B5EF4-FFF2-40B4-BE49-F238E27FC236}">
                <a16:creationId xmlns:a16="http://schemas.microsoft.com/office/drawing/2014/main" id="{E3C60549-710A-46A2-9328-4664314527DB}"/>
              </a:ext>
            </a:extLst>
          </p:cNvPr>
          <p:cNvSpPr txBox="1">
            <a:spLocks/>
          </p:cNvSpPr>
          <p:nvPr/>
        </p:nvSpPr>
        <p:spPr>
          <a:xfrm>
            <a:off x="4858318" y="1644283"/>
            <a:ext cx="1926798" cy="431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sz="1200">
                <a:solidFill>
                  <a:srgbClr val="FF0000"/>
                </a:solidFill>
              </a:rPr>
              <a:t>Proposal distribution</a:t>
            </a:r>
          </a:p>
        </p:txBody>
      </p:sp>
      <p:sp>
        <p:nvSpPr>
          <p:cNvPr id="12" name="Google Shape;80;p15">
            <a:extLst>
              <a:ext uri="{FF2B5EF4-FFF2-40B4-BE49-F238E27FC236}">
                <a16:creationId xmlns:a16="http://schemas.microsoft.com/office/drawing/2014/main" id="{AE9941E1-7765-482D-B391-149D590E90F5}"/>
              </a:ext>
            </a:extLst>
          </p:cNvPr>
          <p:cNvSpPr txBox="1">
            <a:spLocks/>
          </p:cNvSpPr>
          <p:nvPr/>
        </p:nvSpPr>
        <p:spPr>
          <a:xfrm>
            <a:off x="2204458" y="1616433"/>
            <a:ext cx="1926798" cy="431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sz="1200">
                <a:solidFill>
                  <a:schemeClr val="tx1">
                    <a:lumMod val="75000"/>
                  </a:schemeClr>
                </a:solidFill>
              </a:rPr>
              <a:t>Target distribution</a:t>
            </a:r>
          </a:p>
        </p:txBody>
      </p:sp>
    </p:spTree>
    <p:extLst>
      <p:ext uri="{BB962C8B-B14F-4D97-AF65-F5344CB8AC3E}">
        <p14:creationId xmlns:p14="http://schemas.microsoft.com/office/powerpoint/2010/main" val="8278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/>
              <a:t> (recap)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80;p15">
                <a:extLst>
                  <a:ext uri="{FF2B5EF4-FFF2-40B4-BE49-F238E27FC236}">
                    <a16:creationId xmlns:a16="http://schemas.microsoft.com/office/drawing/2014/main" id="{D9D522AE-E40B-45F0-BCEE-4CCD8A67F8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850" y="1015050"/>
                <a:ext cx="8484600" cy="412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>
                  <a:buFont typeface="Wingdings" panose="05000000000000000000" pitchFamily="2" charset="2"/>
                  <a:buChar char="l"/>
                </a:pPr>
                <a:r>
                  <a:rPr lang="en-US" dirty="0" smtClean="0"/>
                  <a:t>V</a:t>
                </a:r>
                <a:r>
                  <a:rPr lang="en-US" dirty="0" err="1" smtClean="0"/>
                  <a:t>ariational</a:t>
                </a:r>
                <a:r>
                  <a:rPr lang="en-US" dirty="0" smtClean="0"/>
                  <a:t> </a:t>
                </a:r>
                <a:r>
                  <a:rPr lang="en-US" dirty="0"/>
                  <a:t>inference for </a:t>
                </a:r>
                <a:r>
                  <a:rPr lang="en-US" dirty="0" err="1"/>
                  <a:t>Ising</a:t>
                </a:r>
                <a:r>
                  <a:rPr lang="en-US" dirty="0"/>
                  <a:t> model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4285F4"/>
                    </a:solidFill>
                  </a:rPr>
                  <a:t>Target distribution: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4285F4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4285F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4285F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4285F4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4285F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4285F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285F4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FF0000"/>
                    </a:solidFill>
                  </a:rPr>
                  <a:t>Proposal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Mean field approximation</a:t>
                </a:r>
                <a:endParaRPr lang="en-US" altLang="ko-KR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mean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solidFill>
                                          <a:srgbClr val="4285F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solidFill>
                                          <a:srgbClr val="4285F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4285F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rgbClr val="4285F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rgbClr val="4285F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rgbClr val="4285F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b="0" dirty="0" smtClean="0"/>
              </a:p>
              <a:p>
                <a:pPr lvl="1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𝑛𝑏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k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altLang="ko-KR" b="0" dirty="0" smtClean="0"/>
              </a:p>
              <a:p>
                <a:pPr lvl="1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𝑛𝑏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en-US" altLang="ko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𝑐𝑜𝑛𝑠𝑡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596900" lvl="1" indent="0">
                  <a:spcBef>
                    <a:spcPts val="1200"/>
                  </a:spcBef>
                  <a:buNone/>
                </a:pPr>
                <a:r>
                  <a:rPr lang="en-US" altLang="ko-KR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𝑛𝑏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𝑛𝑏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Google Shape;80;p15">
                <a:extLst>
                  <a:ext uri="{FF2B5EF4-FFF2-40B4-BE49-F238E27FC236}">
                    <a16:creationId xmlns:a16="http://schemas.microsoft.com/office/drawing/2014/main" id="{D9D522AE-E40B-45F0-BCEE-4CCD8A67F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0" y="1015050"/>
                <a:ext cx="8484600" cy="4128450"/>
              </a:xfrm>
              <a:prstGeom prst="rect">
                <a:avLst/>
              </a:prstGeom>
              <a:blipFill>
                <a:blip r:embed="rId2"/>
                <a:stretch>
                  <a:fillRect b="-51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4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/>
              <a:t> (recap)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80;p15">
                <a:extLst>
                  <a:ext uri="{FF2B5EF4-FFF2-40B4-BE49-F238E27FC236}">
                    <a16:creationId xmlns:a16="http://schemas.microsoft.com/office/drawing/2014/main" id="{D9D522AE-E40B-45F0-BCEE-4CCD8A67F8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850" y="1015050"/>
                <a:ext cx="8484600" cy="412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solidFill>
                                          <a:srgbClr val="4285F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solidFill>
                                          <a:srgbClr val="4285F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4285F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rgbClr val="4285F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rgbClr val="4285F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rgbClr val="4285F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b="0" dirty="0" smtClean="0"/>
              </a:p>
              <a:p>
                <a:pPr lvl="1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𝑛𝑏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altLang="ko-KR" dirty="0" smtClean="0"/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𝑛𝑏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𝑛𝑏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𝑛𝑏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𝑛𝑏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dirty="0" smtClean="0"/>
              </a:p>
              <a:p>
                <a:pPr marL="114300" indent="0">
                  <a:spcBef>
                    <a:spcPts val="1200"/>
                  </a:spcBef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+ </m:t>
                        </m:r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𝑛𝑏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marL="114300" indent="0">
                  <a:spcBef>
                    <a:spcPts val="1200"/>
                  </a:spcBef>
                  <a:buNone/>
                </a:pPr>
                <a:r>
                  <a:rPr lang="en-US" altLang="ko-KR" dirty="0" smtClean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𝑛𝑏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+0.5∗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dirty="0" smtClean="0"/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Google Shape;80;p15">
                <a:extLst>
                  <a:ext uri="{FF2B5EF4-FFF2-40B4-BE49-F238E27FC236}">
                    <a16:creationId xmlns:a16="http://schemas.microsoft.com/office/drawing/2014/main" id="{D9D522AE-E40B-45F0-BCEE-4CCD8A67F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0" y="1015050"/>
                <a:ext cx="8484600" cy="4128450"/>
              </a:xfrm>
              <a:prstGeom prst="rect">
                <a:avLst/>
              </a:prstGeom>
              <a:blipFill>
                <a:blip r:embed="rId2"/>
                <a:stretch>
                  <a:fillRect b="-101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6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/>
              <a:t> (recap)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80;p15">
                <a:extLst>
                  <a:ext uri="{FF2B5EF4-FFF2-40B4-BE49-F238E27FC236}">
                    <a16:creationId xmlns:a16="http://schemas.microsoft.com/office/drawing/2014/main" id="{D9D522AE-E40B-45F0-BCEE-4CCD8A67F8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850" y="1015050"/>
                <a:ext cx="8484600" cy="412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i="0" dirty="0" smtClean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𝑛𝑏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+0.5∗(</m:t>
                    </m:r>
                    <m:func>
                      <m:func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solidFill>
                    <a:schemeClr val="bg2"/>
                  </a:solidFill>
                </a:endParaRPr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>
                  <a:solidFill>
                    <a:schemeClr val="bg2"/>
                  </a:solidFill>
                </a:endParaRPr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+(−1)</m:t>
                    </m:r>
                  </m:oMath>
                </a14:m>
                <a:r>
                  <a:rPr lang="en-US" altLang="ko-KR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dirty="0" smtClean="0">
                  <a:solidFill>
                    <a:schemeClr val="bg2"/>
                  </a:solidFill>
                </a:endParaRPr>
              </a:p>
              <a:p>
                <a:pPr marL="114300" indent="0">
                  <a:spcBef>
                    <a:spcPts val="1200"/>
                  </a:spcBef>
                  <a:buNone/>
                </a:pPr>
                <a:r>
                  <a:rPr lang="en-US" altLang="ko-KR" dirty="0">
                    <a:solidFill>
                      <a:schemeClr val="bg2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2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(−2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dirty="0" smtClean="0">
                  <a:solidFill>
                    <a:schemeClr val="bg2"/>
                  </a:solidFill>
                </a:endParaRPr>
              </a:p>
              <a:p>
                <a:pPr marL="114300" indent="0">
                  <a:spcBef>
                    <a:spcPts val="1200"/>
                  </a:spcBef>
                  <a:buNone/>
                </a:pPr>
                <a:r>
                  <a:rPr lang="en-US" altLang="ko-KR" dirty="0" smtClean="0">
                    <a:solidFill>
                      <a:schemeClr val="bg2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dirty="0" smtClean="0">
                  <a:solidFill>
                    <a:schemeClr val="bg2"/>
                  </a:solidFill>
                </a:endParaRPr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endParaRPr lang="en-US" altLang="ko-KR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Google Shape;80;p15">
                <a:extLst>
                  <a:ext uri="{FF2B5EF4-FFF2-40B4-BE49-F238E27FC236}">
                    <a16:creationId xmlns:a16="http://schemas.microsoft.com/office/drawing/2014/main" id="{D9D522AE-E40B-45F0-BCEE-4CCD8A67F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0" y="1015050"/>
                <a:ext cx="8484600" cy="4128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/>
              <a:t> (recap)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80;p15">
                <a:extLst>
                  <a:ext uri="{FF2B5EF4-FFF2-40B4-BE49-F238E27FC236}">
                    <a16:creationId xmlns:a16="http://schemas.microsoft.com/office/drawing/2014/main" id="{D9D522AE-E40B-45F0-BCEE-4CCD8A67F8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250" y="699286"/>
                <a:ext cx="8484600" cy="412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Update </a:t>
                </a:r>
                <a:r>
                  <a:rPr lang="en-US" altLang="ko-KR" dirty="0" err="1"/>
                  <a:t>variational</a:t>
                </a:r>
                <a:r>
                  <a:rPr lang="en-US" altLang="ko-KR" dirty="0"/>
                  <a:t>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𝑛𝑏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+0.5∗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1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𝑛𝑏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+0.5∗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marL="596900" lvl="1" indent="0">
                  <a:spcBef>
                    <a:spcPts val="1200"/>
                  </a:spcBef>
                  <a:buNone/>
                </a:pPr>
                <a:r>
                  <a:rPr lang="en-US" altLang="ko-KR" dirty="0"/>
                  <a:t>                                                                                                              (fixed point algorithm)</a:t>
                </a:r>
              </a:p>
              <a:p>
                <a:pPr lvl="1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𝑛𝑏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+0.5∗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marL="596900" lvl="1" indent="0">
                  <a:spcBef>
                    <a:spcPts val="1200"/>
                  </a:spcBef>
                  <a:buNone/>
                </a:pPr>
                <a:r>
                  <a:rPr lang="en-US" altLang="ko-KR" dirty="0"/>
                  <a:t>                                                                                                              (damped update)</a:t>
                </a:r>
              </a:p>
              <a:p>
                <a:pPr lvl="1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Google Shape;80;p15">
                <a:extLst>
                  <a:ext uri="{FF2B5EF4-FFF2-40B4-BE49-F238E27FC236}">
                    <a16:creationId xmlns:a16="http://schemas.microsoft.com/office/drawing/2014/main" id="{D9D522AE-E40B-45F0-BCEE-4CCD8A67F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0" y="699286"/>
                <a:ext cx="8484600" cy="4128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gradient descent with momentum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91" y="3307931"/>
            <a:ext cx="2087685" cy="155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4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15050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b="0" dirty="0" smtClean="0"/>
              <a:t>Import library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5" y="1864837"/>
            <a:ext cx="4105275" cy="2428875"/>
          </a:xfrm>
          <a:prstGeom prst="rect">
            <a:avLst/>
          </a:prstGeom>
        </p:spPr>
      </p:pic>
      <p:sp>
        <p:nvSpPr>
          <p:cNvPr id="7" name="오른쪽 대괄호 6"/>
          <p:cNvSpPr/>
          <p:nvPr/>
        </p:nvSpPr>
        <p:spPr>
          <a:xfrm>
            <a:off x="3144983" y="2001982"/>
            <a:ext cx="152400" cy="297873"/>
          </a:xfrm>
          <a:prstGeom prst="rightBracke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endCxn id="7" idx="2"/>
          </p:cNvCxnSpPr>
          <p:nvPr/>
        </p:nvCxnSpPr>
        <p:spPr>
          <a:xfrm rot="10800000" flipV="1">
            <a:off x="3297383" y="1614055"/>
            <a:ext cx="1279592" cy="536864"/>
          </a:xfrm>
          <a:prstGeom prst="bentConnector3">
            <a:avLst>
              <a:gd name="adj1" fmla="val 389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3446419" y="846982"/>
            <a:ext cx="2169862" cy="76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dirty="0" smtClean="0">
                <a:solidFill>
                  <a:schemeClr val="bg2"/>
                </a:solidFill>
              </a:rPr>
              <a:t>To visualize data (e.g. plot)</a:t>
            </a:r>
            <a:endParaRPr lang="en-US" altLang="ko" dirty="0">
              <a:solidFill>
                <a:schemeClr val="bg2"/>
              </a:solidFill>
            </a:endParaRPr>
          </a:p>
        </p:txBody>
      </p:sp>
      <p:cxnSp>
        <p:nvCxnSpPr>
          <p:cNvPr id="22" name="꺾인 연결선 21"/>
          <p:cNvCxnSpPr>
            <a:stCxn id="27" idx="2"/>
          </p:cNvCxnSpPr>
          <p:nvPr/>
        </p:nvCxnSpPr>
        <p:spPr>
          <a:xfrm rot="5400000">
            <a:off x="4287166" y="56236"/>
            <a:ext cx="461859" cy="4367203"/>
          </a:xfrm>
          <a:prstGeom prst="bentConnector2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5426506" y="1241835"/>
            <a:ext cx="2550379" cy="76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dirty="0" smtClean="0">
                <a:solidFill>
                  <a:schemeClr val="bg2"/>
                </a:solidFill>
              </a:rPr>
              <a:t>To handle image data (e.g. open)</a:t>
            </a:r>
            <a:endParaRPr lang="en-US" altLang="ko" dirty="0">
              <a:solidFill>
                <a:schemeClr val="bg2"/>
              </a:solidFill>
            </a:endParaRPr>
          </a:p>
        </p:txBody>
      </p:sp>
      <p:sp>
        <p:nvSpPr>
          <p:cNvPr id="29" name="오른쪽 대괄호 28"/>
          <p:cNvSpPr/>
          <p:nvPr/>
        </p:nvSpPr>
        <p:spPr>
          <a:xfrm>
            <a:off x="4156364" y="2904138"/>
            <a:ext cx="173182" cy="373476"/>
          </a:xfrm>
          <a:prstGeom prst="rightBracke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29" idx="2"/>
          </p:cNvCxnSpPr>
          <p:nvPr/>
        </p:nvCxnSpPr>
        <p:spPr>
          <a:xfrm flipV="1">
            <a:off x="4329546" y="3079274"/>
            <a:ext cx="1565563" cy="11602"/>
          </a:xfrm>
          <a:prstGeom prst="straightConnector1">
            <a:avLst/>
          </a:prstGeom>
          <a:ln w="2857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5791791" y="2695737"/>
            <a:ext cx="2550379" cy="76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dirty="0" smtClean="0">
                <a:solidFill>
                  <a:schemeClr val="bg2"/>
                </a:solidFill>
              </a:rPr>
              <a:t>Mathematical library/function/class</a:t>
            </a:r>
            <a:endParaRPr lang="en-US" altLang="ko" dirty="0">
              <a:solidFill>
                <a:schemeClr val="bg2"/>
              </a:solidFill>
            </a:endParaRPr>
          </a:p>
        </p:txBody>
      </p:sp>
      <p:sp>
        <p:nvSpPr>
          <p:cNvPr id="37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5032594" y="3462810"/>
            <a:ext cx="2550379" cy="76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dirty="0" smtClean="0">
                <a:solidFill>
                  <a:schemeClr val="bg2"/>
                </a:solidFill>
              </a:rPr>
              <a:t>To visualize progress</a:t>
            </a:r>
          </a:p>
          <a:p>
            <a:pPr marL="114300" indent="0" algn="ctr">
              <a:buNone/>
            </a:pPr>
            <a:r>
              <a:rPr lang="en-US" altLang="ko" dirty="0" smtClean="0">
                <a:solidFill>
                  <a:schemeClr val="bg2"/>
                </a:solidFill>
              </a:rPr>
              <a:t>(e.g. iteration of loop)</a:t>
            </a:r>
            <a:endParaRPr lang="en-US" altLang="ko" dirty="0">
              <a:solidFill>
                <a:schemeClr val="bg2"/>
              </a:solidFill>
            </a:endParaRPr>
          </a:p>
        </p:txBody>
      </p:sp>
      <p:cxnSp>
        <p:nvCxnSpPr>
          <p:cNvPr id="38" name="꺾인 연결선 37"/>
          <p:cNvCxnSpPr>
            <a:stCxn id="37" idx="1"/>
          </p:cNvCxnSpPr>
          <p:nvPr/>
        </p:nvCxnSpPr>
        <p:spPr>
          <a:xfrm rot="10800000">
            <a:off x="2334494" y="3687781"/>
            <a:ext cx="2698100" cy="158567"/>
          </a:xfrm>
          <a:prstGeom prst="bentConnector3">
            <a:avLst>
              <a:gd name="adj1" fmla="val 40757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rot="10800000">
            <a:off x="1465193" y="4097133"/>
            <a:ext cx="2559553" cy="725803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3730241" y="4553171"/>
            <a:ext cx="2837694" cy="50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dirty="0" smtClean="0">
                <a:solidFill>
                  <a:schemeClr val="bg2"/>
                </a:solidFill>
              </a:rPr>
              <a:t>For deep copy of array</a:t>
            </a:r>
            <a:endParaRPr lang="en-US" altLang="ko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b="0" dirty="0" smtClean="0"/>
              <a:t>Load image file as array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0" y="2176976"/>
            <a:ext cx="6486525" cy="1447800"/>
          </a:xfrm>
          <a:prstGeom prst="rect">
            <a:avLst/>
          </a:prstGeom>
        </p:spPr>
      </p:pic>
      <p:sp>
        <p:nvSpPr>
          <p:cNvPr id="20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1830044" y="2598182"/>
            <a:ext cx="2837694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sz="1600" dirty="0" smtClean="0">
                <a:solidFill>
                  <a:schemeClr val="bg2"/>
                </a:solidFill>
              </a:rPr>
              <a:t>Load image from jpg file</a:t>
            </a:r>
            <a:endParaRPr lang="en-US" altLang="ko" sz="1600" dirty="0">
              <a:solidFill>
                <a:schemeClr val="bg2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44436" y="2701636"/>
            <a:ext cx="2202873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Overview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340850" y="1015050"/>
            <a:ext cx="84846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This tutorial is three-fold as follows: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Graphical Models          	- 80 min.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Gaussian Process (GP)	- 80 min.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Hawkes Process (HP)		- 80 min.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*  10 minutes break between each part. </a:t>
            </a:r>
            <a:br>
              <a:rPr lang="ko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b="0" dirty="0" smtClean="0"/>
              <a:t>Load image file as array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0" y="2176976"/>
            <a:ext cx="6486525" cy="1447800"/>
          </a:xfrm>
          <a:prstGeom prst="rect">
            <a:avLst/>
          </a:prstGeom>
        </p:spPr>
      </p:pic>
      <p:sp>
        <p:nvSpPr>
          <p:cNvPr id="20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1830044" y="2598182"/>
            <a:ext cx="2837694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sz="1600" dirty="0" smtClean="0">
                <a:solidFill>
                  <a:schemeClr val="bg2"/>
                </a:solidFill>
              </a:rPr>
              <a:t>Load image from jpg file</a:t>
            </a:r>
            <a:endParaRPr lang="en-US" altLang="ko" sz="1600" dirty="0">
              <a:solidFill>
                <a:schemeClr val="bg2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44436" y="2701636"/>
            <a:ext cx="2202873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3607214" y="2051261"/>
            <a:ext cx="3344629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sz="1600" dirty="0" smtClean="0">
                <a:solidFill>
                  <a:schemeClr val="bg2"/>
                </a:solidFill>
              </a:rPr>
              <a:t>Resize image for fast experiment</a:t>
            </a:r>
            <a:endParaRPr lang="en-US" altLang="ko" sz="1600" dirty="0">
              <a:solidFill>
                <a:schemeClr val="bg2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511550" y="2432606"/>
            <a:ext cx="153595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3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b="0" dirty="0" smtClean="0"/>
              <a:t>Load image file as array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0" y="2176976"/>
            <a:ext cx="6486525" cy="1447800"/>
          </a:xfrm>
          <a:prstGeom prst="rect">
            <a:avLst/>
          </a:prstGeom>
        </p:spPr>
      </p:pic>
      <p:sp>
        <p:nvSpPr>
          <p:cNvPr id="20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1830044" y="2598182"/>
            <a:ext cx="2837694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sz="1600" dirty="0" smtClean="0">
                <a:solidFill>
                  <a:schemeClr val="bg2"/>
                </a:solidFill>
              </a:rPr>
              <a:t>Load image from jpg file</a:t>
            </a:r>
            <a:endParaRPr lang="en-US" altLang="ko" sz="1600" dirty="0">
              <a:solidFill>
                <a:schemeClr val="bg2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44436" y="2701636"/>
            <a:ext cx="2202873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3607214" y="2051261"/>
            <a:ext cx="3344629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sz="1600" dirty="0" smtClean="0">
                <a:solidFill>
                  <a:schemeClr val="bg2"/>
                </a:solidFill>
              </a:rPr>
              <a:t>Resize image for fast experiment</a:t>
            </a:r>
            <a:endParaRPr lang="en-US" altLang="ko" sz="1600" dirty="0">
              <a:solidFill>
                <a:schemeClr val="bg2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511550" y="2432606"/>
            <a:ext cx="153595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90487" y="2494951"/>
            <a:ext cx="736186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 rot="10800000" flipV="1">
            <a:off x="2133023" y="1892313"/>
            <a:ext cx="1328396" cy="602637"/>
          </a:xfrm>
          <a:prstGeom prst="bentConnector3">
            <a:avLst>
              <a:gd name="adj1" fmla="val 42178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3286998" y="1644710"/>
            <a:ext cx="3812618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/>
              <a:t>Type cast from image to double array</a:t>
            </a:r>
          </a:p>
        </p:txBody>
      </p:sp>
    </p:spTree>
    <p:extLst>
      <p:ext uri="{BB962C8B-B14F-4D97-AF65-F5344CB8AC3E}">
        <p14:creationId xmlns:p14="http://schemas.microsoft.com/office/powerpoint/2010/main" val="3118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b="0" dirty="0" smtClean="0"/>
              <a:t>Load image file as array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0" y="2176976"/>
            <a:ext cx="6486525" cy="1447800"/>
          </a:xfrm>
          <a:prstGeom prst="rect">
            <a:avLst/>
          </a:prstGeom>
        </p:spPr>
      </p:pic>
      <p:sp>
        <p:nvSpPr>
          <p:cNvPr id="20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1830044" y="2598182"/>
            <a:ext cx="2837694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sz="1600" dirty="0" smtClean="0">
                <a:solidFill>
                  <a:schemeClr val="bg2"/>
                </a:solidFill>
              </a:rPr>
              <a:t>Load image from jpg file</a:t>
            </a:r>
            <a:endParaRPr lang="en-US" altLang="ko" sz="1600" dirty="0">
              <a:solidFill>
                <a:schemeClr val="bg2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44436" y="2701636"/>
            <a:ext cx="2202873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3607214" y="2051261"/>
            <a:ext cx="3344629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sz="1600" dirty="0" smtClean="0">
                <a:solidFill>
                  <a:schemeClr val="bg2"/>
                </a:solidFill>
              </a:rPr>
              <a:t>Resize image for fast experiment</a:t>
            </a:r>
            <a:endParaRPr lang="en-US" altLang="ko" sz="1600" dirty="0">
              <a:solidFill>
                <a:schemeClr val="bg2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511550" y="2432606"/>
            <a:ext cx="153595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67167" y="2701636"/>
            <a:ext cx="56614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5031391" y="2647179"/>
            <a:ext cx="2837694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sz="1600" dirty="0" smtClean="0">
                <a:solidFill>
                  <a:schemeClr val="bg2"/>
                </a:solidFill>
              </a:rPr>
              <a:t>Height x Width X RGB</a:t>
            </a:r>
            <a:r>
              <a:rPr lang="en-US" altLang="ko" sz="1600" dirty="0" smtClean="0">
                <a:solidFill>
                  <a:srgbClr val="FF0000"/>
                </a:solidFill>
              </a:rPr>
              <a:t>A</a:t>
            </a:r>
            <a:endParaRPr lang="en-US" altLang="ko" sz="1600" dirty="0">
              <a:solidFill>
                <a:srgbClr val="FF0000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390487" y="2494951"/>
            <a:ext cx="736186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 rot="10800000" flipV="1">
            <a:off x="2133023" y="1892313"/>
            <a:ext cx="1328396" cy="602637"/>
          </a:xfrm>
          <a:prstGeom prst="bentConnector3">
            <a:avLst>
              <a:gd name="adj1" fmla="val 42178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3286998" y="1644710"/>
            <a:ext cx="3812618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/>
              <a:t>Type cast from image to double array</a:t>
            </a:r>
          </a:p>
        </p:txBody>
      </p:sp>
    </p:spTree>
    <p:extLst>
      <p:ext uri="{BB962C8B-B14F-4D97-AF65-F5344CB8AC3E}">
        <p14:creationId xmlns:p14="http://schemas.microsoft.com/office/powerpoint/2010/main" val="26720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b="0" dirty="0" smtClean="0"/>
              <a:t>Load image file as array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0" y="2176976"/>
            <a:ext cx="6486525" cy="1447800"/>
          </a:xfrm>
          <a:prstGeom prst="rect">
            <a:avLst/>
          </a:prstGeom>
        </p:spPr>
      </p:pic>
      <p:sp>
        <p:nvSpPr>
          <p:cNvPr id="20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1830044" y="2598182"/>
            <a:ext cx="2837694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sz="1600" dirty="0" smtClean="0">
                <a:solidFill>
                  <a:schemeClr val="bg2"/>
                </a:solidFill>
              </a:rPr>
              <a:t>Load image from jpg file</a:t>
            </a:r>
            <a:endParaRPr lang="en-US" altLang="ko" sz="1600" dirty="0">
              <a:solidFill>
                <a:schemeClr val="bg2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44436" y="2701636"/>
            <a:ext cx="2202873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3607214" y="2051261"/>
            <a:ext cx="3344629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sz="1600" dirty="0" smtClean="0">
                <a:solidFill>
                  <a:schemeClr val="bg2"/>
                </a:solidFill>
              </a:rPr>
              <a:t>Resize image for fast experiment</a:t>
            </a:r>
            <a:endParaRPr lang="en-US" altLang="ko" sz="1600" dirty="0">
              <a:solidFill>
                <a:schemeClr val="bg2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511550" y="2432606"/>
            <a:ext cx="153595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67167" y="2701636"/>
            <a:ext cx="56614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5031391" y="2647179"/>
            <a:ext cx="2837694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 sz="1600" dirty="0" smtClean="0">
                <a:solidFill>
                  <a:schemeClr val="bg2"/>
                </a:solidFill>
              </a:rPr>
              <a:t>Height x Width X RGB</a:t>
            </a:r>
            <a:r>
              <a:rPr lang="en-US" altLang="ko" sz="1600" dirty="0" smtClean="0">
                <a:solidFill>
                  <a:srgbClr val="FF0000"/>
                </a:solidFill>
              </a:rPr>
              <a:t>A</a:t>
            </a:r>
            <a:endParaRPr lang="en-US" altLang="ko" sz="1600" dirty="0">
              <a:solidFill>
                <a:srgbClr val="FF0000"/>
              </a:solidFill>
            </a:endParaRPr>
          </a:p>
        </p:txBody>
      </p:sp>
      <p:sp>
        <p:nvSpPr>
          <p:cNvPr id="28" name="오른쪽 대괄호 27"/>
          <p:cNvSpPr/>
          <p:nvPr/>
        </p:nvSpPr>
        <p:spPr>
          <a:xfrm flipH="1">
            <a:off x="340850" y="2979234"/>
            <a:ext cx="91002" cy="423801"/>
          </a:xfrm>
          <a:prstGeom prst="rightBracke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endCxn id="28" idx="2"/>
          </p:cNvCxnSpPr>
          <p:nvPr/>
        </p:nvCxnSpPr>
        <p:spPr>
          <a:xfrm rot="5400000" flipH="1" flipV="1">
            <a:off x="-34391" y="3566377"/>
            <a:ext cx="750483" cy="12700"/>
          </a:xfrm>
          <a:prstGeom prst="bentConnector4">
            <a:avLst>
              <a:gd name="adj1" fmla="val -117"/>
              <a:gd name="adj2" fmla="val -170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198671" y="3722146"/>
            <a:ext cx="3262745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ko" sz="1600" dirty="0" smtClean="0">
                <a:solidFill>
                  <a:schemeClr val="bg2"/>
                </a:solidFill>
              </a:rPr>
              <a:t>Open new window</a:t>
            </a:r>
          </a:p>
          <a:p>
            <a:pPr>
              <a:buFont typeface="+mj-lt"/>
              <a:buAutoNum type="arabicPeriod"/>
            </a:pPr>
            <a:r>
              <a:rPr lang="en-US" altLang="ko" sz="1600" dirty="0" smtClean="0">
                <a:solidFill>
                  <a:schemeClr val="bg2"/>
                </a:solidFill>
              </a:rPr>
              <a:t>Plot image gray color map</a:t>
            </a:r>
          </a:p>
          <a:p>
            <a:pPr>
              <a:buFont typeface="+mj-lt"/>
              <a:buAutoNum type="arabicPeriod"/>
            </a:pPr>
            <a:r>
              <a:rPr lang="en-US" altLang="ko" sz="1600" dirty="0" smtClean="0">
                <a:solidFill>
                  <a:schemeClr val="bg2"/>
                </a:solidFill>
              </a:rPr>
              <a:t>Set title to plot</a:t>
            </a:r>
            <a:endParaRPr lang="en-US" altLang="ko" sz="1600" dirty="0">
              <a:solidFill>
                <a:schemeClr val="bg2"/>
              </a:solidFill>
            </a:endParaRPr>
          </a:p>
        </p:txBody>
      </p:sp>
      <p:pic>
        <p:nvPicPr>
          <p:cNvPr id="1026" name="Picture 2" descr="colormap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89" y="3130448"/>
            <a:ext cx="2686501" cy="20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연결선 45"/>
          <p:cNvCxnSpPr/>
          <p:nvPr/>
        </p:nvCxnSpPr>
        <p:spPr>
          <a:xfrm>
            <a:off x="1390487" y="2494951"/>
            <a:ext cx="736186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 rot="10800000" flipV="1">
            <a:off x="2133023" y="1892313"/>
            <a:ext cx="1328396" cy="602637"/>
          </a:xfrm>
          <a:prstGeom prst="bentConnector3">
            <a:avLst>
              <a:gd name="adj1" fmla="val 42178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3286998" y="1644710"/>
            <a:ext cx="3812618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/>
              <a:t>Type cast from image to double array</a:t>
            </a:r>
          </a:p>
        </p:txBody>
      </p:sp>
    </p:spTree>
    <p:extLst>
      <p:ext uri="{BB962C8B-B14F-4D97-AF65-F5344CB8AC3E}">
        <p14:creationId xmlns:p14="http://schemas.microsoft.com/office/powerpoint/2010/main" val="29863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b="0" dirty="0" err="1" smtClean="0"/>
              <a:t>Binarize</a:t>
            </a:r>
            <a:r>
              <a:rPr lang="en-US" altLang="ko-KR" b="0" dirty="0" smtClean="0"/>
              <a:t> pixel value of image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0" y="2161080"/>
            <a:ext cx="5629275" cy="1857375"/>
          </a:xfrm>
          <a:prstGeom prst="rect">
            <a:avLst/>
          </a:prstGeom>
        </p:spPr>
      </p:pic>
      <p:cxnSp>
        <p:nvCxnSpPr>
          <p:cNvPr id="22" name="꺾인 연결선 21"/>
          <p:cNvCxnSpPr/>
          <p:nvPr/>
        </p:nvCxnSpPr>
        <p:spPr>
          <a:xfrm rot="10800000" flipV="1">
            <a:off x="2805546" y="2029692"/>
            <a:ext cx="1279592" cy="536864"/>
          </a:xfrm>
          <a:prstGeom prst="bentConnector3">
            <a:avLst>
              <a:gd name="adj1" fmla="val 389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3155487" y="1623199"/>
            <a:ext cx="3812618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Compute mean pixel value of image</a:t>
            </a:r>
            <a:endParaRPr lang="en-US" altLang="ko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5832224" y="2759493"/>
            <a:ext cx="782782" cy="5801"/>
          </a:xfrm>
          <a:prstGeom prst="straightConnector1">
            <a:avLst/>
          </a:prstGeom>
          <a:ln w="2857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6549833" y="2404200"/>
            <a:ext cx="2524877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err="1" smtClean="0"/>
              <a:t>Binarize</a:t>
            </a:r>
            <a:r>
              <a:rPr lang="en-US" altLang="ko" dirty="0" smtClean="0"/>
              <a:t> image based on mean pixel value</a:t>
            </a:r>
            <a:endParaRPr lang="en-US" altLang="ko" dirty="0"/>
          </a:p>
        </p:txBody>
      </p:sp>
      <p:cxnSp>
        <p:nvCxnSpPr>
          <p:cNvPr id="32" name="꺾인 연결선 31"/>
          <p:cNvCxnSpPr/>
          <p:nvPr/>
        </p:nvCxnSpPr>
        <p:spPr>
          <a:xfrm rot="10800000">
            <a:off x="2597731" y="2994042"/>
            <a:ext cx="1828796" cy="576664"/>
          </a:xfrm>
          <a:prstGeom prst="bentConnector3">
            <a:avLst>
              <a:gd name="adj1" fmla="val 2803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4085138" y="3335403"/>
            <a:ext cx="3812618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Get image size (Height and Width)</a:t>
            </a:r>
            <a:endParaRPr lang="en-US" altLang="ko" dirty="0"/>
          </a:p>
        </p:txBody>
      </p:sp>
    </p:spTree>
    <p:extLst>
      <p:ext uri="{BB962C8B-B14F-4D97-AF65-F5344CB8AC3E}">
        <p14:creationId xmlns:p14="http://schemas.microsoft.com/office/powerpoint/2010/main" val="31315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b="0" dirty="0" smtClean="0"/>
              <a:t>Generate noisy image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cxnSp>
        <p:nvCxnSpPr>
          <p:cNvPr id="32" name="꺾인 연결선 31"/>
          <p:cNvCxnSpPr/>
          <p:nvPr/>
        </p:nvCxnSpPr>
        <p:spPr>
          <a:xfrm rot="10800000">
            <a:off x="2597731" y="2994042"/>
            <a:ext cx="1828796" cy="576664"/>
          </a:xfrm>
          <a:prstGeom prst="bentConnector3">
            <a:avLst>
              <a:gd name="adj1" fmla="val 2803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50" y="2103857"/>
            <a:ext cx="4000500" cy="1619250"/>
          </a:xfrm>
          <a:prstGeom prst="rect">
            <a:avLst/>
          </a:prstGeom>
        </p:spPr>
      </p:pic>
      <p:cxnSp>
        <p:nvCxnSpPr>
          <p:cNvPr id="12" name="꺾인 연결선 11"/>
          <p:cNvCxnSpPr/>
          <p:nvPr/>
        </p:nvCxnSpPr>
        <p:spPr>
          <a:xfrm rot="10800000" flipV="1">
            <a:off x="1666988" y="2186453"/>
            <a:ext cx="2844563" cy="315130"/>
          </a:xfrm>
          <a:prstGeom prst="bentConnector3">
            <a:avLst>
              <a:gd name="adj1" fmla="val 321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3209075" y="1490937"/>
            <a:ext cx="2604949" cy="3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Set the noise level (standard deviation=2.0)</a:t>
            </a:r>
            <a:endParaRPr lang="en-US" altLang="k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2942" y="3335970"/>
                <a:ext cx="2524877" cy="4694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114300" indent="0" algn="ctr">
                  <a:lnSpc>
                    <a:spcPct val="115000"/>
                  </a:lnSpc>
                  <a:buClr>
                    <a:schemeClr val="lt2"/>
                  </a:buClr>
                  <a:buSzPts val="1800"/>
                  <a:buFont typeface="Roboto"/>
                  <a:buNone/>
                  <a:defRPr sz="1600">
                    <a:solidFill>
                      <a:schemeClr val="bg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indent="-31750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altLang="k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US" altLang="ko" dirty="0"/>
              </a:p>
            </p:txBody>
          </p:sp>
        </mc:Choice>
        <mc:Fallback xmlns="">
          <p:sp>
            <p:nvSpPr>
              <p:cNvPr id="17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942" y="3335970"/>
                <a:ext cx="2524877" cy="469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/>
          <p:cNvCxnSpPr/>
          <p:nvPr/>
        </p:nvCxnSpPr>
        <p:spPr>
          <a:xfrm>
            <a:off x="2022763" y="2819399"/>
            <a:ext cx="2272146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>
            <a:off x="3332018" y="2819399"/>
            <a:ext cx="1828800" cy="751310"/>
          </a:xfrm>
          <a:prstGeom prst="bentConnector3">
            <a:avLst>
              <a:gd name="adj1" fmla="val 10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532452" y="2696679"/>
            <a:ext cx="600879" cy="1"/>
          </a:xfrm>
          <a:prstGeom prst="straightConnector1">
            <a:avLst/>
          </a:prstGeom>
          <a:ln w="2857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9196" y="2318124"/>
                <a:ext cx="2285262" cy="7716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114300" indent="0" algn="ctr">
                  <a:lnSpc>
                    <a:spcPct val="115000"/>
                  </a:lnSpc>
                  <a:buClr>
                    <a:schemeClr val="lt2"/>
                  </a:buClr>
                  <a:buSzPts val="1800"/>
                  <a:buFont typeface="Roboto"/>
                  <a:buNone/>
                  <a:defRPr sz="1600">
                    <a:solidFill>
                      <a:schemeClr val="bg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indent="-31750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r>
                  <a:rPr lang="en-US" altLang="ko" dirty="0" smtClean="0"/>
                  <a:t>Add noise (</a:t>
                </a:r>
                <a14:m>
                  <m:oMath xmlns:m="http://schemas.openxmlformats.org/officeDocument/2006/math">
                    <m:r>
                      <a:rPr lang="en-US" altLang="ko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" dirty="0" smtClean="0"/>
                  <a:t>) to </a:t>
                </a:r>
                <a:r>
                  <a:rPr lang="en-US" altLang="ko" dirty="0" err="1" smtClean="0"/>
                  <a:t>binarized</a:t>
                </a:r>
                <a:r>
                  <a:rPr lang="en-US" altLang="ko" dirty="0" smtClean="0"/>
                  <a:t> image</a:t>
                </a:r>
                <a:endParaRPr lang="en-US" altLang="ko" dirty="0"/>
              </a:p>
            </p:txBody>
          </p:sp>
        </mc:Choice>
        <mc:Fallback xmlns="">
          <p:sp>
            <p:nvSpPr>
              <p:cNvPr id="29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6" y="2318124"/>
                <a:ext cx="2285262" cy="771644"/>
              </a:xfrm>
              <a:prstGeom prst="rect">
                <a:avLst/>
              </a:prstGeom>
              <a:blipFill>
                <a:blip r:embed="rId4"/>
                <a:stretch>
                  <a:fillRect r="-5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오른쪽 대괄호 30"/>
          <p:cNvSpPr/>
          <p:nvPr/>
        </p:nvSpPr>
        <p:spPr>
          <a:xfrm>
            <a:off x="4423545" y="2601748"/>
            <a:ext cx="83128" cy="217648"/>
          </a:xfrm>
          <a:prstGeom prst="rightBracke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b="0" dirty="0" smtClean="0"/>
              <a:t>Build </a:t>
            </a:r>
            <a:r>
              <a:rPr lang="en-US" altLang="ko-KR" b="0" dirty="0" err="1" smtClean="0"/>
              <a:t>Ising</a:t>
            </a:r>
            <a:r>
              <a:rPr lang="en-US" altLang="ko-KR" b="0" dirty="0" smtClean="0"/>
              <a:t> model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0" y="1876858"/>
            <a:ext cx="8201025" cy="2733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472" y="852361"/>
            <a:ext cx="1357678" cy="1382288"/>
          </a:xfrm>
          <a:prstGeom prst="rect">
            <a:avLst/>
          </a:prstGeom>
        </p:spPr>
      </p:pic>
      <p:cxnSp>
        <p:nvCxnSpPr>
          <p:cNvPr id="22" name="꺾인 연결선 21"/>
          <p:cNvCxnSpPr>
            <a:stCxn id="6" idx="1"/>
          </p:cNvCxnSpPr>
          <p:nvPr/>
        </p:nvCxnSpPr>
        <p:spPr>
          <a:xfrm rot="10800000" flipV="1">
            <a:off x="1122218" y="1543504"/>
            <a:ext cx="2103254" cy="548533"/>
          </a:xfrm>
          <a:prstGeom prst="bentConnector3">
            <a:avLst>
              <a:gd name="adj1" fmla="val 20687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403" y="3463399"/>
            <a:ext cx="5361872" cy="1421219"/>
          </a:xfrm>
          <a:prstGeom prst="rect">
            <a:avLst/>
          </a:prstGeom>
        </p:spPr>
      </p:pic>
      <p:cxnSp>
        <p:nvCxnSpPr>
          <p:cNvPr id="26" name="꺾인 연결선 25"/>
          <p:cNvCxnSpPr/>
          <p:nvPr/>
        </p:nvCxnSpPr>
        <p:spPr>
          <a:xfrm rot="10800000">
            <a:off x="2043550" y="2286007"/>
            <a:ext cx="3192871" cy="1177392"/>
          </a:xfrm>
          <a:prstGeom prst="bentConnector3">
            <a:avLst>
              <a:gd name="adj1" fmla="val -891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817329" y="4420063"/>
            <a:ext cx="1108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378439" y="4420063"/>
            <a:ext cx="1108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b="0" dirty="0" smtClean="0"/>
              <a:t>Build </a:t>
            </a:r>
            <a:r>
              <a:rPr lang="en-US" altLang="ko-KR" b="0" dirty="0" err="1" smtClean="0"/>
              <a:t>Ising</a:t>
            </a:r>
            <a:r>
              <a:rPr lang="en-US" altLang="ko-KR" b="0" dirty="0" smtClean="0"/>
              <a:t> model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0" y="1876858"/>
            <a:ext cx="8201025" cy="2733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472" y="852361"/>
            <a:ext cx="1357678" cy="1382288"/>
          </a:xfrm>
          <a:prstGeom prst="rect">
            <a:avLst/>
          </a:prstGeom>
        </p:spPr>
      </p:pic>
      <p:cxnSp>
        <p:nvCxnSpPr>
          <p:cNvPr id="22" name="꺾인 연결선 21"/>
          <p:cNvCxnSpPr>
            <a:stCxn id="6" idx="1"/>
          </p:cNvCxnSpPr>
          <p:nvPr/>
        </p:nvCxnSpPr>
        <p:spPr>
          <a:xfrm rot="10800000" flipV="1">
            <a:off x="1122218" y="1543504"/>
            <a:ext cx="2103254" cy="548533"/>
          </a:xfrm>
          <a:prstGeom prst="bentConnector3">
            <a:avLst>
              <a:gd name="adj1" fmla="val 20687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132" y="3595807"/>
            <a:ext cx="5361872" cy="1421219"/>
          </a:xfrm>
          <a:prstGeom prst="rect">
            <a:avLst/>
          </a:prstGeom>
        </p:spPr>
      </p:pic>
      <p:cxnSp>
        <p:nvCxnSpPr>
          <p:cNvPr id="26" name="꺾인 연결선 25"/>
          <p:cNvCxnSpPr/>
          <p:nvPr/>
        </p:nvCxnSpPr>
        <p:spPr>
          <a:xfrm rot="10800000">
            <a:off x="1343893" y="2479964"/>
            <a:ext cx="3622812" cy="1070240"/>
          </a:xfrm>
          <a:prstGeom prst="bentConnector3">
            <a:avLst>
              <a:gd name="adj1" fmla="val 609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168804" y="4372362"/>
            <a:ext cx="1108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910023" y="4372362"/>
            <a:ext cx="1108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168805" y="3665781"/>
            <a:ext cx="1108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91023" y="3665781"/>
            <a:ext cx="1108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b="0" dirty="0" smtClean="0"/>
              <a:t>Build </a:t>
            </a:r>
            <a:r>
              <a:rPr lang="en-US" altLang="ko-KR" b="0" dirty="0" err="1" smtClean="0"/>
              <a:t>Ising</a:t>
            </a:r>
            <a:r>
              <a:rPr lang="en-US" altLang="ko-KR" b="0" dirty="0" smtClean="0"/>
              <a:t> model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0" y="1876858"/>
            <a:ext cx="8201025" cy="2733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472" y="852361"/>
            <a:ext cx="1357678" cy="1382288"/>
          </a:xfrm>
          <a:prstGeom prst="rect">
            <a:avLst/>
          </a:prstGeom>
        </p:spPr>
      </p:pic>
      <p:cxnSp>
        <p:nvCxnSpPr>
          <p:cNvPr id="22" name="꺾인 연결선 21"/>
          <p:cNvCxnSpPr>
            <a:stCxn id="6" idx="1"/>
          </p:cNvCxnSpPr>
          <p:nvPr/>
        </p:nvCxnSpPr>
        <p:spPr>
          <a:xfrm rot="10800000" flipV="1">
            <a:off x="1122218" y="1543504"/>
            <a:ext cx="2103254" cy="548533"/>
          </a:xfrm>
          <a:prstGeom prst="bentConnector3">
            <a:avLst>
              <a:gd name="adj1" fmla="val 20687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대괄호 13"/>
          <p:cNvSpPr/>
          <p:nvPr/>
        </p:nvSpPr>
        <p:spPr>
          <a:xfrm>
            <a:off x="8203822" y="2827938"/>
            <a:ext cx="123161" cy="628771"/>
          </a:xfrm>
          <a:prstGeom prst="rightBracke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/>
          <p:nvPr/>
        </p:nvCxnSpPr>
        <p:spPr>
          <a:xfrm flipV="1">
            <a:off x="7232073" y="3182531"/>
            <a:ext cx="1094910" cy="814505"/>
          </a:xfrm>
          <a:prstGeom prst="bentConnector3">
            <a:avLst>
              <a:gd name="adj1" fmla="val 137942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4311" y="3548964"/>
                <a:ext cx="3262745" cy="1061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altLang="ko" sz="1600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endParaRPr lang="en-US" altLang="ko" sz="1600" dirty="0" smtClean="0">
                  <a:solidFill>
                    <a:schemeClr val="bg2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altLang="ko" sz="1600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endParaRPr lang="en-US" altLang="ko" sz="1600" dirty="0" smtClean="0">
                  <a:solidFill>
                    <a:schemeClr val="bg2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altLang="ko" sz="1600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endParaRPr lang="en-US" altLang="ko" sz="1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9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311" y="3548964"/>
                <a:ext cx="3262745" cy="1061569"/>
              </a:xfrm>
              <a:prstGeom prst="rect">
                <a:avLst/>
              </a:prstGeom>
              <a:blipFill>
                <a:blip r:embed="rId4"/>
                <a:stretch>
                  <a:fillRect b="-1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3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b="0" dirty="0" smtClean="0"/>
              <a:t>Build </a:t>
            </a:r>
            <a:r>
              <a:rPr lang="en-US" altLang="ko-KR" b="0" dirty="0" err="1" smtClean="0"/>
              <a:t>Ising</a:t>
            </a:r>
            <a:r>
              <a:rPr lang="en-US" altLang="ko-KR" b="0" dirty="0" smtClean="0"/>
              <a:t> model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0" y="1876858"/>
            <a:ext cx="8201025" cy="2733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472" y="852361"/>
            <a:ext cx="1357678" cy="1382288"/>
          </a:xfrm>
          <a:prstGeom prst="rect">
            <a:avLst/>
          </a:prstGeom>
        </p:spPr>
      </p:pic>
      <p:cxnSp>
        <p:nvCxnSpPr>
          <p:cNvPr id="22" name="꺾인 연결선 21"/>
          <p:cNvCxnSpPr>
            <a:stCxn id="6" idx="1"/>
          </p:cNvCxnSpPr>
          <p:nvPr/>
        </p:nvCxnSpPr>
        <p:spPr>
          <a:xfrm rot="10800000" flipV="1">
            <a:off x="1122218" y="1543504"/>
            <a:ext cx="2103254" cy="548533"/>
          </a:xfrm>
          <a:prstGeom prst="bentConnector3">
            <a:avLst>
              <a:gd name="adj1" fmla="val 20687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대괄호 13"/>
          <p:cNvSpPr/>
          <p:nvPr/>
        </p:nvSpPr>
        <p:spPr>
          <a:xfrm>
            <a:off x="8203822" y="2827938"/>
            <a:ext cx="123161" cy="628771"/>
          </a:xfrm>
          <a:prstGeom prst="rightBracke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/>
          <p:nvPr/>
        </p:nvCxnSpPr>
        <p:spPr>
          <a:xfrm flipV="1">
            <a:off x="7232073" y="3182531"/>
            <a:ext cx="1094910" cy="814505"/>
          </a:xfrm>
          <a:prstGeom prst="bentConnector3">
            <a:avLst>
              <a:gd name="adj1" fmla="val 137942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4311" y="3548964"/>
                <a:ext cx="3262745" cy="1061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altLang="ko" sz="1600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endParaRPr lang="en-US" altLang="ko" sz="1600" dirty="0" smtClean="0">
                  <a:solidFill>
                    <a:schemeClr val="bg2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altLang="ko" sz="1600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endParaRPr lang="en-US" altLang="ko" sz="1600" dirty="0" smtClean="0">
                  <a:solidFill>
                    <a:schemeClr val="bg2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altLang="ko" sz="1600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endParaRPr lang="en-US" altLang="ko" sz="1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9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311" y="3548964"/>
                <a:ext cx="3262745" cy="1061569"/>
              </a:xfrm>
              <a:prstGeom prst="rect">
                <a:avLst/>
              </a:prstGeom>
              <a:blipFill>
                <a:blip r:embed="rId4"/>
                <a:stretch>
                  <a:fillRect b="-1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>
            <a:off x="821777" y="3708060"/>
            <a:ext cx="600879" cy="1"/>
          </a:xfrm>
          <a:prstGeom prst="straightConnector1">
            <a:avLst/>
          </a:prstGeom>
          <a:ln w="2857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5758" y="3470563"/>
                <a:ext cx="1866015" cy="3666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114300" indent="0" algn="ctr">
                  <a:lnSpc>
                    <a:spcPct val="115000"/>
                  </a:lnSpc>
                  <a:buClr>
                    <a:schemeClr val="lt2"/>
                  </a:buClr>
                  <a:buSzPts val="1800"/>
                  <a:buFont typeface="Roboto"/>
                  <a:buNone/>
                  <a:defRPr sz="1600">
                    <a:solidFill>
                      <a:schemeClr val="bg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indent="-31750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r>
                  <a:rPr lang="en-US" altLang="ko" dirty="0" smtClean="0"/>
                  <a:t>Initial </a:t>
                </a:r>
                <a14:m>
                  <m:oMath xmlns:m="http://schemas.openxmlformats.org/officeDocument/2006/math"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" dirty="0"/>
              </a:p>
            </p:txBody>
          </p:sp>
        </mc:Choice>
        <mc:Fallback xmlns="">
          <p:sp>
            <p:nvSpPr>
              <p:cNvPr id="13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58" y="3470563"/>
                <a:ext cx="1866015" cy="366691"/>
              </a:xfrm>
              <a:prstGeom prst="rect">
                <a:avLst/>
              </a:prstGeom>
              <a:blipFill>
                <a:blip r:embed="rId5"/>
                <a:stretch>
                  <a:fillRect b="-3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5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Environments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4294967295"/>
          </p:nvPr>
        </p:nvSpPr>
        <p:spPr>
          <a:xfrm>
            <a:off x="340850" y="1015050"/>
            <a:ext cx="8484600" cy="27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ko" dirty="0">
                <a:solidFill>
                  <a:schemeClr val="bg2"/>
                </a:solidFill>
              </a:rPr>
              <a:t>Python </a:t>
            </a:r>
            <a:r>
              <a:rPr lang="ko" dirty="0" smtClean="0">
                <a:solidFill>
                  <a:schemeClr val="bg2"/>
                </a:solidFill>
              </a:rPr>
              <a:t>3.</a:t>
            </a:r>
            <a:r>
              <a:rPr lang="en-US" altLang="ko" dirty="0">
                <a:solidFill>
                  <a:schemeClr val="bg2"/>
                </a:solidFill>
              </a:rPr>
              <a:t>6</a:t>
            </a:r>
            <a:endParaRPr lang="en-US" altLang="ko" dirty="0">
              <a:solidFill>
                <a:srgbClr val="737373"/>
              </a:solidFill>
            </a:endParaRPr>
          </a:p>
          <a:p>
            <a:pPr lvl="0"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virtualenv</a:t>
            </a:r>
            <a:endParaRPr lang="en-US" dirty="0">
              <a:solidFill>
                <a:schemeClr val="bg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 smtClean="0">
                <a:solidFill>
                  <a:schemeClr val="bg2"/>
                </a:solidFill>
              </a:rPr>
              <a:t>G</a:t>
            </a:r>
            <a:r>
              <a:rPr lang="en-US" altLang="ko" dirty="0" smtClean="0">
                <a:solidFill>
                  <a:schemeClr val="bg2"/>
                </a:solidFill>
              </a:rPr>
              <a:t>p</a:t>
            </a:r>
            <a:r>
              <a:rPr lang="ko" dirty="0" smtClean="0">
                <a:solidFill>
                  <a:schemeClr val="bg2"/>
                </a:solidFill>
              </a:rPr>
              <a:t>y</a:t>
            </a:r>
            <a:endParaRPr lang="en-US" altLang="ko" dirty="0" smtClean="0">
              <a:solidFill>
                <a:schemeClr val="bg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Matplotlib</a:t>
            </a:r>
            <a:endParaRPr lang="en-US" dirty="0" smtClean="0">
              <a:solidFill>
                <a:schemeClr val="bg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Scipy</a:t>
            </a:r>
            <a:endParaRPr lang="en-US" dirty="0" smtClean="0">
              <a:solidFill>
                <a:schemeClr val="bg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Image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Tqdm</a:t>
            </a:r>
            <a:endParaRPr lang="en-US" dirty="0">
              <a:solidFill>
                <a:schemeClr val="bg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Ipykernel</a:t>
            </a:r>
            <a:endParaRPr dirty="0">
              <a:solidFill>
                <a:schemeClr val="bg2"/>
              </a:solidFill>
            </a:endParaRPr>
          </a:p>
          <a:p>
            <a:pPr lvl="0">
              <a:buAutoNum type="arabicPeriod"/>
            </a:pPr>
            <a:r>
              <a:rPr lang="en-US" altLang="ko" dirty="0">
                <a:solidFill>
                  <a:schemeClr val="bg2"/>
                </a:solidFill>
              </a:rPr>
              <a:t>Tick </a:t>
            </a:r>
            <a:br>
              <a:rPr lang="en-US" altLang="ko" dirty="0">
                <a:solidFill>
                  <a:schemeClr val="bg2"/>
                </a:solidFill>
              </a:rPr>
            </a:br>
            <a:r>
              <a:rPr lang="en-US" altLang="ko" sz="1400" dirty="0">
                <a:solidFill>
                  <a:schemeClr val="bg2"/>
                </a:solidFill>
              </a:rPr>
              <a:t>Module for statistical learning, with a particular emphasis on time-dependent modelling</a:t>
            </a:r>
            <a:endParaRPr lang="en-US" sz="1400" dirty="0">
              <a:solidFill>
                <a:schemeClr val="bg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>
              <a:solidFill>
                <a:schemeClr val="bg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b="0" dirty="0" smtClean="0"/>
              <a:t>Build </a:t>
            </a:r>
            <a:r>
              <a:rPr lang="en-US" altLang="ko-KR" b="0" dirty="0" err="1" smtClean="0"/>
              <a:t>Ising</a:t>
            </a:r>
            <a:r>
              <a:rPr lang="en-US" altLang="ko-KR" b="0" dirty="0" smtClean="0"/>
              <a:t> model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0" y="1876858"/>
            <a:ext cx="8201025" cy="2733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472" y="852361"/>
            <a:ext cx="1357678" cy="1382288"/>
          </a:xfrm>
          <a:prstGeom prst="rect">
            <a:avLst/>
          </a:prstGeom>
        </p:spPr>
      </p:pic>
      <p:cxnSp>
        <p:nvCxnSpPr>
          <p:cNvPr id="22" name="꺾인 연결선 21"/>
          <p:cNvCxnSpPr>
            <a:stCxn id="6" idx="1"/>
          </p:cNvCxnSpPr>
          <p:nvPr/>
        </p:nvCxnSpPr>
        <p:spPr>
          <a:xfrm rot="10800000" flipV="1">
            <a:off x="1122218" y="1543504"/>
            <a:ext cx="2103254" cy="548533"/>
          </a:xfrm>
          <a:prstGeom prst="bentConnector3">
            <a:avLst>
              <a:gd name="adj1" fmla="val 20687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대괄호 13"/>
          <p:cNvSpPr/>
          <p:nvPr/>
        </p:nvSpPr>
        <p:spPr>
          <a:xfrm>
            <a:off x="2461113" y="4010436"/>
            <a:ext cx="123161" cy="628771"/>
          </a:xfrm>
          <a:prstGeom prst="rightBracke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/>
          <p:nvPr/>
        </p:nvCxnSpPr>
        <p:spPr>
          <a:xfrm rot="10800000">
            <a:off x="2608404" y="4324822"/>
            <a:ext cx="841379" cy="557441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21777" y="3708060"/>
            <a:ext cx="600879" cy="1"/>
          </a:xfrm>
          <a:prstGeom prst="straightConnector1">
            <a:avLst/>
          </a:prstGeom>
          <a:ln w="2857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5758" y="3470563"/>
                <a:ext cx="1866015" cy="3666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114300" indent="0" algn="ctr">
                  <a:lnSpc>
                    <a:spcPct val="115000"/>
                  </a:lnSpc>
                  <a:buClr>
                    <a:schemeClr val="lt2"/>
                  </a:buClr>
                  <a:buSzPts val="1800"/>
                  <a:buFont typeface="Roboto"/>
                  <a:buNone/>
                  <a:defRPr sz="1600">
                    <a:solidFill>
                      <a:schemeClr val="bg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indent="-31750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r>
                  <a:rPr lang="en-US" altLang="ko" dirty="0" smtClean="0"/>
                  <a:t>Initial </a:t>
                </a:r>
                <a14:m>
                  <m:oMath xmlns:m="http://schemas.openxmlformats.org/officeDocument/2006/math"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" dirty="0"/>
              </a:p>
            </p:txBody>
          </p:sp>
        </mc:Choice>
        <mc:Fallback xmlns="">
          <p:sp>
            <p:nvSpPr>
              <p:cNvPr id="13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58" y="3470563"/>
                <a:ext cx="1866015" cy="366691"/>
              </a:xfrm>
              <a:prstGeom prst="rect">
                <a:avLst/>
              </a:prstGeom>
              <a:blipFill>
                <a:blip r:embed="rId4"/>
                <a:stretch>
                  <a:fillRect b="-3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912" y="4237523"/>
            <a:ext cx="3341110" cy="916470"/>
          </a:xfrm>
          <a:prstGeom prst="rect">
            <a:avLst/>
          </a:prstGeom>
        </p:spPr>
      </p:pic>
      <p:sp>
        <p:nvSpPr>
          <p:cNvPr id="15" name="오른쪽 대괄호 14"/>
          <p:cNvSpPr/>
          <p:nvPr/>
        </p:nvSpPr>
        <p:spPr>
          <a:xfrm>
            <a:off x="8203822" y="2827938"/>
            <a:ext cx="123161" cy="628771"/>
          </a:xfrm>
          <a:prstGeom prst="rightBracke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/>
          <p:nvPr/>
        </p:nvCxnSpPr>
        <p:spPr>
          <a:xfrm flipV="1">
            <a:off x="7599221" y="2937167"/>
            <a:ext cx="727763" cy="665015"/>
          </a:xfrm>
          <a:prstGeom prst="bentConnector3">
            <a:avLst>
              <a:gd name="adj1" fmla="val 150897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5305" y="3263252"/>
                <a:ext cx="3262745" cy="1061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altLang="ko" sz="1600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endParaRPr lang="en-US" altLang="ko" sz="1600" dirty="0" smtClean="0">
                  <a:solidFill>
                    <a:schemeClr val="bg2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altLang="ko" sz="1600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endParaRPr lang="en-US" altLang="ko" sz="1600" dirty="0" smtClean="0">
                  <a:solidFill>
                    <a:schemeClr val="bg2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altLang="ko" sz="1600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endParaRPr lang="en-US" altLang="ko" sz="1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7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305" y="3263252"/>
                <a:ext cx="3262745" cy="1061569"/>
              </a:xfrm>
              <a:prstGeom prst="rect">
                <a:avLst/>
              </a:prstGeom>
              <a:blipFill>
                <a:blip r:embed="rId6"/>
                <a:stretch>
                  <a:fillRect b="-1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2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dirty="0" smtClean="0"/>
              <a:t>Mean field </a:t>
            </a:r>
            <a:r>
              <a:rPr lang="en-US" altLang="ko-KR" dirty="0" err="1" smtClean="0"/>
              <a:t>variational</a:t>
            </a:r>
            <a:r>
              <a:rPr lang="en-US" altLang="ko-KR" dirty="0" smtClean="0"/>
              <a:t> inference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655"/>
            <a:ext cx="9067276" cy="2279072"/>
          </a:xfrm>
          <a:prstGeom prst="rect">
            <a:avLst/>
          </a:prstGeom>
        </p:spPr>
      </p:pic>
      <p:sp>
        <p:nvSpPr>
          <p:cNvPr id="19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2673925" y="1533143"/>
            <a:ext cx="2546424" cy="78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Visualize loop progress</a:t>
            </a:r>
          </a:p>
          <a:p>
            <a:r>
              <a:rPr lang="en-US" altLang="ko" dirty="0" smtClean="0"/>
              <a:t>(e.g. time per loop) </a:t>
            </a:r>
            <a:endParaRPr lang="en-US" altLang="ko" dirty="0"/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2313711" y="1918855"/>
            <a:ext cx="512616" cy="39485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10884" y="2509643"/>
            <a:ext cx="600879" cy="1"/>
          </a:xfrm>
          <a:prstGeom prst="straightConnector1">
            <a:avLst/>
          </a:prstGeom>
          <a:ln w="2857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2742160" y="2285360"/>
            <a:ext cx="2285262" cy="44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Deep copy for array</a:t>
            </a:r>
            <a:endParaRPr lang="en-US" altLang="ko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787" y="1728592"/>
            <a:ext cx="19335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dirty="0" smtClean="0"/>
              <a:t>Mean field </a:t>
            </a:r>
            <a:r>
              <a:rPr lang="en-US" altLang="ko-KR" dirty="0" err="1" smtClean="0"/>
              <a:t>variational</a:t>
            </a:r>
            <a:r>
              <a:rPr lang="en-US" altLang="ko-KR" dirty="0" smtClean="0"/>
              <a:t> inference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655"/>
            <a:ext cx="9067276" cy="2279072"/>
          </a:xfrm>
          <a:prstGeom prst="rect">
            <a:avLst/>
          </a:prstGeom>
        </p:spPr>
      </p:pic>
      <p:sp>
        <p:nvSpPr>
          <p:cNvPr id="11" name="오른쪽 대괄호 10"/>
          <p:cNvSpPr/>
          <p:nvPr/>
        </p:nvSpPr>
        <p:spPr>
          <a:xfrm>
            <a:off x="1927713" y="2819400"/>
            <a:ext cx="108905" cy="270368"/>
          </a:xfrm>
          <a:prstGeom prst="rightBracke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2292925" y="2335447"/>
            <a:ext cx="2285262" cy="44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Loop for each pixel</a:t>
            </a:r>
            <a:endParaRPr lang="en-US" altLang="ko" dirty="0"/>
          </a:p>
        </p:txBody>
      </p:sp>
      <p:cxnSp>
        <p:nvCxnSpPr>
          <p:cNvPr id="14" name="꺾인 연결선 13"/>
          <p:cNvCxnSpPr/>
          <p:nvPr/>
        </p:nvCxnSpPr>
        <p:spPr>
          <a:xfrm rot="10800000" flipV="1">
            <a:off x="2036618" y="2559730"/>
            <a:ext cx="512616" cy="39485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242550" y="3178868"/>
            <a:ext cx="600879" cy="1"/>
          </a:xfrm>
          <a:prstGeom prst="straightConnector1">
            <a:avLst/>
          </a:prstGeom>
          <a:ln w="2857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8016" y="2895804"/>
                <a:ext cx="3325193" cy="44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114300" indent="0" algn="ctr">
                  <a:lnSpc>
                    <a:spcPct val="115000"/>
                  </a:lnSpc>
                  <a:buClr>
                    <a:schemeClr val="lt2"/>
                  </a:buClr>
                  <a:buSzPts val="1800"/>
                  <a:buFont typeface="Roboto"/>
                  <a:buNone/>
                  <a:defRPr sz="1600">
                    <a:solidFill>
                      <a:schemeClr val="bg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indent="-31750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r>
                  <a:rPr lang="en-US" altLang="ko" dirty="0" smtClean="0"/>
                  <a:t>Current pixel position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" dirty="0" smtClean="0"/>
                  <a:t>)</a:t>
                </a:r>
                <a:endParaRPr lang="en-US" altLang="ko" dirty="0"/>
              </a:p>
            </p:txBody>
          </p:sp>
        </mc:Choice>
        <mc:Fallback xmlns="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16" y="2895804"/>
                <a:ext cx="3325193" cy="448565"/>
              </a:xfrm>
              <a:prstGeom prst="rect">
                <a:avLst/>
              </a:prstGeom>
              <a:blipFill>
                <a:blip r:embed="rId3"/>
                <a:stretch>
                  <a:fillRect b="-67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>
            <a:off x="3714805" y="3376192"/>
            <a:ext cx="600879" cy="1"/>
          </a:xfrm>
          <a:prstGeom prst="straightConnector1">
            <a:avLst/>
          </a:prstGeom>
          <a:ln w="2857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50612" y="3135998"/>
                <a:ext cx="2285262" cy="44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114300" indent="0" algn="ctr">
                  <a:lnSpc>
                    <a:spcPct val="115000"/>
                  </a:lnSpc>
                  <a:buClr>
                    <a:schemeClr val="lt2"/>
                  </a:buClr>
                  <a:buSzPts val="1800"/>
                  <a:buFont typeface="Roboto"/>
                  <a:buNone/>
                  <a:defRPr sz="1600">
                    <a:solidFill>
                      <a:schemeClr val="bg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indent="-31750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𝑛𝑏</m:t>
                    </m:r>
                    <m:sSub>
                      <m:sSubPr>
                        <m:ctrlPr>
                          <a:rPr lang="en-US" altLang="k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" dirty="0" smtClean="0"/>
                  <a:t> pixel position</a:t>
                </a:r>
                <a:endParaRPr lang="en-US" altLang="ko" dirty="0"/>
              </a:p>
            </p:txBody>
          </p:sp>
        </mc:Choice>
        <mc:Fallback xmlns="">
          <p:sp>
            <p:nvSpPr>
              <p:cNvPr id="18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612" y="3135998"/>
                <a:ext cx="2285262" cy="448565"/>
              </a:xfrm>
              <a:prstGeom prst="rect">
                <a:avLst/>
              </a:prstGeom>
              <a:blipFill>
                <a:blip r:embed="rId4"/>
                <a:stretch>
                  <a:fillRect b="-67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9448670"/>
                  </p:ext>
                </p:extLst>
              </p:nvPr>
            </p:nvGraphicFramePr>
            <p:xfrm>
              <a:off x="5959834" y="1406113"/>
              <a:ext cx="2427144" cy="1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4524">
                      <a:extLst>
                        <a:ext uri="{9D8B030D-6E8A-4147-A177-3AD203B41FA5}">
                          <a16:colId xmlns:a16="http://schemas.microsoft.com/office/drawing/2014/main" val="1010479352"/>
                        </a:ext>
                      </a:extLst>
                    </a:gridCol>
                    <a:gridCol w="404524">
                      <a:extLst>
                        <a:ext uri="{9D8B030D-6E8A-4147-A177-3AD203B41FA5}">
                          <a16:colId xmlns:a16="http://schemas.microsoft.com/office/drawing/2014/main" val="643897401"/>
                        </a:ext>
                      </a:extLst>
                    </a:gridCol>
                    <a:gridCol w="404524">
                      <a:extLst>
                        <a:ext uri="{9D8B030D-6E8A-4147-A177-3AD203B41FA5}">
                          <a16:colId xmlns:a16="http://schemas.microsoft.com/office/drawing/2014/main" val="109120071"/>
                        </a:ext>
                      </a:extLst>
                    </a:gridCol>
                    <a:gridCol w="404524">
                      <a:extLst>
                        <a:ext uri="{9D8B030D-6E8A-4147-A177-3AD203B41FA5}">
                          <a16:colId xmlns:a16="http://schemas.microsoft.com/office/drawing/2014/main" val="3271621450"/>
                        </a:ext>
                      </a:extLst>
                    </a:gridCol>
                    <a:gridCol w="404524">
                      <a:extLst>
                        <a:ext uri="{9D8B030D-6E8A-4147-A177-3AD203B41FA5}">
                          <a16:colId xmlns:a16="http://schemas.microsoft.com/office/drawing/2014/main" val="1991305177"/>
                        </a:ext>
                      </a:extLst>
                    </a:gridCol>
                    <a:gridCol w="404524">
                      <a:extLst>
                        <a:ext uri="{9D8B030D-6E8A-4147-A177-3AD203B41FA5}">
                          <a16:colId xmlns:a16="http://schemas.microsoft.com/office/drawing/2014/main" val="3977549674"/>
                        </a:ext>
                      </a:extLst>
                    </a:gridCol>
                  </a:tblGrid>
                  <a:tr h="30714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extLst>
                      <a:ext uri="{0D108BD9-81ED-4DB2-BD59-A6C34878D82A}">
                        <a16:rowId xmlns:a16="http://schemas.microsoft.com/office/drawing/2014/main" val="2864849390"/>
                      </a:ext>
                    </a:extLst>
                  </a:tr>
                  <a:tr h="30714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extLst>
                      <a:ext uri="{0D108BD9-81ED-4DB2-BD59-A6C34878D82A}">
                        <a16:rowId xmlns:a16="http://schemas.microsoft.com/office/drawing/2014/main" val="459315291"/>
                      </a:ext>
                    </a:extLst>
                  </a:tr>
                  <a:tr h="30714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extLst>
                      <a:ext uri="{0D108BD9-81ED-4DB2-BD59-A6C34878D82A}">
                        <a16:rowId xmlns:a16="http://schemas.microsoft.com/office/drawing/2014/main" val="1611139025"/>
                      </a:ext>
                    </a:extLst>
                  </a:tr>
                  <a:tr h="30714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extLst>
                      <a:ext uri="{0D108BD9-81ED-4DB2-BD59-A6C34878D82A}">
                        <a16:rowId xmlns:a16="http://schemas.microsoft.com/office/drawing/2014/main" val="239606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9448670"/>
                  </p:ext>
                </p:extLst>
              </p:nvPr>
            </p:nvGraphicFramePr>
            <p:xfrm>
              <a:off x="5959834" y="1406113"/>
              <a:ext cx="2427144" cy="1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4524">
                      <a:extLst>
                        <a:ext uri="{9D8B030D-6E8A-4147-A177-3AD203B41FA5}">
                          <a16:colId xmlns:a16="http://schemas.microsoft.com/office/drawing/2014/main" val="1010479352"/>
                        </a:ext>
                      </a:extLst>
                    </a:gridCol>
                    <a:gridCol w="404524">
                      <a:extLst>
                        <a:ext uri="{9D8B030D-6E8A-4147-A177-3AD203B41FA5}">
                          <a16:colId xmlns:a16="http://schemas.microsoft.com/office/drawing/2014/main" val="643897401"/>
                        </a:ext>
                      </a:extLst>
                    </a:gridCol>
                    <a:gridCol w="404524">
                      <a:extLst>
                        <a:ext uri="{9D8B030D-6E8A-4147-A177-3AD203B41FA5}">
                          <a16:colId xmlns:a16="http://schemas.microsoft.com/office/drawing/2014/main" val="109120071"/>
                        </a:ext>
                      </a:extLst>
                    </a:gridCol>
                    <a:gridCol w="404524">
                      <a:extLst>
                        <a:ext uri="{9D8B030D-6E8A-4147-A177-3AD203B41FA5}">
                          <a16:colId xmlns:a16="http://schemas.microsoft.com/office/drawing/2014/main" val="3271621450"/>
                        </a:ext>
                      </a:extLst>
                    </a:gridCol>
                    <a:gridCol w="404524">
                      <a:extLst>
                        <a:ext uri="{9D8B030D-6E8A-4147-A177-3AD203B41FA5}">
                          <a16:colId xmlns:a16="http://schemas.microsoft.com/office/drawing/2014/main" val="1991305177"/>
                        </a:ext>
                      </a:extLst>
                    </a:gridCol>
                    <a:gridCol w="404524">
                      <a:extLst>
                        <a:ext uri="{9D8B030D-6E8A-4147-A177-3AD203B41FA5}">
                          <a16:colId xmlns:a16="http://schemas.microsoft.com/office/drawing/2014/main" val="3977549674"/>
                        </a:ext>
                      </a:extLst>
                    </a:gridCol>
                  </a:tblGrid>
                  <a:tr h="30714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extLst>
                      <a:ext uri="{0D108BD9-81ED-4DB2-BD59-A6C34878D82A}">
                        <a16:rowId xmlns:a16="http://schemas.microsoft.com/office/drawing/2014/main" val="2864849390"/>
                      </a:ext>
                    </a:extLst>
                  </a:tr>
                  <a:tr h="30714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9043" marR="59043" marT="29522" marB="29522" anchor="ctr">
                        <a:blipFill>
                          <a:blip r:embed="rId5"/>
                          <a:stretch>
                            <a:fillRect l="-200000" t="-101961" r="-300000" b="-2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extLst>
                      <a:ext uri="{0D108BD9-81ED-4DB2-BD59-A6C34878D82A}">
                        <a16:rowId xmlns:a16="http://schemas.microsoft.com/office/drawing/2014/main" val="459315291"/>
                      </a:ext>
                    </a:extLst>
                  </a:tr>
                  <a:tr h="30714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9043" marR="59043" marT="29522" marB="29522" anchor="ctr">
                        <a:blipFill>
                          <a:blip r:embed="rId5"/>
                          <a:stretch>
                            <a:fillRect l="-103030" t="-206000" r="-406061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9043" marR="59043" marT="29522" marB="29522" anchor="ctr">
                        <a:blipFill>
                          <a:blip r:embed="rId5"/>
                          <a:stretch>
                            <a:fillRect l="-200000" t="-206000" r="-300000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9043" marR="59043" marT="29522" marB="29522" anchor="ctr">
                        <a:blipFill>
                          <a:blip r:embed="rId5"/>
                          <a:stretch>
                            <a:fillRect l="-304545" t="-206000" r="-204545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extLst>
                      <a:ext uri="{0D108BD9-81ED-4DB2-BD59-A6C34878D82A}">
                        <a16:rowId xmlns:a16="http://schemas.microsoft.com/office/drawing/2014/main" val="1611139025"/>
                      </a:ext>
                    </a:extLst>
                  </a:tr>
                  <a:tr h="30714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9043" marR="59043" marT="29522" marB="29522" anchor="ctr">
                        <a:blipFill>
                          <a:blip r:embed="rId5"/>
                          <a:stretch>
                            <a:fillRect l="-200000" t="-300000" r="-300000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59043" marR="59043" marT="29522" marB="29522" anchor="ctr"/>
                    </a:tc>
                    <a:extLst>
                      <a:ext uri="{0D108BD9-81ED-4DB2-BD59-A6C34878D82A}">
                        <a16:rowId xmlns:a16="http://schemas.microsoft.com/office/drawing/2014/main" val="239606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왼쪽 중괄호 5"/>
          <p:cNvSpPr/>
          <p:nvPr/>
        </p:nvSpPr>
        <p:spPr>
          <a:xfrm>
            <a:off x="5637009" y="1406113"/>
            <a:ext cx="152400" cy="12262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4399608" y="1775090"/>
            <a:ext cx="1313601" cy="44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Height (H)</a:t>
            </a:r>
            <a:endParaRPr lang="en-US" altLang="ko" dirty="0"/>
          </a:p>
        </p:txBody>
      </p:sp>
      <p:sp>
        <p:nvSpPr>
          <p:cNvPr id="23" name="왼쪽 중괄호 22"/>
          <p:cNvSpPr/>
          <p:nvPr/>
        </p:nvSpPr>
        <p:spPr>
          <a:xfrm rot="5400000">
            <a:off x="7096180" y="18455"/>
            <a:ext cx="154453" cy="24271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6516605" y="680537"/>
            <a:ext cx="1313601" cy="44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Width (W)</a:t>
            </a:r>
            <a:endParaRPr lang="en-US" altLang="ko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170233" y="1489364"/>
            <a:ext cx="0" cy="100445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578942" y="1497999"/>
            <a:ext cx="0" cy="100445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959942" y="1517011"/>
            <a:ext cx="0" cy="60966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170233" y="1517012"/>
            <a:ext cx="408709" cy="97680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551233" y="1510969"/>
            <a:ext cx="408709" cy="97680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5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dirty="0" smtClean="0"/>
              <a:t>Mean field </a:t>
            </a:r>
            <a:r>
              <a:rPr lang="en-US" altLang="ko-KR" dirty="0" err="1" smtClean="0"/>
              <a:t>variational</a:t>
            </a:r>
            <a:r>
              <a:rPr lang="en-US" altLang="ko-KR" dirty="0" smtClean="0"/>
              <a:t> inference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655"/>
            <a:ext cx="9067276" cy="2279072"/>
          </a:xfrm>
          <a:prstGeom prst="rect">
            <a:avLst/>
          </a:prstGeom>
        </p:spPr>
      </p:pic>
      <p:sp>
        <p:nvSpPr>
          <p:cNvPr id="11" name="오른쪽 대괄호 10"/>
          <p:cNvSpPr/>
          <p:nvPr/>
        </p:nvSpPr>
        <p:spPr>
          <a:xfrm>
            <a:off x="1927713" y="2819400"/>
            <a:ext cx="108905" cy="270368"/>
          </a:xfrm>
          <a:prstGeom prst="rightBracke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2292925" y="2335447"/>
            <a:ext cx="2285262" cy="44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Loop for each pixel</a:t>
            </a:r>
            <a:endParaRPr lang="en-US" altLang="ko" dirty="0"/>
          </a:p>
        </p:txBody>
      </p:sp>
      <p:cxnSp>
        <p:nvCxnSpPr>
          <p:cNvPr id="14" name="꺾인 연결선 13"/>
          <p:cNvCxnSpPr/>
          <p:nvPr/>
        </p:nvCxnSpPr>
        <p:spPr>
          <a:xfrm rot="10800000" flipV="1">
            <a:off x="2036618" y="2559730"/>
            <a:ext cx="512616" cy="39485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242550" y="3178868"/>
            <a:ext cx="600879" cy="1"/>
          </a:xfrm>
          <a:prstGeom prst="straightConnector1">
            <a:avLst/>
          </a:prstGeom>
          <a:ln w="2857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8016" y="2895804"/>
                <a:ext cx="3325193" cy="44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114300" indent="0" algn="ctr">
                  <a:lnSpc>
                    <a:spcPct val="115000"/>
                  </a:lnSpc>
                  <a:buClr>
                    <a:schemeClr val="lt2"/>
                  </a:buClr>
                  <a:buSzPts val="1800"/>
                  <a:buFont typeface="Roboto"/>
                  <a:buNone/>
                  <a:defRPr sz="1600">
                    <a:solidFill>
                      <a:schemeClr val="bg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indent="-31750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r>
                  <a:rPr lang="en-US" altLang="ko" dirty="0" smtClean="0"/>
                  <a:t>Current pixel position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" dirty="0" smtClean="0"/>
                  <a:t>)</a:t>
                </a:r>
                <a:endParaRPr lang="en-US" altLang="ko" dirty="0"/>
              </a:p>
            </p:txBody>
          </p:sp>
        </mc:Choice>
        <mc:Fallback xmlns="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16" y="2895804"/>
                <a:ext cx="3325193" cy="448565"/>
              </a:xfrm>
              <a:prstGeom prst="rect">
                <a:avLst/>
              </a:prstGeom>
              <a:blipFill>
                <a:blip r:embed="rId3"/>
                <a:stretch>
                  <a:fillRect b="-67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>
            <a:off x="3839496" y="3522421"/>
            <a:ext cx="600879" cy="1"/>
          </a:xfrm>
          <a:prstGeom prst="straightConnector1">
            <a:avLst/>
          </a:prstGeom>
          <a:ln w="2857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3939776" y="3152989"/>
            <a:ext cx="2987497" cy="44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Check whether current position is boundary</a:t>
            </a:r>
            <a:endParaRPr lang="en-US" altLang="ko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15890"/>
              </p:ext>
            </p:extLst>
          </p:nvPr>
        </p:nvGraphicFramePr>
        <p:xfrm>
          <a:off x="5928012" y="1406113"/>
          <a:ext cx="2427144" cy="1228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524">
                  <a:extLst>
                    <a:ext uri="{9D8B030D-6E8A-4147-A177-3AD203B41FA5}">
                      <a16:colId xmlns:a16="http://schemas.microsoft.com/office/drawing/2014/main" val="1010479352"/>
                    </a:ext>
                  </a:extLst>
                </a:gridCol>
                <a:gridCol w="404524">
                  <a:extLst>
                    <a:ext uri="{9D8B030D-6E8A-4147-A177-3AD203B41FA5}">
                      <a16:colId xmlns:a16="http://schemas.microsoft.com/office/drawing/2014/main" val="643897401"/>
                    </a:ext>
                  </a:extLst>
                </a:gridCol>
                <a:gridCol w="404524">
                  <a:extLst>
                    <a:ext uri="{9D8B030D-6E8A-4147-A177-3AD203B41FA5}">
                      <a16:colId xmlns:a16="http://schemas.microsoft.com/office/drawing/2014/main" val="109120071"/>
                    </a:ext>
                  </a:extLst>
                </a:gridCol>
                <a:gridCol w="404524">
                  <a:extLst>
                    <a:ext uri="{9D8B030D-6E8A-4147-A177-3AD203B41FA5}">
                      <a16:colId xmlns:a16="http://schemas.microsoft.com/office/drawing/2014/main" val="3271621450"/>
                    </a:ext>
                  </a:extLst>
                </a:gridCol>
                <a:gridCol w="404524">
                  <a:extLst>
                    <a:ext uri="{9D8B030D-6E8A-4147-A177-3AD203B41FA5}">
                      <a16:colId xmlns:a16="http://schemas.microsoft.com/office/drawing/2014/main" val="1991305177"/>
                    </a:ext>
                  </a:extLst>
                </a:gridCol>
                <a:gridCol w="404524">
                  <a:extLst>
                    <a:ext uri="{9D8B030D-6E8A-4147-A177-3AD203B41FA5}">
                      <a16:colId xmlns:a16="http://schemas.microsoft.com/office/drawing/2014/main" val="3977549674"/>
                    </a:ext>
                  </a:extLst>
                </a:gridCol>
              </a:tblGrid>
              <a:tr h="307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ysClr val="windowText" lastClr="000000"/>
                          </a:solidFill>
                        </a:rPr>
                        <a:t>h=0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ysClr val="windowText" lastClr="000000"/>
                          </a:solidFill>
                        </a:rPr>
                        <a:t>w=0</a:t>
                      </a:r>
                      <a:endParaRPr lang="ko-KR" altLang="en-US" sz="7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extLst>
                  <a:ext uri="{0D108BD9-81ED-4DB2-BD59-A6C34878D82A}">
                    <a16:rowId xmlns:a16="http://schemas.microsoft.com/office/drawing/2014/main" val="2864849390"/>
                  </a:ext>
                </a:extLst>
              </a:tr>
              <a:tr h="30714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endParaRPr lang="ko-KR" altLang="en-US" sz="700" b="0" dirty="0"/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endParaRPr lang="ko-KR" altLang="en-US" sz="700" b="0" dirty="0"/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ysClr val="windowText" lastClr="000000"/>
                          </a:solidFill>
                        </a:rPr>
                        <a:t>h=1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ysClr val="windowText" lastClr="000000"/>
                          </a:solidFill>
                        </a:rPr>
                        <a:t>w=W-1</a:t>
                      </a:r>
                      <a:endParaRPr lang="ko-KR" altLang="en-US" sz="7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extLst>
                  <a:ext uri="{0D108BD9-81ED-4DB2-BD59-A6C34878D82A}">
                    <a16:rowId xmlns:a16="http://schemas.microsoft.com/office/drawing/2014/main" val="459315291"/>
                  </a:ext>
                </a:extLst>
              </a:tr>
              <a:tr h="307148">
                <a:tc>
                  <a:txBody>
                    <a:bodyPr/>
                    <a:lstStyle/>
                    <a:p>
                      <a:endParaRPr lang="ko-KR" altLang="en-US" sz="700" b="0" dirty="0"/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endParaRPr lang="ko-KR" altLang="en-US" sz="700" b="0" dirty="0"/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endParaRPr lang="ko-KR" altLang="en-US" sz="700" b="0" dirty="0"/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extLst>
                  <a:ext uri="{0D108BD9-81ED-4DB2-BD59-A6C34878D82A}">
                    <a16:rowId xmlns:a16="http://schemas.microsoft.com/office/drawing/2014/main" val="1611139025"/>
                  </a:ext>
                </a:extLst>
              </a:tr>
              <a:tr h="30714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ysClr val="windowText" lastClr="000000"/>
                          </a:solidFill>
                        </a:rPr>
                        <a:t>h=H-1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ysClr val="windowText" lastClr="000000"/>
                          </a:solidFill>
                        </a:rPr>
                        <a:t>w=2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extLst>
                  <a:ext uri="{0D108BD9-81ED-4DB2-BD59-A6C34878D82A}">
                    <a16:rowId xmlns:a16="http://schemas.microsoft.com/office/drawing/2014/main" val="239606448"/>
                  </a:ext>
                </a:extLst>
              </a:tr>
            </a:tbl>
          </a:graphicData>
        </a:graphic>
      </p:graphicFrame>
      <p:sp>
        <p:nvSpPr>
          <p:cNvPr id="6" name="왼쪽 중괄호 5"/>
          <p:cNvSpPr/>
          <p:nvPr/>
        </p:nvSpPr>
        <p:spPr>
          <a:xfrm>
            <a:off x="5605187" y="1406113"/>
            <a:ext cx="152400" cy="12262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4367786" y="1775090"/>
            <a:ext cx="1313601" cy="44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Height (H)</a:t>
            </a:r>
            <a:endParaRPr lang="en-US" altLang="ko" dirty="0"/>
          </a:p>
        </p:txBody>
      </p:sp>
      <p:sp>
        <p:nvSpPr>
          <p:cNvPr id="23" name="왼쪽 중괄호 22"/>
          <p:cNvSpPr/>
          <p:nvPr/>
        </p:nvSpPr>
        <p:spPr>
          <a:xfrm rot="5400000">
            <a:off x="7064358" y="18455"/>
            <a:ext cx="154453" cy="24271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6484783" y="680537"/>
            <a:ext cx="1313601" cy="44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Width (W)</a:t>
            </a:r>
            <a:endParaRPr lang="en-US" altLang="ko" dirty="0"/>
          </a:p>
        </p:txBody>
      </p:sp>
    </p:spTree>
    <p:extLst>
      <p:ext uri="{BB962C8B-B14F-4D97-AF65-F5344CB8AC3E}">
        <p14:creationId xmlns:p14="http://schemas.microsoft.com/office/powerpoint/2010/main" val="23615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dirty="0" smtClean="0"/>
              <a:t>Mean field </a:t>
            </a:r>
            <a:r>
              <a:rPr lang="en-US" altLang="ko-KR" dirty="0" err="1" smtClean="0"/>
              <a:t>variational</a:t>
            </a:r>
            <a:r>
              <a:rPr lang="en-US" altLang="ko-KR" dirty="0" smtClean="0"/>
              <a:t> inference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655"/>
            <a:ext cx="9067276" cy="2279072"/>
          </a:xfrm>
          <a:prstGeom prst="rect">
            <a:avLst/>
          </a:prstGeom>
        </p:spPr>
      </p:pic>
      <p:sp>
        <p:nvSpPr>
          <p:cNvPr id="11" name="오른쪽 대괄호 10"/>
          <p:cNvSpPr/>
          <p:nvPr/>
        </p:nvSpPr>
        <p:spPr>
          <a:xfrm>
            <a:off x="1927713" y="2819400"/>
            <a:ext cx="108905" cy="270368"/>
          </a:xfrm>
          <a:prstGeom prst="rightBracke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2292925" y="2335447"/>
            <a:ext cx="2285262" cy="44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Loop for each pixel</a:t>
            </a:r>
            <a:endParaRPr lang="en-US" altLang="ko" dirty="0"/>
          </a:p>
        </p:txBody>
      </p:sp>
      <p:cxnSp>
        <p:nvCxnSpPr>
          <p:cNvPr id="14" name="꺾인 연결선 13"/>
          <p:cNvCxnSpPr/>
          <p:nvPr/>
        </p:nvCxnSpPr>
        <p:spPr>
          <a:xfrm rot="10800000" flipV="1">
            <a:off x="2036618" y="2559730"/>
            <a:ext cx="512616" cy="39485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242550" y="3178868"/>
            <a:ext cx="600879" cy="1"/>
          </a:xfrm>
          <a:prstGeom prst="straightConnector1">
            <a:avLst/>
          </a:prstGeom>
          <a:ln w="2857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8016" y="2895804"/>
                <a:ext cx="3325193" cy="44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114300" indent="0" algn="ctr">
                  <a:lnSpc>
                    <a:spcPct val="115000"/>
                  </a:lnSpc>
                  <a:buClr>
                    <a:schemeClr val="lt2"/>
                  </a:buClr>
                  <a:buSzPts val="1800"/>
                  <a:buFont typeface="Roboto"/>
                  <a:buNone/>
                  <a:defRPr sz="1600">
                    <a:solidFill>
                      <a:schemeClr val="bg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indent="-31750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r>
                  <a:rPr lang="en-US" altLang="ko" dirty="0" smtClean="0"/>
                  <a:t>Current pixel position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" dirty="0" smtClean="0"/>
                  <a:t>)</a:t>
                </a:r>
                <a:endParaRPr lang="en-US" altLang="ko" dirty="0"/>
              </a:p>
            </p:txBody>
          </p:sp>
        </mc:Choice>
        <mc:Fallback xmlns="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16" y="2895804"/>
                <a:ext cx="3325193" cy="448565"/>
              </a:xfrm>
              <a:prstGeom prst="rect">
                <a:avLst/>
              </a:prstGeom>
              <a:blipFill>
                <a:blip r:embed="rId3"/>
                <a:stretch>
                  <a:fillRect b="-67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>
            <a:off x="3534696" y="3713345"/>
            <a:ext cx="1979413" cy="0"/>
          </a:xfrm>
          <a:prstGeom prst="straightConnector1">
            <a:avLst/>
          </a:prstGeom>
          <a:ln w="2857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3668" y="3344369"/>
                <a:ext cx="2308624" cy="44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114300" indent="0" algn="ctr">
                  <a:lnSpc>
                    <a:spcPct val="115000"/>
                  </a:lnSpc>
                  <a:buClr>
                    <a:schemeClr val="lt2"/>
                  </a:buClr>
                  <a:buSzPts val="1800"/>
                  <a:buFont typeface="Roboto"/>
                  <a:buNone/>
                  <a:defRPr sz="1600">
                    <a:solidFill>
                      <a:schemeClr val="bg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indent="-31750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r>
                  <a:rPr lang="en-US" altLang="ko" dirty="0" smtClean="0"/>
                  <a:t>Delete meaningless element of </a:t>
                </a:r>
                <a14:m>
                  <m:oMath xmlns:m="http://schemas.openxmlformats.org/officeDocument/2006/math"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𝑛𝑏</m:t>
                    </m:r>
                    <m:sSub>
                      <m:sSubPr>
                        <m:ctrlPr>
                          <a:rPr lang="en-US" altLang="k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" dirty="0"/>
              </a:p>
            </p:txBody>
          </p:sp>
        </mc:Choice>
        <mc:Fallback xmlns="">
          <p:sp>
            <p:nvSpPr>
              <p:cNvPr id="18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668" y="3344369"/>
                <a:ext cx="2308624" cy="448565"/>
              </a:xfrm>
              <a:prstGeom prst="rect">
                <a:avLst/>
              </a:prstGeom>
              <a:blipFill>
                <a:blip r:embed="rId4"/>
                <a:stretch>
                  <a:fillRect b="-698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54070"/>
              </p:ext>
            </p:extLst>
          </p:nvPr>
        </p:nvGraphicFramePr>
        <p:xfrm>
          <a:off x="5973491" y="1406113"/>
          <a:ext cx="2427144" cy="1228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524">
                  <a:extLst>
                    <a:ext uri="{9D8B030D-6E8A-4147-A177-3AD203B41FA5}">
                      <a16:colId xmlns:a16="http://schemas.microsoft.com/office/drawing/2014/main" val="1010479352"/>
                    </a:ext>
                  </a:extLst>
                </a:gridCol>
                <a:gridCol w="404524">
                  <a:extLst>
                    <a:ext uri="{9D8B030D-6E8A-4147-A177-3AD203B41FA5}">
                      <a16:colId xmlns:a16="http://schemas.microsoft.com/office/drawing/2014/main" val="643897401"/>
                    </a:ext>
                  </a:extLst>
                </a:gridCol>
                <a:gridCol w="404524">
                  <a:extLst>
                    <a:ext uri="{9D8B030D-6E8A-4147-A177-3AD203B41FA5}">
                      <a16:colId xmlns:a16="http://schemas.microsoft.com/office/drawing/2014/main" val="109120071"/>
                    </a:ext>
                  </a:extLst>
                </a:gridCol>
                <a:gridCol w="404524">
                  <a:extLst>
                    <a:ext uri="{9D8B030D-6E8A-4147-A177-3AD203B41FA5}">
                      <a16:colId xmlns:a16="http://schemas.microsoft.com/office/drawing/2014/main" val="3271621450"/>
                    </a:ext>
                  </a:extLst>
                </a:gridCol>
                <a:gridCol w="404524">
                  <a:extLst>
                    <a:ext uri="{9D8B030D-6E8A-4147-A177-3AD203B41FA5}">
                      <a16:colId xmlns:a16="http://schemas.microsoft.com/office/drawing/2014/main" val="1991305177"/>
                    </a:ext>
                  </a:extLst>
                </a:gridCol>
                <a:gridCol w="404524">
                  <a:extLst>
                    <a:ext uri="{9D8B030D-6E8A-4147-A177-3AD203B41FA5}">
                      <a16:colId xmlns:a16="http://schemas.microsoft.com/office/drawing/2014/main" val="3977549674"/>
                    </a:ext>
                  </a:extLst>
                </a:gridCol>
              </a:tblGrid>
              <a:tr h="307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ysClr val="windowText" lastClr="000000"/>
                          </a:solidFill>
                        </a:rPr>
                        <a:t>h=0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ysClr val="windowText" lastClr="000000"/>
                          </a:solidFill>
                        </a:rPr>
                        <a:t>w=0</a:t>
                      </a:r>
                      <a:endParaRPr lang="ko-KR" altLang="en-US" sz="7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extLst>
                  <a:ext uri="{0D108BD9-81ED-4DB2-BD59-A6C34878D82A}">
                    <a16:rowId xmlns:a16="http://schemas.microsoft.com/office/drawing/2014/main" val="2864849390"/>
                  </a:ext>
                </a:extLst>
              </a:tr>
              <a:tr h="30714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endParaRPr lang="ko-KR" altLang="en-US" sz="700" b="0" dirty="0"/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endParaRPr lang="ko-KR" altLang="en-US" sz="700" b="0" dirty="0"/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ysClr val="windowText" lastClr="000000"/>
                          </a:solidFill>
                        </a:rPr>
                        <a:t>h=1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ysClr val="windowText" lastClr="000000"/>
                          </a:solidFill>
                        </a:rPr>
                        <a:t>w=W-1</a:t>
                      </a:r>
                      <a:endParaRPr lang="ko-KR" altLang="en-US" sz="7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extLst>
                  <a:ext uri="{0D108BD9-81ED-4DB2-BD59-A6C34878D82A}">
                    <a16:rowId xmlns:a16="http://schemas.microsoft.com/office/drawing/2014/main" val="459315291"/>
                  </a:ext>
                </a:extLst>
              </a:tr>
              <a:tr h="307148">
                <a:tc>
                  <a:txBody>
                    <a:bodyPr/>
                    <a:lstStyle/>
                    <a:p>
                      <a:endParaRPr lang="ko-KR" altLang="en-US" sz="700" b="0" dirty="0"/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endParaRPr lang="ko-KR" altLang="en-US" sz="700" b="0" dirty="0"/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endParaRPr lang="ko-KR" altLang="en-US" sz="700" b="0" dirty="0"/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extLst>
                  <a:ext uri="{0D108BD9-81ED-4DB2-BD59-A6C34878D82A}">
                    <a16:rowId xmlns:a16="http://schemas.microsoft.com/office/drawing/2014/main" val="1611139025"/>
                  </a:ext>
                </a:extLst>
              </a:tr>
              <a:tr h="30714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ysClr val="windowText" lastClr="000000"/>
                          </a:solidFill>
                        </a:rPr>
                        <a:t>h=H-1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ysClr val="windowText" lastClr="000000"/>
                          </a:solidFill>
                        </a:rPr>
                        <a:t>w=2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9043" marR="59043" marT="29522" marB="29522" anchor="ctr"/>
                </a:tc>
                <a:extLst>
                  <a:ext uri="{0D108BD9-81ED-4DB2-BD59-A6C34878D82A}">
                    <a16:rowId xmlns:a16="http://schemas.microsoft.com/office/drawing/2014/main" val="239606448"/>
                  </a:ext>
                </a:extLst>
              </a:tr>
            </a:tbl>
          </a:graphicData>
        </a:graphic>
      </p:graphicFrame>
      <p:sp>
        <p:nvSpPr>
          <p:cNvPr id="20" name="왼쪽 중괄호 19"/>
          <p:cNvSpPr/>
          <p:nvPr/>
        </p:nvSpPr>
        <p:spPr>
          <a:xfrm>
            <a:off x="5650666" y="1406113"/>
            <a:ext cx="152400" cy="12262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4413265" y="1775090"/>
            <a:ext cx="1313601" cy="44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Height (H)</a:t>
            </a:r>
            <a:endParaRPr lang="en-US" altLang="ko" dirty="0"/>
          </a:p>
        </p:txBody>
      </p:sp>
      <p:sp>
        <p:nvSpPr>
          <p:cNvPr id="24" name="왼쪽 중괄호 23"/>
          <p:cNvSpPr/>
          <p:nvPr/>
        </p:nvSpPr>
        <p:spPr>
          <a:xfrm rot="5400000">
            <a:off x="7109837" y="18455"/>
            <a:ext cx="154453" cy="24271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6530262" y="680537"/>
            <a:ext cx="1313601" cy="44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Width (W)</a:t>
            </a:r>
            <a:endParaRPr lang="en-US" altLang="ko" dirty="0"/>
          </a:p>
        </p:txBody>
      </p:sp>
    </p:spTree>
    <p:extLst>
      <p:ext uri="{BB962C8B-B14F-4D97-AF65-F5344CB8AC3E}">
        <p14:creationId xmlns:p14="http://schemas.microsoft.com/office/powerpoint/2010/main" val="27257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dirty="0" smtClean="0"/>
              <a:t>Mean field </a:t>
            </a:r>
            <a:r>
              <a:rPr lang="en-US" altLang="ko-KR" dirty="0" err="1" smtClean="0"/>
              <a:t>variational</a:t>
            </a:r>
            <a:r>
              <a:rPr lang="en-US" altLang="ko-KR" dirty="0" smtClean="0"/>
              <a:t> inference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655"/>
            <a:ext cx="9067276" cy="2279072"/>
          </a:xfrm>
          <a:prstGeom prst="rect">
            <a:avLst/>
          </a:prstGeom>
        </p:spPr>
      </p:pic>
      <p:sp>
        <p:nvSpPr>
          <p:cNvPr id="11" name="오른쪽 대괄호 10"/>
          <p:cNvSpPr/>
          <p:nvPr/>
        </p:nvSpPr>
        <p:spPr>
          <a:xfrm>
            <a:off x="1927713" y="2819400"/>
            <a:ext cx="108905" cy="270368"/>
          </a:xfrm>
          <a:prstGeom prst="rightBracke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2292925" y="2335447"/>
            <a:ext cx="2285262" cy="44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Loop for each pixel</a:t>
            </a:r>
            <a:endParaRPr lang="en-US" altLang="ko" dirty="0"/>
          </a:p>
        </p:txBody>
      </p:sp>
      <p:cxnSp>
        <p:nvCxnSpPr>
          <p:cNvPr id="14" name="꺾인 연결선 13"/>
          <p:cNvCxnSpPr/>
          <p:nvPr/>
        </p:nvCxnSpPr>
        <p:spPr>
          <a:xfrm rot="10800000" flipV="1">
            <a:off x="2036618" y="2559730"/>
            <a:ext cx="512616" cy="39485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242550" y="3178868"/>
            <a:ext cx="600879" cy="1"/>
          </a:xfrm>
          <a:prstGeom prst="straightConnector1">
            <a:avLst/>
          </a:prstGeom>
          <a:ln w="2857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8016" y="2895804"/>
                <a:ext cx="3325193" cy="44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114300" indent="0" algn="ctr">
                  <a:lnSpc>
                    <a:spcPct val="115000"/>
                  </a:lnSpc>
                  <a:buClr>
                    <a:schemeClr val="lt2"/>
                  </a:buClr>
                  <a:buSzPts val="1800"/>
                  <a:buFont typeface="Roboto"/>
                  <a:buNone/>
                  <a:defRPr sz="1600">
                    <a:solidFill>
                      <a:schemeClr val="bg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indent="-31750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r>
                  <a:rPr lang="en-US" altLang="ko" dirty="0" smtClean="0"/>
                  <a:t>Current pixel position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" dirty="0" smtClean="0"/>
                  <a:t>)</a:t>
                </a:r>
                <a:endParaRPr lang="en-US" altLang="ko" dirty="0"/>
              </a:p>
            </p:txBody>
          </p:sp>
        </mc:Choice>
        <mc:Fallback xmlns="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16" y="2895804"/>
                <a:ext cx="3325193" cy="448565"/>
              </a:xfrm>
              <a:prstGeom prst="rect">
                <a:avLst/>
              </a:prstGeom>
              <a:blipFill>
                <a:blip r:embed="rId3"/>
                <a:stretch>
                  <a:fillRect b="-67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4263" y="2757157"/>
                <a:ext cx="2952260" cy="955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114300" indent="0" algn="ctr">
                  <a:lnSpc>
                    <a:spcPct val="115000"/>
                  </a:lnSpc>
                  <a:buClr>
                    <a:schemeClr val="lt2"/>
                  </a:buClr>
                  <a:buSzPts val="1800"/>
                  <a:buFont typeface="Roboto"/>
                  <a:buNone/>
                  <a:defRPr sz="1600">
                    <a:solidFill>
                      <a:schemeClr val="bg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indent="-31750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pPr marL="457200" indent="-3429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" b="0" dirty="0" smtClean="0"/>
                  <a:t> (current position, 1D) </a:t>
                </a:r>
                <a14:m>
                  <m:oMath xmlns:m="http://schemas.openxmlformats.org/officeDocument/2006/math"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" dirty="0" smtClean="0"/>
                  <a:t> (2D coordinate)</a:t>
                </a:r>
              </a:p>
              <a:p>
                <a:pPr marL="457200" indent="-3429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𝑛𝑏</m:t>
                    </m:r>
                    <m:sSub>
                      <m:sSubPr>
                        <m:ctrlPr>
                          <a:rPr lang="en-US" altLang="k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ko" i="1">
                        <a:latin typeface="Cambria Math" panose="02040503050406030204" pitchFamily="18" charset="0"/>
                      </a:rPr>
                      <m:t>𝑛𝑏</m:t>
                    </m:r>
                    <m:sSub>
                      <m:sSubPr>
                        <m:ctrlPr>
                          <a:rPr lang="en-US" altLang="k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" dirty="0" smtClean="0"/>
                  <a:t>, 1D) </a:t>
                </a:r>
                <a14:m>
                  <m:oMath xmlns:m="http://schemas.openxmlformats.org/officeDocument/2006/math">
                    <m:r>
                      <a:rPr lang="en-US" altLang="ko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altLang="ko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ko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" dirty="0"/>
                  <a:t> (2D coordinate)</a:t>
                </a:r>
              </a:p>
            </p:txBody>
          </p:sp>
        </mc:Choice>
        <mc:Fallback xmlns="">
          <p:sp>
            <p:nvSpPr>
              <p:cNvPr id="18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263" y="2757157"/>
                <a:ext cx="2952260" cy="955759"/>
              </a:xfrm>
              <a:prstGeom prst="rect">
                <a:avLst/>
              </a:prstGeom>
              <a:blipFill>
                <a:blip r:embed="rId4"/>
                <a:stretch>
                  <a:fillRect b="-38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꺾인 연결선 11"/>
          <p:cNvCxnSpPr/>
          <p:nvPr/>
        </p:nvCxnSpPr>
        <p:spPr>
          <a:xfrm rot="10800000" flipV="1">
            <a:off x="5155252" y="3580036"/>
            <a:ext cx="706118" cy="368252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대괄호 18"/>
          <p:cNvSpPr/>
          <p:nvPr/>
        </p:nvSpPr>
        <p:spPr>
          <a:xfrm>
            <a:off x="4979965" y="3826959"/>
            <a:ext cx="108905" cy="270368"/>
          </a:xfrm>
          <a:prstGeom prst="rightBracke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989233" y="789876"/>
            <a:ext cx="3395464" cy="1863859"/>
            <a:chOff x="4494700" y="754165"/>
            <a:chExt cx="4273809" cy="234600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rcRect b="88463"/>
            <a:stretch/>
          </p:blipFill>
          <p:spPr>
            <a:xfrm>
              <a:off x="4501309" y="2538628"/>
              <a:ext cx="4267200" cy="56154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/>
            <a:srcRect t="63134" b="5"/>
            <a:stretch/>
          </p:blipFill>
          <p:spPr>
            <a:xfrm>
              <a:off x="4494700" y="754165"/>
              <a:ext cx="4267200" cy="1794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6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25543"/>
            <a:ext cx="8484600" cy="412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dirty="0" smtClean="0"/>
              <a:t>Mean field </a:t>
            </a:r>
            <a:r>
              <a:rPr lang="en-US" altLang="ko-KR" dirty="0" err="1" smtClean="0"/>
              <a:t>variational</a:t>
            </a:r>
            <a:r>
              <a:rPr lang="en-US" altLang="ko-KR" dirty="0" smtClean="0"/>
              <a:t> inference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(code)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655"/>
            <a:ext cx="9067276" cy="2279072"/>
          </a:xfrm>
          <a:prstGeom prst="rect">
            <a:avLst/>
          </a:prstGeom>
        </p:spPr>
      </p:pic>
      <p:sp>
        <p:nvSpPr>
          <p:cNvPr id="11" name="오른쪽 대괄호 10"/>
          <p:cNvSpPr/>
          <p:nvPr/>
        </p:nvSpPr>
        <p:spPr>
          <a:xfrm>
            <a:off x="1927713" y="2819400"/>
            <a:ext cx="108905" cy="270368"/>
          </a:xfrm>
          <a:prstGeom prst="rightBracke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80;p15">
            <a:extLst>
              <a:ext uri="{FF2B5EF4-FFF2-40B4-BE49-F238E27FC236}">
                <a16:creationId xmlns:a16="http://schemas.microsoft.com/office/drawing/2014/main" id="{E596D2A3-2FFD-4ACB-9AE7-87228599FA32}"/>
              </a:ext>
            </a:extLst>
          </p:cNvPr>
          <p:cNvSpPr txBox="1">
            <a:spLocks/>
          </p:cNvSpPr>
          <p:nvPr/>
        </p:nvSpPr>
        <p:spPr>
          <a:xfrm>
            <a:off x="2292925" y="2335447"/>
            <a:ext cx="2285262" cy="44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 algn="ctr">
              <a:lnSpc>
                <a:spcPct val="115000"/>
              </a:lnSpc>
              <a:buClr>
                <a:schemeClr val="lt2"/>
              </a:buClr>
              <a:buSzPts val="1800"/>
              <a:buFont typeface="Roboto"/>
              <a:buNone/>
              <a:defRPr sz="1600">
                <a:solidFill>
                  <a:schemeClr val="bg2"/>
                </a:solidFill>
                <a:latin typeface="Roboto"/>
                <a:ea typeface="Roboto"/>
                <a:cs typeface="Roboto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altLang="ko" dirty="0" smtClean="0"/>
              <a:t>Loop for each pixel</a:t>
            </a:r>
            <a:endParaRPr lang="en-US" altLang="ko" dirty="0"/>
          </a:p>
        </p:txBody>
      </p:sp>
      <p:cxnSp>
        <p:nvCxnSpPr>
          <p:cNvPr id="14" name="꺾인 연결선 13"/>
          <p:cNvCxnSpPr/>
          <p:nvPr/>
        </p:nvCxnSpPr>
        <p:spPr>
          <a:xfrm rot="10800000" flipV="1">
            <a:off x="2036618" y="2559730"/>
            <a:ext cx="512616" cy="39485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242550" y="3178868"/>
            <a:ext cx="600879" cy="1"/>
          </a:xfrm>
          <a:prstGeom prst="straightConnector1">
            <a:avLst/>
          </a:prstGeom>
          <a:ln w="2857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8016" y="2895804"/>
                <a:ext cx="3325193" cy="44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114300" indent="0" algn="ctr">
                  <a:lnSpc>
                    <a:spcPct val="115000"/>
                  </a:lnSpc>
                  <a:buClr>
                    <a:schemeClr val="lt2"/>
                  </a:buClr>
                  <a:buSzPts val="1800"/>
                  <a:buFont typeface="Roboto"/>
                  <a:buNone/>
                  <a:defRPr sz="1600">
                    <a:solidFill>
                      <a:schemeClr val="bg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indent="-31750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r>
                  <a:rPr lang="en-US" altLang="ko" dirty="0" smtClean="0"/>
                  <a:t>Current pixel position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" dirty="0" smtClean="0"/>
                  <a:t>)</a:t>
                </a:r>
                <a:endParaRPr lang="en-US" altLang="ko" dirty="0"/>
              </a:p>
            </p:txBody>
          </p:sp>
        </mc:Choice>
        <mc:Fallback xmlns="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16" y="2895804"/>
                <a:ext cx="3325193" cy="448565"/>
              </a:xfrm>
              <a:prstGeom prst="rect">
                <a:avLst/>
              </a:prstGeom>
              <a:blipFill>
                <a:blip r:embed="rId3"/>
                <a:stretch>
                  <a:fillRect b="-67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0355" y="2664151"/>
                <a:ext cx="2683873" cy="955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114300" indent="0" algn="ctr">
                  <a:lnSpc>
                    <a:spcPct val="115000"/>
                  </a:lnSpc>
                  <a:buClr>
                    <a:schemeClr val="lt2"/>
                  </a:buClr>
                  <a:buSzPts val="1800"/>
                  <a:buFont typeface="Roboto"/>
                  <a:buNone/>
                  <a:defRPr sz="1600">
                    <a:solidFill>
                      <a:schemeClr val="bg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●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indent="-317500">
                  <a:lnSpc>
                    <a:spcPct val="115000"/>
                  </a:lnSpc>
                  <a:spcBef>
                    <a:spcPts val="1600"/>
                  </a:spcBef>
                  <a:buClr>
                    <a:schemeClr val="lt2"/>
                  </a:buClr>
                  <a:buSzPts val="1400"/>
                  <a:buFont typeface="Roboto"/>
                  <a:buChar char="○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indent="-31750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pPr marL="457200" indent="-3429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" b="0" dirty="0" smtClean="0"/>
                  <a:t> (current position, 1D) </a:t>
                </a:r>
                <a14:m>
                  <m:oMath xmlns:m="http://schemas.openxmlformats.org/officeDocument/2006/math"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" dirty="0" smtClean="0"/>
                  <a:t> (2D coordinate)</a:t>
                </a:r>
              </a:p>
              <a:p>
                <a:pPr marL="457200" indent="-3429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𝑛𝑏</m:t>
                    </m:r>
                    <m:sSub>
                      <m:sSubPr>
                        <m:ctrlPr>
                          <a:rPr lang="en-US" altLang="k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ko" i="1">
                        <a:latin typeface="Cambria Math" panose="02040503050406030204" pitchFamily="18" charset="0"/>
                      </a:rPr>
                      <m:t>𝑛𝑏</m:t>
                    </m:r>
                    <m:sSub>
                      <m:sSubPr>
                        <m:ctrlPr>
                          <a:rPr lang="en-US" altLang="k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" dirty="0" smtClean="0"/>
                  <a:t>, 1D) </a:t>
                </a:r>
                <a14:m>
                  <m:oMath xmlns:m="http://schemas.openxmlformats.org/officeDocument/2006/math">
                    <m:r>
                      <a:rPr lang="en-US" altLang="ko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altLang="ko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ko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k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" dirty="0"/>
                  <a:t> (2D coordinate)</a:t>
                </a:r>
              </a:p>
            </p:txBody>
          </p:sp>
        </mc:Choice>
        <mc:Fallback xmlns="">
          <p:sp>
            <p:nvSpPr>
              <p:cNvPr id="18" name="Google Shape;80;p15">
                <a:extLst>
                  <a:ext uri="{FF2B5EF4-FFF2-40B4-BE49-F238E27FC236}">
                    <a16:creationId xmlns:a16="http://schemas.microsoft.com/office/drawing/2014/main" id="{E596D2A3-2FFD-4ACB-9AE7-87228599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55" y="2664151"/>
                <a:ext cx="2683873" cy="955759"/>
              </a:xfrm>
              <a:prstGeom prst="rect">
                <a:avLst/>
              </a:prstGeom>
              <a:blipFill>
                <a:blip r:embed="rId4"/>
                <a:stretch>
                  <a:fillRect r="-2727" b="-67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꺾인 연결선 11"/>
          <p:cNvCxnSpPr/>
          <p:nvPr/>
        </p:nvCxnSpPr>
        <p:spPr>
          <a:xfrm rot="10800000" flipV="1">
            <a:off x="5147543" y="3546635"/>
            <a:ext cx="982099" cy="408453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대괄호 18"/>
          <p:cNvSpPr/>
          <p:nvPr/>
        </p:nvSpPr>
        <p:spPr>
          <a:xfrm>
            <a:off x="4979965" y="3826959"/>
            <a:ext cx="108905" cy="270368"/>
          </a:xfrm>
          <a:prstGeom prst="rightBracke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317004" y="789876"/>
            <a:ext cx="3086785" cy="1863859"/>
            <a:chOff x="4494700" y="754165"/>
            <a:chExt cx="4273809" cy="234600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rcRect b="88463"/>
            <a:stretch/>
          </p:blipFill>
          <p:spPr>
            <a:xfrm>
              <a:off x="4501309" y="2538628"/>
              <a:ext cx="4267200" cy="56154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/>
            <a:srcRect t="63134" b="5"/>
            <a:stretch/>
          </p:blipFill>
          <p:spPr>
            <a:xfrm>
              <a:off x="4494700" y="754165"/>
              <a:ext cx="4267200" cy="1794164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845127" y="4143755"/>
            <a:ext cx="7550728" cy="358972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rcRect t="46982" b="6226"/>
          <a:stretch/>
        </p:blipFill>
        <p:spPr>
          <a:xfrm>
            <a:off x="3425827" y="4537937"/>
            <a:ext cx="4970028" cy="616419"/>
          </a:xfrm>
          <a:prstGeom prst="rect">
            <a:avLst/>
          </a:prstGeom>
        </p:spPr>
      </p:pic>
      <p:cxnSp>
        <p:nvCxnSpPr>
          <p:cNvPr id="21" name="꺾인 연결선 20"/>
          <p:cNvCxnSpPr/>
          <p:nvPr/>
        </p:nvCxnSpPr>
        <p:spPr>
          <a:xfrm rot="10800000">
            <a:off x="2909455" y="4502728"/>
            <a:ext cx="637532" cy="238879"/>
          </a:xfrm>
          <a:prstGeom prst="bentConnector3">
            <a:avLst>
              <a:gd name="adj1" fmla="val 99737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661BD-C3AE-4FDF-A75E-FEA38230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0AC8B2-1489-4F89-A476-114D976A28D5}"/>
              </a:ext>
            </a:extLst>
          </p:cNvPr>
          <p:cNvSpPr/>
          <p:nvPr/>
        </p:nvSpPr>
        <p:spPr>
          <a:xfrm>
            <a:off x="98250" y="884752"/>
            <a:ext cx="8339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[1] </a:t>
            </a:r>
            <a:r>
              <a:rPr lang="en-US" altLang="ko-KR" dirty="0"/>
              <a:t>K. Murphy, “Machine Learning: A Probabilistic Perspective”, The MIT Press, 2012</a:t>
            </a:r>
            <a:endParaRPr lang="en-US" altLang="ko-KR" dirty="0" smtClean="0"/>
          </a:p>
          <a:p>
            <a:r>
              <a:rPr lang="en-US" altLang="ko-KR" dirty="0" smtClean="0"/>
              <a:t>[2]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towardsdatascience.com/variational-inference-ising-model-6820d3d13f6a</a:t>
            </a:r>
            <a:endParaRPr lang="en-US" altLang="ko-KR" dirty="0" smtClean="0"/>
          </a:p>
          <a:p>
            <a:r>
              <a:rPr lang="en-US" altLang="ko-KR" dirty="0" smtClean="0"/>
              <a:t>[3] </a:t>
            </a:r>
            <a:r>
              <a:rPr lang="en-US" altLang="ko-KR" dirty="0">
                <a:hlinkClick r:id="rId3"/>
              </a:rPr>
              <a:t>https://github.com/vsmolyakov/experiments_with_python/blob/master/chp02/mean_field_mrf.ipynb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0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 smtClean="0"/>
              <a:t>0</a:t>
            </a:r>
            <a:r>
              <a:rPr lang="ko" altLang="ko-KR" dirty="0" smtClean="0"/>
              <a:t>. </a:t>
            </a:r>
            <a:r>
              <a:rPr lang="en-US" altLang="ko" dirty="0" smtClean="0"/>
              <a:t>Environment Setting</a:t>
            </a:r>
            <a:endParaRPr lang="ko-KR" altLang="en-US" dirty="0"/>
          </a:p>
        </p:txBody>
      </p:sp>
      <p:sp>
        <p:nvSpPr>
          <p:cNvPr id="4" name="Google Shape;186;p23"/>
          <p:cNvSpPr txBox="1">
            <a:spLocks/>
          </p:cNvSpPr>
          <p:nvPr/>
        </p:nvSpPr>
        <p:spPr>
          <a:xfrm>
            <a:off x="189750" y="651150"/>
            <a:ext cx="8484600" cy="4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altLang="ko" b="1" dirty="0" smtClean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Download the source code</a:t>
            </a:r>
            <a:endParaRPr lang="en-US" altLang="ko" b="1" dirty="0">
              <a:solidFill>
                <a:srgbClr val="737373"/>
              </a:solidFill>
              <a:latin typeface="Roboto" panose="020B0600000101010101" charset="0"/>
              <a:ea typeface="Roboto" panose="020B0600000101010101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31436" y="1393318"/>
            <a:ext cx="7920000" cy="351523"/>
          </a:xfrm>
          <a:prstGeom prst="roundRect">
            <a:avLst>
              <a:gd name="adj" fmla="val 22704"/>
            </a:avLst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000" tIns="72000" rIns="108000" bIns="720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cogito@digits</a:t>
            </a:r>
            <a:r>
              <a:rPr lang="en-US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50" dirty="0">
                <a:solidFill>
                  <a:srgbClr val="C10A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:~$ </a:t>
            </a:r>
            <a:r>
              <a:rPr lang="en-US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clone https:</a:t>
            </a:r>
            <a:r>
              <a:rPr lang="en-US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github.com</a:t>
            </a:r>
            <a:r>
              <a:rPr lang="en-US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cogito288</a:t>
            </a:r>
            <a:r>
              <a:rPr lang="en-US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samsung</a:t>
            </a:r>
            <a:r>
              <a:rPr lang="en-US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ds</a:t>
            </a:r>
            <a:r>
              <a:rPr lang="en-US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kaist.git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353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 smtClean="0"/>
              <a:t>0</a:t>
            </a:r>
            <a:r>
              <a:rPr lang="ko" altLang="ko-KR" dirty="0" smtClean="0"/>
              <a:t>. </a:t>
            </a:r>
            <a:r>
              <a:rPr lang="en-US" altLang="ko" dirty="0" smtClean="0"/>
              <a:t>Environment Setting</a:t>
            </a:r>
            <a:endParaRPr lang="ko-KR" altLang="en-US" dirty="0"/>
          </a:p>
        </p:txBody>
      </p:sp>
      <p:sp>
        <p:nvSpPr>
          <p:cNvPr id="4" name="Google Shape;186;p23"/>
          <p:cNvSpPr txBox="1">
            <a:spLocks/>
          </p:cNvSpPr>
          <p:nvPr/>
        </p:nvSpPr>
        <p:spPr>
          <a:xfrm>
            <a:off x="189750" y="651150"/>
            <a:ext cx="8484600" cy="4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altLang="ko" b="1" dirty="0" smtClean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Create the virtual environment and activate it</a:t>
            </a:r>
            <a:endParaRPr lang="en-US" altLang="ko" b="1" dirty="0">
              <a:solidFill>
                <a:srgbClr val="737373"/>
              </a:solidFill>
              <a:latin typeface="Roboto" panose="020B0600000101010101" charset="0"/>
              <a:ea typeface="Roboto" panose="020B0600000101010101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2050" y="1254406"/>
            <a:ext cx="7920000" cy="1493699"/>
          </a:xfrm>
          <a:prstGeom prst="roundRect">
            <a:avLst>
              <a:gd name="adj" fmla="val 7611"/>
            </a:avLst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000" tIns="72000" rIns="108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cogito@digits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:~$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virtualenv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python3 samdung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0710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env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Already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interpreter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python3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executable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cogito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samdung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0710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python3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Also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creating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executable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cogito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samdung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0710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python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Installing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setuptools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pkg_resources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wheel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cogito@digits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:~$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samdung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0710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activate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(samdung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0710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env) cogito@digits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:~$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2050" y="3363421"/>
            <a:ext cx="7920000" cy="990199"/>
          </a:xfrm>
          <a:prstGeom prst="roundRect">
            <a:avLst>
              <a:gd name="adj" fmla="val 7611"/>
            </a:avLst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000" tIns="72000" rIns="108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(samdung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ds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C10AFF"/>
                </a:solidFill>
                <a:latin typeface="Consolas" panose="020B0609020204030204" pitchFamily="49" charset="0"/>
              </a:rPr>
              <a:t>0710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env) cogito@digits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C10A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:~$ 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pip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install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50" dirty="0" err="1" smtClean="0">
                <a:solidFill>
                  <a:srgbClr val="F0F0F0"/>
                </a:solidFill>
                <a:latin typeface="Consolas" panose="020B0609020204030204" pitchFamily="49" charset="0"/>
              </a:rPr>
              <a:t>ipykernel</a:t>
            </a:r>
            <a:endParaRPr lang="en-US" altLang="ko-KR" sz="1050" dirty="0" smtClean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(samdung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ds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C10AFF"/>
                </a:solidFill>
                <a:latin typeface="Consolas" panose="020B0609020204030204" pitchFamily="49" charset="0"/>
              </a:rPr>
              <a:t>0710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env) cogito@digits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C10A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:~$ 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pip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install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matplotlib</a:t>
            </a:r>
            <a:endParaRPr lang="ko-KR" altLang="ko-KR" sz="105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(samdung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ds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C10AFF"/>
                </a:solidFill>
                <a:latin typeface="Consolas" panose="020B0609020204030204" pitchFamily="49" charset="0"/>
              </a:rPr>
              <a:t>0710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env) cogito@digits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C10A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:~$ 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pip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install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 smtClean="0">
                <a:solidFill>
                  <a:srgbClr val="F0F0F0"/>
                </a:solidFill>
                <a:latin typeface="Consolas" panose="020B0609020204030204" pitchFamily="49" charset="0"/>
              </a:rPr>
              <a:t>scipy</a:t>
            </a:r>
            <a:r>
              <a:rPr lang="en-US" altLang="ko-KR" sz="1050" dirty="0" smtClean="0">
                <a:solidFill>
                  <a:srgbClr val="F0F0F0"/>
                </a:solidFill>
                <a:latin typeface="Consolas" panose="020B0609020204030204" pitchFamily="49" charset="0"/>
              </a:rPr>
              <a:t>==1.0.0</a:t>
            </a:r>
            <a:endParaRPr lang="ko-KR" altLang="ko-KR" sz="105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(samdung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ds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C10AFF"/>
                </a:solidFill>
                <a:latin typeface="Consolas" panose="020B0609020204030204" pitchFamily="49" charset="0"/>
              </a:rPr>
              <a:t>0710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env) cogito@digits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C10A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:~$ 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pip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install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image</a:t>
            </a:r>
            <a:endParaRPr lang="ko-KR" altLang="ko-KR" sz="105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(samdung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ds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C10AFF"/>
                </a:solidFill>
                <a:latin typeface="Consolas" panose="020B0609020204030204" pitchFamily="49" charset="0"/>
              </a:rPr>
              <a:t>0710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env) cogito@digits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C10A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:~$ 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pip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install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 smtClean="0">
                <a:solidFill>
                  <a:srgbClr val="F0F0F0"/>
                </a:solidFill>
                <a:latin typeface="Consolas" panose="020B0609020204030204" pitchFamily="49" charset="0"/>
              </a:rPr>
              <a:t>tqdm</a:t>
            </a:r>
            <a:endParaRPr lang="ko-KR" altLang="ko-KR" sz="1050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oogle Shape;186;p23"/>
          <p:cNvSpPr txBox="1">
            <a:spLocks/>
          </p:cNvSpPr>
          <p:nvPr/>
        </p:nvSpPr>
        <p:spPr>
          <a:xfrm>
            <a:off x="189750" y="2935711"/>
            <a:ext cx="8484600" cy="4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altLang="ko" b="1" dirty="0" smtClean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Install </a:t>
            </a:r>
            <a:r>
              <a:rPr lang="en-US" altLang="ko" b="1" dirty="0" err="1" smtClean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ipykernel</a:t>
            </a:r>
            <a:r>
              <a:rPr lang="en-US" altLang="ko" b="1" dirty="0" smtClean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 package</a:t>
            </a:r>
            <a:endParaRPr lang="en-US" altLang="ko" b="1" dirty="0">
              <a:solidFill>
                <a:srgbClr val="737373"/>
              </a:solidFill>
              <a:latin typeface="Roboto" panose="020B0600000101010101" charset="0"/>
              <a:ea typeface="Roboto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 smtClean="0"/>
              <a:t>0</a:t>
            </a:r>
            <a:r>
              <a:rPr lang="ko" altLang="ko-KR" dirty="0" smtClean="0"/>
              <a:t>. </a:t>
            </a:r>
            <a:r>
              <a:rPr lang="en-US" altLang="ko" dirty="0" smtClean="0"/>
              <a:t>Environment Setting</a:t>
            </a:r>
            <a:endParaRPr lang="ko-KR" altLang="en-US" dirty="0"/>
          </a:p>
        </p:txBody>
      </p:sp>
      <p:sp>
        <p:nvSpPr>
          <p:cNvPr id="4" name="Google Shape;186;p23"/>
          <p:cNvSpPr txBox="1">
            <a:spLocks/>
          </p:cNvSpPr>
          <p:nvPr/>
        </p:nvSpPr>
        <p:spPr>
          <a:xfrm>
            <a:off x="189750" y="651150"/>
            <a:ext cx="8484600" cy="4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altLang="ko" b="1" dirty="0" smtClean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Add </a:t>
            </a:r>
            <a:r>
              <a:rPr lang="en-US" altLang="ko" b="1" dirty="0" err="1" smtClean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virtualenv</a:t>
            </a:r>
            <a:r>
              <a:rPr lang="en-US" altLang="ko" b="1" dirty="0" smtClean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 to </a:t>
            </a:r>
            <a:r>
              <a:rPr lang="en-US" altLang="ko" b="1" dirty="0" err="1" smtClean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Jupyter</a:t>
            </a:r>
            <a:r>
              <a:rPr lang="en-US" altLang="ko" b="1" dirty="0" smtClean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 kernel</a:t>
            </a:r>
            <a:endParaRPr lang="en-US" altLang="ko" b="1" dirty="0">
              <a:solidFill>
                <a:srgbClr val="737373"/>
              </a:solidFill>
              <a:latin typeface="Roboto" panose="020B0600000101010101" charset="0"/>
              <a:ea typeface="Roboto" panose="020B0600000101010101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436" y="1122848"/>
            <a:ext cx="7960614" cy="654532"/>
          </a:xfrm>
          <a:prstGeom prst="roundRect">
            <a:avLst>
              <a:gd name="adj" fmla="val 7611"/>
            </a:avLst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000" tIns="72000" rIns="108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cogito@digits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C10A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:~$ python3 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m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ipykernel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install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--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user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smtClean="0">
                <a:solidFill>
                  <a:srgbClr val="F0F0F0"/>
                </a:solidFill>
                <a:latin typeface="Consolas" panose="020B0609020204030204" pitchFamily="49" charset="0"/>
              </a:rPr>
              <a:t>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dirty="0" smtClean="0">
                <a:solidFill>
                  <a:srgbClr val="FF3399"/>
                </a:solidFill>
                <a:latin typeface="Consolas" panose="020B0609020204030204" pitchFamily="49" charset="0"/>
              </a:rPr>
              <a:t>--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samsung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ds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C10AFF"/>
                </a:solidFill>
                <a:latin typeface="Consolas" panose="020B0609020204030204" pitchFamily="49" charset="0"/>
              </a:rPr>
              <a:t>0710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env 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--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display</a:t>
            </a:r>
            <a:r>
              <a:rPr lang="ko-KR" altLang="ko-KR" sz="1050" dirty="0" err="1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FFD5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1050" dirty="0" smtClean="0">
                <a:solidFill>
                  <a:srgbClr val="FFD500"/>
                </a:solidFill>
                <a:latin typeface="Consolas" panose="020B0609020204030204" pitchFamily="49" charset="0"/>
              </a:rPr>
              <a:t>samsung-ds-0710-env“</a:t>
            </a:r>
            <a:endParaRPr lang="en-US" altLang="ko-KR" sz="1050" dirty="0" smtClean="0">
              <a:solidFill>
                <a:srgbClr val="FFD5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Installed </a:t>
            </a:r>
            <a:r>
              <a:rPr lang="en-US" altLang="ko-KR" sz="1050" dirty="0" err="1">
                <a:solidFill>
                  <a:srgbClr val="F0F0F0"/>
                </a:solidFill>
                <a:latin typeface="Consolas" panose="020B0609020204030204" pitchFamily="49" charset="0"/>
              </a:rPr>
              <a:t>kernelspec</a:t>
            </a:r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 samsung</a:t>
            </a:r>
            <a:r>
              <a:rPr lang="en-US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ds</a:t>
            </a:r>
            <a:r>
              <a:rPr lang="en-US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50" dirty="0">
                <a:solidFill>
                  <a:srgbClr val="C10AFF"/>
                </a:solidFill>
                <a:latin typeface="Consolas" panose="020B0609020204030204" pitchFamily="49" charset="0"/>
              </a:rPr>
              <a:t>0710</a:t>
            </a:r>
            <a:r>
              <a:rPr lang="en-US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env in </a:t>
            </a:r>
            <a:r>
              <a:rPr lang="en-US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home</a:t>
            </a:r>
            <a:r>
              <a:rPr lang="en-US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cogito</a:t>
            </a:r>
            <a:r>
              <a:rPr lang="en-US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dirty="0" smtClean="0">
                <a:solidFill>
                  <a:srgbClr val="FF3399"/>
                </a:solidFill>
                <a:latin typeface="Consolas" panose="020B0609020204030204" pitchFamily="49" charset="0"/>
              </a:rPr>
              <a:t>local/</a:t>
            </a:r>
            <a:r>
              <a:rPr lang="en-US" altLang="ko-KR" sz="1050" dirty="0" smtClean="0">
                <a:solidFill>
                  <a:srgbClr val="F0F0F0"/>
                </a:solidFill>
                <a:latin typeface="Consolas" panose="020B0609020204030204" pitchFamily="49" charset="0"/>
              </a:rPr>
              <a:t>share</a:t>
            </a:r>
            <a:r>
              <a:rPr lang="en-US" altLang="ko-KR" sz="1050" dirty="0" smtClean="0">
                <a:solidFill>
                  <a:srgbClr val="FF3399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50" dirty="0" err="1" smtClean="0">
                <a:solidFill>
                  <a:srgbClr val="F0F0F0"/>
                </a:solidFill>
                <a:latin typeface="Consolas" panose="020B0609020204030204" pitchFamily="49" charset="0"/>
              </a:rPr>
              <a:t>jupyter</a:t>
            </a:r>
            <a:r>
              <a:rPr lang="en-US" altLang="ko-KR" sz="1050" dirty="0" smtClean="0">
                <a:solidFill>
                  <a:srgbClr val="FF3399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50" dirty="0" smtClean="0">
                <a:solidFill>
                  <a:srgbClr val="F0F0F0"/>
                </a:solidFill>
                <a:latin typeface="Consolas" panose="020B0609020204030204" pitchFamily="49" charset="0"/>
              </a:rPr>
              <a:t>kernels</a:t>
            </a:r>
            <a:r>
              <a:rPr lang="en-US" altLang="ko-KR" sz="1050" dirty="0" smtClean="0">
                <a:solidFill>
                  <a:srgbClr val="FF3399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50" dirty="0" smtClean="0">
                <a:solidFill>
                  <a:srgbClr val="F0F0F0"/>
                </a:solidFill>
                <a:latin typeface="Consolas" panose="020B0609020204030204" pitchFamily="49" charset="0"/>
              </a:rPr>
              <a:t>samsung</a:t>
            </a:r>
            <a:r>
              <a:rPr lang="en-US" altLang="ko-KR" sz="1050" dirty="0" smtClean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50" dirty="0" smtClean="0">
                <a:solidFill>
                  <a:srgbClr val="F0F0F0"/>
                </a:solidFill>
                <a:latin typeface="Consolas" panose="020B0609020204030204" pitchFamily="49" charset="0"/>
              </a:rPr>
              <a:t>ds</a:t>
            </a:r>
            <a:r>
              <a:rPr lang="en-US" altLang="ko-KR" sz="1050" dirty="0" smtClean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50" dirty="0" smtClean="0">
                <a:solidFill>
                  <a:srgbClr val="C10AFF"/>
                </a:solidFill>
                <a:latin typeface="Consolas" panose="020B0609020204030204" pitchFamily="49" charset="0"/>
              </a:rPr>
              <a:t>0710</a:t>
            </a:r>
            <a:r>
              <a:rPr lang="en-US" altLang="ko-KR" sz="1050" dirty="0" smtClean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50" dirty="0" smtClean="0">
                <a:solidFill>
                  <a:srgbClr val="F0F0F0"/>
                </a:solidFill>
                <a:latin typeface="Consolas" panose="020B0609020204030204" pitchFamily="49" charset="0"/>
              </a:rPr>
              <a:t>env</a:t>
            </a:r>
            <a:endParaRPr lang="ko-KR" altLang="en-US" sz="105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2493" t="15635" r="40216" b="50375"/>
          <a:stretch/>
        </p:blipFill>
        <p:spPr>
          <a:xfrm>
            <a:off x="1617807" y="2710355"/>
            <a:ext cx="4876800" cy="1971578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31436" y="2159043"/>
            <a:ext cx="7920000" cy="318865"/>
          </a:xfrm>
          <a:prstGeom prst="roundRect">
            <a:avLst>
              <a:gd name="adj" fmla="val 22704"/>
            </a:avLst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000" tIns="72000" rIns="108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cogito@digits</a:t>
            </a:r>
            <a:r>
              <a:rPr lang="ko-KR" altLang="ko-KR" sz="105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50" dirty="0">
                <a:solidFill>
                  <a:srgbClr val="C10A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50" dirty="0">
                <a:solidFill>
                  <a:srgbClr val="F0F0F0"/>
                </a:solidFill>
                <a:latin typeface="Consolas" panose="020B0609020204030204" pitchFamily="49" charset="0"/>
              </a:rPr>
              <a:t>:~$ </a:t>
            </a:r>
            <a:r>
              <a:rPr lang="en-US" altLang="ko-KR" sz="1050" dirty="0" err="1" smtClean="0">
                <a:solidFill>
                  <a:srgbClr val="F0F0F0"/>
                </a:solidFill>
                <a:latin typeface="Consolas" panose="020B0609020204030204" pitchFamily="49" charset="0"/>
              </a:rPr>
              <a:t>jupyter</a:t>
            </a:r>
            <a:r>
              <a:rPr lang="en-US" altLang="ko-KR" sz="1050" dirty="0" smtClean="0">
                <a:solidFill>
                  <a:srgbClr val="F0F0F0"/>
                </a:solidFill>
                <a:latin typeface="Consolas" panose="020B0609020204030204" pitchFamily="49" charset="0"/>
              </a:rPr>
              <a:t> notebook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281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 smtClean="0"/>
              <a:t> (recap)</a:t>
            </a:r>
            <a:endParaRPr lang="ko-KR" altLang="en-US" dirty="0"/>
          </a:p>
        </p:txBody>
      </p:sp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15050"/>
            <a:ext cx="84846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ko" dirty="0">
                <a:solidFill>
                  <a:schemeClr val="bg2"/>
                </a:solidFill>
              </a:rPr>
              <a:t>Markov Random Field</a:t>
            </a:r>
          </a:p>
          <a:p>
            <a:pPr marL="11430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A9828-7F85-492A-A70C-6BA5A9CB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70" y="1874406"/>
            <a:ext cx="2360804" cy="2345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A73793-3A7D-4168-A522-936883D62857}"/>
                  </a:ext>
                </a:extLst>
              </p:cNvPr>
              <p:cNvSpPr txBox="1"/>
              <p:nvPr/>
            </p:nvSpPr>
            <p:spPr>
              <a:xfrm>
                <a:off x="2400300" y="3836575"/>
                <a:ext cx="578223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A73793-3A7D-4168-A522-936883D62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00" y="3836575"/>
                <a:ext cx="578223" cy="291875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77D10-9983-43D7-90E8-0C13A2B88AB5}"/>
                  </a:ext>
                </a:extLst>
              </p:cNvPr>
              <p:cNvSpPr txBox="1"/>
              <p:nvPr/>
            </p:nvSpPr>
            <p:spPr>
              <a:xfrm>
                <a:off x="2820521" y="3175428"/>
                <a:ext cx="578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77D10-9983-43D7-90E8-0C13A2B8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521" y="3175428"/>
                <a:ext cx="57822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B277339-F396-410B-AD06-06A3FE342DAF}"/>
              </a:ext>
            </a:extLst>
          </p:cNvPr>
          <p:cNvSpPr/>
          <p:nvPr/>
        </p:nvSpPr>
        <p:spPr>
          <a:xfrm>
            <a:off x="1028700" y="2931459"/>
            <a:ext cx="1183341" cy="726141"/>
          </a:xfrm>
          <a:custGeom>
            <a:avLst/>
            <a:gdLst>
              <a:gd name="connsiteX0" fmla="*/ 0 w 1183341"/>
              <a:gd name="connsiteY0" fmla="*/ 726141 h 726141"/>
              <a:gd name="connsiteX1" fmla="*/ 53788 w 1183341"/>
              <a:gd name="connsiteY1" fmla="*/ 726141 h 726141"/>
              <a:gd name="connsiteX2" fmla="*/ 114300 w 1183341"/>
              <a:gd name="connsiteY2" fmla="*/ 712694 h 726141"/>
              <a:gd name="connsiteX3" fmla="*/ 174812 w 1183341"/>
              <a:gd name="connsiteY3" fmla="*/ 685800 h 726141"/>
              <a:gd name="connsiteX4" fmla="*/ 215153 w 1183341"/>
              <a:gd name="connsiteY4" fmla="*/ 679076 h 726141"/>
              <a:gd name="connsiteX5" fmla="*/ 282388 w 1183341"/>
              <a:gd name="connsiteY5" fmla="*/ 638735 h 726141"/>
              <a:gd name="connsiteX6" fmla="*/ 322729 w 1183341"/>
              <a:gd name="connsiteY6" fmla="*/ 605117 h 726141"/>
              <a:gd name="connsiteX7" fmla="*/ 376518 w 1183341"/>
              <a:gd name="connsiteY7" fmla="*/ 564776 h 726141"/>
              <a:gd name="connsiteX8" fmla="*/ 430306 w 1183341"/>
              <a:gd name="connsiteY8" fmla="*/ 537882 h 726141"/>
              <a:gd name="connsiteX9" fmla="*/ 470647 w 1183341"/>
              <a:gd name="connsiteY9" fmla="*/ 477370 h 726141"/>
              <a:gd name="connsiteX10" fmla="*/ 524435 w 1183341"/>
              <a:gd name="connsiteY10" fmla="*/ 430306 h 726141"/>
              <a:gd name="connsiteX11" fmla="*/ 578224 w 1183341"/>
              <a:gd name="connsiteY11" fmla="*/ 363070 h 726141"/>
              <a:gd name="connsiteX12" fmla="*/ 638735 w 1183341"/>
              <a:gd name="connsiteY12" fmla="*/ 289112 h 726141"/>
              <a:gd name="connsiteX13" fmla="*/ 652182 w 1183341"/>
              <a:gd name="connsiteY13" fmla="*/ 228600 h 726141"/>
              <a:gd name="connsiteX14" fmla="*/ 712694 w 1183341"/>
              <a:gd name="connsiteY14" fmla="*/ 134470 h 726141"/>
              <a:gd name="connsiteX15" fmla="*/ 766482 w 1183341"/>
              <a:gd name="connsiteY15" fmla="*/ 60512 h 726141"/>
              <a:gd name="connsiteX16" fmla="*/ 853888 w 1183341"/>
              <a:gd name="connsiteY16" fmla="*/ 6723 h 726141"/>
              <a:gd name="connsiteX17" fmla="*/ 968188 w 1183341"/>
              <a:gd name="connsiteY17" fmla="*/ 0 h 726141"/>
              <a:gd name="connsiteX18" fmla="*/ 1089212 w 1183341"/>
              <a:gd name="connsiteY18" fmla="*/ 0 h 726141"/>
              <a:gd name="connsiteX19" fmla="*/ 1176618 w 1183341"/>
              <a:gd name="connsiteY19" fmla="*/ 67235 h 726141"/>
              <a:gd name="connsiteX20" fmla="*/ 1183341 w 1183341"/>
              <a:gd name="connsiteY20" fmla="*/ 147917 h 726141"/>
              <a:gd name="connsiteX21" fmla="*/ 1183341 w 1183341"/>
              <a:gd name="connsiteY21" fmla="*/ 289112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83341" h="726141">
                <a:moveTo>
                  <a:pt x="0" y="726141"/>
                </a:moveTo>
                <a:lnTo>
                  <a:pt x="53788" y="726141"/>
                </a:lnTo>
                <a:lnTo>
                  <a:pt x="114300" y="712694"/>
                </a:lnTo>
                <a:lnTo>
                  <a:pt x="174812" y="685800"/>
                </a:lnTo>
                <a:lnTo>
                  <a:pt x="215153" y="679076"/>
                </a:lnTo>
                <a:lnTo>
                  <a:pt x="282388" y="638735"/>
                </a:lnTo>
                <a:lnTo>
                  <a:pt x="322729" y="605117"/>
                </a:lnTo>
                <a:lnTo>
                  <a:pt x="376518" y="564776"/>
                </a:lnTo>
                <a:lnTo>
                  <a:pt x="430306" y="537882"/>
                </a:lnTo>
                <a:lnTo>
                  <a:pt x="470647" y="477370"/>
                </a:lnTo>
                <a:lnTo>
                  <a:pt x="524435" y="430306"/>
                </a:lnTo>
                <a:lnTo>
                  <a:pt x="578224" y="363070"/>
                </a:lnTo>
                <a:lnTo>
                  <a:pt x="638735" y="289112"/>
                </a:lnTo>
                <a:lnTo>
                  <a:pt x="652182" y="228600"/>
                </a:lnTo>
                <a:lnTo>
                  <a:pt x="712694" y="134470"/>
                </a:lnTo>
                <a:lnTo>
                  <a:pt x="766482" y="60512"/>
                </a:lnTo>
                <a:lnTo>
                  <a:pt x="853888" y="6723"/>
                </a:lnTo>
                <a:lnTo>
                  <a:pt x="968188" y="0"/>
                </a:lnTo>
                <a:lnTo>
                  <a:pt x="1089212" y="0"/>
                </a:lnTo>
                <a:lnTo>
                  <a:pt x="1176618" y="67235"/>
                </a:lnTo>
                <a:lnTo>
                  <a:pt x="1183341" y="147917"/>
                </a:lnTo>
                <a:lnTo>
                  <a:pt x="1183341" y="289112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BF5B459-508D-4A60-B0F2-0D5CE52C5524}"/>
              </a:ext>
            </a:extLst>
          </p:cNvPr>
          <p:cNvSpPr/>
          <p:nvPr/>
        </p:nvSpPr>
        <p:spPr>
          <a:xfrm>
            <a:off x="1809888" y="3184861"/>
            <a:ext cx="1035423" cy="1069041"/>
          </a:xfrm>
          <a:custGeom>
            <a:avLst/>
            <a:gdLst>
              <a:gd name="connsiteX0" fmla="*/ 403412 w 1035423"/>
              <a:gd name="connsiteY0" fmla="*/ 0 h 1069041"/>
              <a:gd name="connsiteX1" fmla="*/ 396688 w 1035423"/>
              <a:gd name="connsiteY1" fmla="*/ 80682 h 1069041"/>
              <a:gd name="connsiteX2" fmla="*/ 450476 w 1035423"/>
              <a:gd name="connsiteY2" fmla="*/ 168088 h 1069041"/>
              <a:gd name="connsiteX3" fmla="*/ 517712 w 1035423"/>
              <a:gd name="connsiteY3" fmla="*/ 181535 h 1069041"/>
              <a:gd name="connsiteX4" fmla="*/ 726141 w 1035423"/>
              <a:gd name="connsiteY4" fmla="*/ 221876 h 1069041"/>
              <a:gd name="connsiteX5" fmla="*/ 840441 w 1035423"/>
              <a:gd name="connsiteY5" fmla="*/ 282388 h 1069041"/>
              <a:gd name="connsiteX6" fmla="*/ 941294 w 1035423"/>
              <a:gd name="connsiteY6" fmla="*/ 356347 h 1069041"/>
              <a:gd name="connsiteX7" fmla="*/ 981635 w 1035423"/>
              <a:gd name="connsiteY7" fmla="*/ 416859 h 1069041"/>
              <a:gd name="connsiteX8" fmla="*/ 1008529 w 1035423"/>
              <a:gd name="connsiteY8" fmla="*/ 517712 h 1069041"/>
              <a:gd name="connsiteX9" fmla="*/ 1035423 w 1035423"/>
              <a:gd name="connsiteY9" fmla="*/ 571500 h 1069041"/>
              <a:gd name="connsiteX10" fmla="*/ 1035423 w 1035423"/>
              <a:gd name="connsiteY10" fmla="*/ 732865 h 1069041"/>
              <a:gd name="connsiteX11" fmla="*/ 1001806 w 1035423"/>
              <a:gd name="connsiteY11" fmla="*/ 833718 h 1069041"/>
              <a:gd name="connsiteX12" fmla="*/ 948018 w 1035423"/>
              <a:gd name="connsiteY12" fmla="*/ 894229 h 1069041"/>
              <a:gd name="connsiteX13" fmla="*/ 793376 w 1035423"/>
              <a:gd name="connsiteY13" fmla="*/ 921124 h 1069041"/>
              <a:gd name="connsiteX14" fmla="*/ 645459 w 1035423"/>
              <a:gd name="connsiteY14" fmla="*/ 927847 h 1069041"/>
              <a:gd name="connsiteX15" fmla="*/ 423582 w 1035423"/>
              <a:gd name="connsiteY15" fmla="*/ 900953 h 1069041"/>
              <a:gd name="connsiteX16" fmla="*/ 255494 w 1035423"/>
              <a:gd name="connsiteY16" fmla="*/ 900953 h 1069041"/>
              <a:gd name="connsiteX17" fmla="*/ 114300 w 1035423"/>
              <a:gd name="connsiteY17" fmla="*/ 988359 h 1069041"/>
              <a:gd name="connsiteX18" fmla="*/ 47065 w 1035423"/>
              <a:gd name="connsiteY18" fmla="*/ 1042147 h 1069041"/>
              <a:gd name="connsiteX19" fmla="*/ 0 w 1035423"/>
              <a:gd name="connsiteY19" fmla="*/ 1069041 h 1069041"/>
              <a:gd name="connsiteX20" fmla="*/ 0 w 1035423"/>
              <a:gd name="connsiteY20" fmla="*/ 1069041 h 106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35423" h="1069041">
                <a:moveTo>
                  <a:pt x="403412" y="0"/>
                </a:moveTo>
                <a:lnTo>
                  <a:pt x="396688" y="80682"/>
                </a:lnTo>
                <a:lnTo>
                  <a:pt x="450476" y="168088"/>
                </a:lnTo>
                <a:lnTo>
                  <a:pt x="517712" y="181535"/>
                </a:lnTo>
                <a:lnTo>
                  <a:pt x="726141" y="221876"/>
                </a:lnTo>
                <a:lnTo>
                  <a:pt x="840441" y="282388"/>
                </a:lnTo>
                <a:lnTo>
                  <a:pt x="941294" y="356347"/>
                </a:lnTo>
                <a:lnTo>
                  <a:pt x="981635" y="416859"/>
                </a:lnTo>
                <a:lnTo>
                  <a:pt x="1008529" y="517712"/>
                </a:lnTo>
                <a:lnTo>
                  <a:pt x="1035423" y="571500"/>
                </a:lnTo>
                <a:lnTo>
                  <a:pt x="1035423" y="732865"/>
                </a:lnTo>
                <a:lnTo>
                  <a:pt x="1001806" y="833718"/>
                </a:lnTo>
                <a:lnTo>
                  <a:pt x="948018" y="894229"/>
                </a:lnTo>
                <a:lnTo>
                  <a:pt x="793376" y="921124"/>
                </a:lnTo>
                <a:lnTo>
                  <a:pt x="645459" y="927847"/>
                </a:lnTo>
                <a:lnTo>
                  <a:pt x="423582" y="900953"/>
                </a:lnTo>
                <a:lnTo>
                  <a:pt x="255494" y="900953"/>
                </a:lnTo>
                <a:lnTo>
                  <a:pt x="114300" y="988359"/>
                </a:lnTo>
                <a:lnTo>
                  <a:pt x="47065" y="1042147"/>
                </a:lnTo>
                <a:lnTo>
                  <a:pt x="0" y="1069041"/>
                </a:lnTo>
                <a:lnTo>
                  <a:pt x="0" y="1069041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3BE85B0E-9877-4EDB-9FEC-7F2EE41428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55494" y="1440905"/>
                <a:ext cx="4654758" cy="3487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r>
                  <a:rPr lang="en-US" altLang="ko" dirty="0" smtClean="0">
                    <a:solidFill>
                      <a:schemeClr val="bg2"/>
                    </a:solidFill>
                  </a:rPr>
                  <a:t>Markov Property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2"/>
                    </a:solidFill>
                    <a:latin typeface="Roboto" panose="020B0600000101010101" charset="0"/>
                    <a:ea typeface="Roboto" panose="020B0600000101010101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𝑛𝑏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bg2"/>
                  </a:solidFill>
                  <a:latin typeface="Roboto" panose="020B0600000101010101" charset="0"/>
                  <a:ea typeface="Roboto" panose="020B0600000101010101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solidFill>
                      <a:schemeClr val="bg2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2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596900" lvl="1" indent="0">
                  <a:buNone/>
                </a:pPr>
                <a:endParaRPr lang="en-US" altLang="ko-KR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" dirty="0">
                    <a:solidFill>
                      <a:schemeClr val="bg2"/>
                    </a:solidFill>
                  </a:rPr>
                  <a:t>Energy Based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func>
                      <m:func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ko-KR" altLang="en-US" dirty="0">
                  <a:solidFill>
                    <a:schemeClr val="bg2"/>
                  </a:solidFill>
                </a:endParaRPr>
              </a:p>
              <a:p>
                <a:pPr lvl="1"/>
                <a:endParaRPr lang="en-US" altLang="ko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3BE85B0E-9877-4EDB-9FEC-7F2EE414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494" y="1440905"/>
                <a:ext cx="4654758" cy="3487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80;p15">
                <a:extLst>
                  <a:ext uri="{FF2B5EF4-FFF2-40B4-BE49-F238E27FC236}">
                    <a16:creationId xmlns:a16="http://schemas.microsoft.com/office/drawing/2014/main" id="{27D49974-4FA3-4233-B31F-20A5D0C8F0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7263" y="4133288"/>
                <a:ext cx="784910" cy="451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sSub>
                        <m:sSubPr>
                          <m:ctrlPr>
                            <a:rPr lang="en-US" altLang="k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Google Shape;80;p15">
                <a:extLst>
                  <a:ext uri="{FF2B5EF4-FFF2-40B4-BE49-F238E27FC236}">
                    <a16:creationId xmlns:a16="http://schemas.microsoft.com/office/drawing/2014/main" id="{27D49974-4FA3-4233-B31F-20A5D0C8F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263" y="4133288"/>
                <a:ext cx="784910" cy="451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5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 </a:t>
            </a:r>
            <a:r>
              <a:rPr lang="en-US" altLang="ko" dirty="0"/>
              <a:t>(recap)</a:t>
            </a:r>
            <a:endParaRPr lang="ko-KR" altLang="en-US" dirty="0"/>
          </a:p>
        </p:txBody>
      </p:sp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15050"/>
            <a:ext cx="84846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ko" dirty="0">
                <a:solidFill>
                  <a:schemeClr val="bg2"/>
                </a:solidFill>
              </a:rPr>
              <a:t>Image </a:t>
            </a:r>
            <a:r>
              <a:rPr lang="en-US" altLang="ko" dirty="0" err="1">
                <a:solidFill>
                  <a:schemeClr val="bg2"/>
                </a:solidFill>
              </a:rPr>
              <a:t>Denoising</a:t>
            </a:r>
            <a:r>
              <a:rPr lang="en-US" altLang="ko" dirty="0">
                <a:solidFill>
                  <a:schemeClr val="bg2"/>
                </a:solidFill>
              </a:rPr>
              <a:t> using </a:t>
            </a:r>
            <a:r>
              <a:rPr lang="en-US" altLang="ko" dirty="0" err="1">
                <a:solidFill>
                  <a:schemeClr val="bg2"/>
                </a:solidFill>
              </a:rPr>
              <a:t>Ising</a:t>
            </a:r>
            <a:r>
              <a:rPr lang="en-US" altLang="ko" dirty="0">
                <a:solidFill>
                  <a:schemeClr val="bg2"/>
                </a:solidFill>
              </a:rPr>
              <a:t> Model</a:t>
            </a:r>
          </a:p>
          <a:p>
            <a:pPr marL="11430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7B6799-339B-4477-A19C-64C9ED3A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03" y="1965366"/>
            <a:ext cx="1971675" cy="1685925"/>
          </a:xfrm>
          <a:prstGeom prst="rect">
            <a:avLst/>
          </a:prstGeom>
        </p:spPr>
      </p:pic>
      <p:sp>
        <p:nvSpPr>
          <p:cNvPr id="12" name="Google Shape;80;p15">
            <a:extLst>
              <a:ext uri="{FF2B5EF4-FFF2-40B4-BE49-F238E27FC236}">
                <a16:creationId xmlns:a16="http://schemas.microsoft.com/office/drawing/2014/main" id="{96664D1E-AEC3-4111-B102-732DC3E78737}"/>
              </a:ext>
            </a:extLst>
          </p:cNvPr>
          <p:cNvSpPr txBox="1">
            <a:spLocks/>
          </p:cNvSpPr>
          <p:nvPr/>
        </p:nvSpPr>
        <p:spPr>
          <a:xfrm>
            <a:off x="1601052" y="3773570"/>
            <a:ext cx="1710379" cy="60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/>
              <a:t>Noisy Image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18057F-DA4A-49EB-9888-D732B953A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80" y="1965366"/>
            <a:ext cx="1924050" cy="1657350"/>
          </a:xfrm>
          <a:prstGeom prst="rect">
            <a:avLst/>
          </a:prstGeom>
        </p:spPr>
      </p:pic>
      <p:sp>
        <p:nvSpPr>
          <p:cNvPr id="17" name="Google Shape;80;p15">
            <a:extLst>
              <a:ext uri="{FF2B5EF4-FFF2-40B4-BE49-F238E27FC236}">
                <a16:creationId xmlns:a16="http://schemas.microsoft.com/office/drawing/2014/main" id="{127AD73B-687F-4B69-BC42-2A544994C576}"/>
              </a:ext>
            </a:extLst>
          </p:cNvPr>
          <p:cNvSpPr txBox="1">
            <a:spLocks/>
          </p:cNvSpPr>
          <p:nvPr/>
        </p:nvSpPr>
        <p:spPr>
          <a:xfrm>
            <a:off x="5526180" y="3773569"/>
            <a:ext cx="1710379" cy="60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/>
              <a:t>Clean Image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7787FBF-E321-4541-AEB2-45EF0220D9D8}"/>
              </a:ext>
            </a:extLst>
          </p:cNvPr>
          <p:cNvSpPr/>
          <p:nvPr/>
        </p:nvSpPr>
        <p:spPr>
          <a:xfrm>
            <a:off x="3913094" y="2460812"/>
            <a:ext cx="1143000" cy="578223"/>
          </a:xfrm>
          <a:prstGeom prst="rightArrow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80;p15">
            <a:extLst>
              <a:ext uri="{FF2B5EF4-FFF2-40B4-BE49-F238E27FC236}">
                <a16:creationId xmlns:a16="http://schemas.microsoft.com/office/drawing/2014/main" id="{92A29284-2DA3-4D13-91FA-046D5DA1D228}"/>
              </a:ext>
            </a:extLst>
          </p:cNvPr>
          <p:cNvSpPr txBox="1">
            <a:spLocks/>
          </p:cNvSpPr>
          <p:nvPr/>
        </p:nvSpPr>
        <p:spPr>
          <a:xfrm>
            <a:off x="3494236" y="2064812"/>
            <a:ext cx="1710379" cy="60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buNone/>
            </a:pPr>
            <a:r>
              <a:rPr lang="en-US" altLang="ko">
                <a:solidFill>
                  <a:srgbClr val="4285F4"/>
                </a:solidFill>
              </a:rPr>
              <a:t>Denoising</a:t>
            </a:r>
          </a:p>
        </p:txBody>
      </p:sp>
    </p:spTree>
    <p:extLst>
      <p:ext uri="{BB962C8B-B14F-4D97-AF65-F5344CB8AC3E}">
        <p14:creationId xmlns:p14="http://schemas.microsoft.com/office/powerpoint/2010/main" val="3811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1. Graphical </a:t>
            </a:r>
            <a:r>
              <a:rPr lang="ko" altLang="ko-KR" dirty="0" smtClean="0"/>
              <a:t>Models</a:t>
            </a:r>
            <a:r>
              <a:rPr lang="en-US" altLang="ko" dirty="0"/>
              <a:t> (recap)</a:t>
            </a:r>
            <a:endParaRPr lang="ko-KR" altLang="en-US" dirty="0"/>
          </a:p>
        </p:txBody>
      </p:sp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D9D522AE-E40B-45F0-BCEE-4CCD8A67F85F}"/>
              </a:ext>
            </a:extLst>
          </p:cNvPr>
          <p:cNvSpPr txBox="1">
            <a:spLocks/>
          </p:cNvSpPr>
          <p:nvPr/>
        </p:nvSpPr>
        <p:spPr>
          <a:xfrm>
            <a:off x="340850" y="1015050"/>
            <a:ext cx="84846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ko">
                <a:solidFill>
                  <a:schemeClr val="bg2"/>
                </a:solidFill>
              </a:rPr>
              <a:t>Ising Model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A9828-7F85-492A-A70C-6BA5A9CB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70" y="1874406"/>
            <a:ext cx="2360804" cy="2345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3BE85B0E-9877-4EDB-9FEC-7F2EE41428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4665" y="1440905"/>
                <a:ext cx="5318311" cy="3487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>
                    <a:solidFill>
                      <a:schemeClr val="bg2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2"/>
                    </a:solidFill>
                  </a:rPr>
                  <a:t>noisy pixel value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bg2"/>
                    </a:solidFill>
                  </a:rPr>
                  <a:t>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>
                    <a:solidFill>
                      <a:schemeClr val="bg2"/>
                    </a:solidFill>
                  </a:rPr>
                  <a:t> binary state value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bg2"/>
                    </a:solidFill>
                  </a:rPr>
                  <a:t>pixel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∈{−1, 1}</m:t>
                    </m:r>
                  </m:oMath>
                </a14:m>
                <a:endParaRPr lang="en-US" altLang="ko-KR" dirty="0">
                  <a:solidFill>
                    <a:schemeClr val="bg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𝑛𝑏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</m:sub>
                    </m:sSub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en-US" altLang="ko-KR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>
                  <a:solidFill>
                    <a:schemeClr val="bg2"/>
                  </a:solidFill>
                </a:endParaRPr>
              </a:p>
              <a:p>
                <a:endParaRPr lang="en-US" altLang="ko-KR" dirty="0">
                  <a:solidFill>
                    <a:schemeClr val="bg2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dirty="0">
                    <a:solidFill>
                      <a:schemeClr val="bg2"/>
                    </a:solidFill>
                  </a:rPr>
                  <a:t> 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𝑛𝑏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ko-KR" altLang="en-US" dirty="0">
                  <a:solidFill>
                    <a:schemeClr val="bg2"/>
                  </a:solidFill>
                </a:endParaRPr>
              </a:p>
              <a:p>
                <a:pPr lvl="1"/>
                <a:endParaRPr lang="en-US" altLang="ko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" name="Google Shape;80;p15">
                <a:extLst>
                  <a:ext uri="{FF2B5EF4-FFF2-40B4-BE49-F238E27FC236}">
                    <a16:creationId xmlns:a16="http://schemas.microsoft.com/office/drawing/2014/main" id="{3BE85B0E-9877-4EDB-9FEC-7F2EE414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5" y="1440905"/>
                <a:ext cx="5318311" cy="3487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9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945</Words>
  <Application>Microsoft Office PowerPoint</Application>
  <PresentationFormat>화면 슬라이드 쇼(16:9)</PresentationFormat>
  <Paragraphs>280</Paragraphs>
  <Slides>37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맑은 고딕</vt:lpstr>
      <vt:lpstr>Cambria Math</vt:lpstr>
      <vt:lpstr>Roboto</vt:lpstr>
      <vt:lpstr>Times New Roman</vt:lpstr>
      <vt:lpstr>Arial</vt:lpstr>
      <vt:lpstr>Wingdings</vt:lpstr>
      <vt:lpstr>Malgun Gothic Semilight</vt:lpstr>
      <vt:lpstr>Consolas</vt:lpstr>
      <vt:lpstr>Material</vt:lpstr>
      <vt:lpstr>AI Expert 프로그램 실습</vt:lpstr>
      <vt:lpstr>Overview</vt:lpstr>
      <vt:lpstr>Environments</vt:lpstr>
      <vt:lpstr>Part 0. Environment Setting</vt:lpstr>
      <vt:lpstr>Part 0. Environment Setting</vt:lpstr>
      <vt:lpstr>Part 0. Environment Setting</vt:lpstr>
      <vt:lpstr>Part 1. Graphical Models (recap)</vt:lpstr>
      <vt:lpstr>Part 1. Graphical Models (recap)</vt:lpstr>
      <vt:lpstr>Part 1. Graphical Models (recap)</vt:lpstr>
      <vt:lpstr>Part 1. Graphical Models (recap)</vt:lpstr>
      <vt:lpstr>Part 1. Graphical Models (recap)</vt:lpstr>
      <vt:lpstr>Part 1. Graphical Models (recap)</vt:lpstr>
      <vt:lpstr>Part 1. Graphical Models (recap)</vt:lpstr>
      <vt:lpstr>Part 1. Graphical Models (recap)</vt:lpstr>
      <vt:lpstr>Part 1. Graphical Models (recap)</vt:lpstr>
      <vt:lpstr>Part 1. Graphical Models (recap)</vt:lpstr>
      <vt:lpstr>Part 1. Graphical Models (recap)</vt:lpstr>
      <vt:lpstr>Part 1. Graphical Models (code)</vt:lpstr>
      <vt:lpstr>Part 1. Graphical Models (code)</vt:lpstr>
      <vt:lpstr>Part 1. Graphical Models (code)</vt:lpstr>
      <vt:lpstr>Part 1. Graphical Models (code)</vt:lpstr>
      <vt:lpstr>Part 1. Graphical Models (code)</vt:lpstr>
      <vt:lpstr>Part 1. Graphical Models (code)</vt:lpstr>
      <vt:lpstr>Part 1. Graphical Models (code)</vt:lpstr>
      <vt:lpstr>Part 1. Graphical Models (code)</vt:lpstr>
      <vt:lpstr>Part 1. Graphical Models (code)</vt:lpstr>
      <vt:lpstr>Part 1. Graphical Models (code)</vt:lpstr>
      <vt:lpstr>Part 1. Graphical Models (code)</vt:lpstr>
      <vt:lpstr>Part 1. Graphical Models (code)</vt:lpstr>
      <vt:lpstr>Part 1. Graphical Models (code)</vt:lpstr>
      <vt:lpstr>Part 1. Graphical Models (code)</vt:lpstr>
      <vt:lpstr>Part 1. Graphical Models (code)</vt:lpstr>
      <vt:lpstr>Part 1. Graphical Models (code)</vt:lpstr>
      <vt:lpstr>Part 1. Graphical Models (code)</vt:lpstr>
      <vt:lpstr>Part 1. Graphical Models (code)</vt:lpstr>
      <vt:lpstr>Part 1. Graphical Models (code)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Expert 프로그램 실습</dc:title>
  <dc:creator>user</dc:creator>
  <cp:lastModifiedBy>(대학원생) 임성우 (컴퓨터공학과)</cp:lastModifiedBy>
  <cp:revision>27</cp:revision>
  <dcterms:modified xsi:type="dcterms:W3CDTF">2019-09-11T04:44:30Z</dcterms:modified>
</cp:coreProperties>
</file>