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68" r:id="rId2"/>
    <p:sldId id="284" r:id="rId3"/>
    <p:sldId id="298" r:id="rId4"/>
    <p:sldId id="292" r:id="rId5"/>
    <p:sldId id="279" r:id="rId6"/>
    <p:sldId id="286" r:id="rId7"/>
    <p:sldId id="290" r:id="rId8"/>
    <p:sldId id="291" r:id="rId9"/>
    <p:sldId id="300" r:id="rId10"/>
    <p:sldId id="301" r:id="rId11"/>
    <p:sldId id="304" r:id="rId12"/>
    <p:sldId id="302" r:id="rId13"/>
    <p:sldId id="272" r:id="rId14"/>
    <p:sldId id="276" r:id="rId15"/>
    <p:sldId id="271" r:id="rId16"/>
    <p:sldId id="308" r:id="rId17"/>
    <p:sldId id="305" r:id="rId18"/>
    <p:sldId id="306" r:id="rId19"/>
    <p:sldId id="307" r:id="rId20"/>
    <p:sldId id="278" r:id="rId21"/>
    <p:sldId id="267" r:id="rId22"/>
  </p:sldIdLst>
  <p:sldSz cx="9144000" cy="5143500" type="screen16x9"/>
  <p:notesSz cx="6858000" cy="1047750"/>
  <p:embeddedFontLst>
    <p:embeddedFont>
      <p:font typeface="맑은 고딕" panose="020B0503020000020004" pitchFamily="50" charset="-127"/>
      <p:regular r:id="rId24"/>
      <p:bold r:id="rId25"/>
    </p:embeddedFont>
    <p:embeddedFont>
      <p:font typeface="Roboto" panose="020B0600000101010101"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6BF00729-3972-44E1-89EF-9C06C28F9418}">
          <p14:sldIdLst>
            <p14:sldId id="268"/>
            <p14:sldId id="284"/>
            <p14:sldId id="298"/>
            <p14:sldId id="292"/>
            <p14:sldId id="279"/>
            <p14:sldId id="286"/>
            <p14:sldId id="290"/>
            <p14:sldId id="291"/>
            <p14:sldId id="300"/>
            <p14:sldId id="301"/>
            <p14:sldId id="304"/>
            <p14:sldId id="302"/>
            <p14:sldId id="272"/>
            <p14:sldId id="276"/>
            <p14:sldId id="271"/>
            <p14:sldId id="308"/>
            <p14:sldId id="305"/>
            <p14:sldId id="306"/>
            <p14:sldId id="307"/>
            <p14:sldId id="278"/>
            <p14:sldId id="26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대학원생) 이진경 (컴퓨터공학과)" initials="(이(" lastIdx="1" clrIdx="0">
    <p:extLst>
      <p:ext uri="{19B8F6BF-5375-455C-9EA6-DF929625EA0E}">
        <p15:presenceInfo xmlns:p15="http://schemas.microsoft.com/office/powerpoint/2012/main" userId="S-1-12-1-1379387577-1326357182-854925444-157527276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85F4"/>
    <a:srgbClr val="737373"/>
    <a:srgbClr val="FEB23F"/>
    <a:srgbClr val="4BE6FA"/>
    <a:srgbClr val="FF3399"/>
    <a:srgbClr val="002B36"/>
    <a:srgbClr val="ACC8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49648" autoAdjust="0"/>
  </p:normalViewPr>
  <p:slideViewPr>
    <p:cSldViewPr snapToGrid="0">
      <p:cViewPr varScale="1">
        <p:scale>
          <a:sx n="56" d="100"/>
          <a:sy n="56" d="100"/>
        </p:scale>
        <p:origin x="72" y="28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5cc25b19c7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5cc25b19c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57813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r>
              <a:rPr lang="ko-KR" altLang="en-US" dirty="0"/>
              <a:t>인풋이 </a:t>
            </a:r>
            <a:r>
              <a:rPr lang="en-US" altLang="ko-KR" dirty="0"/>
              <a:t>multiple channel</a:t>
            </a:r>
            <a:r>
              <a:rPr lang="ko-KR" altLang="en-US" dirty="0"/>
              <a:t>일 경우에는</a:t>
            </a:r>
            <a:r>
              <a:rPr lang="en-US" altLang="ko-KR" dirty="0"/>
              <a:t>, Kernel</a:t>
            </a:r>
            <a:r>
              <a:rPr lang="ko-KR" altLang="en-US" dirty="0"/>
              <a:t>또한 </a:t>
            </a:r>
            <a:r>
              <a:rPr lang="en-US" altLang="ko-KR" dirty="0"/>
              <a:t>input image</a:t>
            </a:r>
            <a:r>
              <a:rPr lang="ko-KR" altLang="en-US" dirty="0"/>
              <a:t>의 </a:t>
            </a:r>
            <a:r>
              <a:rPr lang="en-US" altLang="ko-KR" dirty="0"/>
              <a:t>channel</a:t>
            </a:r>
            <a:r>
              <a:rPr lang="ko-KR" altLang="en-US" dirty="0"/>
              <a:t>과 같은 형태를 가집니다</a:t>
            </a:r>
            <a:r>
              <a:rPr lang="en-US" altLang="ko-KR" dirty="0"/>
              <a:t>.</a:t>
            </a:r>
          </a:p>
          <a:p>
            <a:r>
              <a:rPr lang="en-US" altLang="ko-KR" dirty="0"/>
              <a:t>Convolution</a:t>
            </a:r>
            <a:r>
              <a:rPr lang="ko-KR" altLang="en-US" dirty="0"/>
              <a:t> 연산을 각 채널에서 진행 </a:t>
            </a:r>
            <a:r>
              <a:rPr lang="ko-KR" altLang="en-US" dirty="0" err="1"/>
              <a:t>한후에</a:t>
            </a:r>
            <a:r>
              <a:rPr lang="en-US" altLang="ko-KR" dirty="0"/>
              <a:t>, </a:t>
            </a:r>
            <a:r>
              <a:rPr lang="ko-KR" altLang="en-US" dirty="0"/>
              <a:t>이 결과는 더해져서 한 채널로 나오게 됩니다</a:t>
            </a:r>
            <a:r>
              <a:rPr lang="en-US" altLang="ko-KR" dirty="0"/>
              <a:t>.</a:t>
            </a:r>
          </a:p>
          <a:p>
            <a:r>
              <a:rPr lang="ko-KR" altLang="en-US" dirty="0"/>
              <a:t>따라서 무조건 아웃풋의 </a:t>
            </a:r>
            <a:r>
              <a:rPr lang="ko-KR" altLang="en-US" dirty="0" err="1"/>
              <a:t>채널갯수는</a:t>
            </a:r>
            <a:r>
              <a:rPr lang="ko-KR" altLang="en-US" dirty="0"/>
              <a:t> </a:t>
            </a:r>
            <a:r>
              <a:rPr lang="en-US" altLang="ko-KR" dirty="0"/>
              <a:t>kernel</a:t>
            </a:r>
            <a:r>
              <a:rPr lang="ko-KR" altLang="en-US" dirty="0"/>
              <a:t>의 개수와 같아지게 됩니다</a:t>
            </a:r>
            <a:r>
              <a:rPr lang="en-US" altLang="ko-KR" dirty="0"/>
              <a:t>.</a:t>
            </a:r>
          </a:p>
        </p:txBody>
      </p:sp>
    </p:spTree>
    <p:extLst>
      <p:ext uri="{BB962C8B-B14F-4D97-AF65-F5344CB8AC3E}">
        <p14:creationId xmlns:p14="http://schemas.microsoft.com/office/powerpoint/2010/main" val="2184044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r>
              <a:rPr lang="ko-KR" altLang="en-US" dirty="0"/>
              <a:t>이때 필터는 지정된 간격으로 이동하면서</a:t>
            </a:r>
            <a:r>
              <a:rPr lang="en-US" altLang="ko-KR" dirty="0"/>
              <a:t>, </a:t>
            </a:r>
            <a:r>
              <a:rPr lang="ko-KR" altLang="en-US" dirty="0"/>
              <a:t>전체 입력데이터와 </a:t>
            </a:r>
            <a:r>
              <a:rPr lang="en-US" altLang="ko-KR" dirty="0"/>
              <a:t>convolution</a:t>
            </a:r>
            <a:r>
              <a:rPr lang="ko-KR" altLang="en-US" dirty="0"/>
              <a:t>하여 </a:t>
            </a:r>
            <a:r>
              <a:rPr lang="en-US" altLang="ko-KR" dirty="0"/>
              <a:t>feature map</a:t>
            </a:r>
            <a:r>
              <a:rPr lang="ko-KR" altLang="en-US" dirty="0"/>
              <a:t>을 만듭니다</a:t>
            </a:r>
            <a:r>
              <a:rPr lang="en-US" altLang="ko-KR" dirty="0"/>
              <a:t>.</a:t>
            </a:r>
          </a:p>
          <a:p>
            <a:pPr fontAlgn="base"/>
            <a:r>
              <a:rPr lang="ko-KR" altLang="en-US" sz="1100" b="0" i="0" u="none" strike="noStrike" cap="none" dirty="0">
                <a:solidFill>
                  <a:srgbClr val="000000"/>
                </a:solidFill>
                <a:effectLst/>
                <a:latin typeface="Arial"/>
                <a:ea typeface="Arial"/>
                <a:cs typeface="Arial"/>
                <a:sym typeface="Arial"/>
              </a:rPr>
              <a:t>필터는 입력 데이터를 지정한 간격으로 순회하면서 </a:t>
            </a:r>
            <a:r>
              <a:rPr lang="ko-KR" altLang="en-US" sz="1100" b="0" i="0" u="none" strike="noStrike" cap="none" dirty="0" err="1">
                <a:solidFill>
                  <a:srgbClr val="000000"/>
                </a:solidFill>
                <a:effectLst/>
                <a:latin typeface="Arial"/>
                <a:ea typeface="Arial"/>
                <a:cs typeface="Arial"/>
                <a:sym typeface="Arial"/>
              </a:rPr>
              <a:t>합성곱을</a:t>
            </a:r>
            <a:r>
              <a:rPr lang="ko-KR" altLang="en-US" sz="1100" b="0" i="0" u="none" strike="noStrike" cap="none" dirty="0">
                <a:solidFill>
                  <a:srgbClr val="000000"/>
                </a:solidFill>
                <a:effectLst/>
                <a:latin typeface="Arial"/>
                <a:ea typeface="Arial"/>
                <a:cs typeface="Arial"/>
                <a:sym typeface="Arial"/>
              </a:rPr>
              <a:t> 계산합니다</a:t>
            </a:r>
            <a:r>
              <a:rPr lang="en-US" altLang="ko-KR" sz="1100" b="0" i="0" u="none" strike="noStrike" cap="none" dirty="0">
                <a:solidFill>
                  <a:srgbClr val="000000"/>
                </a:solidFill>
                <a:effectLst/>
                <a:latin typeface="Arial"/>
                <a:ea typeface="Arial"/>
                <a:cs typeface="Arial"/>
                <a:sym typeface="Arial"/>
              </a:rPr>
              <a:t>. </a:t>
            </a:r>
            <a:r>
              <a:rPr lang="ko-KR" altLang="en-US" sz="1100" b="0" i="0" u="none" strike="noStrike" cap="none" dirty="0">
                <a:solidFill>
                  <a:srgbClr val="000000"/>
                </a:solidFill>
                <a:effectLst/>
                <a:latin typeface="Arial"/>
                <a:ea typeface="Arial"/>
                <a:cs typeface="Arial"/>
                <a:sym typeface="Arial"/>
              </a:rPr>
              <a:t>여기서 지정된 간격으로 필터를 순회하는 간격을 </a:t>
            </a:r>
            <a:r>
              <a:rPr lang="en-US" altLang="ko-KR" sz="1100" b="0" i="0" u="none" strike="noStrike" cap="none" dirty="0">
                <a:solidFill>
                  <a:srgbClr val="000000"/>
                </a:solidFill>
                <a:effectLst/>
                <a:latin typeface="Arial"/>
                <a:ea typeface="Arial"/>
                <a:cs typeface="Arial"/>
                <a:sym typeface="Arial"/>
              </a:rPr>
              <a:t>Stride</a:t>
            </a:r>
            <a:r>
              <a:rPr lang="ko-KR" altLang="en-US" sz="1100" b="0" i="0" u="none" strike="noStrike" cap="none" dirty="0">
                <a:solidFill>
                  <a:srgbClr val="000000"/>
                </a:solidFill>
                <a:effectLst/>
                <a:latin typeface="Arial"/>
                <a:ea typeface="Arial"/>
                <a:cs typeface="Arial"/>
                <a:sym typeface="Arial"/>
              </a:rPr>
              <a:t>라고 합니다</a:t>
            </a:r>
            <a:r>
              <a:rPr lang="en-US" altLang="ko-KR" sz="1100" b="0" i="0" u="none" strike="noStrike" cap="none" dirty="0">
                <a:solidFill>
                  <a:srgbClr val="000000"/>
                </a:solidFill>
                <a:effectLst/>
                <a:latin typeface="Arial"/>
                <a:ea typeface="Arial"/>
                <a:cs typeface="Arial"/>
                <a:sym typeface="Arial"/>
              </a:rPr>
              <a:t>. &lt;</a:t>
            </a:r>
            <a:r>
              <a:rPr lang="ko-KR" altLang="en-US" sz="1100" b="0" i="0" u="none" strike="noStrike" cap="none" dirty="0">
                <a:solidFill>
                  <a:srgbClr val="000000"/>
                </a:solidFill>
                <a:effectLst/>
                <a:latin typeface="Arial"/>
                <a:ea typeface="Arial"/>
                <a:cs typeface="Arial"/>
                <a:sym typeface="Arial"/>
              </a:rPr>
              <a:t>그림 </a:t>
            </a:r>
            <a:r>
              <a:rPr lang="en-US" altLang="ko-KR" sz="1100" b="0" i="0" u="none" strike="noStrike" cap="none" dirty="0">
                <a:solidFill>
                  <a:srgbClr val="000000"/>
                </a:solidFill>
                <a:effectLst/>
                <a:latin typeface="Arial"/>
                <a:ea typeface="Arial"/>
                <a:cs typeface="Arial"/>
                <a:sym typeface="Arial"/>
              </a:rPr>
              <a:t>4&gt;</a:t>
            </a:r>
            <a:r>
              <a:rPr lang="ko-KR" altLang="en-US" sz="1100" b="0" i="0" u="none" strike="noStrike" cap="none" dirty="0">
                <a:solidFill>
                  <a:srgbClr val="000000"/>
                </a:solidFill>
                <a:effectLst/>
                <a:latin typeface="Arial"/>
                <a:ea typeface="Arial"/>
                <a:cs typeface="Arial"/>
                <a:sym typeface="Arial"/>
              </a:rPr>
              <a:t>는 </a:t>
            </a:r>
            <a:r>
              <a:rPr lang="en-US" altLang="ko-KR" sz="1100" b="0" i="0" u="none" strike="noStrike" cap="none" dirty="0" err="1">
                <a:solidFill>
                  <a:srgbClr val="000000"/>
                </a:solidFill>
                <a:effectLst/>
                <a:latin typeface="Arial"/>
                <a:ea typeface="Arial"/>
                <a:cs typeface="Arial"/>
                <a:sym typeface="Arial"/>
              </a:rPr>
              <a:t>strid</a:t>
            </a:r>
            <a:r>
              <a:rPr lang="ko-KR" altLang="en-US" sz="1100" b="0" i="0" u="none" strike="noStrike" cap="none" dirty="0">
                <a:solidFill>
                  <a:srgbClr val="000000"/>
                </a:solidFill>
                <a:effectLst/>
                <a:latin typeface="Arial"/>
                <a:ea typeface="Arial"/>
                <a:cs typeface="Arial"/>
                <a:sym typeface="Arial"/>
              </a:rPr>
              <a:t>가 </a:t>
            </a:r>
            <a:r>
              <a:rPr lang="en-US" altLang="ko-KR" sz="1100" b="0" i="0" u="none" strike="noStrike" cap="none" dirty="0">
                <a:solidFill>
                  <a:srgbClr val="000000"/>
                </a:solidFill>
                <a:effectLst/>
                <a:latin typeface="Arial"/>
                <a:ea typeface="Arial"/>
                <a:cs typeface="Arial"/>
                <a:sym typeface="Arial"/>
              </a:rPr>
              <a:t>1</a:t>
            </a:r>
            <a:r>
              <a:rPr lang="ko-KR" altLang="en-US" sz="1100" b="0" i="0" u="none" strike="noStrike" cap="none" dirty="0">
                <a:solidFill>
                  <a:srgbClr val="000000"/>
                </a:solidFill>
                <a:effectLst/>
                <a:latin typeface="Arial"/>
                <a:ea typeface="Arial"/>
                <a:cs typeface="Arial"/>
                <a:sym typeface="Arial"/>
              </a:rPr>
              <a:t>로 필터를 입력 데이터에 순회하는 예제입니다</a:t>
            </a:r>
            <a:r>
              <a:rPr lang="en-US" altLang="ko-KR" sz="1100" b="0" i="0" u="none" strike="noStrike" cap="none" dirty="0">
                <a:solidFill>
                  <a:srgbClr val="000000"/>
                </a:solidFill>
                <a:effectLst/>
                <a:latin typeface="Arial"/>
                <a:ea typeface="Arial"/>
                <a:cs typeface="Arial"/>
                <a:sym typeface="Arial"/>
              </a:rPr>
              <a:t>. </a:t>
            </a:r>
            <a:r>
              <a:rPr lang="en-US" altLang="ko-KR" sz="1100" b="0" i="0" u="none" strike="noStrike" cap="none" dirty="0" err="1">
                <a:solidFill>
                  <a:srgbClr val="000000"/>
                </a:solidFill>
                <a:effectLst/>
                <a:latin typeface="Arial"/>
                <a:ea typeface="Arial"/>
                <a:cs typeface="Arial"/>
                <a:sym typeface="Arial"/>
              </a:rPr>
              <a:t>strid</a:t>
            </a:r>
            <a:r>
              <a:rPr lang="ko-KR" altLang="en-US" sz="1100" b="0" i="0" u="none" strike="noStrike" cap="none" dirty="0">
                <a:solidFill>
                  <a:srgbClr val="000000"/>
                </a:solidFill>
                <a:effectLst/>
                <a:latin typeface="Arial"/>
                <a:ea typeface="Arial"/>
                <a:cs typeface="Arial"/>
                <a:sym typeface="Arial"/>
              </a:rPr>
              <a:t>가 </a:t>
            </a:r>
            <a:r>
              <a:rPr lang="en-US" altLang="ko-KR" sz="1100" b="0" i="0" u="none" strike="noStrike" cap="none" dirty="0">
                <a:solidFill>
                  <a:srgbClr val="000000"/>
                </a:solidFill>
                <a:effectLst/>
                <a:latin typeface="Arial"/>
                <a:ea typeface="Arial"/>
                <a:cs typeface="Arial"/>
                <a:sym typeface="Arial"/>
              </a:rPr>
              <a:t>2</a:t>
            </a:r>
            <a:r>
              <a:rPr lang="ko-KR" altLang="en-US" sz="1100" b="0" i="0" u="none" strike="noStrike" cap="none" dirty="0">
                <a:solidFill>
                  <a:srgbClr val="000000"/>
                </a:solidFill>
                <a:effectLst/>
                <a:latin typeface="Arial"/>
                <a:ea typeface="Arial"/>
                <a:cs typeface="Arial"/>
                <a:sym typeface="Arial"/>
              </a:rPr>
              <a:t>로 설정되면 필터는 </a:t>
            </a:r>
            <a:r>
              <a:rPr lang="en-US" altLang="ko-KR" sz="1100" b="0" i="0" u="none" strike="noStrike" cap="none" dirty="0">
                <a:solidFill>
                  <a:srgbClr val="000000"/>
                </a:solidFill>
                <a:effectLst/>
                <a:latin typeface="Arial"/>
                <a:ea typeface="Arial"/>
                <a:cs typeface="Arial"/>
                <a:sym typeface="Arial"/>
              </a:rPr>
              <a:t>2</a:t>
            </a:r>
            <a:r>
              <a:rPr lang="ko-KR" altLang="en-US" sz="1100" b="0" i="0" u="none" strike="noStrike" cap="none" dirty="0" err="1">
                <a:solidFill>
                  <a:srgbClr val="000000"/>
                </a:solidFill>
                <a:effectLst/>
                <a:latin typeface="Arial"/>
                <a:ea typeface="Arial"/>
                <a:cs typeface="Arial"/>
                <a:sym typeface="Arial"/>
              </a:rPr>
              <a:t>칸씩</a:t>
            </a:r>
            <a:r>
              <a:rPr lang="ko-KR" altLang="en-US" sz="1100" b="0" i="0" u="none" strike="noStrike" cap="none" dirty="0">
                <a:solidFill>
                  <a:srgbClr val="000000"/>
                </a:solidFill>
                <a:effectLst/>
                <a:latin typeface="Arial"/>
                <a:ea typeface="Arial"/>
                <a:cs typeface="Arial"/>
                <a:sym typeface="Arial"/>
              </a:rPr>
              <a:t> 이동하면서 </a:t>
            </a:r>
            <a:r>
              <a:rPr lang="ko-KR" altLang="en-US" sz="1100" b="0" i="0" u="none" strike="noStrike" cap="none" dirty="0" err="1">
                <a:solidFill>
                  <a:srgbClr val="000000"/>
                </a:solidFill>
                <a:effectLst/>
                <a:latin typeface="Arial"/>
                <a:ea typeface="Arial"/>
                <a:cs typeface="Arial"/>
                <a:sym typeface="Arial"/>
              </a:rPr>
              <a:t>합성곱을</a:t>
            </a:r>
            <a:r>
              <a:rPr lang="ko-KR" altLang="en-US" sz="1100" b="0" i="0" u="none" strike="noStrike" cap="none" dirty="0">
                <a:solidFill>
                  <a:srgbClr val="000000"/>
                </a:solidFill>
                <a:effectLst/>
                <a:latin typeface="Arial"/>
                <a:ea typeface="Arial"/>
                <a:cs typeface="Arial"/>
                <a:sym typeface="Arial"/>
              </a:rPr>
              <a:t> 계산합니다</a:t>
            </a:r>
            <a:endParaRPr lang="en-US" altLang="ko-KR"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4221009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r>
              <a:rPr lang="ko-KR" altLang="en-US" dirty="0"/>
              <a:t>이때 필터는 지정된 간격으로 이동하면서</a:t>
            </a:r>
            <a:r>
              <a:rPr lang="en-US" altLang="ko-KR" dirty="0"/>
              <a:t>, </a:t>
            </a:r>
            <a:r>
              <a:rPr lang="ko-KR" altLang="en-US" dirty="0"/>
              <a:t>전체 입력데이터와 </a:t>
            </a:r>
            <a:r>
              <a:rPr lang="en-US" altLang="ko-KR" dirty="0"/>
              <a:t>convolution</a:t>
            </a:r>
            <a:r>
              <a:rPr lang="ko-KR" altLang="en-US" dirty="0"/>
              <a:t>하여 </a:t>
            </a:r>
            <a:r>
              <a:rPr lang="en-US" altLang="ko-KR" dirty="0"/>
              <a:t>feature map</a:t>
            </a:r>
            <a:r>
              <a:rPr lang="ko-KR" altLang="en-US" dirty="0"/>
              <a:t>을 만듭니다</a:t>
            </a:r>
            <a:r>
              <a:rPr lang="en-US" altLang="ko-KR" dirty="0"/>
              <a:t>.</a:t>
            </a:r>
          </a:p>
          <a:p>
            <a:pPr fontAlgn="base"/>
            <a:r>
              <a:rPr lang="ko-KR" altLang="en-US" sz="1100" b="0" i="0" u="none" strike="noStrike" cap="none" dirty="0">
                <a:solidFill>
                  <a:srgbClr val="000000"/>
                </a:solidFill>
                <a:effectLst/>
                <a:latin typeface="Arial"/>
                <a:ea typeface="Arial"/>
                <a:cs typeface="Arial"/>
                <a:sym typeface="Arial"/>
              </a:rPr>
              <a:t>필터는 입력 데이터를 지정한 간격으로 순회하면서 </a:t>
            </a:r>
            <a:r>
              <a:rPr lang="ko-KR" altLang="en-US" sz="1100" b="0" i="0" u="none" strike="noStrike" cap="none" dirty="0" err="1">
                <a:solidFill>
                  <a:srgbClr val="000000"/>
                </a:solidFill>
                <a:effectLst/>
                <a:latin typeface="Arial"/>
                <a:ea typeface="Arial"/>
                <a:cs typeface="Arial"/>
                <a:sym typeface="Arial"/>
              </a:rPr>
              <a:t>합성곱을</a:t>
            </a:r>
            <a:r>
              <a:rPr lang="ko-KR" altLang="en-US" sz="1100" b="0" i="0" u="none" strike="noStrike" cap="none" dirty="0">
                <a:solidFill>
                  <a:srgbClr val="000000"/>
                </a:solidFill>
                <a:effectLst/>
                <a:latin typeface="Arial"/>
                <a:ea typeface="Arial"/>
                <a:cs typeface="Arial"/>
                <a:sym typeface="Arial"/>
              </a:rPr>
              <a:t> 계산합니다</a:t>
            </a:r>
            <a:r>
              <a:rPr lang="en-US" altLang="ko-KR" sz="1100" b="0" i="0" u="none" strike="noStrike" cap="none" dirty="0">
                <a:solidFill>
                  <a:srgbClr val="000000"/>
                </a:solidFill>
                <a:effectLst/>
                <a:latin typeface="Arial"/>
                <a:ea typeface="Arial"/>
                <a:cs typeface="Arial"/>
                <a:sym typeface="Arial"/>
              </a:rPr>
              <a:t>. </a:t>
            </a:r>
            <a:r>
              <a:rPr lang="ko-KR" altLang="en-US" sz="1100" b="0" i="0" u="none" strike="noStrike" cap="none" dirty="0">
                <a:solidFill>
                  <a:srgbClr val="000000"/>
                </a:solidFill>
                <a:effectLst/>
                <a:latin typeface="Arial"/>
                <a:ea typeface="Arial"/>
                <a:cs typeface="Arial"/>
                <a:sym typeface="Arial"/>
              </a:rPr>
              <a:t>여기서 지정된 간격으로 필터를 순회하는 간격을 </a:t>
            </a:r>
            <a:r>
              <a:rPr lang="en-US" altLang="ko-KR" sz="1100" b="0" i="0" u="none" strike="noStrike" cap="none" dirty="0">
                <a:solidFill>
                  <a:srgbClr val="000000"/>
                </a:solidFill>
                <a:effectLst/>
                <a:latin typeface="Arial"/>
                <a:ea typeface="Arial"/>
                <a:cs typeface="Arial"/>
                <a:sym typeface="Arial"/>
              </a:rPr>
              <a:t>Stride</a:t>
            </a:r>
            <a:r>
              <a:rPr lang="ko-KR" altLang="en-US" sz="1100" b="0" i="0" u="none" strike="noStrike" cap="none" dirty="0">
                <a:solidFill>
                  <a:srgbClr val="000000"/>
                </a:solidFill>
                <a:effectLst/>
                <a:latin typeface="Arial"/>
                <a:ea typeface="Arial"/>
                <a:cs typeface="Arial"/>
                <a:sym typeface="Arial"/>
              </a:rPr>
              <a:t>라고 합니다</a:t>
            </a:r>
            <a:r>
              <a:rPr lang="en-US" altLang="ko-KR" sz="1100" b="0" i="0" u="none" strike="noStrike" cap="none" dirty="0">
                <a:solidFill>
                  <a:srgbClr val="000000"/>
                </a:solidFill>
                <a:effectLst/>
                <a:latin typeface="Arial"/>
                <a:ea typeface="Arial"/>
                <a:cs typeface="Arial"/>
                <a:sym typeface="Arial"/>
              </a:rPr>
              <a:t>. &lt;</a:t>
            </a:r>
            <a:r>
              <a:rPr lang="ko-KR" altLang="en-US" sz="1100" b="0" i="0" u="none" strike="noStrike" cap="none" dirty="0">
                <a:solidFill>
                  <a:srgbClr val="000000"/>
                </a:solidFill>
                <a:effectLst/>
                <a:latin typeface="Arial"/>
                <a:ea typeface="Arial"/>
                <a:cs typeface="Arial"/>
                <a:sym typeface="Arial"/>
              </a:rPr>
              <a:t>그림 </a:t>
            </a:r>
            <a:r>
              <a:rPr lang="en-US" altLang="ko-KR" sz="1100" b="0" i="0" u="none" strike="noStrike" cap="none" dirty="0">
                <a:solidFill>
                  <a:srgbClr val="000000"/>
                </a:solidFill>
                <a:effectLst/>
                <a:latin typeface="Arial"/>
                <a:ea typeface="Arial"/>
                <a:cs typeface="Arial"/>
                <a:sym typeface="Arial"/>
              </a:rPr>
              <a:t>4&gt;</a:t>
            </a:r>
            <a:r>
              <a:rPr lang="ko-KR" altLang="en-US" sz="1100" b="0" i="0" u="none" strike="noStrike" cap="none" dirty="0">
                <a:solidFill>
                  <a:srgbClr val="000000"/>
                </a:solidFill>
                <a:effectLst/>
                <a:latin typeface="Arial"/>
                <a:ea typeface="Arial"/>
                <a:cs typeface="Arial"/>
                <a:sym typeface="Arial"/>
              </a:rPr>
              <a:t>는 </a:t>
            </a:r>
            <a:r>
              <a:rPr lang="en-US" altLang="ko-KR" sz="1100" b="0" i="0" u="none" strike="noStrike" cap="none" dirty="0" err="1">
                <a:solidFill>
                  <a:srgbClr val="000000"/>
                </a:solidFill>
                <a:effectLst/>
                <a:latin typeface="Arial"/>
                <a:ea typeface="Arial"/>
                <a:cs typeface="Arial"/>
                <a:sym typeface="Arial"/>
              </a:rPr>
              <a:t>strid</a:t>
            </a:r>
            <a:r>
              <a:rPr lang="ko-KR" altLang="en-US" sz="1100" b="0" i="0" u="none" strike="noStrike" cap="none" dirty="0">
                <a:solidFill>
                  <a:srgbClr val="000000"/>
                </a:solidFill>
                <a:effectLst/>
                <a:latin typeface="Arial"/>
                <a:ea typeface="Arial"/>
                <a:cs typeface="Arial"/>
                <a:sym typeface="Arial"/>
              </a:rPr>
              <a:t>가 </a:t>
            </a:r>
            <a:r>
              <a:rPr lang="en-US" altLang="ko-KR" sz="1100" b="0" i="0" u="none" strike="noStrike" cap="none" dirty="0">
                <a:solidFill>
                  <a:srgbClr val="000000"/>
                </a:solidFill>
                <a:effectLst/>
                <a:latin typeface="Arial"/>
                <a:ea typeface="Arial"/>
                <a:cs typeface="Arial"/>
                <a:sym typeface="Arial"/>
              </a:rPr>
              <a:t>1</a:t>
            </a:r>
            <a:r>
              <a:rPr lang="ko-KR" altLang="en-US" sz="1100" b="0" i="0" u="none" strike="noStrike" cap="none" dirty="0">
                <a:solidFill>
                  <a:srgbClr val="000000"/>
                </a:solidFill>
                <a:effectLst/>
                <a:latin typeface="Arial"/>
                <a:ea typeface="Arial"/>
                <a:cs typeface="Arial"/>
                <a:sym typeface="Arial"/>
              </a:rPr>
              <a:t>로 필터를 입력 데이터에 순회하는 예제입니다</a:t>
            </a:r>
            <a:r>
              <a:rPr lang="en-US" altLang="ko-KR" sz="1100" b="0" i="0" u="none" strike="noStrike" cap="none" dirty="0">
                <a:solidFill>
                  <a:srgbClr val="000000"/>
                </a:solidFill>
                <a:effectLst/>
                <a:latin typeface="Arial"/>
                <a:ea typeface="Arial"/>
                <a:cs typeface="Arial"/>
                <a:sym typeface="Arial"/>
              </a:rPr>
              <a:t>. </a:t>
            </a:r>
            <a:r>
              <a:rPr lang="en-US" altLang="ko-KR" sz="1100" b="0" i="0" u="none" strike="noStrike" cap="none" dirty="0" err="1">
                <a:solidFill>
                  <a:srgbClr val="000000"/>
                </a:solidFill>
                <a:effectLst/>
                <a:latin typeface="Arial"/>
                <a:ea typeface="Arial"/>
                <a:cs typeface="Arial"/>
                <a:sym typeface="Arial"/>
              </a:rPr>
              <a:t>strid</a:t>
            </a:r>
            <a:r>
              <a:rPr lang="ko-KR" altLang="en-US" sz="1100" b="0" i="0" u="none" strike="noStrike" cap="none" dirty="0">
                <a:solidFill>
                  <a:srgbClr val="000000"/>
                </a:solidFill>
                <a:effectLst/>
                <a:latin typeface="Arial"/>
                <a:ea typeface="Arial"/>
                <a:cs typeface="Arial"/>
                <a:sym typeface="Arial"/>
              </a:rPr>
              <a:t>가 </a:t>
            </a:r>
            <a:r>
              <a:rPr lang="en-US" altLang="ko-KR" sz="1100" b="0" i="0" u="none" strike="noStrike" cap="none" dirty="0">
                <a:solidFill>
                  <a:srgbClr val="000000"/>
                </a:solidFill>
                <a:effectLst/>
                <a:latin typeface="Arial"/>
                <a:ea typeface="Arial"/>
                <a:cs typeface="Arial"/>
                <a:sym typeface="Arial"/>
              </a:rPr>
              <a:t>2</a:t>
            </a:r>
            <a:r>
              <a:rPr lang="ko-KR" altLang="en-US" sz="1100" b="0" i="0" u="none" strike="noStrike" cap="none" dirty="0">
                <a:solidFill>
                  <a:srgbClr val="000000"/>
                </a:solidFill>
                <a:effectLst/>
                <a:latin typeface="Arial"/>
                <a:ea typeface="Arial"/>
                <a:cs typeface="Arial"/>
                <a:sym typeface="Arial"/>
              </a:rPr>
              <a:t>로 설정되면 필터는 </a:t>
            </a:r>
            <a:r>
              <a:rPr lang="en-US" altLang="ko-KR" sz="1100" b="0" i="0" u="none" strike="noStrike" cap="none" dirty="0">
                <a:solidFill>
                  <a:srgbClr val="000000"/>
                </a:solidFill>
                <a:effectLst/>
                <a:latin typeface="Arial"/>
                <a:ea typeface="Arial"/>
                <a:cs typeface="Arial"/>
                <a:sym typeface="Arial"/>
              </a:rPr>
              <a:t>2</a:t>
            </a:r>
            <a:r>
              <a:rPr lang="ko-KR" altLang="en-US" sz="1100" b="0" i="0" u="none" strike="noStrike" cap="none" dirty="0" err="1">
                <a:solidFill>
                  <a:srgbClr val="000000"/>
                </a:solidFill>
                <a:effectLst/>
                <a:latin typeface="Arial"/>
                <a:ea typeface="Arial"/>
                <a:cs typeface="Arial"/>
                <a:sym typeface="Arial"/>
              </a:rPr>
              <a:t>칸씩</a:t>
            </a:r>
            <a:r>
              <a:rPr lang="ko-KR" altLang="en-US" sz="1100" b="0" i="0" u="none" strike="noStrike" cap="none" dirty="0">
                <a:solidFill>
                  <a:srgbClr val="000000"/>
                </a:solidFill>
                <a:effectLst/>
                <a:latin typeface="Arial"/>
                <a:ea typeface="Arial"/>
                <a:cs typeface="Arial"/>
                <a:sym typeface="Arial"/>
              </a:rPr>
              <a:t> 이동하면서 </a:t>
            </a:r>
            <a:r>
              <a:rPr lang="ko-KR" altLang="en-US" sz="1100" b="0" i="0" u="none" strike="noStrike" cap="none" dirty="0" err="1">
                <a:solidFill>
                  <a:srgbClr val="000000"/>
                </a:solidFill>
                <a:effectLst/>
                <a:latin typeface="Arial"/>
                <a:ea typeface="Arial"/>
                <a:cs typeface="Arial"/>
                <a:sym typeface="Arial"/>
              </a:rPr>
              <a:t>합성곱을</a:t>
            </a:r>
            <a:r>
              <a:rPr lang="ko-KR" altLang="en-US" sz="1100" b="0" i="0" u="none" strike="noStrike" cap="none" dirty="0">
                <a:solidFill>
                  <a:srgbClr val="000000"/>
                </a:solidFill>
                <a:effectLst/>
                <a:latin typeface="Arial"/>
                <a:ea typeface="Arial"/>
                <a:cs typeface="Arial"/>
                <a:sym typeface="Arial"/>
              </a:rPr>
              <a:t> 계산합니다</a:t>
            </a:r>
            <a:endParaRPr lang="en-US" altLang="ko-KR"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1656412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r>
              <a:rPr lang="en-US" altLang="ko-KR" sz="1100" b="0" i="0" u="none" strike="noStrike" cap="none" dirty="0">
                <a:solidFill>
                  <a:srgbClr val="000000"/>
                </a:solidFill>
                <a:effectLst/>
                <a:latin typeface="Arial"/>
                <a:ea typeface="Arial"/>
                <a:cs typeface="Arial"/>
                <a:sym typeface="Arial"/>
              </a:rPr>
              <a:t>Convolution </a:t>
            </a:r>
            <a:r>
              <a:rPr lang="ko-KR" altLang="en-US" sz="1100" b="0" i="0" u="none" strike="noStrike" cap="none" dirty="0">
                <a:solidFill>
                  <a:srgbClr val="000000"/>
                </a:solidFill>
                <a:effectLst/>
                <a:latin typeface="Arial"/>
                <a:ea typeface="Arial"/>
                <a:cs typeface="Arial"/>
                <a:sym typeface="Arial"/>
              </a:rPr>
              <a:t>레이어에서 </a:t>
            </a:r>
            <a:r>
              <a:rPr lang="en-US" altLang="ko-KR" sz="1100" b="0" i="0" u="none" strike="noStrike" cap="none" dirty="0">
                <a:solidFill>
                  <a:srgbClr val="000000"/>
                </a:solidFill>
                <a:effectLst/>
                <a:latin typeface="Arial"/>
                <a:ea typeface="Arial"/>
                <a:cs typeface="Arial"/>
                <a:sym typeface="Arial"/>
              </a:rPr>
              <a:t>Filter</a:t>
            </a:r>
            <a:r>
              <a:rPr lang="ko-KR" altLang="en-US" sz="1100" b="0" i="0" u="none" strike="noStrike" cap="none" dirty="0">
                <a:solidFill>
                  <a:srgbClr val="000000"/>
                </a:solidFill>
                <a:effectLst/>
                <a:latin typeface="Arial"/>
                <a:ea typeface="Arial"/>
                <a:cs typeface="Arial"/>
                <a:sym typeface="Arial"/>
              </a:rPr>
              <a:t>와 </a:t>
            </a:r>
            <a:r>
              <a:rPr lang="en-US" altLang="ko-KR" sz="1100" b="0" i="0" u="none" strike="noStrike" cap="none" dirty="0">
                <a:solidFill>
                  <a:srgbClr val="000000"/>
                </a:solidFill>
                <a:effectLst/>
                <a:latin typeface="Arial"/>
                <a:ea typeface="Arial"/>
                <a:cs typeface="Arial"/>
                <a:sym typeface="Arial"/>
              </a:rPr>
              <a:t>Stride</a:t>
            </a:r>
            <a:r>
              <a:rPr lang="ko-KR" altLang="en-US" sz="1100" b="0" i="0" u="none" strike="noStrike" cap="none" dirty="0">
                <a:solidFill>
                  <a:srgbClr val="000000"/>
                </a:solidFill>
                <a:effectLst/>
                <a:latin typeface="Arial"/>
                <a:ea typeface="Arial"/>
                <a:cs typeface="Arial"/>
                <a:sym typeface="Arial"/>
              </a:rPr>
              <a:t>에 작용으로 </a:t>
            </a:r>
            <a:r>
              <a:rPr lang="en-US" altLang="ko-KR" sz="1100" b="0" i="0" u="none" strike="noStrike" cap="none" dirty="0">
                <a:solidFill>
                  <a:srgbClr val="000000"/>
                </a:solidFill>
                <a:effectLst/>
                <a:latin typeface="Arial"/>
                <a:ea typeface="Arial"/>
                <a:cs typeface="Arial"/>
                <a:sym typeface="Arial"/>
              </a:rPr>
              <a:t>Feature Map </a:t>
            </a:r>
            <a:r>
              <a:rPr lang="ko-KR" altLang="en-US" sz="1100" b="0" i="0" u="none" strike="noStrike" cap="none" dirty="0">
                <a:solidFill>
                  <a:srgbClr val="000000"/>
                </a:solidFill>
                <a:effectLst/>
                <a:latin typeface="Arial"/>
                <a:ea typeface="Arial"/>
                <a:cs typeface="Arial"/>
                <a:sym typeface="Arial"/>
              </a:rPr>
              <a:t>크기는 입력데이터 보다 작습니다</a:t>
            </a:r>
            <a:r>
              <a:rPr lang="en-US" altLang="ko-KR" sz="1100" b="0" i="0" u="none" strike="noStrike" cap="none" dirty="0">
                <a:solidFill>
                  <a:srgbClr val="000000"/>
                </a:solidFill>
                <a:effectLst/>
                <a:latin typeface="Arial"/>
                <a:ea typeface="Arial"/>
                <a:cs typeface="Arial"/>
                <a:sym typeface="Arial"/>
              </a:rPr>
              <a:t>. Convolution </a:t>
            </a:r>
            <a:r>
              <a:rPr lang="ko-KR" altLang="en-US" sz="1100" b="0" i="0" u="none" strike="noStrike" cap="none" dirty="0">
                <a:solidFill>
                  <a:srgbClr val="000000"/>
                </a:solidFill>
                <a:effectLst/>
                <a:latin typeface="Arial"/>
                <a:ea typeface="Arial"/>
                <a:cs typeface="Arial"/>
                <a:sym typeface="Arial"/>
              </a:rPr>
              <a:t>레이어의 출력 데이터가 줄어드는 것을 방지하는 방법이 패딩입니다</a:t>
            </a:r>
            <a:r>
              <a:rPr lang="en-US" altLang="ko-KR" sz="1100" b="0" i="0" u="none" strike="noStrike" cap="none" dirty="0">
                <a:solidFill>
                  <a:srgbClr val="000000"/>
                </a:solidFill>
                <a:effectLst/>
                <a:latin typeface="Arial"/>
                <a:ea typeface="Arial"/>
                <a:cs typeface="Arial"/>
                <a:sym typeface="Arial"/>
              </a:rPr>
              <a:t>. </a:t>
            </a:r>
            <a:r>
              <a:rPr lang="ko-KR" altLang="en-US" sz="1100" b="0" i="0" u="none" strike="noStrike" cap="none" dirty="0">
                <a:solidFill>
                  <a:srgbClr val="000000"/>
                </a:solidFill>
                <a:effectLst/>
                <a:latin typeface="Arial"/>
                <a:ea typeface="Arial"/>
                <a:cs typeface="Arial"/>
                <a:sym typeface="Arial"/>
              </a:rPr>
              <a:t>패딩은 입력 데이터의 외각에 지정된 픽셀만큼 특정 값으로 채워 넣는 것을 의미합니다</a:t>
            </a:r>
            <a:r>
              <a:rPr lang="en-US" altLang="ko-KR" sz="1100" b="0" i="0" u="none" strike="noStrike" cap="none" dirty="0">
                <a:solidFill>
                  <a:srgbClr val="000000"/>
                </a:solidFill>
                <a:effectLst/>
                <a:latin typeface="Arial"/>
                <a:ea typeface="Arial"/>
                <a:cs typeface="Arial"/>
                <a:sym typeface="Arial"/>
              </a:rPr>
              <a:t>. </a:t>
            </a:r>
            <a:r>
              <a:rPr lang="ko-KR" altLang="en-US" sz="1100" b="0" i="0" u="none" strike="noStrike" cap="none" dirty="0">
                <a:solidFill>
                  <a:srgbClr val="000000"/>
                </a:solidFill>
                <a:effectLst/>
                <a:latin typeface="Arial"/>
                <a:ea typeface="Arial"/>
                <a:cs typeface="Arial"/>
                <a:sym typeface="Arial"/>
              </a:rPr>
              <a:t>보통 패딩 값으로 </a:t>
            </a:r>
            <a:r>
              <a:rPr lang="en-US" altLang="ko-KR" sz="1100" b="0" i="0" u="none" strike="noStrike" cap="none" dirty="0">
                <a:solidFill>
                  <a:srgbClr val="000000"/>
                </a:solidFill>
                <a:effectLst/>
                <a:latin typeface="Arial"/>
                <a:ea typeface="Arial"/>
                <a:cs typeface="Arial"/>
                <a:sym typeface="Arial"/>
              </a:rPr>
              <a:t>0</a:t>
            </a:r>
            <a:r>
              <a:rPr lang="ko-KR" altLang="en-US" sz="1100" b="0" i="0" u="none" strike="noStrike" cap="none" dirty="0">
                <a:solidFill>
                  <a:srgbClr val="000000"/>
                </a:solidFill>
                <a:effectLst/>
                <a:latin typeface="Arial"/>
                <a:ea typeface="Arial"/>
                <a:cs typeface="Arial"/>
                <a:sym typeface="Arial"/>
              </a:rPr>
              <a:t>으로 채워 넣습니다</a:t>
            </a:r>
            <a:r>
              <a:rPr lang="en-US" altLang="ko-KR" sz="1100" b="0" i="0" u="none" strike="noStrike" cap="none" dirty="0">
                <a:solidFill>
                  <a:srgbClr val="000000"/>
                </a:solidFill>
                <a:effectLst/>
                <a:latin typeface="Arial"/>
                <a:ea typeface="Arial"/>
                <a:cs typeface="Arial"/>
                <a:sym typeface="Arial"/>
              </a:rPr>
              <a:t>.</a:t>
            </a:r>
          </a:p>
        </p:txBody>
      </p:sp>
    </p:spTree>
    <p:extLst>
      <p:ext uri="{BB962C8B-B14F-4D97-AF65-F5344CB8AC3E}">
        <p14:creationId xmlns:p14="http://schemas.microsoft.com/office/powerpoint/2010/main" val="3025608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r>
              <a:rPr lang="en-US" altLang="ko-KR" sz="1100" b="0" i="0" u="none" strike="noStrike" cap="none" dirty="0">
                <a:solidFill>
                  <a:srgbClr val="000000"/>
                </a:solidFill>
                <a:effectLst/>
                <a:latin typeface="Arial"/>
                <a:ea typeface="Arial"/>
                <a:cs typeface="Arial"/>
                <a:sym typeface="Arial"/>
              </a:rPr>
              <a:t>Convolution </a:t>
            </a:r>
            <a:r>
              <a:rPr lang="ko-KR" altLang="en-US" sz="1100" b="0" i="0" u="none" strike="noStrike" cap="none" dirty="0">
                <a:solidFill>
                  <a:srgbClr val="000000"/>
                </a:solidFill>
                <a:effectLst/>
                <a:latin typeface="Arial"/>
                <a:ea typeface="Arial"/>
                <a:cs typeface="Arial"/>
                <a:sym typeface="Arial"/>
              </a:rPr>
              <a:t>레이어에서 </a:t>
            </a:r>
            <a:r>
              <a:rPr lang="en-US" altLang="ko-KR" sz="1100" b="0" i="0" u="none" strike="noStrike" cap="none" dirty="0">
                <a:solidFill>
                  <a:srgbClr val="000000"/>
                </a:solidFill>
                <a:effectLst/>
                <a:latin typeface="Arial"/>
                <a:ea typeface="Arial"/>
                <a:cs typeface="Arial"/>
                <a:sym typeface="Arial"/>
              </a:rPr>
              <a:t>Filter</a:t>
            </a:r>
            <a:r>
              <a:rPr lang="ko-KR" altLang="en-US" sz="1100" b="0" i="0" u="none" strike="noStrike" cap="none" dirty="0">
                <a:solidFill>
                  <a:srgbClr val="000000"/>
                </a:solidFill>
                <a:effectLst/>
                <a:latin typeface="Arial"/>
                <a:ea typeface="Arial"/>
                <a:cs typeface="Arial"/>
                <a:sym typeface="Arial"/>
              </a:rPr>
              <a:t>와 </a:t>
            </a:r>
            <a:r>
              <a:rPr lang="en-US" altLang="ko-KR" sz="1100" b="0" i="0" u="none" strike="noStrike" cap="none" dirty="0">
                <a:solidFill>
                  <a:srgbClr val="000000"/>
                </a:solidFill>
                <a:effectLst/>
                <a:latin typeface="Arial"/>
                <a:ea typeface="Arial"/>
                <a:cs typeface="Arial"/>
                <a:sym typeface="Arial"/>
              </a:rPr>
              <a:t>Stride</a:t>
            </a:r>
            <a:r>
              <a:rPr lang="ko-KR" altLang="en-US" sz="1100" b="0" i="0" u="none" strike="noStrike" cap="none" dirty="0">
                <a:solidFill>
                  <a:srgbClr val="000000"/>
                </a:solidFill>
                <a:effectLst/>
                <a:latin typeface="Arial"/>
                <a:ea typeface="Arial"/>
                <a:cs typeface="Arial"/>
                <a:sym typeface="Arial"/>
              </a:rPr>
              <a:t>에 작용으로 </a:t>
            </a:r>
            <a:r>
              <a:rPr lang="en-US" altLang="ko-KR" sz="1100" b="0" i="0" u="none" strike="noStrike" cap="none" dirty="0">
                <a:solidFill>
                  <a:srgbClr val="000000"/>
                </a:solidFill>
                <a:effectLst/>
                <a:latin typeface="Arial"/>
                <a:ea typeface="Arial"/>
                <a:cs typeface="Arial"/>
                <a:sym typeface="Arial"/>
              </a:rPr>
              <a:t>Feature Map </a:t>
            </a:r>
            <a:r>
              <a:rPr lang="ko-KR" altLang="en-US" sz="1100" b="0" i="0" u="none" strike="noStrike" cap="none" dirty="0">
                <a:solidFill>
                  <a:srgbClr val="000000"/>
                </a:solidFill>
                <a:effectLst/>
                <a:latin typeface="Arial"/>
                <a:ea typeface="Arial"/>
                <a:cs typeface="Arial"/>
                <a:sym typeface="Arial"/>
              </a:rPr>
              <a:t>크기는 입력데이터 보다 작습니다</a:t>
            </a:r>
            <a:r>
              <a:rPr lang="en-US" altLang="ko-KR" sz="1100" b="0" i="0" u="none" strike="noStrike" cap="none" dirty="0">
                <a:solidFill>
                  <a:srgbClr val="000000"/>
                </a:solidFill>
                <a:effectLst/>
                <a:latin typeface="Arial"/>
                <a:ea typeface="Arial"/>
                <a:cs typeface="Arial"/>
                <a:sym typeface="Arial"/>
              </a:rPr>
              <a:t>. Convolution </a:t>
            </a:r>
            <a:r>
              <a:rPr lang="ko-KR" altLang="en-US" sz="1100" b="0" i="0" u="none" strike="noStrike" cap="none" dirty="0">
                <a:solidFill>
                  <a:srgbClr val="000000"/>
                </a:solidFill>
                <a:effectLst/>
                <a:latin typeface="Arial"/>
                <a:ea typeface="Arial"/>
                <a:cs typeface="Arial"/>
                <a:sym typeface="Arial"/>
              </a:rPr>
              <a:t>레이어의 출력 데이터가 줄어드는 것을 방지하는 방법이 패딩입니다</a:t>
            </a:r>
            <a:r>
              <a:rPr lang="en-US" altLang="ko-KR" sz="1100" b="0" i="0" u="none" strike="noStrike" cap="none" dirty="0">
                <a:solidFill>
                  <a:srgbClr val="000000"/>
                </a:solidFill>
                <a:effectLst/>
                <a:latin typeface="Arial"/>
                <a:ea typeface="Arial"/>
                <a:cs typeface="Arial"/>
                <a:sym typeface="Arial"/>
              </a:rPr>
              <a:t>. </a:t>
            </a:r>
            <a:r>
              <a:rPr lang="ko-KR" altLang="en-US" sz="1100" b="0" i="0" u="none" strike="noStrike" cap="none" dirty="0">
                <a:solidFill>
                  <a:srgbClr val="000000"/>
                </a:solidFill>
                <a:effectLst/>
                <a:latin typeface="Arial"/>
                <a:ea typeface="Arial"/>
                <a:cs typeface="Arial"/>
                <a:sym typeface="Arial"/>
              </a:rPr>
              <a:t>패딩은 입력 데이터의 외각에 지정된 픽셀만큼 특정 값으로 채워 넣는 것을 의미합니다</a:t>
            </a:r>
            <a:r>
              <a:rPr lang="en-US" altLang="ko-KR" sz="1100" b="0" i="0" u="none" strike="noStrike" cap="none" dirty="0">
                <a:solidFill>
                  <a:srgbClr val="000000"/>
                </a:solidFill>
                <a:effectLst/>
                <a:latin typeface="Arial"/>
                <a:ea typeface="Arial"/>
                <a:cs typeface="Arial"/>
                <a:sym typeface="Arial"/>
              </a:rPr>
              <a:t>. </a:t>
            </a:r>
            <a:r>
              <a:rPr lang="ko-KR" altLang="en-US" sz="1100" b="0" i="0" u="none" strike="noStrike" cap="none" dirty="0">
                <a:solidFill>
                  <a:srgbClr val="000000"/>
                </a:solidFill>
                <a:effectLst/>
                <a:latin typeface="Arial"/>
                <a:ea typeface="Arial"/>
                <a:cs typeface="Arial"/>
                <a:sym typeface="Arial"/>
              </a:rPr>
              <a:t>보통 패딩 값으로 </a:t>
            </a:r>
            <a:r>
              <a:rPr lang="en-US" altLang="ko-KR" sz="1100" b="0" i="0" u="none" strike="noStrike" cap="none" dirty="0">
                <a:solidFill>
                  <a:srgbClr val="000000"/>
                </a:solidFill>
                <a:effectLst/>
                <a:latin typeface="Arial"/>
                <a:ea typeface="Arial"/>
                <a:cs typeface="Arial"/>
                <a:sym typeface="Arial"/>
              </a:rPr>
              <a:t>0</a:t>
            </a:r>
            <a:r>
              <a:rPr lang="ko-KR" altLang="en-US" sz="1100" b="0" i="0" u="none" strike="noStrike" cap="none" dirty="0">
                <a:solidFill>
                  <a:srgbClr val="000000"/>
                </a:solidFill>
                <a:effectLst/>
                <a:latin typeface="Arial"/>
                <a:ea typeface="Arial"/>
                <a:cs typeface="Arial"/>
                <a:sym typeface="Arial"/>
              </a:rPr>
              <a:t>으로 채워 넣습니다</a:t>
            </a:r>
            <a:r>
              <a:rPr lang="en-US" altLang="ko-KR" sz="1100" b="0" i="0" u="none" strike="noStrike" cap="none" dirty="0">
                <a:solidFill>
                  <a:srgbClr val="000000"/>
                </a:solidFill>
                <a:effectLst/>
                <a:latin typeface="Arial"/>
                <a:ea typeface="Arial"/>
                <a:cs typeface="Arial"/>
                <a:sym typeface="Arial"/>
              </a:rPr>
              <a:t>.</a:t>
            </a:r>
          </a:p>
        </p:txBody>
      </p:sp>
    </p:spTree>
    <p:extLst>
      <p:ext uri="{BB962C8B-B14F-4D97-AF65-F5344CB8AC3E}">
        <p14:creationId xmlns:p14="http://schemas.microsoft.com/office/powerpoint/2010/main" val="40661029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r>
              <a:rPr lang="en-US" altLang="ko-KR" sz="1100" b="0" i="0" u="none" strike="noStrike" cap="none" dirty="0">
                <a:solidFill>
                  <a:srgbClr val="000000"/>
                </a:solidFill>
                <a:effectLst/>
                <a:latin typeface="Arial"/>
                <a:ea typeface="Arial"/>
                <a:cs typeface="Arial"/>
                <a:sym typeface="Arial"/>
              </a:rPr>
              <a:t>Convolution </a:t>
            </a:r>
            <a:r>
              <a:rPr lang="ko-KR" altLang="en-US" sz="1100" b="0" i="0" u="none" strike="noStrike" cap="none" dirty="0">
                <a:solidFill>
                  <a:srgbClr val="000000"/>
                </a:solidFill>
                <a:effectLst/>
                <a:latin typeface="Arial"/>
                <a:ea typeface="Arial"/>
                <a:cs typeface="Arial"/>
                <a:sym typeface="Arial"/>
              </a:rPr>
              <a:t>레이어에서 </a:t>
            </a:r>
            <a:r>
              <a:rPr lang="en-US" altLang="ko-KR" sz="1100" b="0" i="0" u="none" strike="noStrike" cap="none" dirty="0">
                <a:solidFill>
                  <a:srgbClr val="000000"/>
                </a:solidFill>
                <a:effectLst/>
                <a:latin typeface="Arial"/>
                <a:ea typeface="Arial"/>
                <a:cs typeface="Arial"/>
                <a:sym typeface="Arial"/>
              </a:rPr>
              <a:t>Filter</a:t>
            </a:r>
            <a:r>
              <a:rPr lang="ko-KR" altLang="en-US" sz="1100" b="0" i="0" u="none" strike="noStrike" cap="none" dirty="0">
                <a:solidFill>
                  <a:srgbClr val="000000"/>
                </a:solidFill>
                <a:effectLst/>
                <a:latin typeface="Arial"/>
                <a:ea typeface="Arial"/>
                <a:cs typeface="Arial"/>
                <a:sym typeface="Arial"/>
              </a:rPr>
              <a:t>와 </a:t>
            </a:r>
            <a:r>
              <a:rPr lang="en-US" altLang="ko-KR" sz="1100" b="0" i="0" u="none" strike="noStrike" cap="none" dirty="0">
                <a:solidFill>
                  <a:srgbClr val="000000"/>
                </a:solidFill>
                <a:effectLst/>
                <a:latin typeface="Arial"/>
                <a:ea typeface="Arial"/>
                <a:cs typeface="Arial"/>
                <a:sym typeface="Arial"/>
              </a:rPr>
              <a:t>Stride</a:t>
            </a:r>
            <a:r>
              <a:rPr lang="ko-KR" altLang="en-US" sz="1100" b="0" i="0" u="none" strike="noStrike" cap="none" dirty="0">
                <a:solidFill>
                  <a:srgbClr val="000000"/>
                </a:solidFill>
                <a:effectLst/>
                <a:latin typeface="Arial"/>
                <a:ea typeface="Arial"/>
                <a:cs typeface="Arial"/>
                <a:sym typeface="Arial"/>
              </a:rPr>
              <a:t>에 작용으로 </a:t>
            </a:r>
            <a:r>
              <a:rPr lang="en-US" altLang="ko-KR" sz="1100" b="0" i="0" u="none" strike="noStrike" cap="none" dirty="0">
                <a:solidFill>
                  <a:srgbClr val="000000"/>
                </a:solidFill>
                <a:effectLst/>
                <a:latin typeface="Arial"/>
                <a:ea typeface="Arial"/>
                <a:cs typeface="Arial"/>
                <a:sym typeface="Arial"/>
              </a:rPr>
              <a:t>Feature Map </a:t>
            </a:r>
            <a:r>
              <a:rPr lang="ko-KR" altLang="en-US" sz="1100" b="0" i="0" u="none" strike="noStrike" cap="none" dirty="0">
                <a:solidFill>
                  <a:srgbClr val="000000"/>
                </a:solidFill>
                <a:effectLst/>
                <a:latin typeface="Arial"/>
                <a:ea typeface="Arial"/>
                <a:cs typeface="Arial"/>
                <a:sym typeface="Arial"/>
              </a:rPr>
              <a:t>크기는 입력데이터 보다 작습니다</a:t>
            </a:r>
            <a:r>
              <a:rPr lang="en-US" altLang="ko-KR" sz="1100" b="0" i="0" u="none" strike="noStrike" cap="none" dirty="0">
                <a:solidFill>
                  <a:srgbClr val="000000"/>
                </a:solidFill>
                <a:effectLst/>
                <a:latin typeface="Arial"/>
                <a:ea typeface="Arial"/>
                <a:cs typeface="Arial"/>
                <a:sym typeface="Arial"/>
              </a:rPr>
              <a:t>. Convolution </a:t>
            </a:r>
            <a:r>
              <a:rPr lang="ko-KR" altLang="en-US" sz="1100" b="0" i="0" u="none" strike="noStrike" cap="none" dirty="0">
                <a:solidFill>
                  <a:srgbClr val="000000"/>
                </a:solidFill>
                <a:effectLst/>
                <a:latin typeface="Arial"/>
                <a:ea typeface="Arial"/>
                <a:cs typeface="Arial"/>
                <a:sym typeface="Arial"/>
              </a:rPr>
              <a:t>레이어의 출력 데이터가 줄어드는 것을 방지하는 방법이 패딩입니다</a:t>
            </a:r>
            <a:r>
              <a:rPr lang="en-US" altLang="ko-KR" sz="1100" b="0" i="0" u="none" strike="noStrike" cap="none" dirty="0">
                <a:solidFill>
                  <a:srgbClr val="000000"/>
                </a:solidFill>
                <a:effectLst/>
                <a:latin typeface="Arial"/>
                <a:ea typeface="Arial"/>
                <a:cs typeface="Arial"/>
                <a:sym typeface="Arial"/>
              </a:rPr>
              <a:t>. </a:t>
            </a:r>
            <a:r>
              <a:rPr lang="ko-KR" altLang="en-US" sz="1100" b="0" i="0" u="none" strike="noStrike" cap="none" dirty="0">
                <a:solidFill>
                  <a:srgbClr val="000000"/>
                </a:solidFill>
                <a:effectLst/>
                <a:latin typeface="Arial"/>
                <a:ea typeface="Arial"/>
                <a:cs typeface="Arial"/>
                <a:sym typeface="Arial"/>
              </a:rPr>
              <a:t>패딩은 입력 데이터의 외각에 지정된 픽셀만큼 특정 값으로 채워 넣는 것을 의미합니다</a:t>
            </a:r>
            <a:r>
              <a:rPr lang="en-US" altLang="ko-KR" sz="1100" b="0" i="0" u="none" strike="noStrike" cap="none" dirty="0">
                <a:solidFill>
                  <a:srgbClr val="000000"/>
                </a:solidFill>
                <a:effectLst/>
                <a:latin typeface="Arial"/>
                <a:ea typeface="Arial"/>
                <a:cs typeface="Arial"/>
                <a:sym typeface="Arial"/>
              </a:rPr>
              <a:t>. </a:t>
            </a:r>
            <a:r>
              <a:rPr lang="ko-KR" altLang="en-US" sz="1100" b="0" i="0" u="none" strike="noStrike" cap="none" dirty="0">
                <a:solidFill>
                  <a:srgbClr val="000000"/>
                </a:solidFill>
                <a:effectLst/>
                <a:latin typeface="Arial"/>
                <a:ea typeface="Arial"/>
                <a:cs typeface="Arial"/>
                <a:sym typeface="Arial"/>
              </a:rPr>
              <a:t>보통 패딩 값으로 </a:t>
            </a:r>
            <a:r>
              <a:rPr lang="en-US" altLang="ko-KR" sz="1100" b="0" i="0" u="none" strike="noStrike" cap="none" dirty="0">
                <a:solidFill>
                  <a:srgbClr val="000000"/>
                </a:solidFill>
                <a:effectLst/>
                <a:latin typeface="Arial"/>
                <a:ea typeface="Arial"/>
                <a:cs typeface="Arial"/>
                <a:sym typeface="Arial"/>
              </a:rPr>
              <a:t>0</a:t>
            </a:r>
            <a:r>
              <a:rPr lang="ko-KR" altLang="en-US" sz="1100" b="0" i="0" u="none" strike="noStrike" cap="none" dirty="0">
                <a:solidFill>
                  <a:srgbClr val="000000"/>
                </a:solidFill>
                <a:effectLst/>
                <a:latin typeface="Arial"/>
                <a:ea typeface="Arial"/>
                <a:cs typeface="Arial"/>
                <a:sym typeface="Arial"/>
              </a:rPr>
              <a:t>으로 채워 넣습니다</a:t>
            </a:r>
            <a:r>
              <a:rPr lang="en-US" altLang="ko-KR" sz="1100" b="0" i="0" u="none" strike="noStrike" cap="none" dirty="0">
                <a:solidFill>
                  <a:srgbClr val="000000"/>
                </a:solidFill>
                <a:effectLst/>
                <a:latin typeface="Arial"/>
                <a:ea typeface="Arial"/>
                <a:cs typeface="Arial"/>
                <a:sym typeface="Arial"/>
              </a:rPr>
              <a:t>.</a:t>
            </a:r>
          </a:p>
        </p:txBody>
      </p:sp>
    </p:spTree>
    <p:extLst>
      <p:ext uri="{BB962C8B-B14F-4D97-AF65-F5344CB8AC3E}">
        <p14:creationId xmlns:p14="http://schemas.microsoft.com/office/powerpoint/2010/main" val="32962238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r>
              <a:rPr lang="en-US" altLang="ko-KR" sz="1100" b="0" i="0" u="none" strike="noStrike" cap="none" dirty="0">
                <a:solidFill>
                  <a:srgbClr val="000000"/>
                </a:solidFill>
                <a:effectLst/>
                <a:latin typeface="Arial"/>
                <a:ea typeface="Arial"/>
                <a:cs typeface="Arial"/>
                <a:sym typeface="Arial"/>
              </a:rPr>
              <a:t>Convolution </a:t>
            </a:r>
            <a:r>
              <a:rPr lang="ko-KR" altLang="en-US" sz="1100" b="0" i="0" u="none" strike="noStrike" cap="none" dirty="0">
                <a:solidFill>
                  <a:srgbClr val="000000"/>
                </a:solidFill>
                <a:effectLst/>
                <a:latin typeface="Arial"/>
                <a:ea typeface="Arial"/>
                <a:cs typeface="Arial"/>
                <a:sym typeface="Arial"/>
              </a:rPr>
              <a:t>레이어에서 </a:t>
            </a:r>
            <a:r>
              <a:rPr lang="en-US" altLang="ko-KR" sz="1100" b="0" i="0" u="none" strike="noStrike" cap="none" dirty="0">
                <a:solidFill>
                  <a:srgbClr val="000000"/>
                </a:solidFill>
                <a:effectLst/>
                <a:latin typeface="Arial"/>
                <a:ea typeface="Arial"/>
                <a:cs typeface="Arial"/>
                <a:sym typeface="Arial"/>
              </a:rPr>
              <a:t>Filter</a:t>
            </a:r>
            <a:r>
              <a:rPr lang="ko-KR" altLang="en-US" sz="1100" b="0" i="0" u="none" strike="noStrike" cap="none" dirty="0">
                <a:solidFill>
                  <a:srgbClr val="000000"/>
                </a:solidFill>
                <a:effectLst/>
                <a:latin typeface="Arial"/>
                <a:ea typeface="Arial"/>
                <a:cs typeface="Arial"/>
                <a:sym typeface="Arial"/>
              </a:rPr>
              <a:t>와 </a:t>
            </a:r>
            <a:r>
              <a:rPr lang="en-US" altLang="ko-KR" sz="1100" b="0" i="0" u="none" strike="noStrike" cap="none" dirty="0">
                <a:solidFill>
                  <a:srgbClr val="000000"/>
                </a:solidFill>
                <a:effectLst/>
                <a:latin typeface="Arial"/>
                <a:ea typeface="Arial"/>
                <a:cs typeface="Arial"/>
                <a:sym typeface="Arial"/>
              </a:rPr>
              <a:t>Stride</a:t>
            </a:r>
            <a:r>
              <a:rPr lang="ko-KR" altLang="en-US" sz="1100" b="0" i="0" u="none" strike="noStrike" cap="none" dirty="0">
                <a:solidFill>
                  <a:srgbClr val="000000"/>
                </a:solidFill>
                <a:effectLst/>
                <a:latin typeface="Arial"/>
                <a:ea typeface="Arial"/>
                <a:cs typeface="Arial"/>
                <a:sym typeface="Arial"/>
              </a:rPr>
              <a:t>에 작용으로 </a:t>
            </a:r>
            <a:r>
              <a:rPr lang="en-US" altLang="ko-KR" sz="1100" b="0" i="0" u="none" strike="noStrike" cap="none" dirty="0">
                <a:solidFill>
                  <a:srgbClr val="000000"/>
                </a:solidFill>
                <a:effectLst/>
                <a:latin typeface="Arial"/>
                <a:ea typeface="Arial"/>
                <a:cs typeface="Arial"/>
                <a:sym typeface="Arial"/>
              </a:rPr>
              <a:t>Feature Map </a:t>
            </a:r>
            <a:r>
              <a:rPr lang="ko-KR" altLang="en-US" sz="1100" b="0" i="0" u="none" strike="noStrike" cap="none" dirty="0">
                <a:solidFill>
                  <a:srgbClr val="000000"/>
                </a:solidFill>
                <a:effectLst/>
                <a:latin typeface="Arial"/>
                <a:ea typeface="Arial"/>
                <a:cs typeface="Arial"/>
                <a:sym typeface="Arial"/>
              </a:rPr>
              <a:t>크기는 입력데이터 보다 작습니다</a:t>
            </a:r>
            <a:r>
              <a:rPr lang="en-US" altLang="ko-KR" sz="1100" b="0" i="0" u="none" strike="noStrike" cap="none" dirty="0">
                <a:solidFill>
                  <a:srgbClr val="000000"/>
                </a:solidFill>
                <a:effectLst/>
                <a:latin typeface="Arial"/>
                <a:ea typeface="Arial"/>
                <a:cs typeface="Arial"/>
                <a:sym typeface="Arial"/>
              </a:rPr>
              <a:t>. Convolution </a:t>
            </a:r>
            <a:r>
              <a:rPr lang="ko-KR" altLang="en-US" sz="1100" b="0" i="0" u="none" strike="noStrike" cap="none" dirty="0">
                <a:solidFill>
                  <a:srgbClr val="000000"/>
                </a:solidFill>
                <a:effectLst/>
                <a:latin typeface="Arial"/>
                <a:ea typeface="Arial"/>
                <a:cs typeface="Arial"/>
                <a:sym typeface="Arial"/>
              </a:rPr>
              <a:t>레이어의 출력 데이터가 줄어드는 것을 방지하는 방법이 패딩입니다</a:t>
            </a:r>
            <a:r>
              <a:rPr lang="en-US" altLang="ko-KR" sz="1100" b="0" i="0" u="none" strike="noStrike" cap="none" dirty="0">
                <a:solidFill>
                  <a:srgbClr val="000000"/>
                </a:solidFill>
                <a:effectLst/>
                <a:latin typeface="Arial"/>
                <a:ea typeface="Arial"/>
                <a:cs typeface="Arial"/>
                <a:sym typeface="Arial"/>
              </a:rPr>
              <a:t>. </a:t>
            </a:r>
            <a:r>
              <a:rPr lang="ko-KR" altLang="en-US" sz="1100" b="0" i="0" u="none" strike="noStrike" cap="none" dirty="0">
                <a:solidFill>
                  <a:srgbClr val="000000"/>
                </a:solidFill>
                <a:effectLst/>
                <a:latin typeface="Arial"/>
                <a:ea typeface="Arial"/>
                <a:cs typeface="Arial"/>
                <a:sym typeface="Arial"/>
              </a:rPr>
              <a:t>패딩은 입력 데이터의 외각에 지정된 픽셀만큼 특정 값으로 채워 넣는 것을 의미합니다</a:t>
            </a:r>
            <a:r>
              <a:rPr lang="en-US" altLang="ko-KR" sz="1100" b="0" i="0" u="none" strike="noStrike" cap="none" dirty="0">
                <a:solidFill>
                  <a:srgbClr val="000000"/>
                </a:solidFill>
                <a:effectLst/>
                <a:latin typeface="Arial"/>
                <a:ea typeface="Arial"/>
                <a:cs typeface="Arial"/>
                <a:sym typeface="Arial"/>
              </a:rPr>
              <a:t>. </a:t>
            </a:r>
            <a:r>
              <a:rPr lang="ko-KR" altLang="en-US" sz="1100" b="0" i="0" u="none" strike="noStrike" cap="none" dirty="0">
                <a:solidFill>
                  <a:srgbClr val="000000"/>
                </a:solidFill>
                <a:effectLst/>
                <a:latin typeface="Arial"/>
                <a:ea typeface="Arial"/>
                <a:cs typeface="Arial"/>
                <a:sym typeface="Arial"/>
              </a:rPr>
              <a:t>보통 패딩 값으로 </a:t>
            </a:r>
            <a:r>
              <a:rPr lang="en-US" altLang="ko-KR" sz="1100" b="0" i="0" u="none" strike="noStrike" cap="none" dirty="0">
                <a:solidFill>
                  <a:srgbClr val="000000"/>
                </a:solidFill>
                <a:effectLst/>
                <a:latin typeface="Arial"/>
                <a:ea typeface="Arial"/>
                <a:cs typeface="Arial"/>
                <a:sym typeface="Arial"/>
              </a:rPr>
              <a:t>0</a:t>
            </a:r>
            <a:r>
              <a:rPr lang="ko-KR" altLang="en-US" sz="1100" b="0" i="0" u="none" strike="noStrike" cap="none" dirty="0">
                <a:solidFill>
                  <a:srgbClr val="000000"/>
                </a:solidFill>
                <a:effectLst/>
                <a:latin typeface="Arial"/>
                <a:ea typeface="Arial"/>
                <a:cs typeface="Arial"/>
                <a:sym typeface="Arial"/>
              </a:rPr>
              <a:t>으로 채워 넣습니다</a:t>
            </a:r>
            <a:r>
              <a:rPr lang="en-US" altLang="ko-KR" sz="1100" b="0" i="0" u="none" strike="noStrike" cap="none" dirty="0">
                <a:solidFill>
                  <a:srgbClr val="000000"/>
                </a:solidFill>
                <a:effectLst/>
                <a:latin typeface="Arial"/>
                <a:ea typeface="Arial"/>
                <a:cs typeface="Arial"/>
                <a:sym typeface="Arial"/>
              </a:rPr>
              <a:t>.</a:t>
            </a:r>
          </a:p>
        </p:txBody>
      </p:sp>
    </p:spTree>
    <p:extLst>
      <p:ext uri="{BB962C8B-B14F-4D97-AF65-F5344CB8AC3E}">
        <p14:creationId xmlns:p14="http://schemas.microsoft.com/office/powerpoint/2010/main" val="784879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r>
              <a:rPr lang="en-US" altLang="ko-KR" sz="1100" b="0" i="0" u="none" strike="noStrike" cap="none" dirty="0">
                <a:solidFill>
                  <a:srgbClr val="000000"/>
                </a:solidFill>
                <a:effectLst/>
                <a:latin typeface="Arial"/>
                <a:ea typeface="Arial"/>
                <a:cs typeface="Arial"/>
                <a:sym typeface="Arial"/>
              </a:rPr>
              <a:t>Convolution </a:t>
            </a:r>
            <a:r>
              <a:rPr lang="ko-KR" altLang="en-US" sz="1100" b="0" i="0" u="none" strike="noStrike" cap="none" dirty="0">
                <a:solidFill>
                  <a:srgbClr val="000000"/>
                </a:solidFill>
                <a:effectLst/>
                <a:latin typeface="Arial"/>
                <a:ea typeface="Arial"/>
                <a:cs typeface="Arial"/>
                <a:sym typeface="Arial"/>
              </a:rPr>
              <a:t>레이어에서 </a:t>
            </a:r>
            <a:r>
              <a:rPr lang="en-US" altLang="ko-KR" sz="1100" b="0" i="0" u="none" strike="noStrike" cap="none" dirty="0">
                <a:solidFill>
                  <a:srgbClr val="000000"/>
                </a:solidFill>
                <a:effectLst/>
                <a:latin typeface="Arial"/>
                <a:ea typeface="Arial"/>
                <a:cs typeface="Arial"/>
                <a:sym typeface="Arial"/>
              </a:rPr>
              <a:t>Filter</a:t>
            </a:r>
            <a:r>
              <a:rPr lang="ko-KR" altLang="en-US" sz="1100" b="0" i="0" u="none" strike="noStrike" cap="none" dirty="0">
                <a:solidFill>
                  <a:srgbClr val="000000"/>
                </a:solidFill>
                <a:effectLst/>
                <a:latin typeface="Arial"/>
                <a:ea typeface="Arial"/>
                <a:cs typeface="Arial"/>
                <a:sym typeface="Arial"/>
              </a:rPr>
              <a:t>와 </a:t>
            </a:r>
            <a:r>
              <a:rPr lang="en-US" altLang="ko-KR" sz="1100" b="0" i="0" u="none" strike="noStrike" cap="none" dirty="0">
                <a:solidFill>
                  <a:srgbClr val="000000"/>
                </a:solidFill>
                <a:effectLst/>
                <a:latin typeface="Arial"/>
                <a:ea typeface="Arial"/>
                <a:cs typeface="Arial"/>
                <a:sym typeface="Arial"/>
              </a:rPr>
              <a:t>Stride</a:t>
            </a:r>
            <a:r>
              <a:rPr lang="ko-KR" altLang="en-US" sz="1100" b="0" i="0" u="none" strike="noStrike" cap="none" dirty="0">
                <a:solidFill>
                  <a:srgbClr val="000000"/>
                </a:solidFill>
                <a:effectLst/>
                <a:latin typeface="Arial"/>
                <a:ea typeface="Arial"/>
                <a:cs typeface="Arial"/>
                <a:sym typeface="Arial"/>
              </a:rPr>
              <a:t>에 작용으로 </a:t>
            </a:r>
            <a:r>
              <a:rPr lang="en-US" altLang="ko-KR" sz="1100" b="0" i="0" u="none" strike="noStrike" cap="none" dirty="0">
                <a:solidFill>
                  <a:srgbClr val="000000"/>
                </a:solidFill>
                <a:effectLst/>
                <a:latin typeface="Arial"/>
                <a:ea typeface="Arial"/>
                <a:cs typeface="Arial"/>
                <a:sym typeface="Arial"/>
              </a:rPr>
              <a:t>Feature Map </a:t>
            </a:r>
            <a:r>
              <a:rPr lang="ko-KR" altLang="en-US" sz="1100" b="0" i="0" u="none" strike="noStrike" cap="none" dirty="0">
                <a:solidFill>
                  <a:srgbClr val="000000"/>
                </a:solidFill>
                <a:effectLst/>
                <a:latin typeface="Arial"/>
                <a:ea typeface="Arial"/>
                <a:cs typeface="Arial"/>
                <a:sym typeface="Arial"/>
              </a:rPr>
              <a:t>크기는 입력데이터 보다 작습니다</a:t>
            </a:r>
            <a:r>
              <a:rPr lang="en-US" altLang="ko-KR" sz="1100" b="0" i="0" u="none" strike="noStrike" cap="none" dirty="0">
                <a:solidFill>
                  <a:srgbClr val="000000"/>
                </a:solidFill>
                <a:effectLst/>
                <a:latin typeface="Arial"/>
                <a:ea typeface="Arial"/>
                <a:cs typeface="Arial"/>
                <a:sym typeface="Arial"/>
              </a:rPr>
              <a:t>. Convolution </a:t>
            </a:r>
            <a:r>
              <a:rPr lang="ko-KR" altLang="en-US" sz="1100" b="0" i="0" u="none" strike="noStrike" cap="none" dirty="0">
                <a:solidFill>
                  <a:srgbClr val="000000"/>
                </a:solidFill>
                <a:effectLst/>
                <a:latin typeface="Arial"/>
                <a:ea typeface="Arial"/>
                <a:cs typeface="Arial"/>
                <a:sym typeface="Arial"/>
              </a:rPr>
              <a:t>레이어의 출력 데이터가 줄어드는 것을 방지하는 방법이 패딩입니다</a:t>
            </a:r>
            <a:r>
              <a:rPr lang="en-US" altLang="ko-KR" sz="1100" b="0" i="0" u="none" strike="noStrike" cap="none" dirty="0">
                <a:solidFill>
                  <a:srgbClr val="000000"/>
                </a:solidFill>
                <a:effectLst/>
                <a:latin typeface="Arial"/>
                <a:ea typeface="Arial"/>
                <a:cs typeface="Arial"/>
                <a:sym typeface="Arial"/>
              </a:rPr>
              <a:t>. </a:t>
            </a:r>
            <a:r>
              <a:rPr lang="ko-KR" altLang="en-US" sz="1100" b="0" i="0" u="none" strike="noStrike" cap="none" dirty="0">
                <a:solidFill>
                  <a:srgbClr val="000000"/>
                </a:solidFill>
                <a:effectLst/>
                <a:latin typeface="Arial"/>
                <a:ea typeface="Arial"/>
                <a:cs typeface="Arial"/>
                <a:sym typeface="Arial"/>
              </a:rPr>
              <a:t>패딩은 입력 데이터의 외각에 지정된 픽셀만큼 특정 값으로 채워 넣는 것을 의미합니다</a:t>
            </a:r>
            <a:r>
              <a:rPr lang="en-US" altLang="ko-KR" sz="1100" b="0" i="0" u="none" strike="noStrike" cap="none" dirty="0">
                <a:solidFill>
                  <a:srgbClr val="000000"/>
                </a:solidFill>
                <a:effectLst/>
                <a:latin typeface="Arial"/>
                <a:ea typeface="Arial"/>
                <a:cs typeface="Arial"/>
                <a:sym typeface="Arial"/>
              </a:rPr>
              <a:t>. </a:t>
            </a:r>
            <a:r>
              <a:rPr lang="ko-KR" altLang="en-US" sz="1100" b="0" i="0" u="none" strike="noStrike" cap="none" dirty="0">
                <a:solidFill>
                  <a:srgbClr val="000000"/>
                </a:solidFill>
                <a:effectLst/>
                <a:latin typeface="Arial"/>
                <a:ea typeface="Arial"/>
                <a:cs typeface="Arial"/>
                <a:sym typeface="Arial"/>
              </a:rPr>
              <a:t>보통 패딩 값으로 </a:t>
            </a:r>
            <a:r>
              <a:rPr lang="en-US" altLang="ko-KR" sz="1100" b="0" i="0" u="none" strike="noStrike" cap="none" dirty="0">
                <a:solidFill>
                  <a:srgbClr val="000000"/>
                </a:solidFill>
                <a:effectLst/>
                <a:latin typeface="Arial"/>
                <a:ea typeface="Arial"/>
                <a:cs typeface="Arial"/>
                <a:sym typeface="Arial"/>
              </a:rPr>
              <a:t>0</a:t>
            </a:r>
            <a:r>
              <a:rPr lang="ko-KR" altLang="en-US" sz="1100" b="0" i="0" u="none" strike="noStrike" cap="none" dirty="0">
                <a:solidFill>
                  <a:srgbClr val="000000"/>
                </a:solidFill>
                <a:effectLst/>
                <a:latin typeface="Arial"/>
                <a:ea typeface="Arial"/>
                <a:cs typeface="Arial"/>
                <a:sym typeface="Arial"/>
              </a:rPr>
              <a:t>으로 채워 넣습니다</a:t>
            </a:r>
            <a:r>
              <a:rPr lang="en-US" altLang="ko-KR" sz="1100" b="0" i="0" u="none" strike="noStrike" cap="none" dirty="0">
                <a:solidFill>
                  <a:srgbClr val="000000"/>
                </a:solidFill>
                <a:effectLst/>
                <a:latin typeface="Arial"/>
                <a:ea typeface="Arial"/>
                <a:cs typeface="Arial"/>
                <a:sym typeface="Arial"/>
              </a:rPr>
              <a:t>.</a:t>
            </a:r>
          </a:p>
        </p:txBody>
      </p:sp>
    </p:spTree>
    <p:extLst>
      <p:ext uri="{BB962C8B-B14F-4D97-AF65-F5344CB8AC3E}">
        <p14:creationId xmlns:p14="http://schemas.microsoft.com/office/powerpoint/2010/main" val="33842081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r>
              <a:rPr lang="en-US" altLang="ko-KR" sz="1100" b="0" i="0" u="none" strike="noStrike" cap="none" dirty="0">
                <a:solidFill>
                  <a:srgbClr val="000000"/>
                </a:solidFill>
                <a:effectLst/>
                <a:latin typeface="Arial"/>
                <a:ea typeface="Arial"/>
                <a:cs typeface="Arial"/>
                <a:sym typeface="Arial"/>
              </a:rPr>
              <a:t>Convolution Layer</a:t>
            </a:r>
            <a:r>
              <a:rPr lang="ko-KR" altLang="en-US" sz="1100" b="0" i="0" u="none" strike="noStrike" cap="none" dirty="0">
                <a:solidFill>
                  <a:srgbClr val="000000"/>
                </a:solidFill>
                <a:effectLst/>
                <a:latin typeface="Arial"/>
                <a:ea typeface="Arial"/>
                <a:cs typeface="Arial"/>
                <a:sym typeface="Arial"/>
              </a:rPr>
              <a:t>에 유입되는 입력 데이터에는 한 개 이상의 필터가 적용됩니다</a:t>
            </a:r>
            <a:r>
              <a:rPr lang="en-US" altLang="ko-KR" sz="1100" b="0" i="0" u="none" strike="noStrike" cap="none" dirty="0">
                <a:solidFill>
                  <a:srgbClr val="000000"/>
                </a:solidFill>
                <a:effectLst/>
                <a:latin typeface="Arial"/>
                <a:ea typeface="Arial"/>
                <a:cs typeface="Arial"/>
                <a:sym typeface="Arial"/>
              </a:rPr>
              <a:t>. 1</a:t>
            </a:r>
            <a:r>
              <a:rPr lang="ko-KR" altLang="en-US" sz="1100" b="0" i="0" u="none" strike="noStrike" cap="none" dirty="0">
                <a:solidFill>
                  <a:srgbClr val="000000"/>
                </a:solidFill>
                <a:effectLst/>
                <a:latin typeface="Arial"/>
                <a:ea typeface="Arial"/>
                <a:cs typeface="Arial"/>
                <a:sym typeface="Arial"/>
              </a:rPr>
              <a:t>개 필터는 </a:t>
            </a:r>
            <a:r>
              <a:rPr lang="en-US" altLang="ko-KR" sz="1100" b="0" i="0" u="none" strike="noStrike" cap="none" dirty="0">
                <a:solidFill>
                  <a:srgbClr val="000000"/>
                </a:solidFill>
                <a:effectLst/>
                <a:latin typeface="Arial"/>
                <a:ea typeface="Arial"/>
                <a:cs typeface="Arial"/>
                <a:sym typeface="Arial"/>
              </a:rPr>
              <a:t>Feature Map</a:t>
            </a:r>
            <a:r>
              <a:rPr lang="ko-KR" altLang="en-US" sz="1100" b="0" i="0" u="none" strike="noStrike" cap="none" dirty="0">
                <a:solidFill>
                  <a:srgbClr val="000000"/>
                </a:solidFill>
                <a:effectLst/>
                <a:latin typeface="Arial"/>
                <a:ea typeface="Arial"/>
                <a:cs typeface="Arial"/>
                <a:sym typeface="Arial"/>
              </a:rPr>
              <a:t>의 채널이 됩니다</a:t>
            </a:r>
            <a:r>
              <a:rPr lang="en-US" altLang="ko-KR" sz="1100" b="0" i="0" u="none" strike="noStrike" cap="none" dirty="0">
                <a:solidFill>
                  <a:srgbClr val="000000"/>
                </a:solidFill>
                <a:effectLst/>
                <a:latin typeface="Arial"/>
                <a:ea typeface="Arial"/>
                <a:cs typeface="Arial"/>
                <a:sym typeface="Arial"/>
              </a:rPr>
              <a:t>. Convolution Layer</a:t>
            </a:r>
            <a:r>
              <a:rPr lang="ko-KR" altLang="en-US" sz="1100" b="0" i="0" u="none" strike="noStrike" cap="none" dirty="0">
                <a:solidFill>
                  <a:srgbClr val="000000"/>
                </a:solidFill>
                <a:effectLst/>
                <a:latin typeface="Arial"/>
                <a:ea typeface="Arial"/>
                <a:cs typeface="Arial"/>
                <a:sym typeface="Arial"/>
              </a:rPr>
              <a:t>에 </a:t>
            </a:r>
            <a:r>
              <a:rPr lang="en-US" altLang="ko-KR" sz="1100" b="1" i="0" u="none" strike="noStrike" cap="none" dirty="0">
                <a:solidFill>
                  <a:srgbClr val="000000"/>
                </a:solidFill>
                <a:effectLst/>
                <a:latin typeface="Arial"/>
                <a:ea typeface="Arial"/>
                <a:cs typeface="Arial"/>
                <a:sym typeface="Arial"/>
              </a:rPr>
              <a:t>n</a:t>
            </a:r>
            <a:r>
              <a:rPr lang="ko-KR" altLang="en-US" sz="1100" b="1" i="0" u="none" strike="noStrike" cap="none" dirty="0">
                <a:solidFill>
                  <a:srgbClr val="000000"/>
                </a:solidFill>
                <a:effectLst/>
                <a:latin typeface="Arial"/>
                <a:ea typeface="Arial"/>
                <a:cs typeface="Arial"/>
                <a:sym typeface="Arial"/>
              </a:rPr>
              <a:t>개</a:t>
            </a:r>
            <a:r>
              <a:rPr lang="ko-KR" altLang="en-US" sz="1100" b="0" i="0" u="none" strike="noStrike" cap="none" dirty="0">
                <a:solidFill>
                  <a:srgbClr val="000000"/>
                </a:solidFill>
                <a:effectLst/>
                <a:latin typeface="Arial"/>
                <a:ea typeface="Arial"/>
                <a:cs typeface="Arial"/>
                <a:sym typeface="Arial"/>
              </a:rPr>
              <a:t>의 필터가 적용된다면 출력 데이터는 </a:t>
            </a:r>
            <a:r>
              <a:rPr lang="en-US" altLang="ko-KR" sz="1100" b="1" i="0" u="none" strike="noStrike" cap="none" dirty="0">
                <a:solidFill>
                  <a:srgbClr val="000000"/>
                </a:solidFill>
                <a:effectLst/>
                <a:latin typeface="Arial"/>
                <a:ea typeface="Arial"/>
                <a:cs typeface="Arial"/>
                <a:sym typeface="Arial"/>
              </a:rPr>
              <a:t>n</a:t>
            </a:r>
            <a:r>
              <a:rPr lang="ko-KR" altLang="en-US" sz="1100" b="1" i="0" u="none" strike="noStrike" cap="none" dirty="0">
                <a:solidFill>
                  <a:srgbClr val="000000"/>
                </a:solidFill>
                <a:effectLst/>
                <a:latin typeface="Arial"/>
                <a:ea typeface="Arial"/>
                <a:cs typeface="Arial"/>
                <a:sym typeface="Arial"/>
              </a:rPr>
              <a:t>개</a:t>
            </a:r>
            <a:r>
              <a:rPr lang="ko-KR" altLang="en-US" sz="1100" b="0" i="0" u="none" strike="noStrike" cap="none" dirty="0">
                <a:solidFill>
                  <a:srgbClr val="000000"/>
                </a:solidFill>
                <a:effectLst/>
                <a:latin typeface="Arial"/>
                <a:ea typeface="Arial"/>
                <a:cs typeface="Arial"/>
                <a:sym typeface="Arial"/>
              </a:rPr>
              <a:t>의 채널을 갖게 됩니다</a:t>
            </a:r>
            <a:r>
              <a:rPr lang="en-US" altLang="ko-KR" sz="1100" b="0" i="0" u="none" strike="noStrike" cap="none" dirty="0">
                <a:solidFill>
                  <a:srgbClr val="000000"/>
                </a:solidFill>
                <a:effectLst/>
                <a:latin typeface="Arial"/>
                <a:ea typeface="Arial"/>
                <a:cs typeface="Arial"/>
                <a:sym typeface="Arial"/>
              </a:rPr>
              <a:t>.</a:t>
            </a:r>
          </a:p>
          <a:p>
            <a:endParaRPr lang="en-US" altLang="ko-KR" sz="1100" b="0" i="0" u="none" strike="noStrike" cap="none" dirty="0">
              <a:solidFill>
                <a:srgbClr val="000000"/>
              </a:solidFill>
              <a:effectLst/>
              <a:latin typeface="Arial"/>
              <a:cs typeface="Arial"/>
              <a:sym typeface="Arial"/>
            </a:endParaRPr>
          </a:p>
          <a:p>
            <a:r>
              <a:rPr lang="ko-KR" altLang="en-US" sz="1100" b="0" i="0" u="none" strike="noStrike" cap="none" dirty="0" err="1">
                <a:solidFill>
                  <a:srgbClr val="000000"/>
                </a:solidFill>
                <a:effectLst/>
                <a:latin typeface="Arial"/>
                <a:cs typeface="Arial"/>
                <a:sym typeface="Arial"/>
              </a:rPr>
              <a:t>그러니깐</a:t>
            </a:r>
            <a:r>
              <a:rPr lang="ko-KR" altLang="en-US" sz="1100" b="0" i="0" u="none" strike="noStrike" cap="none" dirty="0">
                <a:solidFill>
                  <a:srgbClr val="000000"/>
                </a:solidFill>
                <a:effectLst/>
                <a:latin typeface="Arial"/>
                <a:cs typeface="Arial"/>
                <a:sym typeface="Arial"/>
              </a:rPr>
              <a:t> 만약 인풋의 채널이 </a:t>
            </a:r>
            <a:r>
              <a:rPr lang="en-US" altLang="ko-KR" sz="1100" b="0" i="0" u="none" strike="noStrike" cap="none" dirty="0">
                <a:solidFill>
                  <a:srgbClr val="000000"/>
                </a:solidFill>
                <a:effectLst/>
                <a:latin typeface="Arial"/>
                <a:cs typeface="Arial"/>
                <a:sym typeface="Arial"/>
              </a:rPr>
              <a:t>5</a:t>
            </a:r>
            <a:r>
              <a:rPr lang="ko-KR" altLang="en-US" sz="1100" b="0" i="0" u="none" strike="noStrike" cap="none" dirty="0">
                <a:solidFill>
                  <a:srgbClr val="000000"/>
                </a:solidFill>
                <a:effectLst/>
                <a:latin typeface="Arial"/>
                <a:cs typeface="Arial"/>
                <a:sym typeface="Arial"/>
              </a:rPr>
              <a:t>개이고</a:t>
            </a:r>
            <a:r>
              <a:rPr lang="en-US" altLang="ko-KR" sz="1100" b="0" i="0" u="none" strike="noStrike" cap="none" dirty="0">
                <a:solidFill>
                  <a:srgbClr val="000000"/>
                </a:solidFill>
                <a:effectLst/>
                <a:latin typeface="Arial"/>
                <a:cs typeface="Arial"/>
                <a:sym typeface="Arial"/>
              </a:rPr>
              <a:t>, </a:t>
            </a:r>
            <a:r>
              <a:rPr lang="ko-KR" altLang="en-US" sz="1100" b="0" i="0" u="none" strike="noStrike" cap="none" dirty="0">
                <a:solidFill>
                  <a:srgbClr val="000000"/>
                </a:solidFill>
                <a:effectLst/>
                <a:latin typeface="Arial"/>
                <a:cs typeface="Arial"/>
                <a:sym typeface="Arial"/>
              </a:rPr>
              <a:t>여기에 </a:t>
            </a:r>
            <a:r>
              <a:rPr lang="en-US" altLang="ko-KR" sz="1100" b="0" i="0" u="none" strike="noStrike" cap="none" dirty="0">
                <a:solidFill>
                  <a:srgbClr val="000000"/>
                </a:solidFill>
                <a:effectLst/>
                <a:latin typeface="Arial"/>
                <a:cs typeface="Arial"/>
                <a:sym typeface="Arial"/>
              </a:rPr>
              <a:t>7</a:t>
            </a:r>
            <a:r>
              <a:rPr lang="ko-KR" altLang="en-US" sz="1100" b="0" i="0" u="none" strike="noStrike" cap="none" dirty="0">
                <a:solidFill>
                  <a:srgbClr val="000000"/>
                </a:solidFill>
                <a:effectLst/>
                <a:latin typeface="Arial"/>
                <a:cs typeface="Arial"/>
                <a:sym typeface="Arial"/>
              </a:rPr>
              <a:t>개의 필터를 적용한다면</a:t>
            </a:r>
            <a:r>
              <a:rPr lang="en-US" altLang="ko-KR" sz="1100" b="0" i="0" u="none" strike="noStrike" cap="none" dirty="0">
                <a:solidFill>
                  <a:srgbClr val="000000"/>
                </a:solidFill>
                <a:effectLst/>
                <a:latin typeface="Arial"/>
                <a:cs typeface="Arial"/>
                <a:sym typeface="Arial"/>
              </a:rPr>
              <a:t>? </a:t>
            </a:r>
            <a:r>
              <a:rPr lang="ko-KR" altLang="en-US" sz="1100" b="0" i="0" u="none" strike="noStrike" cap="none" dirty="0">
                <a:solidFill>
                  <a:srgbClr val="000000"/>
                </a:solidFill>
                <a:effectLst/>
                <a:latin typeface="Arial"/>
                <a:cs typeface="Arial"/>
                <a:sym typeface="Arial"/>
              </a:rPr>
              <a:t>출력데이터는 </a:t>
            </a:r>
            <a:r>
              <a:rPr lang="en-US" altLang="ko-KR" sz="1100" b="0" i="0" u="none" strike="noStrike" cap="none" dirty="0">
                <a:solidFill>
                  <a:srgbClr val="000000"/>
                </a:solidFill>
                <a:effectLst/>
                <a:latin typeface="Arial"/>
                <a:cs typeface="Arial"/>
                <a:sym typeface="Arial"/>
              </a:rPr>
              <a:t>7</a:t>
            </a:r>
            <a:r>
              <a:rPr lang="ko-KR" altLang="en-US" sz="1100" b="0" i="0" u="none" strike="noStrike" cap="none" dirty="0">
                <a:solidFill>
                  <a:srgbClr val="000000"/>
                </a:solidFill>
                <a:effectLst/>
                <a:latin typeface="Arial"/>
                <a:cs typeface="Arial"/>
                <a:sym typeface="Arial"/>
              </a:rPr>
              <a:t>개의 채널을 갖게 </a:t>
            </a:r>
            <a:r>
              <a:rPr lang="ko-KR" altLang="en-US" sz="1100" b="0" i="0" u="none" strike="noStrike" cap="none" dirty="0" err="1">
                <a:solidFill>
                  <a:srgbClr val="000000"/>
                </a:solidFill>
                <a:effectLst/>
                <a:latin typeface="Arial"/>
                <a:cs typeface="Arial"/>
                <a:sym typeface="Arial"/>
              </a:rPr>
              <a:t>되는것입니다</a:t>
            </a:r>
            <a:r>
              <a:rPr lang="en-US" altLang="ko-KR" sz="1100" b="0" i="0" u="none" strike="noStrike" cap="none" dirty="0">
                <a:solidFill>
                  <a:srgbClr val="000000"/>
                </a:solidFill>
                <a:effectLst/>
                <a:latin typeface="Arial"/>
                <a:cs typeface="Arial"/>
                <a:sym typeface="Arial"/>
              </a:rPr>
              <a:t>.</a:t>
            </a:r>
            <a:endParaRPr lang="ko-KR" altLang="en-US" dirty="0"/>
          </a:p>
        </p:txBody>
      </p:sp>
    </p:spTree>
    <p:extLst>
      <p:ext uri="{BB962C8B-B14F-4D97-AF65-F5344CB8AC3E}">
        <p14:creationId xmlns:p14="http://schemas.microsoft.com/office/powerpoint/2010/main" val="3728007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5cc25b19c7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5cc25b19c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ltLang="ko-K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120344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5cc25b19c7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5cc25b19c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KR" altLang="en-US" dirty="0"/>
              <a:t>필기체 인식을 위해</a:t>
            </a:r>
            <a:r>
              <a:rPr lang="en-US" altLang="ko-KR" dirty="0"/>
              <a:t>, </a:t>
            </a:r>
            <a:r>
              <a:rPr lang="ko-KR" altLang="en-US" dirty="0"/>
              <a:t>위 그림처럼 </a:t>
            </a:r>
            <a:r>
              <a:rPr lang="en-US" altLang="ko-KR" dirty="0"/>
              <a:t>256</a:t>
            </a:r>
            <a:r>
              <a:rPr lang="ko-KR" altLang="en-US" dirty="0"/>
              <a:t>개의 </a:t>
            </a:r>
            <a:r>
              <a:rPr lang="en-US" altLang="ko-KR" dirty="0"/>
              <a:t>input node</a:t>
            </a:r>
            <a:r>
              <a:rPr lang="ko-KR" altLang="en-US" dirty="0"/>
              <a:t>와 </a:t>
            </a:r>
            <a:r>
              <a:rPr lang="en-US" altLang="ko-KR" dirty="0"/>
              <a:t>10</a:t>
            </a:r>
            <a:r>
              <a:rPr lang="ko-KR" altLang="en-US" dirty="0"/>
              <a:t>개의 </a:t>
            </a:r>
            <a:r>
              <a:rPr lang="en-US" altLang="ko-KR" dirty="0"/>
              <a:t>hidden-layer</a:t>
            </a:r>
            <a:r>
              <a:rPr lang="ko-KR" altLang="en-US" dirty="0"/>
              <a:t>와 </a:t>
            </a:r>
            <a:r>
              <a:rPr lang="en-US" altLang="ko-KR" dirty="0"/>
              <a:t>26</a:t>
            </a:r>
            <a:r>
              <a:rPr lang="ko-KR" altLang="en-US" dirty="0"/>
              <a:t>개의 </a:t>
            </a:r>
            <a:r>
              <a:rPr lang="en-US" altLang="ko-KR" dirty="0" err="1"/>
              <a:t>outpu</a:t>
            </a:r>
            <a:r>
              <a:rPr lang="ko-KR" altLang="en-US" dirty="0"/>
              <a:t>으로 구성이 되면</a:t>
            </a:r>
            <a:r>
              <a:rPr lang="en-US" altLang="ko-KR" dirty="0"/>
              <a:t>(</a:t>
            </a:r>
            <a:r>
              <a:rPr lang="ko-KR" altLang="en-US" dirty="0"/>
              <a:t>즉 </a:t>
            </a:r>
            <a:r>
              <a:rPr lang="en-US" altLang="ko-KR" dirty="0"/>
              <a:t>hidden layer</a:t>
            </a:r>
            <a:r>
              <a:rPr lang="ko-KR" altLang="en-US" dirty="0"/>
              <a:t>가 </a:t>
            </a:r>
            <a:r>
              <a:rPr lang="en-US" altLang="ko-KR" dirty="0"/>
              <a:t>1</a:t>
            </a:r>
            <a:r>
              <a:rPr lang="ko-KR" altLang="en-US" dirty="0"/>
              <a:t>개만 있는 비교적 단순한 구조</a:t>
            </a:r>
            <a:r>
              <a:rPr lang="en-US" altLang="ko-KR" dirty="0"/>
              <a:t>)</a:t>
            </a:r>
          </a:p>
          <a:p>
            <a:pPr marL="0" lvl="0" indent="0" algn="l" rtl="0">
              <a:spcBef>
                <a:spcPts val="0"/>
              </a:spcBef>
              <a:spcAft>
                <a:spcPts val="0"/>
              </a:spcAft>
              <a:buNone/>
            </a:pPr>
            <a:r>
              <a:rPr lang="ko-KR" altLang="en-US" dirty="0"/>
              <a:t>필요한 </a:t>
            </a:r>
            <a:r>
              <a:rPr lang="en-US" altLang="ko-KR" dirty="0"/>
              <a:t>parameter</a:t>
            </a:r>
            <a:r>
              <a:rPr lang="ko-KR" altLang="en-US" dirty="0"/>
              <a:t>의 개수를 계산해봅시다</a:t>
            </a:r>
            <a:r>
              <a:rPr lang="en-US" altLang="ko-KR" dirty="0"/>
              <a:t>.</a:t>
            </a:r>
          </a:p>
          <a:p>
            <a:pPr marL="0" lvl="0" indent="0" algn="l" rtl="0">
              <a:spcBef>
                <a:spcPts val="0"/>
              </a:spcBef>
              <a:spcAft>
                <a:spcPts val="0"/>
              </a:spcAft>
              <a:buNone/>
            </a:pPr>
            <a:endParaRPr lang="en-US" altLang="ko-KR" dirty="0"/>
          </a:p>
          <a:p>
            <a:pPr marL="0" lvl="0" indent="0" algn="l" rtl="0">
              <a:spcBef>
                <a:spcPts val="0"/>
              </a:spcBef>
              <a:spcAft>
                <a:spcPts val="0"/>
              </a:spcAft>
              <a:buNone/>
            </a:pPr>
            <a:r>
              <a:rPr lang="ko-KR" altLang="en-US" dirty="0"/>
              <a:t>인풋에서 </a:t>
            </a:r>
            <a:r>
              <a:rPr lang="en-US" altLang="ko-KR" dirty="0"/>
              <a:t>hidden layer</a:t>
            </a:r>
            <a:r>
              <a:rPr lang="ko-KR" altLang="en-US" dirty="0"/>
              <a:t>로 전부 연결 되기때문에 </a:t>
            </a:r>
            <a:r>
              <a:rPr lang="en-US" altLang="ko-KR" dirty="0"/>
              <a:t>256*100</a:t>
            </a:r>
            <a:r>
              <a:rPr lang="ko-KR" altLang="en-US" dirty="0"/>
              <a:t>개의 </a:t>
            </a:r>
            <a:r>
              <a:rPr lang="en-US" altLang="ko-KR" dirty="0"/>
              <a:t>weight, </a:t>
            </a:r>
            <a:r>
              <a:rPr lang="ko-KR" altLang="en-US" dirty="0"/>
              <a:t>그리고 각 </a:t>
            </a:r>
            <a:r>
              <a:rPr lang="en-US" altLang="ko-KR" dirty="0"/>
              <a:t>filter</a:t>
            </a:r>
            <a:r>
              <a:rPr lang="ko-KR" altLang="en-US" dirty="0"/>
              <a:t>마다 </a:t>
            </a:r>
            <a:r>
              <a:rPr lang="en-US" altLang="ko-KR" dirty="0"/>
              <a:t>1</a:t>
            </a:r>
            <a:r>
              <a:rPr lang="ko-KR" altLang="en-US" dirty="0"/>
              <a:t>개의 </a:t>
            </a:r>
            <a:r>
              <a:rPr lang="en-US" altLang="ko-KR" dirty="0"/>
              <a:t>bias</a:t>
            </a:r>
            <a:r>
              <a:rPr lang="ko-KR" altLang="en-US" dirty="0"/>
              <a:t>니깐 </a:t>
            </a:r>
            <a:r>
              <a:rPr lang="en-US" altLang="ko-KR" dirty="0"/>
              <a:t>+100 ,</a:t>
            </a:r>
            <a:r>
              <a:rPr lang="ko-KR" altLang="en-US" dirty="0"/>
              <a:t> 또 </a:t>
            </a:r>
            <a:r>
              <a:rPr lang="ko-KR" altLang="en-US" dirty="0" err="1"/>
              <a:t>히든</a:t>
            </a:r>
            <a:r>
              <a:rPr lang="ko-KR" altLang="en-US" dirty="0"/>
              <a:t> 레이어에서 아웃풋으로 </a:t>
            </a:r>
            <a:r>
              <a:rPr lang="ko-KR" altLang="en-US" dirty="0" err="1"/>
              <a:t>연결할떄</a:t>
            </a:r>
            <a:r>
              <a:rPr lang="ko-KR" altLang="en-US" dirty="0"/>
              <a:t> </a:t>
            </a:r>
            <a:r>
              <a:rPr lang="en-US" altLang="ko-KR" dirty="0"/>
              <a:t>100*26 + bias 26</a:t>
            </a:r>
            <a:r>
              <a:rPr lang="ko-KR" altLang="en-US" dirty="0"/>
              <a:t>개 </a:t>
            </a:r>
            <a:r>
              <a:rPr lang="en-US" altLang="ko-KR" dirty="0"/>
              <a:t>: </a:t>
            </a:r>
            <a:r>
              <a:rPr lang="ko-KR" altLang="en-US" dirty="0"/>
              <a:t>총 </a:t>
            </a:r>
            <a:r>
              <a:rPr lang="en-US" altLang="ko-KR" dirty="0"/>
              <a:t>28326</a:t>
            </a:r>
            <a:r>
              <a:rPr lang="ko-KR" altLang="en-US" dirty="0"/>
              <a:t>개 입니다</a:t>
            </a:r>
            <a:r>
              <a:rPr lang="en-US" altLang="ko-KR" dirty="0"/>
              <a:t>.</a:t>
            </a:r>
          </a:p>
          <a:p>
            <a:pPr marL="0" lvl="0" indent="0" algn="l" rtl="0">
              <a:spcBef>
                <a:spcPts val="0"/>
              </a:spcBef>
              <a:spcAft>
                <a:spcPts val="0"/>
              </a:spcAft>
              <a:buNone/>
            </a:pPr>
            <a:endParaRPr lang="en-US" altLang="ko-KR" dirty="0"/>
          </a:p>
          <a:p>
            <a:pPr marL="0" lvl="0" indent="0" algn="l" rtl="0">
              <a:spcBef>
                <a:spcPts val="0"/>
              </a:spcBef>
              <a:spcAft>
                <a:spcPts val="0"/>
              </a:spcAft>
              <a:buNone/>
            </a:pPr>
            <a:r>
              <a:rPr lang="ko-KR" altLang="en-US" dirty="0"/>
              <a:t>만약 </a:t>
            </a:r>
            <a:r>
              <a:rPr lang="en-US" altLang="ko-KR" dirty="0"/>
              <a:t>font</a:t>
            </a:r>
            <a:r>
              <a:rPr lang="ko-KR" altLang="en-US" dirty="0"/>
              <a:t>의 크기가 커지거나 </a:t>
            </a:r>
            <a:r>
              <a:rPr lang="en-US" altLang="ko-KR" dirty="0"/>
              <a:t>hidden layer</a:t>
            </a:r>
            <a:r>
              <a:rPr lang="ko-KR" altLang="en-US" dirty="0"/>
              <a:t>가 </a:t>
            </a:r>
            <a:r>
              <a:rPr lang="en-US" altLang="ko-KR" dirty="0"/>
              <a:t>2</a:t>
            </a:r>
            <a:r>
              <a:rPr lang="ko-KR" altLang="en-US" dirty="0"/>
              <a:t>단 </a:t>
            </a:r>
            <a:r>
              <a:rPr lang="ko-KR" altLang="en-US" dirty="0" err="1"/>
              <a:t>이상이거나하면</a:t>
            </a:r>
            <a:r>
              <a:rPr lang="ko-KR" altLang="en-US" dirty="0"/>
              <a:t> 파라미터의 개수가 엄청나게 많아지게 된다</a:t>
            </a:r>
            <a:r>
              <a:rPr lang="en-US" altLang="ko-KR" dirty="0"/>
              <a:t>.</a:t>
            </a:r>
          </a:p>
          <a:p>
            <a:pPr marL="0" lvl="0" indent="0" algn="l" rtl="0">
              <a:spcBef>
                <a:spcPts val="0"/>
              </a:spcBef>
              <a:spcAft>
                <a:spcPts val="0"/>
              </a:spcAft>
              <a:buNone/>
            </a:pPr>
            <a:endParaRPr lang="en-US" altLang="ko-KR" dirty="0"/>
          </a:p>
          <a:p>
            <a:pPr marL="0" lvl="0" indent="0" algn="l" rtl="0">
              <a:spcBef>
                <a:spcPts val="0"/>
              </a:spcBef>
              <a:spcAft>
                <a:spcPts val="0"/>
              </a:spcAft>
              <a:buNone/>
            </a:pPr>
            <a:r>
              <a:rPr lang="ko-KR" altLang="en-US" dirty="0"/>
              <a:t>특히 이미지같은 경우</a:t>
            </a:r>
            <a:endParaRPr lang="en-US" altLang="ko-KR" dirty="0"/>
          </a:p>
          <a:p>
            <a:pPr marL="0" lvl="0" indent="0" algn="l" rtl="0">
              <a:spcBef>
                <a:spcPts val="0"/>
              </a:spcBef>
              <a:spcAft>
                <a:spcPts val="0"/>
              </a:spcAft>
              <a:buNone/>
            </a:pPr>
            <a:endParaRPr lang="en-US" altLang="ko-KR" dirty="0"/>
          </a:p>
          <a:p>
            <a:pPr marL="0" lvl="0" indent="0" algn="l" rtl="0">
              <a:spcBef>
                <a:spcPts val="0"/>
              </a:spcBef>
              <a:spcAft>
                <a:spcPts val="0"/>
              </a:spcAft>
              <a:buNone/>
            </a:pPr>
            <a:r>
              <a:rPr lang="ko-KR" altLang="en-US" dirty="0"/>
              <a:t>그래서 이러한 문제점을 본보기 삼아</a:t>
            </a:r>
            <a:r>
              <a:rPr lang="en-US" altLang="ko-KR" dirty="0"/>
              <a:t>, </a:t>
            </a:r>
            <a:r>
              <a:rPr lang="en-US" altLang="ko-KR" dirty="0" err="1"/>
              <a:t>ConvNet</a:t>
            </a:r>
            <a:r>
              <a:rPr lang="ko-KR" altLang="en-US" dirty="0"/>
              <a:t>은 이미지를 중요한 정보 혹은 </a:t>
            </a:r>
            <a:r>
              <a:rPr lang="en-US" altLang="ko-KR" dirty="0"/>
              <a:t>feature</a:t>
            </a:r>
            <a:r>
              <a:rPr lang="ko-KR" altLang="en-US" dirty="0"/>
              <a:t>를 잃지 않으면서 효과적으로 줄이는 목표를 갖고있다</a:t>
            </a:r>
            <a:r>
              <a:rPr lang="en-US" altLang="ko-KR" dirty="0"/>
              <a:t>.</a:t>
            </a:r>
            <a:endParaRPr lang="en-US" dirty="0"/>
          </a:p>
          <a:p>
            <a:pPr marL="0" lvl="0" indent="0" algn="l" rtl="0">
              <a:spcBef>
                <a:spcPts val="0"/>
              </a:spcBef>
              <a:spcAft>
                <a:spcPts val="0"/>
              </a:spcAft>
              <a:buNone/>
            </a:pPr>
            <a:endParaRPr lang="en-US" altLang="ko-K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76356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5cc25b19c7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5cc25b19c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Convolution : </a:t>
            </a:r>
            <a:r>
              <a:rPr lang="ko-KR" altLang="en-US" dirty="0" err="1"/>
              <a:t>주위값들을</a:t>
            </a:r>
            <a:r>
              <a:rPr lang="ko-KR" altLang="en-US" dirty="0"/>
              <a:t> 반영해 중앙의 값을 변화</a:t>
            </a:r>
            <a:r>
              <a:rPr lang="en-US" altLang="ko-KR" dirty="0"/>
              <a:t>. </a:t>
            </a:r>
            <a:r>
              <a:rPr lang="ko-KR" altLang="en-US" dirty="0"/>
              <a:t>어떤 방향으로 변화시켜야 할까</a:t>
            </a:r>
            <a:r>
              <a:rPr lang="en-US" altLang="ko-KR" dirty="0"/>
              <a:t>? </a:t>
            </a:r>
            <a:r>
              <a:rPr lang="ko-KR" altLang="en-US" dirty="0"/>
              <a:t>어떤 특징을 뽑아내야 답을 찾을 수 있을까</a:t>
            </a:r>
            <a:r>
              <a:rPr lang="en-US" altLang="ko-KR" dirty="0"/>
              <a:t>? CNN</a:t>
            </a:r>
            <a:r>
              <a:rPr lang="ko-KR" altLang="en-US" dirty="0"/>
              <a:t>은 목적하는 바를 이룰 수 있도록 이미지를 변형합니다</a:t>
            </a:r>
            <a:r>
              <a:rPr lang="en-US" altLang="ko-KR" dirty="0"/>
              <a:t>. </a:t>
            </a:r>
            <a:r>
              <a:rPr lang="ko-KR" altLang="en-US" dirty="0"/>
              <a:t>커널을 통해서</a:t>
            </a:r>
            <a:r>
              <a:rPr lang="en-US" altLang="ko-KR" dirty="0"/>
              <a:t>. </a:t>
            </a:r>
            <a:r>
              <a:rPr lang="ko-KR" altLang="en-US" dirty="0"/>
              <a:t>커널은 </a:t>
            </a:r>
            <a:r>
              <a:rPr lang="ko-KR" altLang="en-US" dirty="0" err="1"/>
              <a:t>백프로퍼게이션으로</a:t>
            </a:r>
            <a:r>
              <a:rPr lang="ko-KR" altLang="en-US" dirty="0"/>
              <a:t> </a:t>
            </a:r>
            <a:r>
              <a:rPr lang="ko-KR" altLang="en-US" dirty="0" err="1"/>
              <a:t>학습이되는</a:t>
            </a:r>
            <a:r>
              <a:rPr lang="ko-KR" altLang="en-US" dirty="0"/>
              <a:t> 것이고</a:t>
            </a:r>
            <a:r>
              <a:rPr lang="en-US" altLang="ko-KR" dirty="0"/>
              <a:t>.</a:t>
            </a:r>
            <a:r>
              <a:rPr lang="ko-KR" altLang="en-US" dirty="0"/>
              <a:t>결국 커널</a:t>
            </a:r>
            <a:r>
              <a:rPr lang="en-US" altLang="ko-KR" dirty="0"/>
              <a:t>, </a:t>
            </a:r>
            <a:r>
              <a:rPr lang="ko-KR" altLang="en-US" dirty="0"/>
              <a:t>즉 </a:t>
            </a:r>
            <a:r>
              <a:rPr lang="en-US" altLang="ko-KR" dirty="0"/>
              <a:t>weight</a:t>
            </a:r>
            <a:r>
              <a:rPr lang="ko-KR" altLang="en-US" dirty="0"/>
              <a:t>들을 학습</a:t>
            </a:r>
            <a:r>
              <a:rPr lang="en-US" altLang="ko-KR" dirty="0"/>
              <a:t>.</a:t>
            </a:r>
          </a:p>
          <a:p>
            <a:pPr marL="0" lvl="0" indent="0" algn="l" rtl="0">
              <a:spcBef>
                <a:spcPts val="0"/>
              </a:spcBef>
              <a:spcAft>
                <a:spcPts val="0"/>
              </a:spcAft>
              <a:buNone/>
            </a:pPr>
            <a:endParaRPr lang="en-US" altLang="ko-KR" dirty="0"/>
          </a:p>
          <a:p>
            <a:pPr marL="0" lvl="0" indent="0" algn="l" rtl="0">
              <a:spcBef>
                <a:spcPts val="0"/>
              </a:spcBef>
              <a:spcAft>
                <a:spcPts val="0"/>
              </a:spcAft>
              <a:buNone/>
            </a:pPr>
            <a:r>
              <a:rPr lang="ko-KR" altLang="en-US" dirty="0"/>
              <a:t>원본 입력을 받으면 다양한 커널 행렬을 이용해 여러 개의 </a:t>
            </a:r>
            <a:r>
              <a:rPr lang="en-US" altLang="ko-KR" dirty="0"/>
              <a:t>feature map</a:t>
            </a:r>
            <a:r>
              <a:rPr lang="ko-KR" altLang="en-US" dirty="0"/>
              <a:t>들을 만들고</a:t>
            </a:r>
            <a:r>
              <a:rPr lang="en-US" altLang="ko-KR" dirty="0"/>
              <a:t>, </a:t>
            </a:r>
            <a:r>
              <a:rPr lang="ko-KR" altLang="en-US" dirty="0"/>
              <a:t>이들이 </a:t>
            </a:r>
            <a:endParaRPr lang="en-US" altLang="ko-KR" dirty="0"/>
          </a:p>
          <a:p>
            <a:pPr marL="0" lvl="0" indent="0" algn="l" rtl="0">
              <a:spcBef>
                <a:spcPts val="0"/>
              </a:spcBef>
              <a:spcAft>
                <a:spcPts val="0"/>
              </a:spcAft>
              <a:buNone/>
            </a:pPr>
            <a:endParaRPr lang="en-US" altLang="ko-KR" dirty="0"/>
          </a:p>
          <a:p>
            <a:pPr marL="0" lvl="0" indent="0" algn="l" rtl="0">
              <a:spcBef>
                <a:spcPts val="0"/>
              </a:spcBef>
              <a:spcAft>
                <a:spcPts val="0"/>
              </a:spcAft>
              <a:buNone/>
            </a:pPr>
            <a:r>
              <a:rPr lang="ko-KR" altLang="en-US" dirty="0" err="1"/>
              <a:t>풀링</a:t>
            </a:r>
            <a:r>
              <a:rPr lang="ko-KR" altLang="en-US" dirty="0"/>
              <a:t> 레이어 </a:t>
            </a:r>
            <a:r>
              <a:rPr lang="en-US" altLang="ko-KR" dirty="0"/>
              <a:t>:</a:t>
            </a:r>
            <a:r>
              <a:rPr lang="ko-KR" altLang="en-US" dirty="0"/>
              <a:t>사이즈를 </a:t>
            </a:r>
            <a:r>
              <a:rPr lang="ko-KR" altLang="en-US" dirty="0" err="1"/>
              <a:t>줄여줌</a:t>
            </a:r>
            <a:r>
              <a:rPr lang="en-US" altLang="ko-KR" dirty="0"/>
              <a:t>. </a:t>
            </a:r>
            <a:r>
              <a:rPr lang="ko-KR" altLang="en-US" dirty="0"/>
              <a:t>그리고 마치 사진을 축소하면 해상도가 좋아지는 것과 같이 각 부분에서 대표들을 뽑음</a:t>
            </a:r>
            <a:r>
              <a:rPr lang="en-US" altLang="ko-KR" dirty="0"/>
              <a:t>. </a:t>
            </a:r>
            <a:r>
              <a:rPr lang="ko-KR" altLang="en-US" dirty="0"/>
              <a:t>또한 이러한 과정을 통해서 미세한 </a:t>
            </a:r>
            <a:r>
              <a:rPr lang="en-US" altLang="ko-KR" dirty="0" err="1"/>
              <a:t>tranlation</a:t>
            </a:r>
            <a:r>
              <a:rPr lang="ko-KR" altLang="en-US" dirty="0"/>
              <a:t>에 대해 </a:t>
            </a:r>
            <a:r>
              <a:rPr lang="en-US" altLang="ko-KR" dirty="0" err="1"/>
              <a:t>invarian</a:t>
            </a:r>
            <a:r>
              <a:rPr lang="ko-KR" altLang="en-US" dirty="0"/>
              <a:t>한 </a:t>
            </a:r>
            <a:r>
              <a:rPr lang="en-US" altLang="ko-KR" dirty="0"/>
              <a:t>feature</a:t>
            </a:r>
            <a:r>
              <a:rPr lang="ko-KR" altLang="en-US" dirty="0"/>
              <a:t>를 제공</a:t>
            </a:r>
            <a:r>
              <a:rPr lang="en-US" altLang="ko-KR" dirty="0"/>
              <a:t>, noise </a:t>
            </a:r>
            <a:r>
              <a:rPr lang="ko-KR" altLang="en-US" dirty="0"/>
              <a:t>역할 상쇄 등등</a:t>
            </a:r>
            <a:endParaRPr lang="en-US" altLang="ko-KR" dirty="0"/>
          </a:p>
          <a:p>
            <a:pPr marL="0" lvl="0" indent="0" algn="l" rtl="0">
              <a:spcBef>
                <a:spcPts val="0"/>
              </a:spcBef>
              <a:spcAft>
                <a:spcPts val="0"/>
              </a:spcAft>
              <a:buNone/>
            </a:pPr>
            <a:endParaRPr lang="en-US" altLang="ko-KR" dirty="0"/>
          </a:p>
          <a:p>
            <a:pPr marL="0" lvl="0" indent="0" algn="l" rtl="0">
              <a:spcBef>
                <a:spcPts val="0"/>
              </a:spcBef>
              <a:spcAft>
                <a:spcPts val="0"/>
              </a:spcAft>
              <a:buNone/>
            </a:pPr>
            <a:r>
              <a:rPr lang="ko-KR" altLang="en-US" dirty="0"/>
              <a:t>픽셀 그 자체만 이용하는 것이 아니라</a:t>
            </a:r>
            <a:r>
              <a:rPr lang="en-US" altLang="ko-KR" dirty="0"/>
              <a:t>, </a:t>
            </a:r>
            <a:r>
              <a:rPr lang="ko-KR" altLang="en-US" dirty="0"/>
              <a:t>이미지에서 특징들을 추출</a:t>
            </a:r>
            <a:r>
              <a:rPr lang="en-US" altLang="ko-KR" dirty="0"/>
              <a:t>, </a:t>
            </a:r>
            <a:r>
              <a:rPr lang="ko-KR" altLang="en-US" dirty="0"/>
              <a:t>가공하여서 그 </a:t>
            </a:r>
            <a:r>
              <a:rPr lang="ko-KR" altLang="en-US" dirty="0" err="1"/>
              <a:t>특징값들이</a:t>
            </a:r>
            <a:r>
              <a:rPr lang="ko-KR" altLang="en-US" dirty="0"/>
              <a:t> 새로운</a:t>
            </a:r>
            <a:r>
              <a:rPr lang="en-US" altLang="ko-KR" dirty="0"/>
              <a:t> input </a:t>
            </a:r>
            <a:r>
              <a:rPr lang="ko-KR" altLang="en-US" dirty="0"/>
              <a:t>형태를 띄는</a:t>
            </a:r>
            <a:r>
              <a:rPr lang="en-US" altLang="ko-KR" dirty="0"/>
              <a:t>?</a:t>
            </a:r>
            <a:endParaRPr dirty="0"/>
          </a:p>
        </p:txBody>
      </p:sp>
    </p:spTree>
    <p:extLst>
      <p:ext uri="{BB962C8B-B14F-4D97-AF65-F5344CB8AC3E}">
        <p14:creationId xmlns:p14="http://schemas.microsoft.com/office/powerpoint/2010/main" val="3875460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158750" indent="0">
              <a:buNone/>
            </a:pPr>
            <a:r>
              <a:rPr lang="en-US" altLang="ko-KR" dirty="0" err="1"/>
              <a:t>ConvNet</a:t>
            </a:r>
            <a:r>
              <a:rPr lang="ko-KR" altLang="en-US" dirty="0"/>
              <a:t>은 </a:t>
            </a:r>
          </a:p>
        </p:txBody>
      </p:sp>
    </p:spTree>
    <p:extLst>
      <p:ext uri="{BB962C8B-B14F-4D97-AF65-F5344CB8AC3E}">
        <p14:creationId xmlns:p14="http://schemas.microsoft.com/office/powerpoint/2010/main" val="3189653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5cc25b19c7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5cc25b19c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KR" altLang="en-US" dirty="0"/>
              <a:t>필기체 인식을 위해</a:t>
            </a:r>
            <a:r>
              <a:rPr lang="en-US" altLang="ko-KR" dirty="0"/>
              <a:t>, </a:t>
            </a:r>
            <a:r>
              <a:rPr lang="ko-KR" altLang="en-US" dirty="0"/>
              <a:t>위 그림처럼 </a:t>
            </a:r>
            <a:r>
              <a:rPr lang="en-US" altLang="ko-KR" dirty="0"/>
              <a:t>256</a:t>
            </a:r>
            <a:r>
              <a:rPr lang="ko-KR" altLang="en-US" dirty="0"/>
              <a:t>개의 </a:t>
            </a:r>
            <a:r>
              <a:rPr lang="en-US" altLang="ko-KR" dirty="0"/>
              <a:t>input node</a:t>
            </a:r>
            <a:r>
              <a:rPr lang="ko-KR" altLang="en-US" dirty="0"/>
              <a:t>와 </a:t>
            </a:r>
            <a:r>
              <a:rPr lang="en-US" altLang="ko-KR" dirty="0"/>
              <a:t>10</a:t>
            </a:r>
            <a:r>
              <a:rPr lang="ko-KR" altLang="en-US" dirty="0"/>
              <a:t>개의 </a:t>
            </a:r>
            <a:r>
              <a:rPr lang="en-US" altLang="ko-KR" dirty="0"/>
              <a:t>hidden-layer</a:t>
            </a:r>
            <a:r>
              <a:rPr lang="ko-KR" altLang="en-US" dirty="0"/>
              <a:t>와 </a:t>
            </a:r>
            <a:r>
              <a:rPr lang="en-US" altLang="ko-KR" dirty="0"/>
              <a:t>26</a:t>
            </a:r>
            <a:r>
              <a:rPr lang="ko-KR" altLang="en-US" dirty="0"/>
              <a:t>개의 </a:t>
            </a:r>
            <a:r>
              <a:rPr lang="en-US" altLang="ko-KR" dirty="0" err="1"/>
              <a:t>outpu</a:t>
            </a:r>
            <a:r>
              <a:rPr lang="ko-KR" altLang="en-US" dirty="0"/>
              <a:t>으로 구성이 되면</a:t>
            </a:r>
            <a:r>
              <a:rPr lang="en-US" altLang="ko-KR" dirty="0"/>
              <a:t>(</a:t>
            </a:r>
            <a:r>
              <a:rPr lang="ko-KR" altLang="en-US" dirty="0"/>
              <a:t>즉 </a:t>
            </a:r>
            <a:r>
              <a:rPr lang="en-US" altLang="ko-KR" dirty="0"/>
              <a:t>hidden layer</a:t>
            </a:r>
            <a:r>
              <a:rPr lang="ko-KR" altLang="en-US" dirty="0"/>
              <a:t>가 </a:t>
            </a:r>
            <a:r>
              <a:rPr lang="en-US" altLang="ko-KR" dirty="0"/>
              <a:t>1</a:t>
            </a:r>
            <a:r>
              <a:rPr lang="ko-KR" altLang="en-US" dirty="0"/>
              <a:t>개만 있는 비교적 단순한 구조</a:t>
            </a:r>
            <a:r>
              <a:rPr lang="en-US" altLang="ko-KR" dirty="0"/>
              <a:t>)</a:t>
            </a:r>
          </a:p>
          <a:p>
            <a:pPr marL="0" lvl="0" indent="0" algn="l" rtl="0">
              <a:spcBef>
                <a:spcPts val="0"/>
              </a:spcBef>
              <a:spcAft>
                <a:spcPts val="0"/>
              </a:spcAft>
              <a:buNone/>
            </a:pPr>
            <a:r>
              <a:rPr lang="ko-KR" altLang="en-US" dirty="0"/>
              <a:t>필요한 </a:t>
            </a:r>
            <a:r>
              <a:rPr lang="en-US" altLang="ko-KR" dirty="0"/>
              <a:t>parameter</a:t>
            </a:r>
            <a:r>
              <a:rPr lang="ko-KR" altLang="en-US" dirty="0"/>
              <a:t>의 개수를 계산해봅시다</a:t>
            </a:r>
            <a:r>
              <a:rPr lang="en-US" altLang="ko-KR" dirty="0"/>
              <a:t>.</a:t>
            </a:r>
          </a:p>
          <a:p>
            <a:pPr marL="0" lvl="0" indent="0" algn="l" rtl="0">
              <a:spcBef>
                <a:spcPts val="0"/>
              </a:spcBef>
              <a:spcAft>
                <a:spcPts val="0"/>
              </a:spcAft>
              <a:buNone/>
            </a:pPr>
            <a:endParaRPr lang="en-US" altLang="ko-KR" dirty="0"/>
          </a:p>
          <a:p>
            <a:pPr marL="0" lvl="0" indent="0" algn="l" rtl="0">
              <a:spcBef>
                <a:spcPts val="0"/>
              </a:spcBef>
              <a:spcAft>
                <a:spcPts val="0"/>
              </a:spcAft>
              <a:buNone/>
            </a:pPr>
            <a:r>
              <a:rPr lang="ko-KR" altLang="en-US" dirty="0"/>
              <a:t>인풋에서 </a:t>
            </a:r>
            <a:r>
              <a:rPr lang="en-US" altLang="ko-KR" dirty="0"/>
              <a:t>hidden layer</a:t>
            </a:r>
            <a:r>
              <a:rPr lang="ko-KR" altLang="en-US" dirty="0"/>
              <a:t>로 전부 연결 되기때문에 </a:t>
            </a:r>
            <a:r>
              <a:rPr lang="en-US" altLang="ko-KR" dirty="0"/>
              <a:t>256*100</a:t>
            </a:r>
            <a:r>
              <a:rPr lang="ko-KR" altLang="en-US" dirty="0"/>
              <a:t>개의 </a:t>
            </a:r>
            <a:r>
              <a:rPr lang="en-US" altLang="ko-KR" dirty="0"/>
              <a:t>weight, </a:t>
            </a:r>
            <a:r>
              <a:rPr lang="ko-KR" altLang="en-US" dirty="0"/>
              <a:t>그리고 각 </a:t>
            </a:r>
            <a:r>
              <a:rPr lang="en-US" altLang="ko-KR" dirty="0"/>
              <a:t>filter</a:t>
            </a:r>
            <a:r>
              <a:rPr lang="ko-KR" altLang="en-US" dirty="0"/>
              <a:t>마다 </a:t>
            </a:r>
            <a:r>
              <a:rPr lang="en-US" altLang="ko-KR" dirty="0"/>
              <a:t>1</a:t>
            </a:r>
            <a:r>
              <a:rPr lang="ko-KR" altLang="en-US" dirty="0"/>
              <a:t>개의 </a:t>
            </a:r>
            <a:r>
              <a:rPr lang="en-US" altLang="ko-KR" dirty="0"/>
              <a:t>bias</a:t>
            </a:r>
            <a:r>
              <a:rPr lang="ko-KR" altLang="en-US" dirty="0"/>
              <a:t>니깐 </a:t>
            </a:r>
            <a:r>
              <a:rPr lang="en-US" altLang="ko-KR" dirty="0"/>
              <a:t>+100 ,</a:t>
            </a:r>
            <a:r>
              <a:rPr lang="ko-KR" altLang="en-US" dirty="0"/>
              <a:t> 또 </a:t>
            </a:r>
            <a:r>
              <a:rPr lang="ko-KR" altLang="en-US" dirty="0" err="1"/>
              <a:t>히든</a:t>
            </a:r>
            <a:r>
              <a:rPr lang="ko-KR" altLang="en-US" dirty="0"/>
              <a:t> 레이어에서 아웃풋으로 </a:t>
            </a:r>
            <a:r>
              <a:rPr lang="ko-KR" altLang="en-US" dirty="0" err="1"/>
              <a:t>연결할떄</a:t>
            </a:r>
            <a:r>
              <a:rPr lang="ko-KR" altLang="en-US" dirty="0"/>
              <a:t> </a:t>
            </a:r>
            <a:r>
              <a:rPr lang="en-US" altLang="ko-KR" dirty="0"/>
              <a:t>100*26 + bias 26</a:t>
            </a:r>
            <a:r>
              <a:rPr lang="ko-KR" altLang="en-US" dirty="0"/>
              <a:t>개 </a:t>
            </a:r>
            <a:r>
              <a:rPr lang="en-US" altLang="ko-KR" dirty="0"/>
              <a:t>: </a:t>
            </a:r>
            <a:r>
              <a:rPr lang="ko-KR" altLang="en-US" dirty="0"/>
              <a:t>총 </a:t>
            </a:r>
            <a:r>
              <a:rPr lang="en-US" altLang="ko-KR" dirty="0"/>
              <a:t>28326</a:t>
            </a:r>
            <a:r>
              <a:rPr lang="ko-KR" altLang="en-US" dirty="0"/>
              <a:t>개 입니다</a:t>
            </a:r>
            <a:r>
              <a:rPr lang="en-US" altLang="ko-KR" dirty="0"/>
              <a:t>.</a:t>
            </a:r>
          </a:p>
          <a:p>
            <a:pPr marL="0" lvl="0" indent="0" algn="l" rtl="0">
              <a:spcBef>
                <a:spcPts val="0"/>
              </a:spcBef>
              <a:spcAft>
                <a:spcPts val="0"/>
              </a:spcAft>
              <a:buNone/>
            </a:pPr>
            <a:endParaRPr lang="en-US" altLang="ko-KR" dirty="0"/>
          </a:p>
          <a:p>
            <a:pPr marL="0" lvl="0" indent="0" algn="l" rtl="0">
              <a:spcBef>
                <a:spcPts val="0"/>
              </a:spcBef>
              <a:spcAft>
                <a:spcPts val="0"/>
              </a:spcAft>
              <a:buNone/>
            </a:pPr>
            <a:endParaRPr lang="en-US" altLang="ko-KR" dirty="0"/>
          </a:p>
          <a:p>
            <a:pPr marL="0" lvl="0" indent="0" algn="l" rtl="0">
              <a:spcBef>
                <a:spcPts val="0"/>
              </a:spcBef>
              <a:spcAft>
                <a:spcPts val="0"/>
              </a:spcAft>
              <a:buNone/>
            </a:pPr>
            <a:endParaRPr lang="en-US" altLang="ko-KR" dirty="0"/>
          </a:p>
          <a:p>
            <a:pPr marL="0" lvl="0" indent="0" algn="l" rtl="0">
              <a:spcBef>
                <a:spcPts val="0"/>
              </a:spcBef>
              <a:spcAft>
                <a:spcPts val="0"/>
              </a:spcAft>
              <a:buNone/>
            </a:pPr>
            <a:r>
              <a:rPr lang="ko-KR" altLang="en-US" dirty="0"/>
              <a:t>만약 </a:t>
            </a:r>
            <a:r>
              <a:rPr lang="en-US" altLang="ko-KR" dirty="0"/>
              <a:t>font</a:t>
            </a:r>
            <a:r>
              <a:rPr lang="ko-KR" altLang="en-US" dirty="0"/>
              <a:t>의 크기가 커지거나 </a:t>
            </a:r>
            <a:r>
              <a:rPr lang="en-US" altLang="ko-KR" dirty="0"/>
              <a:t>hidden layer</a:t>
            </a:r>
            <a:r>
              <a:rPr lang="ko-KR" altLang="en-US" dirty="0"/>
              <a:t>가 </a:t>
            </a:r>
            <a:r>
              <a:rPr lang="en-US" altLang="ko-KR" dirty="0"/>
              <a:t>2</a:t>
            </a:r>
            <a:r>
              <a:rPr lang="ko-KR" altLang="en-US" dirty="0"/>
              <a:t>단 </a:t>
            </a:r>
            <a:r>
              <a:rPr lang="ko-KR" altLang="en-US" dirty="0" err="1"/>
              <a:t>이상이거나하면</a:t>
            </a:r>
            <a:r>
              <a:rPr lang="ko-KR" altLang="en-US" dirty="0"/>
              <a:t> 파라미터의 개수가 엄청나게 많아지게 된다</a:t>
            </a:r>
            <a:r>
              <a:rPr lang="en-US" altLang="ko-KR" dirty="0"/>
              <a:t>.</a:t>
            </a:r>
          </a:p>
          <a:p>
            <a:pPr marL="0" lvl="0" indent="0" algn="l" rtl="0">
              <a:spcBef>
                <a:spcPts val="0"/>
              </a:spcBef>
              <a:spcAft>
                <a:spcPts val="0"/>
              </a:spcAft>
              <a:buNone/>
            </a:pPr>
            <a:endParaRPr lang="en-US" altLang="ko-KR" dirty="0"/>
          </a:p>
          <a:p>
            <a:pPr marL="0" lvl="0" indent="0" algn="l" rtl="0">
              <a:spcBef>
                <a:spcPts val="0"/>
              </a:spcBef>
              <a:spcAft>
                <a:spcPts val="0"/>
              </a:spcAft>
              <a:buNone/>
            </a:pPr>
            <a:r>
              <a:rPr lang="ko-KR" altLang="en-US" dirty="0"/>
              <a:t>글자의 </a:t>
            </a:r>
            <a:r>
              <a:rPr lang="en-US" altLang="ko-KR" dirty="0"/>
              <a:t>topology</a:t>
            </a:r>
            <a:r>
              <a:rPr lang="ko-KR" altLang="en-US" dirty="0"/>
              <a:t>는 고려하지 않고</a:t>
            </a:r>
            <a:r>
              <a:rPr lang="en-US" altLang="ko-KR" dirty="0"/>
              <a:t>, </a:t>
            </a:r>
            <a:r>
              <a:rPr lang="ko-KR" altLang="en-US" dirty="0"/>
              <a:t>말 그대로 </a:t>
            </a:r>
            <a:r>
              <a:rPr lang="en-US" altLang="ko-KR" dirty="0"/>
              <a:t>raw data</a:t>
            </a:r>
            <a:r>
              <a:rPr lang="ko-KR" altLang="en-US" dirty="0"/>
              <a:t>에 대해 직접적으로 처리를 하기 때문에</a:t>
            </a:r>
            <a:endParaRPr lang="en-US" altLang="ko-KR" dirty="0"/>
          </a:p>
          <a:p>
            <a:pPr marL="0" lvl="0" indent="0" algn="l" rtl="0">
              <a:spcBef>
                <a:spcPts val="0"/>
              </a:spcBef>
              <a:spcAft>
                <a:spcPts val="0"/>
              </a:spcAft>
              <a:buNone/>
            </a:pPr>
            <a:r>
              <a:rPr lang="ko-KR" altLang="en-US" dirty="0"/>
              <a:t>엄청나게 많은 학습 데이터를 필요로 하고</a:t>
            </a:r>
            <a:r>
              <a:rPr lang="en-US" altLang="ko-KR" dirty="0"/>
              <a:t>, </a:t>
            </a:r>
            <a:r>
              <a:rPr lang="ko-KR" altLang="en-US" dirty="0"/>
              <a:t>또한 거기에 따른 학습시간을 대가로 지불해야 하는 문제점</a:t>
            </a:r>
            <a:r>
              <a:rPr lang="en-US" altLang="ko-KR" dirty="0"/>
              <a:t>.</a:t>
            </a:r>
          </a:p>
          <a:p>
            <a:pPr marL="0" lvl="0" indent="0" algn="l" rtl="0">
              <a:spcBef>
                <a:spcPts val="0"/>
              </a:spcBef>
              <a:spcAft>
                <a:spcPts val="0"/>
              </a:spcAft>
              <a:buNone/>
            </a:pPr>
            <a:endParaRPr lang="en-US" altLang="ko-KR" dirty="0"/>
          </a:p>
          <a:p>
            <a:pPr marL="0" indent="0">
              <a:buFont typeface="Roboto"/>
              <a:buNone/>
            </a:pPr>
            <a:r>
              <a:rPr lang="en-US" altLang="ko" dirty="0"/>
              <a:t>Main Difference : convolution layers, pooling layers.</a:t>
            </a:r>
          </a:p>
          <a:p>
            <a:pPr marL="0" indent="0">
              <a:buFont typeface="Roboto"/>
              <a:buNone/>
            </a:pPr>
            <a:endParaRPr lang="en-US" altLang="ko" dirty="0"/>
          </a:p>
          <a:p>
            <a:pPr marL="0" indent="0">
              <a:buFont typeface="Roboto"/>
              <a:buNone/>
            </a:pPr>
            <a:r>
              <a:rPr lang="en-US" altLang="ko" dirty="0"/>
              <a:t>CNNs work well with data that has a spatial relationship</a:t>
            </a:r>
          </a:p>
          <a:p>
            <a:pPr marL="0" indent="0">
              <a:buFont typeface="Roboto"/>
              <a:buNone/>
            </a:pPr>
            <a:r>
              <a:rPr lang="en-US" altLang="ko-KR" dirty="0"/>
              <a:t>Local spatial coherence. This is only possible because we assume that spatially close inputs are correlated. For images, this can be seen by the fact that the image loses its meaning when the pixels are shuffled.</a:t>
            </a:r>
          </a:p>
          <a:p>
            <a:pPr marL="0" indent="0">
              <a:buFont typeface="Roboto"/>
              <a:buNone/>
            </a:pPr>
            <a:r>
              <a:rPr lang="en-US" altLang="ko-KR" dirty="0"/>
              <a:t>Using this property, CNNs are able to cut down on the number of parameter by sharing weights. This makes them extremely efficient in image processing, compared to multi-layer </a:t>
            </a:r>
            <a:r>
              <a:rPr lang="en-US" altLang="ko-KR" dirty="0" err="1"/>
              <a:t>perceptrons</a:t>
            </a:r>
            <a:r>
              <a:rPr lang="en-US" altLang="ko-KR" dirty="0"/>
              <a:t>.</a:t>
            </a:r>
          </a:p>
          <a:p>
            <a:pPr marL="0" indent="0">
              <a:buFont typeface="Roboto"/>
              <a:buNone/>
            </a:pPr>
            <a:endParaRPr lang="en-US" altLang="ko-KR" dirty="0"/>
          </a:p>
          <a:p>
            <a:pPr marL="0" indent="0">
              <a:buFont typeface="Roboto"/>
              <a:buNone/>
            </a:pPr>
            <a:r>
              <a:rPr lang="en-US" altLang="ko-KR" dirty="0"/>
              <a:t>Pooling layers -</a:t>
            </a:r>
            <a:r>
              <a:rPr lang="en-US" altLang="ko-KR" dirty="0">
                <a:sym typeface="Wingdings" panose="05000000000000000000" pitchFamily="2" charset="2"/>
              </a:rPr>
              <a:t> The input is scaled down to reduce even more the number of parameters, while conserving enough </a:t>
            </a:r>
            <a:r>
              <a:rPr lang="en-US" altLang="ko-KR" dirty="0" err="1">
                <a:sym typeface="Wingdings" panose="05000000000000000000" pitchFamily="2" charset="2"/>
              </a:rPr>
              <a:t>informations</a:t>
            </a:r>
            <a:r>
              <a:rPr lang="en-US" altLang="ko-KR" dirty="0">
                <a:sym typeface="Wingdings" panose="05000000000000000000" pitchFamily="2" charset="2"/>
              </a:rPr>
              <a:t>.</a:t>
            </a:r>
          </a:p>
          <a:p>
            <a:pPr marL="0" indent="0">
              <a:buFont typeface="Roboto"/>
              <a:buNone/>
            </a:pPr>
            <a:endParaRPr lang="en-US" altLang="ko-KR" dirty="0">
              <a:sym typeface="Wingdings" panose="05000000000000000000" pitchFamily="2" charset="2"/>
            </a:endParaRPr>
          </a:p>
          <a:p>
            <a:pPr marL="0" indent="0">
              <a:buFont typeface="Roboto"/>
              <a:buNone/>
            </a:pPr>
            <a:r>
              <a:rPr lang="ko-KR" altLang="en-US" dirty="0">
                <a:sym typeface="Wingdings" panose="05000000000000000000" pitchFamily="2" charset="2"/>
              </a:rPr>
              <a:t>같은 </a:t>
            </a:r>
            <a:r>
              <a:rPr lang="en-US" altLang="ko-KR" dirty="0">
                <a:sym typeface="Wingdings" panose="05000000000000000000" pitchFamily="2" charset="2"/>
              </a:rPr>
              <a:t>image </a:t>
            </a:r>
            <a:r>
              <a:rPr lang="ko-KR" altLang="en-US" dirty="0">
                <a:sym typeface="Wingdings" panose="05000000000000000000" pitchFamily="2" charset="2"/>
              </a:rPr>
              <a:t>데이터로 실험</a:t>
            </a:r>
            <a:endParaRPr lang="en-US" altLang="ko-K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649737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5cc25b19c7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5cc25b19c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KR" altLang="en-US" dirty="0"/>
              <a:t>필기체 인식을 위해</a:t>
            </a:r>
            <a:r>
              <a:rPr lang="en-US" altLang="ko-KR" dirty="0"/>
              <a:t>, </a:t>
            </a:r>
            <a:r>
              <a:rPr lang="ko-KR" altLang="en-US" dirty="0"/>
              <a:t>위 그림처럼 </a:t>
            </a:r>
            <a:r>
              <a:rPr lang="en-US" altLang="ko-KR" dirty="0"/>
              <a:t>256</a:t>
            </a:r>
            <a:r>
              <a:rPr lang="ko-KR" altLang="en-US" dirty="0"/>
              <a:t>개의 </a:t>
            </a:r>
            <a:r>
              <a:rPr lang="en-US" altLang="ko-KR" dirty="0"/>
              <a:t>input node</a:t>
            </a:r>
            <a:r>
              <a:rPr lang="ko-KR" altLang="en-US" dirty="0"/>
              <a:t>와 </a:t>
            </a:r>
            <a:r>
              <a:rPr lang="en-US" altLang="ko-KR" dirty="0"/>
              <a:t>10</a:t>
            </a:r>
            <a:r>
              <a:rPr lang="ko-KR" altLang="en-US" dirty="0"/>
              <a:t>개의 </a:t>
            </a:r>
            <a:r>
              <a:rPr lang="en-US" altLang="ko-KR" dirty="0"/>
              <a:t>hidden-layer</a:t>
            </a:r>
            <a:r>
              <a:rPr lang="ko-KR" altLang="en-US" dirty="0"/>
              <a:t>와 </a:t>
            </a:r>
            <a:r>
              <a:rPr lang="en-US" altLang="ko-KR" dirty="0"/>
              <a:t>26</a:t>
            </a:r>
            <a:r>
              <a:rPr lang="ko-KR" altLang="en-US" dirty="0"/>
              <a:t>개의 </a:t>
            </a:r>
            <a:r>
              <a:rPr lang="en-US" altLang="ko-KR" dirty="0" err="1"/>
              <a:t>outpu</a:t>
            </a:r>
            <a:r>
              <a:rPr lang="ko-KR" altLang="en-US" dirty="0"/>
              <a:t>으로 구성이 되면</a:t>
            </a:r>
            <a:r>
              <a:rPr lang="en-US" altLang="ko-KR" dirty="0"/>
              <a:t>(</a:t>
            </a:r>
            <a:r>
              <a:rPr lang="ko-KR" altLang="en-US" dirty="0"/>
              <a:t>즉 </a:t>
            </a:r>
            <a:r>
              <a:rPr lang="en-US" altLang="ko-KR" dirty="0"/>
              <a:t>hidden layer</a:t>
            </a:r>
            <a:r>
              <a:rPr lang="ko-KR" altLang="en-US" dirty="0"/>
              <a:t>가 </a:t>
            </a:r>
            <a:r>
              <a:rPr lang="en-US" altLang="ko-KR" dirty="0"/>
              <a:t>1</a:t>
            </a:r>
            <a:r>
              <a:rPr lang="ko-KR" altLang="en-US" dirty="0"/>
              <a:t>개만 있는 비교적 단순한 구조</a:t>
            </a:r>
            <a:r>
              <a:rPr lang="en-US" altLang="ko-KR" dirty="0"/>
              <a:t>)</a:t>
            </a:r>
          </a:p>
          <a:p>
            <a:pPr marL="0" lvl="0" indent="0" algn="l" rtl="0">
              <a:spcBef>
                <a:spcPts val="0"/>
              </a:spcBef>
              <a:spcAft>
                <a:spcPts val="0"/>
              </a:spcAft>
              <a:buNone/>
            </a:pPr>
            <a:r>
              <a:rPr lang="ko-KR" altLang="en-US" dirty="0"/>
              <a:t>필요한 </a:t>
            </a:r>
            <a:r>
              <a:rPr lang="en-US" altLang="ko-KR" dirty="0"/>
              <a:t>parameter</a:t>
            </a:r>
            <a:r>
              <a:rPr lang="ko-KR" altLang="en-US" dirty="0"/>
              <a:t>의 개수를 계산해봅시다</a:t>
            </a:r>
            <a:r>
              <a:rPr lang="en-US" altLang="ko-KR" dirty="0"/>
              <a:t>.</a:t>
            </a:r>
          </a:p>
          <a:p>
            <a:pPr marL="0" lvl="0" indent="0" algn="l" rtl="0">
              <a:spcBef>
                <a:spcPts val="0"/>
              </a:spcBef>
              <a:spcAft>
                <a:spcPts val="0"/>
              </a:spcAft>
              <a:buNone/>
            </a:pPr>
            <a:endParaRPr lang="en-US" altLang="ko-KR" dirty="0"/>
          </a:p>
          <a:p>
            <a:pPr marL="0" lvl="0" indent="0" algn="l" rtl="0">
              <a:spcBef>
                <a:spcPts val="0"/>
              </a:spcBef>
              <a:spcAft>
                <a:spcPts val="0"/>
              </a:spcAft>
              <a:buNone/>
            </a:pPr>
            <a:r>
              <a:rPr lang="ko-KR" altLang="en-US" dirty="0"/>
              <a:t>인풋에서 </a:t>
            </a:r>
            <a:r>
              <a:rPr lang="en-US" altLang="ko-KR" dirty="0"/>
              <a:t>hidden layer</a:t>
            </a:r>
            <a:r>
              <a:rPr lang="ko-KR" altLang="en-US" dirty="0"/>
              <a:t>로 전부 연결 되기때문에 </a:t>
            </a:r>
            <a:r>
              <a:rPr lang="en-US" altLang="ko-KR" dirty="0"/>
              <a:t>256*100</a:t>
            </a:r>
            <a:r>
              <a:rPr lang="ko-KR" altLang="en-US" dirty="0"/>
              <a:t>개의 </a:t>
            </a:r>
            <a:r>
              <a:rPr lang="en-US" altLang="ko-KR" dirty="0"/>
              <a:t>weight, </a:t>
            </a:r>
            <a:r>
              <a:rPr lang="ko-KR" altLang="en-US" dirty="0"/>
              <a:t>그리고 각 </a:t>
            </a:r>
            <a:r>
              <a:rPr lang="en-US" altLang="ko-KR" dirty="0"/>
              <a:t>filter</a:t>
            </a:r>
            <a:r>
              <a:rPr lang="ko-KR" altLang="en-US" dirty="0"/>
              <a:t>마다 </a:t>
            </a:r>
            <a:r>
              <a:rPr lang="en-US" altLang="ko-KR" dirty="0"/>
              <a:t>1</a:t>
            </a:r>
            <a:r>
              <a:rPr lang="ko-KR" altLang="en-US" dirty="0"/>
              <a:t>개의 </a:t>
            </a:r>
            <a:r>
              <a:rPr lang="en-US" altLang="ko-KR" dirty="0"/>
              <a:t>bias</a:t>
            </a:r>
            <a:r>
              <a:rPr lang="ko-KR" altLang="en-US" dirty="0"/>
              <a:t>니깐 </a:t>
            </a:r>
            <a:r>
              <a:rPr lang="en-US" altLang="ko-KR" dirty="0"/>
              <a:t>+100 ,</a:t>
            </a:r>
            <a:r>
              <a:rPr lang="ko-KR" altLang="en-US" dirty="0"/>
              <a:t> 또 </a:t>
            </a:r>
            <a:r>
              <a:rPr lang="ko-KR" altLang="en-US" dirty="0" err="1"/>
              <a:t>히든</a:t>
            </a:r>
            <a:r>
              <a:rPr lang="ko-KR" altLang="en-US" dirty="0"/>
              <a:t> 레이어에서 아웃풋으로 </a:t>
            </a:r>
            <a:r>
              <a:rPr lang="ko-KR" altLang="en-US" dirty="0" err="1"/>
              <a:t>연결할떄</a:t>
            </a:r>
            <a:r>
              <a:rPr lang="ko-KR" altLang="en-US" dirty="0"/>
              <a:t> </a:t>
            </a:r>
            <a:r>
              <a:rPr lang="en-US" altLang="ko-KR" dirty="0"/>
              <a:t>100*26 + bias 26</a:t>
            </a:r>
            <a:r>
              <a:rPr lang="ko-KR" altLang="en-US" dirty="0"/>
              <a:t>개 </a:t>
            </a:r>
            <a:r>
              <a:rPr lang="en-US" altLang="ko-KR" dirty="0"/>
              <a:t>: </a:t>
            </a:r>
            <a:r>
              <a:rPr lang="ko-KR" altLang="en-US" dirty="0"/>
              <a:t>총 </a:t>
            </a:r>
            <a:r>
              <a:rPr lang="en-US" altLang="ko-KR" dirty="0"/>
              <a:t>28326</a:t>
            </a:r>
            <a:r>
              <a:rPr lang="ko-KR" altLang="en-US" dirty="0"/>
              <a:t>개 입니다</a:t>
            </a:r>
            <a:r>
              <a:rPr lang="en-US" altLang="ko-KR" dirty="0"/>
              <a:t>.</a:t>
            </a:r>
          </a:p>
          <a:p>
            <a:pPr marL="0" lvl="0" indent="0" algn="l" rtl="0">
              <a:spcBef>
                <a:spcPts val="0"/>
              </a:spcBef>
              <a:spcAft>
                <a:spcPts val="0"/>
              </a:spcAft>
              <a:buNone/>
            </a:pPr>
            <a:endParaRPr lang="en-US" altLang="ko-KR" dirty="0"/>
          </a:p>
          <a:p>
            <a:pPr marL="0" lvl="0" indent="0" algn="l" rtl="0">
              <a:spcBef>
                <a:spcPts val="0"/>
              </a:spcBef>
              <a:spcAft>
                <a:spcPts val="0"/>
              </a:spcAft>
              <a:buNone/>
            </a:pPr>
            <a:endParaRPr lang="en-US" altLang="ko-KR" dirty="0"/>
          </a:p>
          <a:p>
            <a:pPr marL="0" lvl="0" indent="0" algn="l" rtl="0">
              <a:spcBef>
                <a:spcPts val="0"/>
              </a:spcBef>
              <a:spcAft>
                <a:spcPts val="0"/>
              </a:spcAft>
              <a:buNone/>
            </a:pPr>
            <a:endParaRPr lang="en-US" altLang="ko-KR" dirty="0"/>
          </a:p>
          <a:p>
            <a:pPr marL="0" lvl="0" indent="0" algn="l" rtl="0">
              <a:spcBef>
                <a:spcPts val="0"/>
              </a:spcBef>
              <a:spcAft>
                <a:spcPts val="0"/>
              </a:spcAft>
              <a:buNone/>
            </a:pPr>
            <a:r>
              <a:rPr lang="ko-KR" altLang="en-US" dirty="0"/>
              <a:t>만약 </a:t>
            </a:r>
            <a:r>
              <a:rPr lang="en-US" altLang="ko-KR" dirty="0"/>
              <a:t>font</a:t>
            </a:r>
            <a:r>
              <a:rPr lang="ko-KR" altLang="en-US" dirty="0"/>
              <a:t>의 크기가 커지거나 </a:t>
            </a:r>
            <a:r>
              <a:rPr lang="en-US" altLang="ko-KR" dirty="0"/>
              <a:t>hidden layer</a:t>
            </a:r>
            <a:r>
              <a:rPr lang="ko-KR" altLang="en-US" dirty="0"/>
              <a:t>가 </a:t>
            </a:r>
            <a:r>
              <a:rPr lang="en-US" altLang="ko-KR" dirty="0"/>
              <a:t>2</a:t>
            </a:r>
            <a:r>
              <a:rPr lang="ko-KR" altLang="en-US" dirty="0"/>
              <a:t>단 </a:t>
            </a:r>
            <a:r>
              <a:rPr lang="ko-KR" altLang="en-US" dirty="0" err="1"/>
              <a:t>이상이거나하면</a:t>
            </a:r>
            <a:r>
              <a:rPr lang="ko-KR" altLang="en-US" dirty="0"/>
              <a:t> 파라미터의 개수가 엄청나게 많아지게 된다</a:t>
            </a:r>
            <a:r>
              <a:rPr lang="en-US" altLang="ko-KR" dirty="0"/>
              <a:t>.</a:t>
            </a:r>
          </a:p>
          <a:p>
            <a:pPr marL="0" lvl="0" indent="0" algn="l" rtl="0">
              <a:spcBef>
                <a:spcPts val="0"/>
              </a:spcBef>
              <a:spcAft>
                <a:spcPts val="0"/>
              </a:spcAft>
              <a:buNone/>
            </a:pPr>
            <a:endParaRPr lang="en-US" altLang="ko-KR" dirty="0"/>
          </a:p>
          <a:p>
            <a:pPr marL="0" lvl="0" indent="0" algn="l" rtl="0">
              <a:spcBef>
                <a:spcPts val="0"/>
              </a:spcBef>
              <a:spcAft>
                <a:spcPts val="0"/>
              </a:spcAft>
              <a:buNone/>
            </a:pPr>
            <a:r>
              <a:rPr lang="ko-KR" altLang="en-US" dirty="0"/>
              <a:t>글자의 </a:t>
            </a:r>
            <a:r>
              <a:rPr lang="en-US" altLang="ko-KR" dirty="0"/>
              <a:t>topology</a:t>
            </a:r>
            <a:r>
              <a:rPr lang="ko-KR" altLang="en-US" dirty="0"/>
              <a:t>는 고려하지 않고</a:t>
            </a:r>
            <a:r>
              <a:rPr lang="en-US" altLang="ko-KR" dirty="0"/>
              <a:t>, </a:t>
            </a:r>
            <a:r>
              <a:rPr lang="ko-KR" altLang="en-US" dirty="0"/>
              <a:t>말 그대로 </a:t>
            </a:r>
            <a:r>
              <a:rPr lang="en-US" altLang="ko-KR" dirty="0"/>
              <a:t>raw data</a:t>
            </a:r>
            <a:r>
              <a:rPr lang="ko-KR" altLang="en-US" dirty="0"/>
              <a:t>에 대해 직접적으로 처리를 하기 때문에</a:t>
            </a:r>
            <a:endParaRPr lang="en-US" altLang="ko-KR" dirty="0"/>
          </a:p>
          <a:p>
            <a:pPr marL="0" lvl="0" indent="0" algn="l" rtl="0">
              <a:spcBef>
                <a:spcPts val="0"/>
              </a:spcBef>
              <a:spcAft>
                <a:spcPts val="0"/>
              </a:spcAft>
              <a:buNone/>
            </a:pPr>
            <a:r>
              <a:rPr lang="ko-KR" altLang="en-US" dirty="0"/>
              <a:t>엄청나게 많은 학습 데이터를 필요로 하고</a:t>
            </a:r>
            <a:r>
              <a:rPr lang="en-US" altLang="ko-KR" dirty="0"/>
              <a:t>, </a:t>
            </a:r>
            <a:r>
              <a:rPr lang="ko-KR" altLang="en-US" dirty="0"/>
              <a:t>또한 거기에 따른 학습시간을 대가로 지불해야 하는 문제점</a:t>
            </a:r>
            <a:r>
              <a:rPr lang="en-US" altLang="ko-KR" dirty="0"/>
              <a:t>.</a:t>
            </a:r>
          </a:p>
          <a:p>
            <a:pPr marL="0" lvl="0" indent="0" algn="l" rtl="0">
              <a:spcBef>
                <a:spcPts val="0"/>
              </a:spcBef>
              <a:spcAft>
                <a:spcPts val="0"/>
              </a:spcAft>
              <a:buNone/>
            </a:pPr>
            <a:endParaRPr lang="en-US" altLang="ko-KR" dirty="0"/>
          </a:p>
          <a:p>
            <a:pPr marL="0" indent="0">
              <a:buFont typeface="Roboto"/>
              <a:buNone/>
            </a:pPr>
            <a:r>
              <a:rPr lang="en-US" altLang="ko" dirty="0"/>
              <a:t>Main Difference : convolution layers, pooling layers.</a:t>
            </a:r>
          </a:p>
          <a:p>
            <a:pPr marL="0" indent="0">
              <a:buFont typeface="Roboto"/>
              <a:buNone/>
            </a:pPr>
            <a:endParaRPr lang="en-US" altLang="ko" dirty="0"/>
          </a:p>
          <a:p>
            <a:pPr marL="0" indent="0">
              <a:buFont typeface="Roboto"/>
              <a:buNone/>
            </a:pPr>
            <a:r>
              <a:rPr lang="en-US" altLang="ko" dirty="0"/>
              <a:t>CNNs work well with data that has a spatial relationship</a:t>
            </a:r>
          </a:p>
          <a:p>
            <a:pPr marL="0" indent="0">
              <a:buFont typeface="Roboto"/>
              <a:buNone/>
            </a:pPr>
            <a:r>
              <a:rPr lang="en-US" altLang="ko-KR" dirty="0"/>
              <a:t>Local spatial coherence. This is only possible because we assume that spatially close inputs are correlated. For images, this can be seen by the fact that the image loses its meaning when the pixels are shuffled.</a:t>
            </a:r>
          </a:p>
          <a:p>
            <a:pPr marL="0" indent="0">
              <a:buFont typeface="Roboto"/>
              <a:buNone/>
            </a:pPr>
            <a:r>
              <a:rPr lang="en-US" altLang="ko-KR" dirty="0"/>
              <a:t>Using this property, CNNs are able to cut down on the number of parameter by sharing weights. This makes them extremely efficient in image processing, compared to multi-layer </a:t>
            </a:r>
            <a:r>
              <a:rPr lang="en-US" altLang="ko-KR" dirty="0" err="1"/>
              <a:t>perceptrons</a:t>
            </a:r>
            <a:r>
              <a:rPr lang="en-US" altLang="ko-KR" dirty="0"/>
              <a:t>.</a:t>
            </a:r>
          </a:p>
          <a:p>
            <a:pPr marL="0" indent="0">
              <a:buFont typeface="Roboto"/>
              <a:buNone/>
            </a:pPr>
            <a:endParaRPr lang="en-US" altLang="ko-KR" dirty="0"/>
          </a:p>
          <a:p>
            <a:pPr marL="0" indent="0">
              <a:buFont typeface="Roboto"/>
              <a:buNone/>
            </a:pPr>
            <a:r>
              <a:rPr lang="en-US" altLang="ko-KR" dirty="0"/>
              <a:t>Pooling layers -</a:t>
            </a:r>
            <a:r>
              <a:rPr lang="en-US" altLang="ko-KR" dirty="0">
                <a:sym typeface="Wingdings" panose="05000000000000000000" pitchFamily="2" charset="2"/>
              </a:rPr>
              <a:t> The input is scaled down to reduce even more the number of parameters, while conserving enough </a:t>
            </a:r>
            <a:r>
              <a:rPr lang="en-US" altLang="ko-KR" dirty="0" err="1">
                <a:sym typeface="Wingdings" panose="05000000000000000000" pitchFamily="2" charset="2"/>
              </a:rPr>
              <a:t>informations</a:t>
            </a:r>
            <a:r>
              <a:rPr lang="en-US" altLang="ko-KR" dirty="0">
                <a:sym typeface="Wingdings" panose="05000000000000000000" pitchFamily="2" charset="2"/>
              </a:rPr>
              <a:t>.</a:t>
            </a:r>
          </a:p>
          <a:p>
            <a:pPr marL="0" indent="0">
              <a:buFont typeface="Roboto"/>
              <a:buNone/>
            </a:pPr>
            <a:endParaRPr lang="en-US" altLang="ko-KR" dirty="0">
              <a:sym typeface="Wingdings" panose="05000000000000000000" pitchFamily="2" charset="2"/>
            </a:endParaRPr>
          </a:p>
          <a:p>
            <a:pPr marL="0" indent="0">
              <a:buFont typeface="Roboto"/>
              <a:buNone/>
            </a:pPr>
            <a:r>
              <a:rPr lang="ko-KR" altLang="en-US" dirty="0">
                <a:sym typeface="Wingdings" panose="05000000000000000000" pitchFamily="2" charset="2"/>
              </a:rPr>
              <a:t>같은 </a:t>
            </a:r>
            <a:r>
              <a:rPr lang="en-US" altLang="ko-KR" dirty="0">
                <a:sym typeface="Wingdings" panose="05000000000000000000" pitchFamily="2" charset="2"/>
              </a:rPr>
              <a:t>image </a:t>
            </a:r>
            <a:r>
              <a:rPr lang="ko-KR" altLang="en-US" dirty="0">
                <a:sym typeface="Wingdings" panose="05000000000000000000" pitchFamily="2" charset="2"/>
              </a:rPr>
              <a:t>데이터로 실험</a:t>
            </a:r>
            <a:endParaRPr lang="en-US" altLang="ko-K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456154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r>
              <a:rPr lang="en-US" altLang="ko-KR" sz="1100" b="0" i="0" u="none" strike="noStrike" cap="none" dirty="0">
                <a:solidFill>
                  <a:srgbClr val="000000"/>
                </a:solidFill>
                <a:effectLst/>
                <a:latin typeface="Arial"/>
                <a:ea typeface="Arial"/>
                <a:cs typeface="Arial"/>
                <a:sym typeface="Arial"/>
              </a:rPr>
              <a:t>This is important when we are to design an architecture which is not only good at learning features but also is scalable to massive datasets.</a:t>
            </a:r>
            <a:endParaRPr lang="ko-KR" altLang="en-US" dirty="0"/>
          </a:p>
        </p:txBody>
      </p:sp>
    </p:spTree>
    <p:extLst>
      <p:ext uri="{BB962C8B-B14F-4D97-AF65-F5344CB8AC3E}">
        <p14:creationId xmlns:p14="http://schemas.microsoft.com/office/powerpoint/2010/main" val="2966342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r>
              <a:rPr lang="ko-KR" altLang="en-US" dirty="0"/>
              <a:t>초록색은 우리의 </a:t>
            </a:r>
            <a:r>
              <a:rPr lang="en-US" altLang="ko-KR" dirty="0"/>
              <a:t>input image 5*5*1</a:t>
            </a:r>
            <a:r>
              <a:rPr lang="ko-KR" altLang="en-US" dirty="0"/>
              <a:t>이고</a:t>
            </a:r>
            <a:r>
              <a:rPr lang="en-US" altLang="ko-KR" dirty="0"/>
              <a:t>, </a:t>
            </a:r>
            <a:r>
              <a:rPr lang="ko-KR" altLang="en-US" dirty="0"/>
              <a:t>이 </a:t>
            </a:r>
            <a:r>
              <a:rPr lang="en-US" altLang="ko-KR" dirty="0"/>
              <a:t>convolution </a:t>
            </a:r>
            <a:r>
              <a:rPr lang="ko-KR" altLang="en-US" dirty="0"/>
              <a:t>연산에 적용되고 있는 </a:t>
            </a:r>
            <a:r>
              <a:rPr lang="en-US" altLang="ko-KR" dirty="0"/>
              <a:t>3*3</a:t>
            </a:r>
            <a:r>
              <a:rPr lang="ko-KR" altLang="en-US" dirty="0"/>
              <a:t> 의 커널</a:t>
            </a:r>
            <a:r>
              <a:rPr lang="en-US" altLang="ko-KR" dirty="0"/>
              <a:t>. </a:t>
            </a:r>
            <a:r>
              <a:rPr lang="ko-KR" altLang="en-US" dirty="0"/>
              <a:t>혹은 </a:t>
            </a:r>
            <a:r>
              <a:rPr lang="en-US" altLang="ko-KR" dirty="0"/>
              <a:t>Filter.</a:t>
            </a:r>
          </a:p>
          <a:p>
            <a:r>
              <a:rPr lang="en-US" altLang="ko-KR" dirty="0"/>
              <a:t>Filter</a:t>
            </a:r>
            <a:r>
              <a:rPr lang="ko-KR" altLang="en-US" dirty="0"/>
              <a:t>는 특정 </a:t>
            </a:r>
            <a:r>
              <a:rPr lang="en-US" altLang="ko-KR" dirty="0"/>
              <a:t>Stride</a:t>
            </a:r>
            <a:r>
              <a:rPr lang="ko-KR" altLang="en-US" dirty="0"/>
              <a:t>값 만큼 오른쪽으로 이동하며 </a:t>
            </a:r>
            <a:r>
              <a:rPr lang="en-US" altLang="ko-KR" dirty="0"/>
              <a:t>convolution </a:t>
            </a:r>
            <a:r>
              <a:rPr lang="ko-KR" altLang="en-US" dirty="0"/>
              <a:t>연산을 진행합니다</a:t>
            </a:r>
            <a:r>
              <a:rPr lang="en-US" altLang="ko-KR" dirty="0"/>
              <a:t>. </a:t>
            </a:r>
            <a:r>
              <a:rPr lang="ko-KR" altLang="en-US" dirty="0"/>
              <a:t>끝에 </a:t>
            </a:r>
            <a:r>
              <a:rPr lang="ko-KR" altLang="en-US" dirty="0" err="1"/>
              <a:t>다달았을</a:t>
            </a:r>
            <a:r>
              <a:rPr lang="ko-KR" altLang="en-US" dirty="0"/>
              <a:t> 때는 또 특정 </a:t>
            </a:r>
            <a:r>
              <a:rPr lang="en-US" altLang="ko-KR" dirty="0"/>
              <a:t>Stride </a:t>
            </a:r>
            <a:r>
              <a:rPr lang="ko-KR" altLang="en-US" dirty="0"/>
              <a:t>값 만큼 </a:t>
            </a:r>
            <a:r>
              <a:rPr lang="ko-KR" altLang="en-US" dirty="0" err="1"/>
              <a:t>아랫칸으로</a:t>
            </a:r>
            <a:r>
              <a:rPr lang="ko-KR" altLang="en-US" dirty="0"/>
              <a:t> 이동 후 맨 왼쪽부터 연산을 진행하게 됩니다</a:t>
            </a:r>
            <a:r>
              <a:rPr lang="en-US" altLang="ko-KR" dirty="0"/>
              <a:t>.</a:t>
            </a:r>
          </a:p>
          <a:p>
            <a:r>
              <a:rPr lang="ko-KR" altLang="en-US" dirty="0"/>
              <a:t>이 연산은 이미지의 모든 부분을 </a:t>
            </a:r>
            <a:r>
              <a:rPr lang="ko-KR" altLang="en-US" dirty="0" err="1"/>
              <a:t>거칠때까지</a:t>
            </a:r>
            <a:r>
              <a:rPr lang="ko-KR" altLang="en-US" dirty="0"/>
              <a:t> 계속됩니다</a:t>
            </a:r>
            <a:r>
              <a:rPr lang="en-US" altLang="ko-KR" dirty="0"/>
              <a:t>.</a:t>
            </a:r>
            <a:endParaRPr lang="ko-KR" altLang="en-US" dirty="0"/>
          </a:p>
        </p:txBody>
      </p:sp>
    </p:spTree>
    <p:extLst>
      <p:ext uri="{BB962C8B-B14F-4D97-AF65-F5344CB8AC3E}">
        <p14:creationId xmlns:p14="http://schemas.microsoft.com/office/powerpoint/2010/main" val="2889161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lt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lt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lt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lt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lt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lt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lt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lt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lt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lt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ltLang="ko"/>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cs.ryerson.ca/~aharley/vis/conv/"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3972C31-0960-4CD3-A1B6-476F635C9B7F}"/>
              </a:ext>
            </a:extLst>
          </p:cNvPr>
          <p:cNvSpPr>
            <a:spLocks noGrp="1"/>
          </p:cNvSpPr>
          <p:nvPr>
            <p:ph type="title"/>
          </p:nvPr>
        </p:nvSpPr>
        <p:spPr/>
        <p:txBody>
          <a:bodyPr/>
          <a:lstStyle/>
          <a:p>
            <a:endParaRPr lang="ko-KR" altLang="en-US"/>
          </a:p>
        </p:txBody>
      </p:sp>
      <p:sp>
        <p:nvSpPr>
          <p:cNvPr id="3" name="TextBox 2">
            <a:extLst>
              <a:ext uri="{FF2B5EF4-FFF2-40B4-BE49-F238E27FC236}">
                <a16:creationId xmlns:a16="http://schemas.microsoft.com/office/drawing/2014/main" id="{52B34337-5A50-4446-BEB3-9A8FBE3EE7F0}"/>
              </a:ext>
            </a:extLst>
          </p:cNvPr>
          <p:cNvSpPr txBox="1"/>
          <p:nvPr/>
        </p:nvSpPr>
        <p:spPr>
          <a:xfrm>
            <a:off x="337149" y="1095076"/>
            <a:ext cx="2175596" cy="954107"/>
          </a:xfrm>
          <a:prstGeom prst="rect">
            <a:avLst/>
          </a:prstGeom>
          <a:noFill/>
        </p:spPr>
        <p:txBody>
          <a:bodyPr wrap="none" rtlCol="0">
            <a:spAutoFit/>
          </a:bodyPr>
          <a:lstStyle/>
          <a:p>
            <a:r>
              <a:rPr lang="en-US" altLang="ko-KR" dirty="0"/>
              <a:t>Pip install </a:t>
            </a:r>
            <a:r>
              <a:rPr lang="en-US" altLang="ko-KR" dirty="0" err="1"/>
              <a:t>keras</a:t>
            </a:r>
            <a:endParaRPr lang="en-US" altLang="ko-KR" dirty="0"/>
          </a:p>
          <a:p>
            <a:r>
              <a:rPr lang="en-US" altLang="ko-KR" dirty="0"/>
              <a:t>Pip install </a:t>
            </a:r>
            <a:r>
              <a:rPr lang="en-US" altLang="ko-KR" dirty="0" err="1"/>
              <a:t>Numpy</a:t>
            </a:r>
            <a:endParaRPr lang="en-US" altLang="ko-KR" dirty="0"/>
          </a:p>
          <a:p>
            <a:r>
              <a:rPr lang="en-US" altLang="ko-KR" dirty="0"/>
              <a:t>Pip install Matplotlib</a:t>
            </a:r>
          </a:p>
          <a:p>
            <a:r>
              <a:rPr lang="en-US" altLang="ko-KR" dirty="0"/>
              <a:t>Pip install </a:t>
            </a:r>
            <a:r>
              <a:rPr lang="en-US" altLang="ko-KR" dirty="0" err="1"/>
              <a:t>opencv</a:t>
            </a:r>
            <a:r>
              <a:rPr lang="en-US" altLang="ko-KR" dirty="0"/>
              <a:t>-python</a:t>
            </a:r>
            <a:endParaRPr lang="ko-KR" altLang="en-US" dirty="0"/>
          </a:p>
        </p:txBody>
      </p:sp>
    </p:spTree>
    <p:extLst>
      <p:ext uri="{BB962C8B-B14F-4D97-AF65-F5344CB8AC3E}">
        <p14:creationId xmlns:p14="http://schemas.microsoft.com/office/powerpoint/2010/main" val="605907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0D7A8F1-3E03-4EFC-BDC2-613F207A9B9C}"/>
              </a:ext>
            </a:extLst>
          </p:cNvPr>
          <p:cNvSpPr>
            <a:spLocks noGrp="1"/>
          </p:cNvSpPr>
          <p:nvPr>
            <p:ph type="title"/>
          </p:nvPr>
        </p:nvSpPr>
        <p:spPr/>
        <p:txBody>
          <a:bodyPr/>
          <a:lstStyle/>
          <a:p>
            <a:r>
              <a:rPr lang="en-US" altLang="ko-KR" dirty="0"/>
              <a:t>Convolutional</a:t>
            </a:r>
            <a:r>
              <a:rPr lang="ko-KR" altLang="en-US" dirty="0"/>
              <a:t> </a:t>
            </a:r>
            <a:r>
              <a:rPr lang="en-US" altLang="ko-KR" dirty="0"/>
              <a:t>Neural Network – </a:t>
            </a:r>
            <a:r>
              <a:rPr lang="ko-KR" altLang="en-US" dirty="0"/>
              <a:t>주요 용어 설명</a:t>
            </a:r>
          </a:p>
        </p:txBody>
      </p:sp>
      <p:sp>
        <p:nvSpPr>
          <p:cNvPr id="4" name="TextBox 3">
            <a:extLst>
              <a:ext uri="{FF2B5EF4-FFF2-40B4-BE49-F238E27FC236}">
                <a16:creationId xmlns:a16="http://schemas.microsoft.com/office/drawing/2014/main" id="{53F61E24-7B27-4A5C-B236-73FBDD4B4DAC}"/>
              </a:ext>
            </a:extLst>
          </p:cNvPr>
          <p:cNvSpPr txBox="1"/>
          <p:nvPr/>
        </p:nvSpPr>
        <p:spPr>
          <a:xfrm>
            <a:off x="303068" y="1141429"/>
            <a:ext cx="3738253" cy="369332"/>
          </a:xfrm>
          <a:prstGeom prst="rect">
            <a:avLst/>
          </a:prstGeom>
          <a:noFill/>
        </p:spPr>
        <p:txBody>
          <a:bodyPr wrap="square" rtlCol="0">
            <a:spAutoFit/>
          </a:bodyPr>
          <a:lstStyle/>
          <a:p>
            <a:r>
              <a:rPr lang="en-US" altLang="ko-KR" sz="1800" b="1" dirty="0">
                <a:solidFill>
                  <a:srgbClr val="4285F4"/>
                </a:solidFill>
              </a:rPr>
              <a:t>0.  Input Image	</a:t>
            </a:r>
          </a:p>
        </p:txBody>
      </p:sp>
      <p:pic>
        <p:nvPicPr>
          <p:cNvPr id="32770" name="Picture 2" descr="https://miro.medium.com/max/500/1*15yDvGKV47a0nkf5qLKOOQ.png">
            <a:extLst>
              <a:ext uri="{FF2B5EF4-FFF2-40B4-BE49-F238E27FC236}">
                <a16:creationId xmlns:a16="http://schemas.microsoft.com/office/drawing/2014/main" id="{AD31FAFF-0878-458B-8189-A300EABC5B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452" y="1912981"/>
            <a:ext cx="4089526" cy="2968996"/>
          </a:xfrm>
          <a:prstGeom prst="rect">
            <a:avLst/>
          </a:prstGeom>
          <a:noFill/>
          <a:extLst>
            <a:ext uri="{909E8E84-426E-40DD-AFC4-6F175D3DCCD1}">
              <a14:hiddenFill xmlns:a14="http://schemas.microsoft.com/office/drawing/2010/main">
                <a:solidFill>
                  <a:srgbClr val="FFFFFF"/>
                </a:solidFill>
              </a14:hiddenFill>
            </a:ext>
          </a:extLst>
        </p:spPr>
      </p:pic>
      <p:sp>
        <p:nvSpPr>
          <p:cNvPr id="3" name="직사각형 2">
            <a:extLst>
              <a:ext uri="{FF2B5EF4-FFF2-40B4-BE49-F238E27FC236}">
                <a16:creationId xmlns:a16="http://schemas.microsoft.com/office/drawing/2014/main" id="{5C3073CD-5875-487D-AAA7-11A7C78203D5}"/>
              </a:ext>
            </a:extLst>
          </p:cNvPr>
          <p:cNvSpPr/>
          <p:nvPr/>
        </p:nvSpPr>
        <p:spPr>
          <a:xfrm>
            <a:off x="4572000" y="2033141"/>
            <a:ext cx="3961172" cy="1754326"/>
          </a:xfrm>
          <a:prstGeom prst="rect">
            <a:avLst/>
          </a:prstGeom>
        </p:spPr>
        <p:txBody>
          <a:bodyPr wrap="square">
            <a:spAutoFit/>
          </a:bodyPr>
          <a:lstStyle/>
          <a:p>
            <a:r>
              <a:rPr lang="en-US" altLang="ko-KR" sz="1800" dirty="0"/>
              <a:t>The role of the </a:t>
            </a:r>
            <a:r>
              <a:rPr lang="en-US" altLang="ko-KR" sz="1800" dirty="0" err="1"/>
              <a:t>ConvNet</a:t>
            </a:r>
            <a:r>
              <a:rPr lang="en-US" altLang="ko-KR" sz="1800" dirty="0"/>
              <a:t> is to</a:t>
            </a:r>
          </a:p>
          <a:p>
            <a:pPr marL="285750" indent="-285750">
              <a:buFont typeface="Arial" panose="020B0604020202020204" pitchFamily="34" charset="0"/>
              <a:buChar char="•"/>
            </a:pPr>
            <a:r>
              <a:rPr lang="en-US" altLang="ko-KR" sz="1800" b="1" dirty="0"/>
              <a:t>reduce the images </a:t>
            </a:r>
            <a:r>
              <a:rPr lang="en-US" altLang="ko-KR" sz="1800" dirty="0"/>
              <a:t>into a form which is easier to process, </a:t>
            </a:r>
          </a:p>
          <a:p>
            <a:pPr marL="285750" indent="-285750">
              <a:buFont typeface="Arial" panose="020B0604020202020204" pitchFamily="34" charset="0"/>
              <a:buChar char="•"/>
            </a:pPr>
            <a:r>
              <a:rPr lang="en-US" altLang="ko-KR" sz="1800" b="1" dirty="0"/>
              <a:t>without losing features </a:t>
            </a:r>
            <a:r>
              <a:rPr lang="en-US" altLang="ko-KR" sz="1800" dirty="0"/>
              <a:t>which are critical for getting a good prediction</a:t>
            </a:r>
            <a:endParaRPr lang="ko-KR" altLang="en-US" sz="1800" dirty="0"/>
          </a:p>
        </p:txBody>
      </p:sp>
      <p:sp>
        <p:nvSpPr>
          <p:cNvPr id="5" name="직사각형 4">
            <a:extLst>
              <a:ext uri="{FF2B5EF4-FFF2-40B4-BE49-F238E27FC236}">
                <a16:creationId xmlns:a16="http://schemas.microsoft.com/office/drawing/2014/main" id="{5855C003-031E-4D83-B0A2-5A45A6E7FB7A}"/>
              </a:ext>
            </a:extLst>
          </p:cNvPr>
          <p:cNvSpPr/>
          <p:nvPr/>
        </p:nvSpPr>
        <p:spPr>
          <a:xfrm>
            <a:off x="4041321" y="4770671"/>
            <a:ext cx="5022529" cy="307777"/>
          </a:xfrm>
          <a:prstGeom prst="rect">
            <a:avLst/>
          </a:prstGeom>
        </p:spPr>
        <p:txBody>
          <a:bodyPr wrap="none">
            <a:spAutoFit/>
          </a:bodyPr>
          <a:lstStyle/>
          <a:p>
            <a:r>
              <a:rPr lang="en-US" altLang="ko-KR" b="1" dirty="0">
                <a:highlight>
                  <a:srgbClr val="FFFF00"/>
                </a:highlight>
                <a:sym typeface="Wingdings" panose="05000000000000000000" pitchFamily="2" charset="2"/>
              </a:rPr>
              <a:t>(</a:t>
            </a:r>
            <a:r>
              <a:rPr lang="ko-KR" altLang="en-US" b="1" dirty="0">
                <a:highlight>
                  <a:srgbClr val="FFFF00"/>
                </a:highlight>
                <a:sym typeface="Wingdings" panose="05000000000000000000" pitchFamily="2" charset="2"/>
              </a:rPr>
              <a:t>이미지 개수 </a:t>
            </a:r>
            <a:r>
              <a:rPr lang="en-US" altLang="ko-KR" b="1" dirty="0">
                <a:highlight>
                  <a:srgbClr val="FFFF00"/>
                </a:highlight>
                <a:sym typeface="Wingdings" panose="05000000000000000000" pitchFamily="2" charset="2"/>
              </a:rPr>
              <a:t>,</a:t>
            </a:r>
            <a:r>
              <a:rPr lang="ko-KR" altLang="en-US" b="1" dirty="0">
                <a:highlight>
                  <a:srgbClr val="FFFF00"/>
                </a:highlight>
                <a:sym typeface="Wingdings" panose="05000000000000000000" pitchFamily="2" charset="2"/>
              </a:rPr>
              <a:t>이미지 </a:t>
            </a:r>
            <a:r>
              <a:rPr lang="en-US" altLang="ko-KR" b="1" dirty="0">
                <a:highlight>
                  <a:srgbClr val="FFFF00"/>
                </a:highlight>
                <a:sym typeface="Wingdings" panose="05000000000000000000" pitchFamily="2" charset="2"/>
              </a:rPr>
              <a:t>Height,</a:t>
            </a:r>
            <a:r>
              <a:rPr lang="ko-KR" altLang="en-US" b="1" dirty="0">
                <a:highlight>
                  <a:srgbClr val="FFFF00"/>
                </a:highlight>
                <a:sym typeface="Wingdings" panose="05000000000000000000" pitchFamily="2" charset="2"/>
              </a:rPr>
              <a:t>이미지 </a:t>
            </a:r>
            <a:r>
              <a:rPr lang="en-US" altLang="ko-KR" b="1" dirty="0">
                <a:highlight>
                  <a:srgbClr val="FFFF00"/>
                </a:highlight>
                <a:sym typeface="Wingdings" panose="05000000000000000000" pitchFamily="2" charset="2"/>
              </a:rPr>
              <a:t>Width,</a:t>
            </a:r>
            <a:r>
              <a:rPr lang="ko-KR" altLang="en-US" b="1" dirty="0">
                <a:highlight>
                  <a:srgbClr val="FFFF00"/>
                </a:highlight>
                <a:sym typeface="Wingdings" panose="05000000000000000000" pitchFamily="2" charset="2"/>
              </a:rPr>
              <a:t>이미지 </a:t>
            </a:r>
            <a:r>
              <a:rPr lang="en-US" altLang="ko-KR" b="1" dirty="0">
                <a:highlight>
                  <a:srgbClr val="FFFF00"/>
                </a:highlight>
                <a:sym typeface="Wingdings" panose="05000000000000000000" pitchFamily="2" charset="2"/>
              </a:rPr>
              <a:t>Channel) </a:t>
            </a:r>
            <a:endParaRPr lang="ko-KR" altLang="en-US" b="1" dirty="0">
              <a:highlight>
                <a:srgbClr val="FFFF00"/>
              </a:highlight>
            </a:endParaRPr>
          </a:p>
        </p:txBody>
      </p:sp>
    </p:spTree>
    <p:extLst>
      <p:ext uri="{BB962C8B-B14F-4D97-AF65-F5344CB8AC3E}">
        <p14:creationId xmlns:p14="http://schemas.microsoft.com/office/powerpoint/2010/main" val="198889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0D7A8F1-3E03-4EFC-BDC2-613F207A9B9C}"/>
              </a:ext>
            </a:extLst>
          </p:cNvPr>
          <p:cNvSpPr>
            <a:spLocks noGrp="1"/>
          </p:cNvSpPr>
          <p:nvPr>
            <p:ph type="title"/>
          </p:nvPr>
        </p:nvSpPr>
        <p:spPr/>
        <p:txBody>
          <a:bodyPr/>
          <a:lstStyle/>
          <a:p>
            <a:r>
              <a:rPr lang="en-US" altLang="ko-KR" dirty="0"/>
              <a:t>Convolutional</a:t>
            </a:r>
            <a:r>
              <a:rPr lang="ko-KR" altLang="en-US" dirty="0"/>
              <a:t> </a:t>
            </a:r>
            <a:r>
              <a:rPr lang="en-US" altLang="ko-KR" dirty="0"/>
              <a:t>Neural Network – </a:t>
            </a:r>
            <a:r>
              <a:rPr lang="ko-KR" altLang="en-US" dirty="0"/>
              <a:t>주요 용어 설명</a:t>
            </a:r>
          </a:p>
        </p:txBody>
      </p:sp>
      <p:pic>
        <p:nvPicPr>
          <p:cNvPr id="29698" name="Picture 2" descr="https://miro.medium.com/max/500/1*GcI7G-JLAQiEoCON7xFbhg.gif">
            <a:extLst>
              <a:ext uri="{FF2B5EF4-FFF2-40B4-BE49-F238E27FC236}">
                <a16:creationId xmlns:a16="http://schemas.microsoft.com/office/drawing/2014/main" id="{42352081-FC1B-45F1-8B2D-6845BA6FC9ED}"/>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03068" y="1510761"/>
            <a:ext cx="4762500" cy="34766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D0660FA-5AC2-4BD5-8731-5CBB21A71BD0}"/>
              </a:ext>
            </a:extLst>
          </p:cNvPr>
          <p:cNvSpPr txBox="1"/>
          <p:nvPr/>
        </p:nvSpPr>
        <p:spPr>
          <a:xfrm>
            <a:off x="303067" y="1141429"/>
            <a:ext cx="7702245" cy="369332"/>
          </a:xfrm>
          <a:prstGeom prst="rect">
            <a:avLst/>
          </a:prstGeom>
          <a:noFill/>
        </p:spPr>
        <p:txBody>
          <a:bodyPr wrap="square" rtlCol="0">
            <a:spAutoFit/>
          </a:bodyPr>
          <a:lstStyle/>
          <a:p>
            <a:r>
              <a:rPr lang="en-US" altLang="ko-KR" sz="1800" b="1" dirty="0">
                <a:solidFill>
                  <a:srgbClr val="4285F4"/>
                </a:solidFill>
              </a:rPr>
              <a:t>1.  Feature Extraction - Convolution Layer – The Kernel</a:t>
            </a:r>
          </a:p>
        </p:txBody>
      </p:sp>
      <p:sp>
        <p:nvSpPr>
          <p:cNvPr id="3" name="직사각형 2">
            <a:extLst>
              <a:ext uri="{FF2B5EF4-FFF2-40B4-BE49-F238E27FC236}">
                <a16:creationId xmlns:a16="http://schemas.microsoft.com/office/drawing/2014/main" id="{D0432D8B-008C-497B-A8C5-98CC0F0B56B8}"/>
              </a:ext>
            </a:extLst>
          </p:cNvPr>
          <p:cNvSpPr/>
          <p:nvPr/>
        </p:nvSpPr>
        <p:spPr>
          <a:xfrm>
            <a:off x="5065568" y="3800117"/>
            <a:ext cx="4572000" cy="954107"/>
          </a:xfrm>
          <a:prstGeom prst="rect">
            <a:avLst/>
          </a:prstGeom>
        </p:spPr>
        <p:txBody>
          <a:bodyPr>
            <a:spAutoFit/>
          </a:bodyPr>
          <a:lstStyle/>
          <a:p>
            <a:r>
              <a:rPr lang="ko-KR" altLang="en-US" b="1" dirty="0">
                <a:highlight>
                  <a:srgbClr val="FFFF00"/>
                </a:highlight>
              </a:rPr>
              <a:t>Conv2D(</a:t>
            </a:r>
            <a:r>
              <a:rPr lang="ko-KR" altLang="en-US" b="1" dirty="0" err="1">
                <a:highlight>
                  <a:srgbClr val="FFFF00"/>
                </a:highlight>
              </a:rPr>
              <a:t>filters</a:t>
            </a:r>
            <a:r>
              <a:rPr lang="ko-KR" altLang="en-US" b="1" dirty="0">
                <a:highlight>
                  <a:srgbClr val="FFFF00"/>
                </a:highlight>
              </a:rPr>
              <a:t> = </a:t>
            </a:r>
            <a:r>
              <a:rPr lang="ko-KR" altLang="en-US" b="1" dirty="0" err="1">
                <a:highlight>
                  <a:srgbClr val="FFFF00"/>
                </a:highlight>
              </a:rPr>
              <a:t>필터갯수</a:t>
            </a:r>
            <a:r>
              <a:rPr lang="en-US" altLang="ko-KR" b="1" dirty="0">
                <a:highlight>
                  <a:srgbClr val="FFFF00"/>
                </a:highlight>
              </a:rPr>
              <a:t>,</a:t>
            </a:r>
            <a:r>
              <a:rPr lang="ko-KR" altLang="en-US" b="1" dirty="0">
                <a:highlight>
                  <a:srgbClr val="FFFF00"/>
                </a:highlight>
              </a:rPr>
              <a:t> </a:t>
            </a:r>
          </a:p>
          <a:p>
            <a:r>
              <a:rPr lang="ko-KR" altLang="en-US" b="1" dirty="0">
                <a:highlight>
                  <a:srgbClr val="FFFF00"/>
                </a:highlight>
              </a:rPr>
              <a:t>                </a:t>
            </a:r>
            <a:r>
              <a:rPr lang="ko-KR" altLang="en-US" b="1" dirty="0" err="1">
                <a:highlight>
                  <a:srgbClr val="FFFF00"/>
                </a:highlight>
              </a:rPr>
              <a:t>kernel_size</a:t>
            </a:r>
            <a:r>
              <a:rPr lang="ko-KR" altLang="en-US" b="1" dirty="0">
                <a:highlight>
                  <a:srgbClr val="FFFF00"/>
                </a:highlight>
              </a:rPr>
              <a:t>=(</a:t>
            </a:r>
            <a:r>
              <a:rPr lang="ko-KR" altLang="en-US" b="1" dirty="0" err="1">
                <a:highlight>
                  <a:srgbClr val="FFFF00"/>
                </a:highlight>
              </a:rPr>
              <a:t>가로,세로</a:t>
            </a:r>
            <a:r>
              <a:rPr lang="ko-KR" altLang="en-US" b="1" dirty="0">
                <a:highlight>
                  <a:srgbClr val="FFFF00"/>
                </a:highlight>
              </a:rPr>
              <a:t>),</a:t>
            </a:r>
          </a:p>
          <a:p>
            <a:r>
              <a:rPr lang="ko-KR" altLang="en-US" b="1" dirty="0">
                <a:highlight>
                  <a:srgbClr val="FFFF00"/>
                </a:highlight>
              </a:rPr>
              <a:t>                </a:t>
            </a:r>
            <a:r>
              <a:rPr lang="ko-KR" altLang="en-US" b="1" dirty="0" err="1">
                <a:highlight>
                  <a:srgbClr val="FFFF00"/>
                </a:highlight>
              </a:rPr>
              <a:t>strides</a:t>
            </a:r>
            <a:r>
              <a:rPr lang="ko-KR" altLang="en-US" b="1" dirty="0">
                <a:highlight>
                  <a:srgbClr val="FFFF00"/>
                </a:highlight>
              </a:rPr>
              <a:t> = (가로 </a:t>
            </a:r>
            <a:r>
              <a:rPr lang="ko-KR" altLang="en-US" b="1" dirty="0" err="1">
                <a:highlight>
                  <a:srgbClr val="FFFF00"/>
                </a:highlight>
              </a:rPr>
              <a:t>이동수,세로</a:t>
            </a:r>
            <a:r>
              <a:rPr lang="ko-KR" altLang="en-US" b="1" dirty="0">
                <a:highlight>
                  <a:srgbClr val="FFFF00"/>
                </a:highlight>
              </a:rPr>
              <a:t> 이동수),</a:t>
            </a:r>
          </a:p>
          <a:p>
            <a:r>
              <a:rPr lang="ko-KR" altLang="en-US" b="1" dirty="0">
                <a:highlight>
                  <a:srgbClr val="FFFF00"/>
                </a:highlight>
              </a:rPr>
              <a:t>                </a:t>
            </a:r>
            <a:r>
              <a:rPr lang="ko-KR" altLang="en-US" b="1" dirty="0" err="1">
                <a:highlight>
                  <a:srgbClr val="FFFF00"/>
                </a:highlight>
              </a:rPr>
              <a:t>padding</a:t>
            </a:r>
            <a:r>
              <a:rPr lang="ko-KR" altLang="en-US" b="1" dirty="0">
                <a:highlight>
                  <a:srgbClr val="FFFF00"/>
                </a:highlight>
              </a:rPr>
              <a:t>='</a:t>
            </a:r>
            <a:r>
              <a:rPr lang="ko-KR" altLang="en-US" b="1" dirty="0" err="1">
                <a:highlight>
                  <a:srgbClr val="FFFF00"/>
                </a:highlight>
              </a:rPr>
              <a:t>same</a:t>
            </a:r>
            <a:r>
              <a:rPr lang="ko-KR" altLang="en-US" b="1" dirty="0">
                <a:highlight>
                  <a:srgbClr val="FFFF00"/>
                </a:highlight>
              </a:rPr>
              <a:t>＇ </a:t>
            </a:r>
            <a:r>
              <a:rPr lang="en-US" altLang="ko-KR" b="1" dirty="0">
                <a:highlight>
                  <a:srgbClr val="FFFF00"/>
                </a:highlight>
              </a:rPr>
              <a:t>or padding=“valid”</a:t>
            </a:r>
            <a:r>
              <a:rPr lang="ko-KR" altLang="en-US" b="1" dirty="0">
                <a:highlight>
                  <a:srgbClr val="FFFF00"/>
                </a:highlight>
              </a:rPr>
              <a:t>)</a:t>
            </a:r>
          </a:p>
        </p:txBody>
      </p:sp>
      <p:sp>
        <p:nvSpPr>
          <p:cNvPr id="7" name="TextBox 6">
            <a:extLst>
              <a:ext uri="{FF2B5EF4-FFF2-40B4-BE49-F238E27FC236}">
                <a16:creationId xmlns:a16="http://schemas.microsoft.com/office/drawing/2014/main" id="{01E7C489-B909-49CD-AA48-D220EE61D521}"/>
              </a:ext>
            </a:extLst>
          </p:cNvPr>
          <p:cNvSpPr txBox="1"/>
          <p:nvPr/>
        </p:nvSpPr>
        <p:spPr>
          <a:xfrm>
            <a:off x="5186338" y="2048744"/>
            <a:ext cx="1826141" cy="1200329"/>
          </a:xfrm>
          <a:prstGeom prst="rect">
            <a:avLst/>
          </a:prstGeom>
          <a:noFill/>
        </p:spPr>
        <p:txBody>
          <a:bodyPr wrap="none" rtlCol="0">
            <a:spAutoFit/>
          </a:bodyPr>
          <a:lstStyle/>
          <a:p>
            <a:r>
              <a:rPr lang="en-US" altLang="ko-KR" sz="1800" dirty="0"/>
              <a:t>Input : 5*5*1</a:t>
            </a:r>
          </a:p>
          <a:p>
            <a:r>
              <a:rPr lang="en-US" altLang="ko-KR" sz="1800" dirty="0"/>
              <a:t>Kernel : 3*3*1*1</a:t>
            </a:r>
          </a:p>
          <a:p>
            <a:r>
              <a:rPr lang="en-US" altLang="ko-KR" sz="1800" dirty="0"/>
              <a:t>Strides : (1,1)</a:t>
            </a:r>
          </a:p>
          <a:p>
            <a:r>
              <a:rPr lang="en-US" altLang="ko-KR" sz="1800" dirty="0"/>
              <a:t>Padding : valid</a:t>
            </a:r>
            <a:endParaRPr lang="ko-KR" altLang="en-US" sz="1800" dirty="0"/>
          </a:p>
        </p:txBody>
      </p:sp>
    </p:spTree>
    <p:extLst>
      <p:ext uri="{BB962C8B-B14F-4D97-AF65-F5344CB8AC3E}">
        <p14:creationId xmlns:p14="http://schemas.microsoft.com/office/powerpoint/2010/main" val="3149425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0D7A8F1-3E03-4EFC-BDC2-613F207A9B9C}"/>
              </a:ext>
            </a:extLst>
          </p:cNvPr>
          <p:cNvSpPr>
            <a:spLocks noGrp="1"/>
          </p:cNvSpPr>
          <p:nvPr>
            <p:ph type="title"/>
          </p:nvPr>
        </p:nvSpPr>
        <p:spPr/>
        <p:txBody>
          <a:bodyPr/>
          <a:lstStyle/>
          <a:p>
            <a:r>
              <a:rPr lang="en-US" altLang="ko-KR" dirty="0"/>
              <a:t>Convolutional</a:t>
            </a:r>
            <a:r>
              <a:rPr lang="ko-KR" altLang="en-US" dirty="0"/>
              <a:t> </a:t>
            </a:r>
            <a:r>
              <a:rPr lang="en-US" altLang="ko-KR" dirty="0"/>
              <a:t>Neural Network – </a:t>
            </a:r>
            <a:r>
              <a:rPr lang="ko-KR" altLang="en-US" dirty="0"/>
              <a:t>주요 용어 설명</a:t>
            </a:r>
          </a:p>
        </p:txBody>
      </p:sp>
      <p:pic>
        <p:nvPicPr>
          <p:cNvPr id="33794" name="Picture 2" descr="https://miro.medium.com/max/700/1*ciDgQEjViWLnCbmX-EeSrA.gif">
            <a:extLst>
              <a:ext uri="{FF2B5EF4-FFF2-40B4-BE49-F238E27FC236}">
                <a16:creationId xmlns:a16="http://schemas.microsoft.com/office/drawing/2014/main" id="{055B3B75-D114-4B37-B87E-B401125F848A}"/>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03068" y="1510761"/>
            <a:ext cx="6285711" cy="352897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3A3263E-F3BA-4C05-B431-F6CE74CBED1A}"/>
              </a:ext>
            </a:extLst>
          </p:cNvPr>
          <p:cNvSpPr txBox="1"/>
          <p:nvPr/>
        </p:nvSpPr>
        <p:spPr>
          <a:xfrm>
            <a:off x="303067" y="1141429"/>
            <a:ext cx="7702245" cy="369332"/>
          </a:xfrm>
          <a:prstGeom prst="rect">
            <a:avLst/>
          </a:prstGeom>
          <a:noFill/>
        </p:spPr>
        <p:txBody>
          <a:bodyPr wrap="square" rtlCol="0">
            <a:spAutoFit/>
          </a:bodyPr>
          <a:lstStyle/>
          <a:p>
            <a:r>
              <a:rPr lang="en-US" altLang="ko-KR" sz="1800" b="1" dirty="0">
                <a:solidFill>
                  <a:srgbClr val="4285F4"/>
                </a:solidFill>
              </a:rPr>
              <a:t>1.  Feature Extraction - Convolution Layer – The Kernel</a:t>
            </a:r>
          </a:p>
        </p:txBody>
      </p:sp>
    </p:spTree>
    <p:extLst>
      <p:ext uri="{BB962C8B-B14F-4D97-AF65-F5344CB8AC3E}">
        <p14:creationId xmlns:p14="http://schemas.microsoft.com/office/powerpoint/2010/main" val="4147997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0D7A8F1-3E03-4EFC-BDC2-613F207A9B9C}"/>
              </a:ext>
            </a:extLst>
          </p:cNvPr>
          <p:cNvSpPr>
            <a:spLocks noGrp="1"/>
          </p:cNvSpPr>
          <p:nvPr>
            <p:ph type="title"/>
          </p:nvPr>
        </p:nvSpPr>
        <p:spPr/>
        <p:txBody>
          <a:bodyPr/>
          <a:lstStyle/>
          <a:p>
            <a:r>
              <a:rPr lang="en-US" altLang="ko-KR" dirty="0"/>
              <a:t>Convolutional</a:t>
            </a:r>
            <a:r>
              <a:rPr lang="ko-KR" altLang="en-US" dirty="0"/>
              <a:t> </a:t>
            </a:r>
            <a:r>
              <a:rPr lang="en-US" altLang="ko-KR" dirty="0"/>
              <a:t>Neural Network – </a:t>
            </a:r>
            <a:r>
              <a:rPr lang="ko-KR" altLang="en-US" dirty="0"/>
              <a:t>주요 용어 설명</a:t>
            </a:r>
          </a:p>
        </p:txBody>
      </p:sp>
      <p:pic>
        <p:nvPicPr>
          <p:cNvPr id="10244" name="Picture 4" descr="https://miro.medium.com/max/700/1*L4T6IXRalWoseBncjRr4wQ@2x.gif">
            <a:extLst>
              <a:ext uri="{FF2B5EF4-FFF2-40B4-BE49-F238E27FC236}">
                <a16:creationId xmlns:a16="http://schemas.microsoft.com/office/drawing/2014/main" id="{5D1FB12E-3DBA-4778-8232-A95E5369899E}"/>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03067" y="1851150"/>
            <a:ext cx="4968586" cy="2903074"/>
          </a:xfrm>
          <a:prstGeom prst="rect">
            <a:avLst/>
          </a:prstGeom>
          <a:noFill/>
          <a:extLst>
            <a:ext uri="{909E8E84-426E-40DD-AFC4-6F175D3DCCD1}">
              <a14:hiddenFill xmlns:a14="http://schemas.microsoft.com/office/drawing/2010/main">
                <a:solidFill>
                  <a:srgbClr val="FFFFFF"/>
                </a:solidFill>
              </a14:hiddenFill>
            </a:ext>
          </a:extLst>
        </p:spPr>
      </p:pic>
      <p:sp>
        <p:nvSpPr>
          <p:cNvPr id="9" name="직사각형 8">
            <a:extLst>
              <a:ext uri="{FF2B5EF4-FFF2-40B4-BE49-F238E27FC236}">
                <a16:creationId xmlns:a16="http://schemas.microsoft.com/office/drawing/2014/main" id="{309D0217-197A-4B7E-9191-AF3EDB7EB056}"/>
              </a:ext>
            </a:extLst>
          </p:cNvPr>
          <p:cNvSpPr/>
          <p:nvPr/>
        </p:nvSpPr>
        <p:spPr>
          <a:xfrm>
            <a:off x="5065568" y="3800117"/>
            <a:ext cx="4572000" cy="954107"/>
          </a:xfrm>
          <a:prstGeom prst="rect">
            <a:avLst/>
          </a:prstGeom>
        </p:spPr>
        <p:txBody>
          <a:bodyPr>
            <a:spAutoFit/>
          </a:bodyPr>
          <a:lstStyle/>
          <a:p>
            <a:r>
              <a:rPr lang="ko-KR" altLang="en-US" b="1" dirty="0">
                <a:highlight>
                  <a:srgbClr val="FFFF00"/>
                </a:highlight>
              </a:rPr>
              <a:t>Conv2D(</a:t>
            </a:r>
            <a:r>
              <a:rPr lang="ko-KR" altLang="en-US" b="1" dirty="0" err="1">
                <a:highlight>
                  <a:srgbClr val="FFFF00"/>
                </a:highlight>
              </a:rPr>
              <a:t>filters</a:t>
            </a:r>
            <a:r>
              <a:rPr lang="ko-KR" altLang="en-US" b="1" dirty="0">
                <a:highlight>
                  <a:srgbClr val="FFFF00"/>
                </a:highlight>
              </a:rPr>
              <a:t> = </a:t>
            </a:r>
            <a:r>
              <a:rPr lang="ko-KR" altLang="en-US" b="1" dirty="0" err="1">
                <a:highlight>
                  <a:srgbClr val="FFFF00"/>
                </a:highlight>
              </a:rPr>
              <a:t>필터갯수</a:t>
            </a:r>
            <a:r>
              <a:rPr lang="en-US" altLang="ko-KR" b="1" dirty="0">
                <a:highlight>
                  <a:srgbClr val="FFFF00"/>
                </a:highlight>
              </a:rPr>
              <a:t>,</a:t>
            </a:r>
            <a:r>
              <a:rPr lang="ko-KR" altLang="en-US" b="1" dirty="0">
                <a:highlight>
                  <a:srgbClr val="FFFF00"/>
                </a:highlight>
              </a:rPr>
              <a:t> </a:t>
            </a:r>
          </a:p>
          <a:p>
            <a:r>
              <a:rPr lang="ko-KR" altLang="en-US" b="1" dirty="0">
                <a:highlight>
                  <a:srgbClr val="FFFF00"/>
                </a:highlight>
              </a:rPr>
              <a:t>                </a:t>
            </a:r>
            <a:r>
              <a:rPr lang="ko-KR" altLang="en-US" b="1" dirty="0" err="1">
                <a:highlight>
                  <a:srgbClr val="FFFF00"/>
                </a:highlight>
              </a:rPr>
              <a:t>kernel_size</a:t>
            </a:r>
            <a:r>
              <a:rPr lang="ko-KR" altLang="en-US" b="1" dirty="0">
                <a:highlight>
                  <a:srgbClr val="FFFF00"/>
                </a:highlight>
              </a:rPr>
              <a:t>=(</a:t>
            </a:r>
            <a:r>
              <a:rPr lang="ko-KR" altLang="en-US" b="1" dirty="0" err="1">
                <a:highlight>
                  <a:srgbClr val="FFFF00"/>
                </a:highlight>
              </a:rPr>
              <a:t>가로,세로</a:t>
            </a:r>
            <a:r>
              <a:rPr lang="ko-KR" altLang="en-US" b="1" dirty="0">
                <a:highlight>
                  <a:srgbClr val="FFFF00"/>
                </a:highlight>
              </a:rPr>
              <a:t>),</a:t>
            </a:r>
          </a:p>
          <a:p>
            <a:r>
              <a:rPr lang="ko-KR" altLang="en-US" b="1" dirty="0">
                <a:highlight>
                  <a:srgbClr val="FFFF00"/>
                </a:highlight>
              </a:rPr>
              <a:t>                </a:t>
            </a:r>
            <a:r>
              <a:rPr lang="ko-KR" altLang="en-US" b="1" dirty="0" err="1">
                <a:highlight>
                  <a:srgbClr val="FFFF00"/>
                </a:highlight>
              </a:rPr>
              <a:t>strides</a:t>
            </a:r>
            <a:r>
              <a:rPr lang="ko-KR" altLang="en-US" b="1" dirty="0">
                <a:highlight>
                  <a:srgbClr val="FFFF00"/>
                </a:highlight>
              </a:rPr>
              <a:t> = (가로 </a:t>
            </a:r>
            <a:r>
              <a:rPr lang="ko-KR" altLang="en-US" b="1" dirty="0" err="1">
                <a:highlight>
                  <a:srgbClr val="FFFF00"/>
                </a:highlight>
              </a:rPr>
              <a:t>이동수,세로</a:t>
            </a:r>
            <a:r>
              <a:rPr lang="ko-KR" altLang="en-US" b="1" dirty="0">
                <a:highlight>
                  <a:srgbClr val="FFFF00"/>
                </a:highlight>
              </a:rPr>
              <a:t> 이동수),</a:t>
            </a:r>
          </a:p>
          <a:p>
            <a:r>
              <a:rPr lang="ko-KR" altLang="en-US" b="1" dirty="0">
                <a:highlight>
                  <a:srgbClr val="FFFF00"/>
                </a:highlight>
              </a:rPr>
              <a:t>                </a:t>
            </a:r>
            <a:r>
              <a:rPr lang="ko-KR" altLang="en-US" b="1" dirty="0" err="1">
                <a:highlight>
                  <a:srgbClr val="FFFF00"/>
                </a:highlight>
              </a:rPr>
              <a:t>padding</a:t>
            </a:r>
            <a:r>
              <a:rPr lang="ko-KR" altLang="en-US" b="1" dirty="0">
                <a:highlight>
                  <a:srgbClr val="FFFF00"/>
                </a:highlight>
              </a:rPr>
              <a:t>='</a:t>
            </a:r>
            <a:r>
              <a:rPr lang="ko-KR" altLang="en-US" b="1" dirty="0" err="1">
                <a:highlight>
                  <a:srgbClr val="FFFF00"/>
                </a:highlight>
              </a:rPr>
              <a:t>same</a:t>
            </a:r>
            <a:r>
              <a:rPr lang="ko-KR" altLang="en-US" b="1" dirty="0">
                <a:highlight>
                  <a:srgbClr val="FFFF00"/>
                </a:highlight>
              </a:rPr>
              <a:t>＇ </a:t>
            </a:r>
            <a:r>
              <a:rPr lang="en-US" altLang="ko-KR" b="1" dirty="0">
                <a:highlight>
                  <a:srgbClr val="FFFF00"/>
                </a:highlight>
              </a:rPr>
              <a:t>or padding=“valid”</a:t>
            </a:r>
            <a:r>
              <a:rPr lang="ko-KR" altLang="en-US" b="1" dirty="0">
                <a:highlight>
                  <a:srgbClr val="FFFF00"/>
                </a:highlight>
              </a:rPr>
              <a:t>)</a:t>
            </a:r>
          </a:p>
        </p:txBody>
      </p:sp>
      <p:sp>
        <p:nvSpPr>
          <p:cNvPr id="10" name="TextBox 9">
            <a:extLst>
              <a:ext uri="{FF2B5EF4-FFF2-40B4-BE49-F238E27FC236}">
                <a16:creationId xmlns:a16="http://schemas.microsoft.com/office/drawing/2014/main" id="{118B2BF4-CB25-4FEC-9C13-1F2A517DFCED}"/>
              </a:ext>
            </a:extLst>
          </p:cNvPr>
          <p:cNvSpPr txBox="1"/>
          <p:nvPr/>
        </p:nvSpPr>
        <p:spPr>
          <a:xfrm>
            <a:off x="303067" y="1141429"/>
            <a:ext cx="7702245" cy="369332"/>
          </a:xfrm>
          <a:prstGeom prst="rect">
            <a:avLst/>
          </a:prstGeom>
          <a:noFill/>
        </p:spPr>
        <p:txBody>
          <a:bodyPr wrap="square" rtlCol="0">
            <a:spAutoFit/>
          </a:bodyPr>
          <a:lstStyle/>
          <a:p>
            <a:r>
              <a:rPr lang="en-US" altLang="ko-KR" sz="1800" b="1" dirty="0">
                <a:solidFill>
                  <a:srgbClr val="4285F4"/>
                </a:solidFill>
              </a:rPr>
              <a:t>1.  Feature Extraction - Convolution Layer – The Kernel - Stride</a:t>
            </a:r>
          </a:p>
        </p:txBody>
      </p:sp>
    </p:spTree>
    <p:extLst>
      <p:ext uri="{BB962C8B-B14F-4D97-AF65-F5344CB8AC3E}">
        <p14:creationId xmlns:p14="http://schemas.microsoft.com/office/powerpoint/2010/main" val="2042403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0D7A8F1-3E03-4EFC-BDC2-613F207A9B9C}"/>
              </a:ext>
            </a:extLst>
          </p:cNvPr>
          <p:cNvSpPr>
            <a:spLocks noGrp="1"/>
          </p:cNvSpPr>
          <p:nvPr>
            <p:ph type="title"/>
          </p:nvPr>
        </p:nvSpPr>
        <p:spPr/>
        <p:txBody>
          <a:bodyPr/>
          <a:lstStyle/>
          <a:p>
            <a:r>
              <a:rPr lang="en-US" altLang="ko-KR" dirty="0"/>
              <a:t>Convolutional</a:t>
            </a:r>
            <a:r>
              <a:rPr lang="ko-KR" altLang="en-US" dirty="0"/>
              <a:t> </a:t>
            </a:r>
            <a:r>
              <a:rPr lang="en-US" altLang="ko-KR" dirty="0"/>
              <a:t>Neural Network – </a:t>
            </a:r>
            <a:r>
              <a:rPr lang="ko-KR" altLang="en-US" dirty="0"/>
              <a:t>주요 용어 설명</a:t>
            </a:r>
          </a:p>
        </p:txBody>
      </p:sp>
      <p:pic>
        <p:nvPicPr>
          <p:cNvPr id="14338" name="Picture 2" descr="https://miro.medium.com/max/700/1*4wZt9G7W7CchZO-5rVxl5g@2x.gif">
            <a:extLst>
              <a:ext uri="{FF2B5EF4-FFF2-40B4-BE49-F238E27FC236}">
                <a16:creationId xmlns:a16="http://schemas.microsoft.com/office/drawing/2014/main" id="{1833A63C-B9FF-4EEC-918D-904DF45F4801}"/>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49372" y="1779200"/>
            <a:ext cx="4177904" cy="2679827"/>
          </a:xfrm>
          <a:prstGeom prst="rect">
            <a:avLst/>
          </a:prstGeom>
          <a:noFill/>
          <a:extLst>
            <a:ext uri="{909E8E84-426E-40DD-AFC4-6F175D3DCCD1}">
              <a14:hiddenFill xmlns:a14="http://schemas.microsoft.com/office/drawing/2010/main">
                <a:solidFill>
                  <a:srgbClr val="FFFFFF"/>
                </a:solidFill>
              </a14:hiddenFill>
            </a:ext>
          </a:extLst>
        </p:spPr>
      </p:pic>
      <p:sp>
        <p:nvSpPr>
          <p:cNvPr id="8" name="직사각형 7">
            <a:extLst>
              <a:ext uri="{FF2B5EF4-FFF2-40B4-BE49-F238E27FC236}">
                <a16:creationId xmlns:a16="http://schemas.microsoft.com/office/drawing/2014/main" id="{518C8A95-BFF6-4A27-BA32-49543F34B52F}"/>
              </a:ext>
            </a:extLst>
          </p:cNvPr>
          <p:cNvSpPr/>
          <p:nvPr/>
        </p:nvSpPr>
        <p:spPr>
          <a:xfrm>
            <a:off x="5065568" y="3800117"/>
            <a:ext cx="4572000" cy="954107"/>
          </a:xfrm>
          <a:prstGeom prst="rect">
            <a:avLst/>
          </a:prstGeom>
        </p:spPr>
        <p:txBody>
          <a:bodyPr>
            <a:spAutoFit/>
          </a:bodyPr>
          <a:lstStyle/>
          <a:p>
            <a:r>
              <a:rPr lang="ko-KR" altLang="en-US" b="1" dirty="0">
                <a:highlight>
                  <a:srgbClr val="FFFF00"/>
                </a:highlight>
              </a:rPr>
              <a:t>Conv2D(</a:t>
            </a:r>
            <a:r>
              <a:rPr lang="ko-KR" altLang="en-US" b="1" dirty="0" err="1">
                <a:highlight>
                  <a:srgbClr val="FFFF00"/>
                </a:highlight>
              </a:rPr>
              <a:t>filters</a:t>
            </a:r>
            <a:r>
              <a:rPr lang="ko-KR" altLang="en-US" b="1" dirty="0">
                <a:highlight>
                  <a:srgbClr val="FFFF00"/>
                </a:highlight>
              </a:rPr>
              <a:t> = </a:t>
            </a:r>
            <a:r>
              <a:rPr lang="ko-KR" altLang="en-US" b="1" dirty="0" err="1">
                <a:highlight>
                  <a:srgbClr val="FFFF00"/>
                </a:highlight>
              </a:rPr>
              <a:t>필터갯수</a:t>
            </a:r>
            <a:r>
              <a:rPr lang="en-US" altLang="ko-KR" b="1" dirty="0">
                <a:highlight>
                  <a:srgbClr val="FFFF00"/>
                </a:highlight>
              </a:rPr>
              <a:t>,</a:t>
            </a:r>
            <a:r>
              <a:rPr lang="ko-KR" altLang="en-US" b="1" dirty="0">
                <a:highlight>
                  <a:srgbClr val="FFFF00"/>
                </a:highlight>
              </a:rPr>
              <a:t> </a:t>
            </a:r>
          </a:p>
          <a:p>
            <a:r>
              <a:rPr lang="ko-KR" altLang="en-US" b="1" dirty="0">
                <a:highlight>
                  <a:srgbClr val="FFFF00"/>
                </a:highlight>
              </a:rPr>
              <a:t>                </a:t>
            </a:r>
            <a:r>
              <a:rPr lang="ko-KR" altLang="en-US" b="1" dirty="0" err="1">
                <a:highlight>
                  <a:srgbClr val="FFFF00"/>
                </a:highlight>
              </a:rPr>
              <a:t>kernel_size</a:t>
            </a:r>
            <a:r>
              <a:rPr lang="ko-KR" altLang="en-US" b="1" dirty="0">
                <a:highlight>
                  <a:srgbClr val="FFFF00"/>
                </a:highlight>
              </a:rPr>
              <a:t>=(</a:t>
            </a:r>
            <a:r>
              <a:rPr lang="ko-KR" altLang="en-US" b="1" dirty="0" err="1">
                <a:highlight>
                  <a:srgbClr val="FFFF00"/>
                </a:highlight>
              </a:rPr>
              <a:t>가로,세로</a:t>
            </a:r>
            <a:r>
              <a:rPr lang="ko-KR" altLang="en-US" b="1" dirty="0">
                <a:highlight>
                  <a:srgbClr val="FFFF00"/>
                </a:highlight>
              </a:rPr>
              <a:t>),</a:t>
            </a:r>
          </a:p>
          <a:p>
            <a:r>
              <a:rPr lang="ko-KR" altLang="en-US" b="1" dirty="0">
                <a:highlight>
                  <a:srgbClr val="FFFF00"/>
                </a:highlight>
              </a:rPr>
              <a:t>                </a:t>
            </a:r>
            <a:r>
              <a:rPr lang="ko-KR" altLang="en-US" b="1" dirty="0" err="1">
                <a:highlight>
                  <a:srgbClr val="FFFF00"/>
                </a:highlight>
              </a:rPr>
              <a:t>strides</a:t>
            </a:r>
            <a:r>
              <a:rPr lang="ko-KR" altLang="en-US" b="1" dirty="0">
                <a:highlight>
                  <a:srgbClr val="FFFF00"/>
                </a:highlight>
              </a:rPr>
              <a:t> = (가로 </a:t>
            </a:r>
            <a:r>
              <a:rPr lang="ko-KR" altLang="en-US" b="1" dirty="0" err="1">
                <a:highlight>
                  <a:srgbClr val="FFFF00"/>
                </a:highlight>
              </a:rPr>
              <a:t>이동수,세로</a:t>
            </a:r>
            <a:r>
              <a:rPr lang="ko-KR" altLang="en-US" b="1" dirty="0">
                <a:highlight>
                  <a:srgbClr val="FFFF00"/>
                </a:highlight>
              </a:rPr>
              <a:t> 이동수),</a:t>
            </a:r>
          </a:p>
          <a:p>
            <a:r>
              <a:rPr lang="ko-KR" altLang="en-US" b="1" dirty="0">
                <a:highlight>
                  <a:srgbClr val="FFFF00"/>
                </a:highlight>
              </a:rPr>
              <a:t>                </a:t>
            </a:r>
            <a:r>
              <a:rPr lang="ko-KR" altLang="en-US" b="1" dirty="0" err="1">
                <a:highlight>
                  <a:srgbClr val="FFFF00"/>
                </a:highlight>
              </a:rPr>
              <a:t>padding</a:t>
            </a:r>
            <a:r>
              <a:rPr lang="ko-KR" altLang="en-US" b="1" dirty="0">
                <a:highlight>
                  <a:srgbClr val="FFFF00"/>
                </a:highlight>
              </a:rPr>
              <a:t>='</a:t>
            </a:r>
            <a:r>
              <a:rPr lang="ko-KR" altLang="en-US" b="1" dirty="0" err="1">
                <a:highlight>
                  <a:srgbClr val="FFFF00"/>
                </a:highlight>
              </a:rPr>
              <a:t>same</a:t>
            </a:r>
            <a:r>
              <a:rPr lang="ko-KR" altLang="en-US" b="1" dirty="0">
                <a:highlight>
                  <a:srgbClr val="FFFF00"/>
                </a:highlight>
              </a:rPr>
              <a:t>＇ </a:t>
            </a:r>
            <a:r>
              <a:rPr lang="en-US" altLang="ko-KR" b="1" dirty="0">
                <a:highlight>
                  <a:srgbClr val="FFFF00"/>
                </a:highlight>
              </a:rPr>
              <a:t>or padding=“valid”</a:t>
            </a:r>
            <a:r>
              <a:rPr lang="ko-KR" altLang="en-US" b="1" dirty="0">
                <a:highlight>
                  <a:srgbClr val="FFFF00"/>
                </a:highlight>
              </a:rPr>
              <a:t>)</a:t>
            </a:r>
          </a:p>
        </p:txBody>
      </p:sp>
      <p:sp>
        <p:nvSpPr>
          <p:cNvPr id="9" name="TextBox 8">
            <a:extLst>
              <a:ext uri="{FF2B5EF4-FFF2-40B4-BE49-F238E27FC236}">
                <a16:creationId xmlns:a16="http://schemas.microsoft.com/office/drawing/2014/main" id="{A58FD04A-FCDB-4B3A-9BE8-2FEF25CAF92C}"/>
              </a:ext>
            </a:extLst>
          </p:cNvPr>
          <p:cNvSpPr txBox="1"/>
          <p:nvPr/>
        </p:nvSpPr>
        <p:spPr>
          <a:xfrm>
            <a:off x="303067" y="1141429"/>
            <a:ext cx="7702245" cy="369332"/>
          </a:xfrm>
          <a:prstGeom prst="rect">
            <a:avLst/>
          </a:prstGeom>
          <a:noFill/>
        </p:spPr>
        <p:txBody>
          <a:bodyPr wrap="square" rtlCol="0">
            <a:spAutoFit/>
          </a:bodyPr>
          <a:lstStyle/>
          <a:p>
            <a:r>
              <a:rPr lang="en-US" altLang="ko-KR" sz="1800" b="1" dirty="0">
                <a:solidFill>
                  <a:srgbClr val="4285F4"/>
                </a:solidFill>
              </a:rPr>
              <a:t>1.  Feature Extraction - Convolution Layer – The Kernel - Stride</a:t>
            </a:r>
          </a:p>
        </p:txBody>
      </p:sp>
    </p:spTree>
    <p:extLst>
      <p:ext uri="{BB962C8B-B14F-4D97-AF65-F5344CB8AC3E}">
        <p14:creationId xmlns:p14="http://schemas.microsoft.com/office/powerpoint/2010/main" val="480322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0D7A8F1-3E03-4EFC-BDC2-613F207A9B9C}"/>
              </a:ext>
            </a:extLst>
          </p:cNvPr>
          <p:cNvSpPr>
            <a:spLocks noGrp="1"/>
          </p:cNvSpPr>
          <p:nvPr>
            <p:ph type="title"/>
          </p:nvPr>
        </p:nvSpPr>
        <p:spPr/>
        <p:txBody>
          <a:bodyPr/>
          <a:lstStyle/>
          <a:p>
            <a:r>
              <a:rPr lang="en-US" altLang="ko-KR" dirty="0"/>
              <a:t>Convolutional</a:t>
            </a:r>
            <a:r>
              <a:rPr lang="ko-KR" altLang="en-US" dirty="0"/>
              <a:t> </a:t>
            </a:r>
            <a:r>
              <a:rPr lang="en-US" altLang="ko-KR" dirty="0"/>
              <a:t>Neural Network – </a:t>
            </a:r>
            <a:r>
              <a:rPr lang="ko-KR" altLang="en-US" dirty="0"/>
              <a:t>주요 용어 설명</a:t>
            </a:r>
          </a:p>
        </p:txBody>
      </p:sp>
      <p:pic>
        <p:nvPicPr>
          <p:cNvPr id="8194" name="Picture 2" descr="https://miro.medium.com/max/700/1*W2D564Gkad9lj3_6t9I2PA@2x.gif">
            <a:extLst>
              <a:ext uri="{FF2B5EF4-FFF2-40B4-BE49-F238E27FC236}">
                <a16:creationId xmlns:a16="http://schemas.microsoft.com/office/drawing/2014/main" id="{D5518ABA-DF01-4EB8-BA48-4DD2A224F129}"/>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03067" y="2020704"/>
            <a:ext cx="4752012" cy="2959825"/>
          </a:xfrm>
          <a:prstGeom prst="rect">
            <a:avLst/>
          </a:prstGeom>
          <a:noFill/>
          <a:extLst>
            <a:ext uri="{909E8E84-426E-40DD-AFC4-6F175D3DCCD1}">
              <a14:hiddenFill xmlns:a14="http://schemas.microsoft.com/office/drawing/2010/main">
                <a:solidFill>
                  <a:srgbClr val="FFFFFF"/>
                </a:solidFill>
              </a14:hiddenFill>
            </a:ext>
          </a:extLst>
        </p:spPr>
      </p:pic>
      <p:sp>
        <p:nvSpPr>
          <p:cNvPr id="10" name="직사각형 9">
            <a:extLst>
              <a:ext uri="{FF2B5EF4-FFF2-40B4-BE49-F238E27FC236}">
                <a16:creationId xmlns:a16="http://schemas.microsoft.com/office/drawing/2014/main" id="{99775E3A-FA72-452B-A133-039D8F8556E2}"/>
              </a:ext>
            </a:extLst>
          </p:cNvPr>
          <p:cNvSpPr/>
          <p:nvPr/>
        </p:nvSpPr>
        <p:spPr>
          <a:xfrm>
            <a:off x="5065568" y="3800117"/>
            <a:ext cx="4572000" cy="954107"/>
          </a:xfrm>
          <a:prstGeom prst="rect">
            <a:avLst/>
          </a:prstGeom>
        </p:spPr>
        <p:txBody>
          <a:bodyPr>
            <a:spAutoFit/>
          </a:bodyPr>
          <a:lstStyle/>
          <a:p>
            <a:r>
              <a:rPr lang="ko-KR" altLang="en-US" b="1" dirty="0">
                <a:highlight>
                  <a:srgbClr val="FFFF00"/>
                </a:highlight>
              </a:rPr>
              <a:t>Conv2D(</a:t>
            </a:r>
            <a:r>
              <a:rPr lang="ko-KR" altLang="en-US" b="1" dirty="0" err="1">
                <a:highlight>
                  <a:srgbClr val="FFFF00"/>
                </a:highlight>
              </a:rPr>
              <a:t>filters</a:t>
            </a:r>
            <a:r>
              <a:rPr lang="ko-KR" altLang="en-US" b="1" dirty="0">
                <a:highlight>
                  <a:srgbClr val="FFFF00"/>
                </a:highlight>
              </a:rPr>
              <a:t> = </a:t>
            </a:r>
            <a:r>
              <a:rPr lang="ko-KR" altLang="en-US" b="1" dirty="0" err="1">
                <a:highlight>
                  <a:srgbClr val="FFFF00"/>
                </a:highlight>
              </a:rPr>
              <a:t>필터갯수</a:t>
            </a:r>
            <a:r>
              <a:rPr lang="en-US" altLang="ko-KR" b="1" dirty="0">
                <a:highlight>
                  <a:srgbClr val="FFFF00"/>
                </a:highlight>
              </a:rPr>
              <a:t>,</a:t>
            </a:r>
            <a:r>
              <a:rPr lang="ko-KR" altLang="en-US" b="1" dirty="0">
                <a:highlight>
                  <a:srgbClr val="FFFF00"/>
                </a:highlight>
              </a:rPr>
              <a:t> </a:t>
            </a:r>
          </a:p>
          <a:p>
            <a:r>
              <a:rPr lang="ko-KR" altLang="en-US" b="1" dirty="0">
                <a:highlight>
                  <a:srgbClr val="FFFF00"/>
                </a:highlight>
              </a:rPr>
              <a:t>                </a:t>
            </a:r>
            <a:r>
              <a:rPr lang="ko-KR" altLang="en-US" b="1" dirty="0" err="1">
                <a:highlight>
                  <a:srgbClr val="FFFF00"/>
                </a:highlight>
              </a:rPr>
              <a:t>kernel_size</a:t>
            </a:r>
            <a:r>
              <a:rPr lang="ko-KR" altLang="en-US" b="1" dirty="0">
                <a:highlight>
                  <a:srgbClr val="FFFF00"/>
                </a:highlight>
              </a:rPr>
              <a:t>=(</a:t>
            </a:r>
            <a:r>
              <a:rPr lang="ko-KR" altLang="en-US" b="1" dirty="0" err="1">
                <a:highlight>
                  <a:srgbClr val="FFFF00"/>
                </a:highlight>
              </a:rPr>
              <a:t>가로,세로</a:t>
            </a:r>
            <a:r>
              <a:rPr lang="ko-KR" altLang="en-US" b="1" dirty="0">
                <a:highlight>
                  <a:srgbClr val="FFFF00"/>
                </a:highlight>
              </a:rPr>
              <a:t>),</a:t>
            </a:r>
          </a:p>
          <a:p>
            <a:r>
              <a:rPr lang="ko-KR" altLang="en-US" b="1" dirty="0">
                <a:highlight>
                  <a:srgbClr val="FFFF00"/>
                </a:highlight>
              </a:rPr>
              <a:t>                </a:t>
            </a:r>
            <a:r>
              <a:rPr lang="ko-KR" altLang="en-US" b="1" dirty="0" err="1">
                <a:highlight>
                  <a:srgbClr val="FFFF00"/>
                </a:highlight>
              </a:rPr>
              <a:t>strides</a:t>
            </a:r>
            <a:r>
              <a:rPr lang="ko-KR" altLang="en-US" b="1" dirty="0">
                <a:highlight>
                  <a:srgbClr val="FFFF00"/>
                </a:highlight>
              </a:rPr>
              <a:t> = (가로 </a:t>
            </a:r>
            <a:r>
              <a:rPr lang="ko-KR" altLang="en-US" b="1" dirty="0" err="1">
                <a:highlight>
                  <a:srgbClr val="FFFF00"/>
                </a:highlight>
              </a:rPr>
              <a:t>이동수,세로</a:t>
            </a:r>
            <a:r>
              <a:rPr lang="ko-KR" altLang="en-US" b="1" dirty="0">
                <a:highlight>
                  <a:srgbClr val="FFFF00"/>
                </a:highlight>
              </a:rPr>
              <a:t> 이동수),</a:t>
            </a:r>
          </a:p>
          <a:p>
            <a:r>
              <a:rPr lang="ko-KR" altLang="en-US" b="1" dirty="0">
                <a:highlight>
                  <a:srgbClr val="FFFF00"/>
                </a:highlight>
              </a:rPr>
              <a:t>                </a:t>
            </a:r>
            <a:r>
              <a:rPr lang="ko-KR" altLang="en-US" b="1" dirty="0" err="1">
                <a:highlight>
                  <a:srgbClr val="FFFF00"/>
                </a:highlight>
              </a:rPr>
              <a:t>padding</a:t>
            </a:r>
            <a:r>
              <a:rPr lang="ko-KR" altLang="en-US" b="1" dirty="0">
                <a:highlight>
                  <a:srgbClr val="FFFF00"/>
                </a:highlight>
              </a:rPr>
              <a:t>='</a:t>
            </a:r>
            <a:r>
              <a:rPr lang="ko-KR" altLang="en-US" b="1" dirty="0" err="1">
                <a:highlight>
                  <a:srgbClr val="FFFF00"/>
                </a:highlight>
              </a:rPr>
              <a:t>same</a:t>
            </a:r>
            <a:r>
              <a:rPr lang="ko-KR" altLang="en-US" b="1" dirty="0">
                <a:highlight>
                  <a:srgbClr val="FFFF00"/>
                </a:highlight>
              </a:rPr>
              <a:t>＇ </a:t>
            </a:r>
            <a:r>
              <a:rPr lang="en-US" altLang="ko-KR" b="1" dirty="0">
                <a:highlight>
                  <a:srgbClr val="FFFF00"/>
                </a:highlight>
              </a:rPr>
              <a:t>or padding=“valid”</a:t>
            </a:r>
            <a:r>
              <a:rPr lang="ko-KR" altLang="en-US" b="1" dirty="0">
                <a:highlight>
                  <a:srgbClr val="FFFF00"/>
                </a:highlight>
              </a:rPr>
              <a:t>)</a:t>
            </a:r>
          </a:p>
        </p:txBody>
      </p:sp>
      <p:sp>
        <p:nvSpPr>
          <p:cNvPr id="11" name="TextBox 10">
            <a:extLst>
              <a:ext uri="{FF2B5EF4-FFF2-40B4-BE49-F238E27FC236}">
                <a16:creationId xmlns:a16="http://schemas.microsoft.com/office/drawing/2014/main" id="{EC5111D1-7C2C-4A37-BD4D-C68101D9990B}"/>
              </a:ext>
            </a:extLst>
          </p:cNvPr>
          <p:cNvSpPr txBox="1"/>
          <p:nvPr/>
        </p:nvSpPr>
        <p:spPr>
          <a:xfrm>
            <a:off x="303067" y="1141429"/>
            <a:ext cx="7702245" cy="369332"/>
          </a:xfrm>
          <a:prstGeom prst="rect">
            <a:avLst/>
          </a:prstGeom>
          <a:noFill/>
        </p:spPr>
        <p:txBody>
          <a:bodyPr wrap="square" rtlCol="0">
            <a:spAutoFit/>
          </a:bodyPr>
          <a:lstStyle/>
          <a:p>
            <a:r>
              <a:rPr lang="en-US" altLang="ko-KR" sz="1800" b="1" dirty="0">
                <a:solidFill>
                  <a:srgbClr val="4285F4"/>
                </a:solidFill>
              </a:rPr>
              <a:t>1.  Feature Extraction - Convolution Layer – The Kernel - Padding</a:t>
            </a:r>
          </a:p>
        </p:txBody>
      </p:sp>
    </p:spTree>
    <p:extLst>
      <p:ext uri="{BB962C8B-B14F-4D97-AF65-F5344CB8AC3E}">
        <p14:creationId xmlns:p14="http://schemas.microsoft.com/office/powerpoint/2010/main" val="3720906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0D7A8F1-3E03-4EFC-BDC2-613F207A9B9C}"/>
              </a:ext>
            </a:extLst>
          </p:cNvPr>
          <p:cNvSpPr>
            <a:spLocks noGrp="1"/>
          </p:cNvSpPr>
          <p:nvPr>
            <p:ph type="title"/>
          </p:nvPr>
        </p:nvSpPr>
        <p:spPr/>
        <p:txBody>
          <a:bodyPr/>
          <a:lstStyle/>
          <a:p>
            <a:r>
              <a:rPr lang="en-US" altLang="ko-KR" dirty="0"/>
              <a:t>Convolutional</a:t>
            </a:r>
            <a:r>
              <a:rPr lang="ko-KR" altLang="en-US" dirty="0"/>
              <a:t> </a:t>
            </a:r>
            <a:r>
              <a:rPr lang="en-US" altLang="ko-KR" dirty="0"/>
              <a:t>Neural Network – </a:t>
            </a:r>
            <a:r>
              <a:rPr lang="ko-KR" altLang="en-US" dirty="0"/>
              <a:t>주요 용어 설명</a:t>
            </a:r>
          </a:p>
        </p:txBody>
      </p:sp>
      <p:sp>
        <p:nvSpPr>
          <p:cNvPr id="6" name="TextBox 5">
            <a:extLst>
              <a:ext uri="{FF2B5EF4-FFF2-40B4-BE49-F238E27FC236}">
                <a16:creationId xmlns:a16="http://schemas.microsoft.com/office/drawing/2014/main" id="{4D6C9E4E-D4A1-47EC-9615-F1C57B9499B2}"/>
              </a:ext>
            </a:extLst>
          </p:cNvPr>
          <p:cNvSpPr txBox="1"/>
          <p:nvPr/>
        </p:nvSpPr>
        <p:spPr>
          <a:xfrm>
            <a:off x="303067" y="1141429"/>
            <a:ext cx="7702245" cy="369332"/>
          </a:xfrm>
          <a:prstGeom prst="rect">
            <a:avLst/>
          </a:prstGeom>
          <a:noFill/>
        </p:spPr>
        <p:txBody>
          <a:bodyPr wrap="square" rtlCol="0">
            <a:spAutoFit/>
          </a:bodyPr>
          <a:lstStyle/>
          <a:p>
            <a:r>
              <a:rPr lang="en-US" altLang="ko-KR" sz="1800" b="1" dirty="0">
                <a:solidFill>
                  <a:srgbClr val="4285F4"/>
                </a:solidFill>
              </a:rPr>
              <a:t>1.  Feature Extraction - Pooling Layer</a:t>
            </a:r>
          </a:p>
        </p:txBody>
      </p:sp>
      <p:pic>
        <p:nvPicPr>
          <p:cNvPr id="36866" name="Picture 2" descr="https://miro.medium.com/max/500/1*KQIEqhxzICU7thjaQBfPBQ.png">
            <a:extLst>
              <a:ext uri="{FF2B5EF4-FFF2-40B4-BE49-F238E27FC236}">
                <a16:creationId xmlns:a16="http://schemas.microsoft.com/office/drawing/2014/main" id="{EABF56EE-BE75-47E8-B57A-58300CA181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667" y="1834682"/>
            <a:ext cx="4010140" cy="2951463"/>
          </a:xfrm>
          <a:prstGeom prst="rect">
            <a:avLst/>
          </a:prstGeom>
          <a:noFill/>
          <a:ln>
            <a:solidFill>
              <a:schemeClr val="bg2"/>
            </a:solidFill>
          </a:ln>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480EAB1-69D9-415E-A4CD-D5BA76F062A6}"/>
              </a:ext>
            </a:extLst>
          </p:cNvPr>
          <p:cNvSpPr txBox="1"/>
          <p:nvPr/>
        </p:nvSpPr>
        <p:spPr>
          <a:xfrm>
            <a:off x="5065568" y="1833086"/>
            <a:ext cx="4038285" cy="1477328"/>
          </a:xfrm>
          <a:prstGeom prst="rect">
            <a:avLst/>
          </a:prstGeom>
          <a:noFill/>
        </p:spPr>
        <p:txBody>
          <a:bodyPr wrap="none" rtlCol="0">
            <a:spAutoFit/>
          </a:bodyPr>
          <a:lstStyle/>
          <a:p>
            <a:pPr marL="285750" indent="-285750">
              <a:buFont typeface="Arial" panose="020B0604020202020204" pitchFamily="34" charset="0"/>
              <a:buChar char="•"/>
            </a:pPr>
            <a:r>
              <a:rPr lang="en-US" altLang="ko-KR" sz="1800" dirty="0"/>
              <a:t>Decrease the computational power</a:t>
            </a:r>
          </a:p>
          <a:p>
            <a:pPr marL="285750" indent="-285750">
              <a:buFont typeface="Arial" panose="020B0604020202020204" pitchFamily="34" charset="0"/>
              <a:buChar char="•"/>
            </a:pPr>
            <a:r>
              <a:rPr lang="en-US" altLang="ko-KR" sz="1800" dirty="0"/>
              <a:t>Extracting dominant features</a:t>
            </a:r>
          </a:p>
          <a:p>
            <a:r>
              <a:rPr lang="en-US" altLang="ko-KR" sz="1800" dirty="0"/>
              <a:t>(rotational, positional invariant)</a:t>
            </a:r>
          </a:p>
          <a:p>
            <a:pPr marL="285750" indent="-285750">
              <a:buFont typeface="Arial" panose="020B0604020202020204" pitchFamily="34" charset="0"/>
              <a:buChar char="•"/>
            </a:pPr>
            <a:r>
              <a:rPr lang="en-US" altLang="ko-KR" sz="1800" dirty="0"/>
              <a:t>Noise</a:t>
            </a:r>
            <a:r>
              <a:rPr lang="ko-KR" altLang="en-US" sz="1800" dirty="0"/>
              <a:t> </a:t>
            </a:r>
            <a:r>
              <a:rPr lang="en-US" altLang="ko-KR" sz="1800" dirty="0"/>
              <a:t>Suppressant</a:t>
            </a:r>
          </a:p>
          <a:p>
            <a:endParaRPr lang="ko-KR" altLang="en-US" sz="1800" dirty="0"/>
          </a:p>
        </p:txBody>
      </p:sp>
      <p:sp>
        <p:nvSpPr>
          <p:cNvPr id="4" name="직사각형 3">
            <a:extLst>
              <a:ext uri="{FF2B5EF4-FFF2-40B4-BE49-F238E27FC236}">
                <a16:creationId xmlns:a16="http://schemas.microsoft.com/office/drawing/2014/main" id="{0F0DB1D5-E1E5-4FC7-8318-3D06AAB9EA76}"/>
              </a:ext>
            </a:extLst>
          </p:cNvPr>
          <p:cNvSpPr/>
          <p:nvPr/>
        </p:nvSpPr>
        <p:spPr>
          <a:xfrm>
            <a:off x="5186338" y="3740461"/>
            <a:ext cx="4572000" cy="523220"/>
          </a:xfrm>
          <a:prstGeom prst="rect">
            <a:avLst/>
          </a:prstGeom>
        </p:spPr>
        <p:txBody>
          <a:bodyPr>
            <a:spAutoFit/>
          </a:bodyPr>
          <a:lstStyle/>
          <a:p>
            <a:r>
              <a:rPr lang="en-US" altLang="ko-KR" dirty="0">
                <a:highlight>
                  <a:srgbClr val="FFFF00"/>
                </a:highlight>
                <a:latin typeface="Roboto" panose="020B0600000101010101" charset="0"/>
                <a:ea typeface="Roboto" panose="020B0600000101010101" charset="0"/>
              </a:rPr>
              <a:t>MaxPooling2D(</a:t>
            </a:r>
            <a:r>
              <a:rPr lang="en-US" altLang="ko-KR" dirty="0" err="1">
                <a:highlight>
                  <a:srgbClr val="FFFF00"/>
                </a:highlight>
                <a:latin typeface="Roboto" panose="020B0600000101010101" charset="0"/>
                <a:ea typeface="Roboto" panose="020B0600000101010101" charset="0"/>
              </a:rPr>
              <a:t>pool_size</a:t>
            </a:r>
            <a:r>
              <a:rPr lang="en-US" altLang="ko-KR" dirty="0">
                <a:highlight>
                  <a:srgbClr val="FFFF00"/>
                </a:highlight>
                <a:latin typeface="Roboto" panose="020B0600000101010101" charset="0"/>
                <a:ea typeface="Roboto" panose="020B0600000101010101" charset="0"/>
              </a:rPr>
              <a:t>=(</a:t>
            </a:r>
            <a:r>
              <a:rPr lang="en-US" altLang="ko-KR" dirty="0">
                <a:solidFill>
                  <a:srgbClr val="008080"/>
                </a:solidFill>
                <a:highlight>
                  <a:srgbClr val="FFFF00"/>
                </a:highlight>
                <a:latin typeface="Roboto" panose="020B0600000101010101" charset="0"/>
                <a:ea typeface="Roboto" panose="020B0600000101010101" charset="0"/>
              </a:rPr>
              <a:t>2</a:t>
            </a:r>
            <a:r>
              <a:rPr lang="en-US" altLang="ko-KR" dirty="0">
                <a:highlight>
                  <a:srgbClr val="FFFF00"/>
                </a:highlight>
                <a:latin typeface="Roboto" panose="020B0600000101010101" charset="0"/>
                <a:ea typeface="Roboto" panose="020B0600000101010101" charset="0"/>
              </a:rPr>
              <a:t>, </a:t>
            </a:r>
            <a:r>
              <a:rPr lang="en-US" altLang="ko-KR" dirty="0">
                <a:solidFill>
                  <a:srgbClr val="008080"/>
                </a:solidFill>
                <a:highlight>
                  <a:srgbClr val="FFFF00"/>
                </a:highlight>
                <a:latin typeface="Roboto" panose="020B0600000101010101" charset="0"/>
                <a:ea typeface="Roboto" panose="020B0600000101010101" charset="0"/>
              </a:rPr>
              <a:t>2</a:t>
            </a:r>
            <a:r>
              <a:rPr lang="en-US" altLang="ko-KR" dirty="0">
                <a:highlight>
                  <a:srgbClr val="FFFF00"/>
                </a:highlight>
                <a:latin typeface="Roboto" panose="020B0600000101010101" charset="0"/>
                <a:ea typeface="Roboto" panose="020B0600000101010101" charset="0"/>
              </a:rPr>
              <a:t>), </a:t>
            </a:r>
          </a:p>
          <a:p>
            <a:r>
              <a:rPr lang="en-US" altLang="ko-KR" dirty="0">
                <a:highlight>
                  <a:srgbClr val="FFFF00"/>
                </a:highlight>
                <a:latin typeface="Roboto" panose="020B0600000101010101" charset="0"/>
                <a:ea typeface="Roboto" panose="020B0600000101010101" charset="0"/>
              </a:rPr>
              <a:t>strides=</a:t>
            </a:r>
            <a:r>
              <a:rPr lang="en-US" altLang="ko-KR" b="1" dirty="0">
                <a:solidFill>
                  <a:srgbClr val="333333"/>
                </a:solidFill>
                <a:highlight>
                  <a:srgbClr val="FFFF00"/>
                </a:highlight>
                <a:latin typeface="Roboto" panose="020B0600000101010101" charset="0"/>
                <a:ea typeface="Roboto" panose="020B0600000101010101" charset="0"/>
              </a:rPr>
              <a:t>None</a:t>
            </a:r>
            <a:r>
              <a:rPr lang="en-US" altLang="ko-KR" dirty="0">
                <a:highlight>
                  <a:srgbClr val="FFFF00"/>
                </a:highlight>
                <a:latin typeface="Roboto" panose="020B0600000101010101" charset="0"/>
                <a:ea typeface="Roboto" panose="020B0600000101010101" charset="0"/>
              </a:rPr>
              <a:t>, padding=</a:t>
            </a:r>
            <a:r>
              <a:rPr lang="en-US" altLang="ko-KR" dirty="0">
                <a:solidFill>
                  <a:srgbClr val="DD1144"/>
                </a:solidFill>
                <a:highlight>
                  <a:srgbClr val="FFFF00"/>
                </a:highlight>
                <a:latin typeface="Roboto" panose="020B0600000101010101" charset="0"/>
                <a:ea typeface="Roboto" panose="020B0600000101010101" charset="0"/>
              </a:rPr>
              <a:t>'valid'</a:t>
            </a:r>
            <a:r>
              <a:rPr lang="en-US" altLang="ko-KR" dirty="0">
                <a:highlight>
                  <a:srgbClr val="FFFF00"/>
                </a:highlight>
                <a:latin typeface="Roboto" panose="020B0600000101010101" charset="0"/>
                <a:ea typeface="Roboto" panose="020B0600000101010101" charset="0"/>
              </a:rPr>
              <a:t>, </a:t>
            </a:r>
            <a:r>
              <a:rPr lang="en-US" altLang="ko-KR" dirty="0" err="1">
                <a:highlight>
                  <a:srgbClr val="FFFF00"/>
                </a:highlight>
                <a:latin typeface="Roboto" panose="020B0600000101010101" charset="0"/>
                <a:ea typeface="Roboto" panose="020B0600000101010101" charset="0"/>
              </a:rPr>
              <a:t>data_format</a:t>
            </a:r>
            <a:r>
              <a:rPr lang="en-US" altLang="ko-KR" dirty="0">
                <a:highlight>
                  <a:srgbClr val="FFFF00"/>
                </a:highlight>
                <a:latin typeface="Roboto" panose="020B0600000101010101" charset="0"/>
                <a:ea typeface="Roboto" panose="020B0600000101010101" charset="0"/>
              </a:rPr>
              <a:t>=</a:t>
            </a:r>
            <a:r>
              <a:rPr lang="en-US" altLang="ko-KR" b="1" dirty="0">
                <a:solidFill>
                  <a:srgbClr val="333333"/>
                </a:solidFill>
                <a:highlight>
                  <a:srgbClr val="FFFF00"/>
                </a:highlight>
                <a:latin typeface="Roboto" panose="020B0600000101010101" charset="0"/>
                <a:ea typeface="Roboto" panose="020B0600000101010101" charset="0"/>
              </a:rPr>
              <a:t>None</a:t>
            </a:r>
            <a:r>
              <a:rPr lang="en-US" altLang="ko-KR" dirty="0">
                <a:highlight>
                  <a:srgbClr val="FFFF00"/>
                </a:highlight>
                <a:latin typeface="Roboto" panose="020B0600000101010101" charset="0"/>
                <a:ea typeface="Roboto" panose="020B0600000101010101" charset="0"/>
              </a:rPr>
              <a:t>)</a:t>
            </a:r>
            <a:endParaRPr lang="ko-KR" altLang="en-US" dirty="0">
              <a:highlight>
                <a:srgbClr val="FFFF00"/>
              </a:highlight>
              <a:latin typeface="Roboto" panose="020B0600000101010101" charset="0"/>
            </a:endParaRPr>
          </a:p>
        </p:txBody>
      </p:sp>
    </p:spTree>
    <p:extLst>
      <p:ext uri="{BB962C8B-B14F-4D97-AF65-F5344CB8AC3E}">
        <p14:creationId xmlns:p14="http://schemas.microsoft.com/office/powerpoint/2010/main" val="1140791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0D7A8F1-3E03-4EFC-BDC2-613F207A9B9C}"/>
              </a:ext>
            </a:extLst>
          </p:cNvPr>
          <p:cNvSpPr>
            <a:spLocks noGrp="1"/>
          </p:cNvSpPr>
          <p:nvPr>
            <p:ph type="title"/>
          </p:nvPr>
        </p:nvSpPr>
        <p:spPr/>
        <p:txBody>
          <a:bodyPr/>
          <a:lstStyle/>
          <a:p>
            <a:r>
              <a:rPr lang="en-US" altLang="ko-KR" dirty="0"/>
              <a:t>Convolutional</a:t>
            </a:r>
            <a:r>
              <a:rPr lang="ko-KR" altLang="en-US" dirty="0"/>
              <a:t> </a:t>
            </a:r>
            <a:r>
              <a:rPr lang="en-US" altLang="ko-KR" dirty="0"/>
              <a:t>Neural Network – </a:t>
            </a:r>
            <a:r>
              <a:rPr lang="ko-KR" altLang="en-US" dirty="0"/>
              <a:t>주요 용어 설명</a:t>
            </a:r>
          </a:p>
        </p:txBody>
      </p:sp>
      <p:sp>
        <p:nvSpPr>
          <p:cNvPr id="6" name="TextBox 5">
            <a:extLst>
              <a:ext uri="{FF2B5EF4-FFF2-40B4-BE49-F238E27FC236}">
                <a16:creationId xmlns:a16="http://schemas.microsoft.com/office/drawing/2014/main" id="{4D6C9E4E-D4A1-47EC-9615-F1C57B9499B2}"/>
              </a:ext>
            </a:extLst>
          </p:cNvPr>
          <p:cNvSpPr txBox="1"/>
          <p:nvPr/>
        </p:nvSpPr>
        <p:spPr>
          <a:xfrm>
            <a:off x="303067" y="1141429"/>
            <a:ext cx="7702245" cy="369332"/>
          </a:xfrm>
          <a:prstGeom prst="rect">
            <a:avLst/>
          </a:prstGeom>
          <a:noFill/>
        </p:spPr>
        <p:txBody>
          <a:bodyPr wrap="square" rtlCol="0">
            <a:spAutoFit/>
          </a:bodyPr>
          <a:lstStyle/>
          <a:p>
            <a:r>
              <a:rPr lang="en-US" altLang="ko-KR" sz="1800" b="1" dirty="0">
                <a:solidFill>
                  <a:srgbClr val="4285F4"/>
                </a:solidFill>
              </a:rPr>
              <a:t>1.  Feature Extraction - Pooling Layer</a:t>
            </a:r>
          </a:p>
        </p:txBody>
      </p:sp>
      <p:pic>
        <p:nvPicPr>
          <p:cNvPr id="34818" name="Picture 2" descr="https://miro.medium.com/max/396/1*uoWYsCV5vBU8SHFPAPao-w.gif">
            <a:extLst>
              <a:ext uri="{FF2B5EF4-FFF2-40B4-BE49-F238E27FC236}">
                <a16:creationId xmlns:a16="http://schemas.microsoft.com/office/drawing/2014/main" id="{5269C447-A409-4204-B98F-DB4D38DBAB4C}"/>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96512" y="1767773"/>
            <a:ext cx="4669056" cy="2924055"/>
          </a:xfrm>
          <a:prstGeom prst="rect">
            <a:avLst/>
          </a:prstGeom>
          <a:noFill/>
          <a:extLst>
            <a:ext uri="{909E8E84-426E-40DD-AFC4-6F175D3DCCD1}">
              <a14:hiddenFill xmlns:a14="http://schemas.microsoft.com/office/drawing/2010/main">
                <a:solidFill>
                  <a:srgbClr val="FFFFFF"/>
                </a:solidFill>
              </a14:hiddenFill>
            </a:ext>
          </a:extLst>
        </p:spPr>
      </p:pic>
      <p:sp>
        <p:nvSpPr>
          <p:cNvPr id="11" name="직사각형 10">
            <a:extLst>
              <a:ext uri="{FF2B5EF4-FFF2-40B4-BE49-F238E27FC236}">
                <a16:creationId xmlns:a16="http://schemas.microsoft.com/office/drawing/2014/main" id="{1113C81D-8566-4C94-B9D6-C7787406E485}"/>
              </a:ext>
            </a:extLst>
          </p:cNvPr>
          <p:cNvSpPr/>
          <p:nvPr/>
        </p:nvSpPr>
        <p:spPr>
          <a:xfrm>
            <a:off x="5186338" y="3740461"/>
            <a:ext cx="4572000" cy="523220"/>
          </a:xfrm>
          <a:prstGeom prst="rect">
            <a:avLst/>
          </a:prstGeom>
        </p:spPr>
        <p:txBody>
          <a:bodyPr>
            <a:spAutoFit/>
          </a:bodyPr>
          <a:lstStyle/>
          <a:p>
            <a:r>
              <a:rPr lang="en-US" altLang="ko-KR" dirty="0">
                <a:highlight>
                  <a:srgbClr val="FFFF00"/>
                </a:highlight>
                <a:latin typeface="Roboto" panose="020B0600000101010101" charset="0"/>
                <a:ea typeface="Roboto" panose="020B0600000101010101" charset="0"/>
              </a:rPr>
              <a:t>MaxPooling2D(</a:t>
            </a:r>
            <a:r>
              <a:rPr lang="en-US" altLang="ko-KR" dirty="0" err="1">
                <a:highlight>
                  <a:srgbClr val="FFFF00"/>
                </a:highlight>
                <a:latin typeface="Roboto" panose="020B0600000101010101" charset="0"/>
                <a:ea typeface="Roboto" panose="020B0600000101010101" charset="0"/>
              </a:rPr>
              <a:t>pool_size</a:t>
            </a:r>
            <a:r>
              <a:rPr lang="en-US" altLang="ko-KR" dirty="0">
                <a:highlight>
                  <a:srgbClr val="FFFF00"/>
                </a:highlight>
                <a:latin typeface="Roboto" panose="020B0600000101010101" charset="0"/>
                <a:ea typeface="Roboto" panose="020B0600000101010101" charset="0"/>
              </a:rPr>
              <a:t>=(</a:t>
            </a:r>
            <a:r>
              <a:rPr lang="en-US" altLang="ko-KR" dirty="0">
                <a:solidFill>
                  <a:srgbClr val="008080"/>
                </a:solidFill>
                <a:highlight>
                  <a:srgbClr val="FFFF00"/>
                </a:highlight>
                <a:latin typeface="Roboto" panose="020B0600000101010101" charset="0"/>
                <a:ea typeface="Roboto" panose="020B0600000101010101" charset="0"/>
              </a:rPr>
              <a:t>2</a:t>
            </a:r>
            <a:r>
              <a:rPr lang="en-US" altLang="ko-KR" dirty="0">
                <a:highlight>
                  <a:srgbClr val="FFFF00"/>
                </a:highlight>
                <a:latin typeface="Roboto" panose="020B0600000101010101" charset="0"/>
                <a:ea typeface="Roboto" panose="020B0600000101010101" charset="0"/>
              </a:rPr>
              <a:t>, </a:t>
            </a:r>
            <a:r>
              <a:rPr lang="en-US" altLang="ko-KR" dirty="0">
                <a:solidFill>
                  <a:srgbClr val="008080"/>
                </a:solidFill>
                <a:highlight>
                  <a:srgbClr val="FFFF00"/>
                </a:highlight>
                <a:latin typeface="Roboto" panose="020B0600000101010101" charset="0"/>
                <a:ea typeface="Roboto" panose="020B0600000101010101" charset="0"/>
              </a:rPr>
              <a:t>2</a:t>
            </a:r>
            <a:r>
              <a:rPr lang="en-US" altLang="ko-KR" dirty="0">
                <a:highlight>
                  <a:srgbClr val="FFFF00"/>
                </a:highlight>
                <a:latin typeface="Roboto" panose="020B0600000101010101" charset="0"/>
                <a:ea typeface="Roboto" panose="020B0600000101010101" charset="0"/>
              </a:rPr>
              <a:t>), </a:t>
            </a:r>
          </a:p>
          <a:p>
            <a:r>
              <a:rPr lang="en-US" altLang="ko-KR" dirty="0">
                <a:highlight>
                  <a:srgbClr val="FFFF00"/>
                </a:highlight>
                <a:latin typeface="Roboto" panose="020B0600000101010101" charset="0"/>
                <a:ea typeface="Roboto" panose="020B0600000101010101" charset="0"/>
              </a:rPr>
              <a:t>strides=</a:t>
            </a:r>
            <a:r>
              <a:rPr lang="en-US" altLang="ko-KR" b="1" dirty="0">
                <a:solidFill>
                  <a:srgbClr val="333333"/>
                </a:solidFill>
                <a:highlight>
                  <a:srgbClr val="FFFF00"/>
                </a:highlight>
                <a:latin typeface="Roboto" panose="020B0600000101010101" charset="0"/>
                <a:ea typeface="Roboto" panose="020B0600000101010101" charset="0"/>
              </a:rPr>
              <a:t>None</a:t>
            </a:r>
            <a:r>
              <a:rPr lang="en-US" altLang="ko-KR" dirty="0">
                <a:highlight>
                  <a:srgbClr val="FFFF00"/>
                </a:highlight>
                <a:latin typeface="Roboto" panose="020B0600000101010101" charset="0"/>
                <a:ea typeface="Roboto" panose="020B0600000101010101" charset="0"/>
              </a:rPr>
              <a:t>, padding=</a:t>
            </a:r>
            <a:r>
              <a:rPr lang="en-US" altLang="ko-KR" dirty="0">
                <a:solidFill>
                  <a:srgbClr val="DD1144"/>
                </a:solidFill>
                <a:highlight>
                  <a:srgbClr val="FFFF00"/>
                </a:highlight>
                <a:latin typeface="Roboto" panose="020B0600000101010101" charset="0"/>
                <a:ea typeface="Roboto" panose="020B0600000101010101" charset="0"/>
              </a:rPr>
              <a:t>'valid'</a:t>
            </a:r>
            <a:r>
              <a:rPr lang="en-US" altLang="ko-KR" dirty="0">
                <a:highlight>
                  <a:srgbClr val="FFFF00"/>
                </a:highlight>
                <a:latin typeface="Roboto" panose="020B0600000101010101" charset="0"/>
                <a:ea typeface="Roboto" panose="020B0600000101010101" charset="0"/>
              </a:rPr>
              <a:t>, </a:t>
            </a:r>
            <a:r>
              <a:rPr lang="en-US" altLang="ko-KR" dirty="0" err="1">
                <a:highlight>
                  <a:srgbClr val="FFFF00"/>
                </a:highlight>
                <a:latin typeface="Roboto" panose="020B0600000101010101" charset="0"/>
                <a:ea typeface="Roboto" panose="020B0600000101010101" charset="0"/>
              </a:rPr>
              <a:t>data_format</a:t>
            </a:r>
            <a:r>
              <a:rPr lang="en-US" altLang="ko-KR" dirty="0">
                <a:highlight>
                  <a:srgbClr val="FFFF00"/>
                </a:highlight>
                <a:latin typeface="Roboto" panose="020B0600000101010101" charset="0"/>
                <a:ea typeface="Roboto" panose="020B0600000101010101" charset="0"/>
              </a:rPr>
              <a:t>=</a:t>
            </a:r>
            <a:r>
              <a:rPr lang="en-US" altLang="ko-KR" b="1" dirty="0">
                <a:solidFill>
                  <a:srgbClr val="333333"/>
                </a:solidFill>
                <a:highlight>
                  <a:srgbClr val="FFFF00"/>
                </a:highlight>
                <a:latin typeface="Roboto" panose="020B0600000101010101" charset="0"/>
                <a:ea typeface="Roboto" panose="020B0600000101010101" charset="0"/>
              </a:rPr>
              <a:t>None</a:t>
            </a:r>
            <a:r>
              <a:rPr lang="en-US" altLang="ko-KR" dirty="0">
                <a:highlight>
                  <a:srgbClr val="FFFF00"/>
                </a:highlight>
                <a:latin typeface="Roboto" panose="020B0600000101010101" charset="0"/>
                <a:ea typeface="Roboto" panose="020B0600000101010101" charset="0"/>
              </a:rPr>
              <a:t>)</a:t>
            </a:r>
            <a:endParaRPr lang="ko-KR" altLang="en-US" dirty="0">
              <a:highlight>
                <a:srgbClr val="FFFF00"/>
              </a:highlight>
              <a:latin typeface="Roboto" panose="020B0600000101010101" charset="0"/>
            </a:endParaRPr>
          </a:p>
        </p:txBody>
      </p:sp>
      <p:sp>
        <p:nvSpPr>
          <p:cNvPr id="4" name="직사각형 3">
            <a:extLst>
              <a:ext uri="{FF2B5EF4-FFF2-40B4-BE49-F238E27FC236}">
                <a16:creationId xmlns:a16="http://schemas.microsoft.com/office/drawing/2014/main" id="{E1F0C829-76C2-4FAB-9007-48A5A97E7695}"/>
              </a:ext>
            </a:extLst>
          </p:cNvPr>
          <p:cNvSpPr/>
          <p:nvPr/>
        </p:nvSpPr>
        <p:spPr>
          <a:xfrm>
            <a:off x="5186338" y="4430218"/>
            <a:ext cx="4572000" cy="523220"/>
          </a:xfrm>
          <a:prstGeom prst="rect">
            <a:avLst/>
          </a:prstGeom>
        </p:spPr>
        <p:txBody>
          <a:bodyPr>
            <a:spAutoFit/>
          </a:bodyPr>
          <a:lstStyle/>
          <a:p>
            <a:r>
              <a:rPr lang="en-US" altLang="ko-KR" dirty="0">
                <a:highlight>
                  <a:srgbClr val="FFFF00"/>
                </a:highlight>
                <a:latin typeface="Roboto" panose="020B0600000101010101" charset="0"/>
                <a:ea typeface="Roboto" panose="020B0600000101010101" charset="0"/>
              </a:rPr>
              <a:t>AveragePooling2D(</a:t>
            </a:r>
            <a:r>
              <a:rPr lang="en-US" altLang="ko-KR" dirty="0" err="1">
                <a:highlight>
                  <a:srgbClr val="FFFF00"/>
                </a:highlight>
                <a:latin typeface="Roboto" panose="020B0600000101010101" charset="0"/>
                <a:ea typeface="Roboto" panose="020B0600000101010101" charset="0"/>
              </a:rPr>
              <a:t>pool_size</a:t>
            </a:r>
            <a:r>
              <a:rPr lang="en-US" altLang="ko-KR" dirty="0">
                <a:highlight>
                  <a:srgbClr val="FFFF00"/>
                </a:highlight>
                <a:latin typeface="Roboto" panose="020B0600000101010101" charset="0"/>
                <a:ea typeface="Roboto" panose="020B0600000101010101" charset="0"/>
              </a:rPr>
              <a:t>=(</a:t>
            </a:r>
            <a:r>
              <a:rPr lang="en-US" altLang="ko-KR" dirty="0">
                <a:solidFill>
                  <a:srgbClr val="008080"/>
                </a:solidFill>
                <a:highlight>
                  <a:srgbClr val="FFFF00"/>
                </a:highlight>
                <a:latin typeface="Roboto" panose="020B0600000101010101" charset="0"/>
                <a:ea typeface="Roboto" panose="020B0600000101010101" charset="0"/>
              </a:rPr>
              <a:t>2</a:t>
            </a:r>
            <a:r>
              <a:rPr lang="en-US" altLang="ko-KR" dirty="0">
                <a:highlight>
                  <a:srgbClr val="FFFF00"/>
                </a:highlight>
                <a:latin typeface="Roboto" panose="020B0600000101010101" charset="0"/>
                <a:ea typeface="Roboto" panose="020B0600000101010101" charset="0"/>
              </a:rPr>
              <a:t>, </a:t>
            </a:r>
            <a:r>
              <a:rPr lang="en-US" altLang="ko-KR" dirty="0">
                <a:solidFill>
                  <a:srgbClr val="008080"/>
                </a:solidFill>
                <a:highlight>
                  <a:srgbClr val="FFFF00"/>
                </a:highlight>
                <a:latin typeface="Roboto" panose="020B0600000101010101" charset="0"/>
                <a:ea typeface="Roboto" panose="020B0600000101010101" charset="0"/>
              </a:rPr>
              <a:t>2</a:t>
            </a:r>
            <a:r>
              <a:rPr lang="en-US" altLang="ko-KR" dirty="0">
                <a:highlight>
                  <a:srgbClr val="FFFF00"/>
                </a:highlight>
                <a:latin typeface="Roboto" panose="020B0600000101010101" charset="0"/>
                <a:ea typeface="Roboto" panose="020B0600000101010101" charset="0"/>
              </a:rPr>
              <a:t>), strides=</a:t>
            </a:r>
            <a:r>
              <a:rPr lang="en-US" altLang="ko-KR" b="1" dirty="0">
                <a:solidFill>
                  <a:srgbClr val="333333"/>
                </a:solidFill>
                <a:highlight>
                  <a:srgbClr val="FFFF00"/>
                </a:highlight>
                <a:latin typeface="Roboto" panose="020B0600000101010101" charset="0"/>
                <a:ea typeface="Roboto" panose="020B0600000101010101" charset="0"/>
              </a:rPr>
              <a:t>None</a:t>
            </a:r>
            <a:r>
              <a:rPr lang="en-US" altLang="ko-KR" dirty="0">
                <a:highlight>
                  <a:srgbClr val="FFFF00"/>
                </a:highlight>
                <a:latin typeface="Roboto" panose="020B0600000101010101" charset="0"/>
                <a:ea typeface="Roboto" panose="020B0600000101010101" charset="0"/>
              </a:rPr>
              <a:t>, padding=</a:t>
            </a:r>
            <a:r>
              <a:rPr lang="en-US" altLang="ko-KR" dirty="0">
                <a:solidFill>
                  <a:srgbClr val="DD1144"/>
                </a:solidFill>
                <a:highlight>
                  <a:srgbClr val="FFFF00"/>
                </a:highlight>
                <a:latin typeface="Roboto" panose="020B0600000101010101" charset="0"/>
                <a:ea typeface="Roboto" panose="020B0600000101010101" charset="0"/>
              </a:rPr>
              <a:t>'valid'</a:t>
            </a:r>
            <a:r>
              <a:rPr lang="en-US" altLang="ko-KR" dirty="0">
                <a:highlight>
                  <a:srgbClr val="FFFF00"/>
                </a:highlight>
                <a:latin typeface="Roboto" panose="020B0600000101010101" charset="0"/>
                <a:ea typeface="Roboto" panose="020B0600000101010101" charset="0"/>
              </a:rPr>
              <a:t>, </a:t>
            </a:r>
            <a:r>
              <a:rPr lang="en-US" altLang="ko-KR" dirty="0" err="1">
                <a:highlight>
                  <a:srgbClr val="FFFF00"/>
                </a:highlight>
                <a:latin typeface="Roboto" panose="020B0600000101010101" charset="0"/>
                <a:ea typeface="Roboto" panose="020B0600000101010101" charset="0"/>
              </a:rPr>
              <a:t>data_format</a:t>
            </a:r>
            <a:r>
              <a:rPr lang="en-US" altLang="ko-KR" dirty="0">
                <a:highlight>
                  <a:srgbClr val="FFFF00"/>
                </a:highlight>
                <a:latin typeface="Roboto" panose="020B0600000101010101" charset="0"/>
                <a:ea typeface="Roboto" panose="020B0600000101010101" charset="0"/>
              </a:rPr>
              <a:t>=</a:t>
            </a:r>
            <a:r>
              <a:rPr lang="en-US" altLang="ko-KR" b="1" dirty="0">
                <a:solidFill>
                  <a:srgbClr val="333333"/>
                </a:solidFill>
                <a:highlight>
                  <a:srgbClr val="FFFF00"/>
                </a:highlight>
                <a:latin typeface="Roboto" panose="020B0600000101010101" charset="0"/>
                <a:ea typeface="Roboto" panose="020B0600000101010101" charset="0"/>
              </a:rPr>
              <a:t>None</a:t>
            </a:r>
            <a:r>
              <a:rPr lang="en-US" altLang="ko-KR" dirty="0">
                <a:highlight>
                  <a:srgbClr val="FFFF00"/>
                </a:highlight>
                <a:latin typeface="Roboto" panose="020B0600000101010101" charset="0"/>
                <a:ea typeface="Roboto" panose="020B0600000101010101" charset="0"/>
              </a:rPr>
              <a:t>)</a:t>
            </a:r>
            <a:endParaRPr lang="ko-KR" altLang="en-US" dirty="0">
              <a:highlight>
                <a:srgbClr val="FFFF00"/>
              </a:highlight>
              <a:latin typeface="Roboto" panose="020B0600000101010101" charset="0"/>
            </a:endParaRPr>
          </a:p>
        </p:txBody>
      </p:sp>
    </p:spTree>
    <p:extLst>
      <p:ext uri="{BB962C8B-B14F-4D97-AF65-F5344CB8AC3E}">
        <p14:creationId xmlns:p14="http://schemas.microsoft.com/office/powerpoint/2010/main" val="507060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0D7A8F1-3E03-4EFC-BDC2-613F207A9B9C}"/>
              </a:ext>
            </a:extLst>
          </p:cNvPr>
          <p:cNvSpPr>
            <a:spLocks noGrp="1"/>
          </p:cNvSpPr>
          <p:nvPr>
            <p:ph type="title"/>
          </p:nvPr>
        </p:nvSpPr>
        <p:spPr/>
        <p:txBody>
          <a:bodyPr/>
          <a:lstStyle/>
          <a:p>
            <a:r>
              <a:rPr lang="en-US" altLang="ko-KR" dirty="0"/>
              <a:t>Convolutional</a:t>
            </a:r>
            <a:r>
              <a:rPr lang="ko-KR" altLang="en-US" dirty="0"/>
              <a:t> </a:t>
            </a:r>
            <a:r>
              <a:rPr lang="en-US" altLang="ko-KR" dirty="0"/>
              <a:t>Neural Network – </a:t>
            </a:r>
            <a:r>
              <a:rPr lang="ko-KR" altLang="en-US" dirty="0"/>
              <a:t>주요 용어 설명</a:t>
            </a:r>
          </a:p>
        </p:txBody>
      </p:sp>
      <p:sp>
        <p:nvSpPr>
          <p:cNvPr id="6" name="TextBox 5">
            <a:extLst>
              <a:ext uri="{FF2B5EF4-FFF2-40B4-BE49-F238E27FC236}">
                <a16:creationId xmlns:a16="http://schemas.microsoft.com/office/drawing/2014/main" id="{4D6C9E4E-D4A1-47EC-9615-F1C57B9499B2}"/>
              </a:ext>
            </a:extLst>
          </p:cNvPr>
          <p:cNvSpPr txBox="1"/>
          <p:nvPr/>
        </p:nvSpPr>
        <p:spPr>
          <a:xfrm>
            <a:off x="303067" y="1141429"/>
            <a:ext cx="7702245" cy="369332"/>
          </a:xfrm>
          <a:prstGeom prst="rect">
            <a:avLst/>
          </a:prstGeom>
          <a:noFill/>
        </p:spPr>
        <p:txBody>
          <a:bodyPr wrap="square" rtlCol="0">
            <a:spAutoFit/>
          </a:bodyPr>
          <a:lstStyle/>
          <a:p>
            <a:r>
              <a:rPr lang="ko-KR" altLang="en-US" sz="1800" b="1" dirty="0">
                <a:solidFill>
                  <a:srgbClr val="4285F4"/>
                </a:solidFill>
              </a:rPr>
              <a:t>실습</a:t>
            </a:r>
            <a:endParaRPr lang="en-US" altLang="ko-KR" sz="1800" b="1" dirty="0">
              <a:solidFill>
                <a:srgbClr val="4285F4"/>
              </a:solidFill>
            </a:endParaRPr>
          </a:p>
        </p:txBody>
      </p:sp>
      <p:pic>
        <p:nvPicPr>
          <p:cNvPr id="7" name="그림 6">
            <a:extLst>
              <a:ext uri="{FF2B5EF4-FFF2-40B4-BE49-F238E27FC236}">
                <a16:creationId xmlns:a16="http://schemas.microsoft.com/office/drawing/2014/main" id="{07EB5679-6DFB-4655-B1A6-B79AE15A37DA}"/>
              </a:ext>
            </a:extLst>
          </p:cNvPr>
          <p:cNvPicPr>
            <a:picLocks noChangeAspect="1"/>
          </p:cNvPicPr>
          <p:nvPr/>
        </p:nvPicPr>
        <p:blipFill rotWithShape="1">
          <a:blip r:embed="rId3"/>
          <a:srcRect b="16133"/>
          <a:stretch/>
        </p:blipFill>
        <p:spPr>
          <a:xfrm>
            <a:off x="1898623" y="1633599"/>
            <a:ext cx="5225853" cy="1473359"/>
          </a:xfrm>
          <a:prstGeom prst="rect">
            <a:avLst/>
          </a:prstGeom>
        </p:spPr>
      </p:pic>
      <p:pic>
        <p:nvPicPr>
          <p:cNvPr id="8" name="그림 7">
            <a:extLst>
              <a:ext uri="{FF2B5EF4-FFF2-40B4-BE49-F238E27FC236}">
                <a16:creationId xmlns:a16="http://schemas.microsoft.com/office/drawing/2014/main" id="{58F5D670-F1F7-4C60-8C35-A3FF028BB7D1}"/>
              </a:ext>
            </a:extLst>
          </p:cNvPr>
          <p:cNvPicPr>
            <a:picLocks noChangeAspect="1"/>
          </p:cNvPicPr>
          <p:nvPr/>
        </p:nvPicPr>
        <p:blipFill rotWithShape="1">
          <a:blip r:embed="rId4"/>
          <a:srcRect b="12325"/>
          <a:stretch/>
        </p:blipFill>
        <p:spPr>
          <a:xfrm>
            <a:off x="1959073" y="3298221"/>
            <a:ext cx="5225854" cy="1544549"/>
          </a:xfrm>
          <a:prstGeom prst="rect">
            <a:avLst/>
          </a:prstGeom>
        </p:spPr>
      </p:pic>
    </p:spTree>
    <p:extLst>
      <p:ext uri="{BB962C8B-B14F-4D97-AF65-F5344CB8AC3E}">
        <p14:creationId xmlns:p14="http://schemas.microsoft.com/office/powerpoint/2010/main" val="3105970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0D7A8F1-3E03-4EFC-BDC2-613F207A9B9C}"/>
              </a:ext>
            </a:extLst>
          </p:cNvPr>
          <p:cNvSpPr>
            <a:spLocks noGrp="1"/>
          </p:cNvSpPr>
          <p:nvPr>
            <p:ph type="title"/>
          </p:nvPr>
        </p:nvSpPr>
        <p:spPr/>
        <p:txBody>
          <a:bodyPr/>
          <a:lstStyle/>
          <a:p>
            <a:r>
              <a:rPr lang="en-US" altLang="ko-KR" dirty="0"/>
              <a:t>Convolutional</a:t>
            </a:r>
            <a:r>
              <a:rPr lang="ko-KR" altLang="en-US" dirty="0"/>
              <a:t> </a:t>
            </a:r>
            <a:r>
              <a:rPr lang="en-US" altLang="ko-KR" dirty="0"/>
              <a:t>Neural Network – </a:t>
            </a:r>
            <a:r>
              <a:rPr lang="ko-KR" altLang="en-US" dirty="0"/>
              <a:t>주요 용어 설명</a:t>
            </a:r>
          </a:p>
        </p:txBody>
      </p:sp>
      <p:sp>
        <p:nvSpPr>
          <p:cNvPr id="6" name="TextBox 5">
            <a:extLst>
              <a:ext uri="{FF2B5EF4-FFF2-40B4-BE49-F238E27FC236}">
                <a16:creationId xmlns:a16="http://schemas.microsoft.com/office/drawing/2014/main" id="{4D6C9E4E-D4A1-47EC-9615-F1C57B9499B2}"/>
              </a:ext>
            </a:extLst>
          </p:cNvPr>
          <p:cNvSpPr txBox="1"/>
          <p:nvPr/>
        </p:nvSpPr>
        <p:spPr>
          <a:xfrm>
            <a:off x="303067" y="1141429"/>
            <a:ext cx="7702245" cy="369332"/>
          </a:xfrm>
          <a:prstGeom prst="rect">
            <a:avLst/>
          </a:prstGeom>
          <a:noFill/>
        </p:spPr>
        <p:txBody>
          <a:bodyPr wrap="square" rtlCol="0">
            <a:spAutoFit/>
          </a:bodyPr>
          <a:lstStyle/>
          <a:p>
            <a:r>
              <a:rPr lang="ko-KR" altLang="en-US" sz="1800" b="1" dirty="0">
                <a:solidFill>
                  <a:srgbClr val="4285F4"/>
                </a:solidFill>
              </a:rPr>
              <a:t>실습</a:t>
            </a:r>
            <a:endParaRPr lang="en-US" altLang="ko-KR" sz="1800" b="1" dirty="0">
              <a:solidFill>
                <a:srgbClr val="4285F4"/>
              </a:solidFill>
            </a:endParaRPr>
          </a:p>
        </p:txBody>
      </p:sp>
      <p:sp>
        <p:nvSpPr>
          <p:cNvPr id="9" name="TextBox 8">
            <a:extLst>
              <a:ext uri="{FF2B5EF4-FFF2-40B4-BE49-F238E27FC236}">
                <a16:creationId xmlns:a16="http://schemas.microsoft.com/office/drawing/2014/main" id="{28FE5969-A549-4C29-803F-D379EDB4BE43}"/>
              </a:ext>
            </a:extLst>
          </p:cNvPr>
          <p:cNvSpPr txBox="1"/>
          <p:nvPr/>
        </p:nvSpPr>
        <p:spPr>
          <a:xfrm>
            <a:off x="670560" y="2292096"/>
            <a:ext cx="1531188" cy="369332"/>
          </a:xfrm>
          <a:prstGeom prst="rect">
            <a:avLst/>
          </a:prstGeom>
          <a:noFill/>
        </p:spPr>
        <p:txBody>
          <a:bodyPr wrap="none" rtlCol="0">
            <a:spAutoFit/>
          </a:bodyPr>
          <a:lstStyle/>
          <a:p>
            <a:r>
              <a:rPr lang="en-US" altLang="ko-KR" sz="1800" b="1" dirty="0"/>
              <a:t>Convolution</a:t>
            </a:r>
            <a:endParaRPr lang="ko-KR" altLang="en-US" sz="1800" b="1" dirty="0"/>
          </a:p>
        </p:txBody>
      </p:sp>
      <p:sp>
        <p:nvSpPr>
          <p:cNvPr id="10" name="TextBox 9">
            <a:extLst>
              <a:ext uri="{FF2B5EF4-FFF2-40B4-BE49-F238E27FC236}">
                <a16:creationId xmlns:a16="http://schemas.microsoft.com/office/drawing/2014/main" id="{8979261E-8A9B-450A-8855-A07481B2DA43}"/>
              </a:ext>
            </a:extLst>
          </p:cNvPr>
          <p:cNvSpPr txBox="1"/>
          <p:nvPr/>
        </p:nvSpPr>
        <p:spPr>
          <a:xfrm>
            <a:off x="920628" y="4290438"/>
            <a:ext cx="1031051" cy="369332"/>
          </a:xfrm>
          <a:prstGeom prst="rect">
            <a:avLst/>
          </a:prstGeom>
          <a:noFill/>
        </p:spPr>
        <p:txBody>
          <a:bodyPr wrap="none" rtlCol="0">
            <a:spAutoFit/>
          </a:bodyPr>
          <a:lstStyle/>
          <a:p>
            <a:r>
              <a:rPr lang="en-US" altLang="ko-KR" sz="1800" b="1" dirty="0"/>
              <a:t>Pooling</a:t>
            </a:r>
            <a:endParaRPr lang="ko-KR" altLang="en-US" b="1" dirty="0"/>
          </a:p>
        </p:txBody>
      </p:sp>
      <p:pic>
        <p:nvPicPr>
          <p:cNvPr id="11" name="그림 10">
            <a:extLst>
              <a:ext uri="{FF2B5EF4-FFF2-40B4-BE49-F238E27FC236}">
                <a16:creationId xmlns:a16="http://schemas.microsoft.com/office/drawing/2014/main" id="{F713BBDF-B4E4-46D3-A901-04726AA16337}"/>
              </a:ext>
            </a:extLst>
          </p:cNvPr>
          <p:cNvPicPr>
            <a:picLocks noChangeAspect="1"/>
          </p:cNvPicPr>
          <p:nvPr/>
        </p:nvPicPr>
        <p:blipFill>
          <a:blip r:embed="rId3"/>
          <a:stretch>
            <a:fillRect/>
          </a:stretch>
        </p:blipFill>
        <p:spPr>
          <a:xfrm>
            <a:off x="2495673" y="942851"/>
            <a:ext cx="6038848" cy="2057399"/>
          </a:xfrm>
          <a:prstGeom prst="rect">
            <a:avLst/>
          </a:prstGeom>
        </p:spPr>
      </p:pic>
      <p:pic>
        <p:nvPicPr>
          <p:cNvPr id="12" name="그림 11">
            <a:extLst>
              <a:ext uri="{FF2B5EF4-FFF2-40B4-BE49-F238E27FC236}">
                <a16:creationId xmlns:a16="http://schemas.microsoft.com/office/drawing/2014/main" id="{3EF84AC9-4F36-427B-BCE7-D46819E16F56}"/>
              </a:ext>
            </a:extLst>
          </p:cNvPr>
          <p:cNvPicPr>
            <a:picLocks noChangeAspect="1"/>
          </p:cNvPicPr>
          <p:nvPr/>
        </p:nvPicPr>
        <p:blipFill>
          <a:blip r:embed="rId4"/>
          <a:stretch>
            <a:fillRect/>
          </a:stretch>
        </p:blipFill>
        <p:spPr>
          <a:xfrm>
            <a:off x="2426662" y="3086100"/>
            <a:ext cx="6134100" cy="2057400"/>
          </a:xfrm>
          <a:prstGeom prst="rect">
            <a:avLst/>
          </a:prstGeom>
        </p:spPr>
      </p:pic>
    </p:spTree>
    <p:extLst>
      <p:ext uri="{BB962C8B-B14F-4D97-AF65-F5344CB8AC3E}">
        <p14:creationId xmlns:p14="http://schemas.microsoft.com/office/powerpoint/2010/main" val="4225414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Convolutional</a:t>
            </a:r>
            <a:r>
              <a:rPr lang="ko-KR" altLang="en-US" dirty="0"/>
              <a:t> </a:t>
            </a:r>
            <a:r>
              <a:rPr lang="en-US" altLang="ko-KR" dirty="0"/>
              <a:t>Neural Network</a:t>
            </a:r>
            <a:endParaRPr dirty="0"/>
          </a:p>
        </p:txBody>
      </p:sp>
      <p:sp>
        <p:nvSpPr>
          <p:cNvPr id="2" name="AutoShape 2" descr="mlp_structure">
            <a:extLst>
              <a:ext uri="{FF2B5EF4-FFF2-40B4-BE49-F238E27FC236}">
                <a16:creationId xmlns:a16="http://schemas.microsoft.com/office/drawing/2014/main" id="{3AAEAF91-D8C9-4FC6-B541-09B72DB8121E}"/>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4" name="그림 3">
            <a:extLst>
              <a:ext uri="{FF2B5EF4-FFF2-40B4-BE49-F238E27FC236}">
                <a16:creationId xmlns:a16="http://schemas.microsoft.com/office/drawing/2014/main" id="{8F3AEFA3-33C4-40EE-AEDC-95EE3D7AC308}"/>
              </a:ext>
            </a:extLst>
          </p:cNvPr>
          <p:cNvPicPr>
            <a:picLocks noChangeAspect="1"/>
          </p:cNvPicPr>
          <p:nvPr/>
        </p:nvPicPr>
        <p:blipFill rotWithShape="1">
          <a:blip r:embed="rId3"/>
          <a:srcRect t="3670"/>
          <a:stretch/>
        </p:blipFill>
        <p:spPr>
          <a:xfrm>
            <a:off x="2107858" y="709284"/>
            <a:ext cx="6816992" cy="4258597"/>
          </a:xfrm>
          <a:prstGeom prst="rect">
            <a:avLst/>
          </a:prstGeom>
        </p:spPr>
      </p:pic>
      <p:sp>
        <p:nvSpPr>
          <p:cNvPr id="10" name="왼쪽 대괄호 9">
            <a:extLst>
              <a:ext uri="{FF2B5EF4-FFF2-40B4-BE49-F238E27FC236}">
                <a16:creationId xmlns:a16="http://schemas.microsoft.com/office/drawing/2014/main" id="{D2EC12E5-50E6-4F91-8AA0-368E6AE94D1C}"/>
              </a:ext>
            </a:extLst>
          </p:cNvPr>
          <p:cNvSpPr/>
          <p:nvPr/>
        </p:nvSpPr>
        <p:spPr>
          <a:xfrm rot="16200000">
            <a:off x="5909188" y="3124199"/>
            <a:ext cx="304800" cy="2979176"/>
          </a:xfrm>
          <a:prstGeom prst="leftBracket">
            <a:avLst/>
          </a:prstGeom>
          <a:ln w="38100">
            <a:solidFill>
              <a:srgbClr val="4285F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2" name="왼쪽 대괄호 11">
            <a:extLst>
              <a:ext uri="{FF2B5EF4-FFF2-40B4-BE49-F238E27FC236}">
                <a16:creationId xmlns:a16="http://schemas.microsoft.com/office/drawing/2014/main" id="{E648736B-08D9-44AF-ADEB-FB5DFDC90518}"/>
              </a:ext>
            </a:extLst>
          </p:cNvPr>
          <p:cNvSpPr/>
          <p:nvPr/>
        </p:nvSpPr>
        <p:spPr>
          <a:xfrm rot="16200000">
            <a:off x="7960837" y="4126509"/>
            <a:ext cx="304801" cy="974554"/>
          </a:xfrm>
          <a:prstGeom prst="leftBracket">
            <a:avLst/>
          </a:prstGeom>
          <a:ln w="38100">
            <a:solidFill>
              <a:srgbClr val="4285F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1" name="TextBox 10">
            <a:extLst>
              <a:ext uri="{FF2B5EF4-FFF2-40B4-BE49-F238E27FC236}">
                <a16:creationId xmlns:a16="http://schemas.microsoft.com/office/drawing/2014/main" id="{C9427700-D48F-4ABC-AAB2-7424C39B868F}"/>
              </a:ext>
            </a:extLst>
          </p:cNvPr>
          <p:cNvSpPr txBox="1"/>
          <p:nvPr/>
        </p:nvSpPr>
        <p:spPr>
          <a:xfrm>
            <a:off x="4967947" y="4798604"/>
            <a:ext cx="2193229" cy="338554"/>
          </a:xfrm>
          <a:prstGeom prst="rect">
            <a:avLst/>
          </a:prstGeom>
          <a:noFill/>
        </p:spPr>
        <p:txBody>
          <a:bodyPr wrap="none" rtlCol="0">
            <a:spAutoFit/>
          </a:bodyPr>
          <a:lstStyle/>
          <a:p>
            <a:r>
              <a:rPr lang="en-US" altLang="ko-KR" sz="1600" b="1" dirty="0">
                <a:solidFill>
                  <a:srgbClr val="4285F4"/>
                </a:solidFill>
              </a:rPr>
              <a:t>1. Feature extraction</a:t>
            </a:r>
            <a:endParaRPr lang="ko-KR" altLang="en-US" sz="1600" b="1" dirty="0">
              <a:solidFill>
                <a:srgbClr val="4285F4"/>
              </a:solidFill>
            </a:endParaRPr>
          </a:p>
        </p:txBody>
      </p:sp>
      <p:sp>
        <p:nvSpPr>
          <p:cNvPr id="14" name="TextBox 13">
            <a:extLst>
              <a:ext uri="{FF2B5EF4-FFF2-40B4-BE49-F238E27FC236}">
                <a16:creationId xmlns:a16="http://schemas.microsoft.com/office/drawing/2014/main" id="{D371D9E3-FA03-4F3B-B404-D5C4A8D1916F}"/>
              </a:ext>
            </a:extLst>
          </p:cNvPr>
          <p:cNvSpPr txBox="1"/>
          <p:nvPr/>
        </p:nvSpPr>
        <p:spPr>
          <a:xfrm>
            <a:off x="7440173" y="4804946"/>
            <a:ext cx="1749197" cy="338554"/>
          </a:xfrm>
          <a:prstGeom prst="rect">
            <a:avLst/>
          </a:prstGeom>
          <a:noFill/>
        </p:spPr>
        <p:txBody>
          <a:bodyPr wrap="none" rtlCol="0">
            <a:spAutoFit/>
          </a:bodyPr>
          <a:lstStyle/>
          <a:p>
            <a:r>
              <a:rPr lang="en-US" altLang="ko-KR" sz="1600" b="1" dirty="0">
                <a:solidFill>
                  <a:srgbClr val="4285F4"/>
                </a:solidFill>
              </a:rPr>
              <a:t>2. Classification</a:t>
            </a:r>
            <a:endParaRPr lang="ko-KR" altLang="en-US" sz="1600" b="1" dirty="0">
              <a:solidFill>
                <a:srgbClr val="4285F4"/>
              </a:solidFill>
            </a:endParaRPr>
          </a:p>
        </p:txBody>
      </p:sp>
      <p:sp>
        <p:nvSpPr>
          <p:cNvPr id="15" name="Google Shape;74;p14">
            <a:extLst>
              <a:ext uri="{FF2B5EF4-FFF2-40B4-BE49-F238E27FC236}">
                <a16:creationId xmlns:a16="http://schemas.microsoft.com/office/drawing/2014/main" id="{D4F2348B-9251-4511-877C-2FBE811C9A62}"/>
              </a:ext>
            </a:extLst>
          </p:cNvPr>
          <p:cNvSpPr txBox="1">
            <a:spLocks/>
          </p:cNvSpPr>
          <p:nvPr/>
        </p:nvSpPr>
        <p:spPr>
          <a:xfrm>
            <a:off x="457445" y="1003506"/>
            <a:ext cx="2433239" cy="12677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0" indent="0">
              <a:buFont typeface="Roboto"/>
              <a:buNone/>
            </a:pPr>
            <a:r>
              <a:rPr lang="en-US" altLang="ko" dirty="0"/>
              <a:t>1. MLP vs CNN</a:t>
            </a:r>
          </a:p>
          <a:p>
            <a:pPr marL="0" indent="0">
              <a:buFont typeface="Roboto"/>
              <a:buNone/>
            </a:pPr>
            <a:endParaRPr lang="en-US" altLang="ko" dirty="0"/>
          </a:p>
          <a:p>
            <a:pPr marL="0" indent="0">
              <a:buNone/>
            </a:pPr>
            <a:r>
              <a:rPr lang="en-US" altLang="ko-KR" dirty="0"/>
              <a:t>(0) Overview</a:t>
            </a:r>
          </a:p>
          <a:p>
            <a:pPr marL="0" indent="0">
              <a:buNone/>
            </a:pPr>
            <a:endParaRPr lang="en-US" altLang="ko" dirty="0"/>
          </a:p>
          <a:p>
            <a:pPr marL="0" indent="0">
              <a:buNone/>
            </a:pPr>
            <a:endParaRPr lang="en-US" altLang="ko" dirty="0"/>
          </a:p>
          <a:p>
            <a:pPr marL="0" indent="0">
              <a:buFont typeface="Roboto"/>
              <a:buNone/>
            </a:pPr>
            <a:endParaRPr lang="en-US" dirty="0">
              <a:sym typeface="Wingdings" panose="05000000000000000000" pitchFamily="2" charset="2"/>
            </a:endParaRPr>
          </a:p>
        </p:txBody>
      </p:sp>
    </p:spTree>
    <p:extLst>
      <p:ext uri="{BB962C8B-B14F-4D97-AF65-F5344CB8AC3E}">
        <p14:creationId xmlns:p14="http://schemas.microsoft.com/office/powerpoint/2010/main" val="1068487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0D7A8F1-3E03-4EFC-BDC2-613F207A9B9C}"/>
              </a:ext>
            </a:extLst>
          </p:cNvPr>
          <p:cNvSpPr>
            <a:spLocks noGrp="1"/>
          </p:cNvSpPr>
          <p:nvPr>
            <p:ph type="title"/>
          </p:nvPr>
        </p:nvSpPr>
        <p:spPr/>
        <p:txBody>
          <a:bodyPr/>
          <a:lstStyle/>
          <a:p>
            <a:r>
              <a:rPr lang="en-US" altLang="ko-KR" dirty="0"/>
              <a:t>Convolutional</a:t>
            </a:r>
            <a:r>
              <a:rPr lang="ko-KR" altLang="en-US" dirty="0"/>
              <a:t> </a:t>
            </a:r>
            <a:r>
              <a:rPr lang="en-US" altLang="ko-KR" dirty="0"/>
              <a:t>Neural Network – </a:t>
            </a:r>
            <a:r>
              <a:rPr lang="ko-KR" altLang="en-US" dirty="0"/>
              <a:t>주요 용어 설명</a:t>
            </a:r>
          </a:p>
        </p:txBody>
      </p:sp>
      <p:sp>
        <p:nvSpPr>
          <p:cNvPr id="3" name="직사각형 2">
            <a:extLst>
              <a:ext uri="{FF2B5EF4-FFF2-40B4-BE49-F238E27FC236}">
                <a16:creationId xmlns:a16="http://schemas.microsoft.com/office/drawing/2014/main" id="{4283A7B1-CBDC-4EB5-98B2-240559E55C70}"/>
              </a:ext>
            </a:extLst>
          </p:cNvPr>
          <p:cNvSpPr/>
          <p:nvPr/>
        </p:nvSpPr>
        <p:spPr>
          <a:xfrm>
            <a:off x="1377856" y="2571750"/>
            <a:ext cx="6388287" cy="954107"/>
          </a:xfrm>
          <a:prstGeom prst="rect">
            <a:avLst/>
          </a:prstGeom>
        </p:spPr>
        <p:txBody>
          <a:bodyPr wrap="none">
            <a:spAutoFit/>
          </a:bodyPr>
          <a:lstStyle/>
          <a:p>
            <a:pPr marL="0" indent="0">
              <a:buNone/>
            </a:pPr>
            <a:r>
              <a:rPr lang="en-US" altLang="ko-KR" sz="2800" dirty="0"/>
              <a:t>Let‘s have intuition first!</a:t>
            </a:r>
            <a:endParaRPr lang="en-US" altLang="ko-KR" sz="2800" dirty="0">
              <a:hlinkClick r:id="rId3"/>
            </a:endParaRPr>
          </a:p>
          <a:p>
            <a:pPr marL="0" indent="0">
              <a:buNone/>
            </a:pPr>
            <a:r>
              <a:rPr lang="en-US" altLang="ko-KR" sz="2800" dirty="0">
                <a:hlinkClick r:id="rId3"/>
              </a:rPr>
              <a:t>http://scs.ryerson.ca/~aharley/vis/conv/</a:t>
            </a:r>
            <a:endParaRPr lang="en-US" altLang="ko-KR" sz="2800" dirty="0"/>
          </a:p>
        </p:txBody>
      </p:sp>
    </p:spTree>
    <p:extLst>
      <p:ext uri="{BB962C8B-B14F-4D97-AF65-F5344CB8AC3E}">
        <p14:creationId xmlns:p14="http://schemas.microsoft.com/office/powerpoint/2010/main" val="3620152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0D7A8F1-3E03-4EFC-BDC2-613F207A9B9C}"/>
              </a:ext>
            </a:extLst>
          </p:cNvPr>
          <p:cNvSpPr>
            <a:spLocks noGrp="1"/>
          </p:cNvSpPr>
          <p:nvPr>
            <p:ph type="title"/>
          </p:nvPr>
        </p:nvSpPr>
        <p:spPr/>
        <p:txBody>
          <a:bodyPr/>
          <a:lstStyle/>
          <a:p>
            <a:r>
              <a:rPr lang="en-US" altLang="ko-KR" dirty="0"/>
              <a:t>Convolutional</a:t>
            </a:r>
            <a:r>
              <a:rPr lang="ko-KR" altLang="en-US" dirty="0"/>
              <a:t> </a:t>
            </a:r>
            <a:r>
              <a:rPr lang="en-US" altLang="ko-KR" dirty="0"/>
              <a:t>Neural Network – </a:t>
            </a:r>
            <a:r>
              <a:rPr lang="en-US" altLang="ko-KR" dirty="0" err="1"/>
              <a:t>Mnist</a:t>
            </a:r>
            <a:r>
              <a:rPr lang="en-US" altLang="ko-KR" dirty="0"/>
              <a:t> Dataset</a:t>
            </a:r>
            <a:endParaRPr lang="ko-KR" altLang="en-US" dirty="0"/>
          </a:p>
        </p:txBody>
      </p:sp>
      <p:pic>
        <p:nvPicPr>
          <p:cNvPr id="5122" name="Picture 2" descr="https://miro.medium.com/max/700/1*XdCMCaHPt-pqtEibUfAnNw.png">
            <a:extLst>
              <a:ext uri="{FF2B5EF4-FFF2-40B4-BE49-F238E27FC236}">
                <a16:creationId xmlns:a16="http://schemas.microsoft.com/office/drawing/2014/main" id="{3D7496B2-1E7C-4AA6-9C4E-0675D41EA7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408" y="1532414"/>
            <a:ext cx="4888230" cy="333098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075B22B-D4B9-4CF9-B3C0-7128878A5263}"/>
              </a:ext>
            </a:extLst>
          </p:cNvPr>
          <p:cNvSpPr txBox="1"/>
          <p:nvPr/>
        </p:nvSpPr>
        <p:spPr>
          <a:xfrm>
            <a:off x="5617279" y="1746874"/>
            <a:ext cx="3307571" cy="2462213"/>
          </a:xfrm>
          <a:prstGeom prst="rect">
            <a:avLst/>
          </a:prstGeom>
          <a:noFill/>
        </p:spPr>
        <p:txBody>
          <a:bodyPr wrap="square" rtlCol="0">
            <a:spAutoFit/>
          </a:bodyPr>
          <a:lstStyle/>
          <a:p>
            <a:r>
              <a:rPr lang="en-US" altLang="ko-KR" dirty="0"/>
              <a:t>size : 28 * 28</a:t>
            </a:r>
          </a:p>
          <a:p>
            <a:r>
              <a:rPr lang="en-US" altLang="ko-KR" dirty="0"/>
              <a:t># of </a:t>
            </a:r>
            <a:r>
              <a:rPr lang="en-US" altLang="ko-KR" dirty="0" err="1"/>
              <a:t>trainingset</a:t>
            </a:r>
            <a:r>
              <a:rPr lang="en-US" altLang="ko-KR" dirty="0"/>
              <a:t> : 60000</a:t>
            </a:r>
          </a:p>
          <a:p>
            <a:r>
              <a:rPr lang="en-US" altLang="ko-KR" dirty="0"/>
              <a:t># of test set : 10000</a:t>
            </a:r>
          </a:p>
          <a:p>
            <a:endParaRPr lang="en-US" altLang="ko-KR" dirty="0"/>
          </a:p>
          <a:p>
            <a:endParaRPr lang="en-US" altLang="ko-KR" dirty="0"/>
          </a:p>
          <a:p>
            <a:r>
              <a:rPr lang="en-US" altLang="ko-KR" dirty="0" err="1"/>
              <a:t>Keras</a:t>
            </a:r>
            <a:r>
              <a:rPr lang="en-US" altLang="ko-KR" dirty="0"/>
              <a:t>, </a:t>
            </a:r>
            <a:r>
              <a:rPr lang="en-US" altLang="ko-KR" dirty="0" err="1"/>
              <a:t>tensorflow</a:t>
            </a:r>
            <a:r>
              <a:rPr lang="en-US" altLang="ko-KR" dirty="0"/>
              <a:t> </a:t>
            </a:r>
            <a:r>
              <a:rPr lang="en-US" altLang="ko-KR" dirty="0">
                <a:sym typeface="Wingdings" panose="05000000000000000000" pitchFamily="2" charset="2"/>
              </a:rPr>
              <a:t></a:t>
            </a:r>
          </a:p>
          <a:p>
            <a:r>
              <a:rPr lang="en-US" altLang="ko-KR" dirty="0">
                <a:sym typeface="Wingdings" panose="05000000000000000000" pitchFamily="2" charset="2"/>
              </a:rPr>
              <a:t>Default</a:t>
            </a:r>
            <a:r>
              <a:rPr lang="ko-KR" altLang="en-US" dirty="0">
                <a:sym typeface="Wingdings" panose="05000000000000000000" pitchFamily="2" charset="2"/>
              </a:rPr>
              <a:t>로 </a:t>
            </a:r>
            <a:r>
              <a:rPr lang="en-US" altLang="ko-KR" dirty="0">
                <a:sym typeface="Wingdings" panose="05000000000000000000" pitchFamily="2" charset="2"/>
              </a:rPr>
              <a:t>(N,H,W,C) </a:t>
            </a:r>
            <a:r>
              <a:rPr lang="ko-KR" altLang="en-US" dirty="0">
                <a:sym typeface="Wingdings" panose="05000000000000000000" pitchFamily="2" charset="2"/>
              </a:rPr>
              <a:t>순서로</a:t>
            </a:r>
            <a:r>
              <a:rPr lang="en-US" altLang="ko-KR" dirty="0">
                <a:sym typeface="Wingdings" panose="05000000000000000000" pitchFamily="2" charset="2"/>
              </a:rPr>
              <a:t>.</a:t>
            </a:r>
          </a:p>
          <a:p>
            <a:r>
              <a:rPr lang="en-US" altLang="ko-KR" dirty="0">
                <a:sym typeface="Wingdings" panose="05000000000000000000" pitchFamily="2" charset="2"/>
              </a:rPr>
              <a:t>Y</a:t>
            </a:r>
            <a:r>
              <a:rPr lang="ko-KR" altLang="en-US" dirty="0">
                <a:sym typeface="Wingdings" panose="05000000000000000000" pitchFamily="2" charset="2"/>
              </a:rPr>
              <a:t>는 </a:t>
            </a:r>
            <a:r>
              <a:rPr lang="en-US" altLang="ko-KR" dirty="0">
                <a:sym typeface="Wingdings" panose="05000000000000000000" pitchFamily="2" charset="2"/>
              </a:rPr>
              <a:t>One</a:t>
            </a:r>
            <a:r>
              <a:rPr lang="ko-KR" altLang="en-US" dirty="0">
                <a:sym typeface="Wingdings" panose="05000000000000000000" pitchFamily="2" charset="2"/>
              </a:rPr>
              <a:t> </a:t>
            </a:r>
            <a:r>
              <a:rPr lang="en-US" altLang="ko-KR" dirty="0">
                <a:sym typeface="Wingdings" panose="05000000000000000000" pitchFamily="2" charset="2"/>
              </a:rPr>
              <a:t>hot-encoding</a:t>
            </a:r>
          </a:p>
          <a:p>
            <a:endParaRPr lang="en-US" altLang="ko-KR" dirty="0">
              <a:sym typeface="Wingdings" panose="05000000000000000000" pitchFamily="2" charset="2"/>
            </a:endParaRPr>
          </a:p>
          <a:p>
            <a:r>
              <a:rPr lang="en-US" altLang="ko-KR" dirty="0">
                <a:sym typeface="Wingdings" panose="05000000000000000000" pitchFamily="2" charset="2"/>
              </a:rPr>
              <a:t>60000,28,28,1</a:t>
            </a:r>
          </a:p>
          <a:p>
            <a:endParaRPr lang="en-US" altLang="ko-KR" dirty="0">
              <a:sym typeface="Wingdings" panose="05000000000000000000" pitchFamily="2" charset="2"/>
            </a:endParaRPr>
          </a:p>
        </p:txBody>
      </p:sp>
    </p:spTree>
    <p:extLst>
      <p:ext uri="{BB962C8B-B14F-4D97-AF65-F5344CB8AC3E}">
        <p14:creationId xmlns:p14="http://schemas.microsoft.com/office/powerpoint/2010/main" val="3008480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Convolutional</a:t>
            </a:r>
            <a:r>
              <a:rPr lang="ko-KR" altLang="en-US" dirty="0"/>
              <a:t> </a:t>
            </a:r>
            <a:r>
              <a:rPr lang="en-US" altLang="ko-KR" dirty="0"/>
              <a:t>Neural Network</a:t>
            </a:r>
            <a:endParaRPr dirty="0"/>
          </a:p>
        </p:txBody>
      </p:sp>
      <p:sp>
        <p:nvSpPr>
          <p:cNvPr id="5" name="Google Shape;74;p14">
            <a:extLst>
              <a:ext uri="{FF2B5EF4-FFF2-40B4-BE49-F238E27FC236}">
                <a16:creationId xmlns:a16="http://schemas.microsoft.com/office/drawing/2014/main" id="{465143A4-DAB0-43B5-8CFE-51577C51A550}"/>
              </a:ext>
            </a:extLst>
          </p:cNvPr>
          <p:cNvSpPr txBox="1">
            <a:spLocks/>
          </p:cNvSpPr>
          <p:nvPr/>
        </p:nvSpPr>
        <p:spPr>
          <a:xfrm>
            <a:off x="440250" y="1015051"/>
            <a:ext cx="8332915" cy="13621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0" indent="0">
              <a:buFont typeface="Roboto"/>
              <a:buNone/>
            </a:pPr>
            <a:r>
              <a:rPr lang="en-US" altLang="ko" dirty="0"/>
              <a:t>1. MLP vs CNN</a:t>
            </a:r>
          </a:p>
          <a:p>
            <a:pPr marL="0" indent="0">
              <a:buFont typeface="Roboto"/>
              <a:buNone/>
            </a:pPr>
            <a:endParaRPr lang="en-US" altLang="ko" dirty="0"/>
          </a:p>
          <a:p>
            <a:pPr marL="342900">
              <a:buFont typeface="Roboto"/>
              <a:buAutoNum type="arabicParenBoth"/>
            </a:pPr>
            <a:r>
              <a:rPr lang="ko-KR" altLang="en-US" dirty="0"/>
              <a:t>기존 </a:t>
            </a:r>
            <a:r>
              <a:rPr lang="en-US" altLang="ko-KR" dirty="0"/>
              <a:t>Multi-Layered Neural Network</a:t>
            </a:r>
            <a:r>
              <a:rPr lang="ko-KR" altLang="en-US" dirty="0"/>
              <a:t>의 문제점</a:t>
            </a:r>
            <a:endParaRPr lang="en-US" altLang="ko-KR" dirty="0"/>
          </a:p>
          <a:p>
            <a:pPr marL="0" indent="0">
              <a:buNone/>
            </a:pPr>
            <a:endParaRPr lang="en-US" altLang="ko" dirty="0"/>
          </a:p>
          <a:p>
            <a:pPr marL="0" indent="0">
              <a:buFont typeface="Roboto"/>
              <a:buNone/>
            </a:pPr>
            <a:endParaRPr lang="en-US" dirty="0">
              <a:sym typeface="Wingdings" panose="05000000000000000000" pitchFamily="2" charset="2"/>
            </a:endParaRPr>
          </a:p>
        </p:txBody>
      </p:sp>
      <p:pic>
        <p:nvPicPr>
          <p:cNvPr id="10" name="그림 9">
            <a:extLst>
              <a:ext uri="{FF2B5EF4-FFF2-40B4-BE49-F238E27FC236}">
                <a16:creationId xmlns:a16="http://schemas.microsoft.com/office/drawing/2014/main" id="{0671CE5B-1272-445B-AECF-9CDB32F4C3F5}"/>
              </a:ext>
            </a:extLst>
          </p:cNvPr>
          <p:cNvPicPr>
            <a:picLocks noChangeAspect="1"/>
          </p:cNvPicPr>
          <p:nvPr/>
        </p:nvPicPr>
        <p:blipFill>
          <a:blip r:embed="rId3"/>
          <a:stretch>
            <a:fillRect/>
          </a:stretch>
        </p:blipFill>
        <p:spPr>
          <a:xfrm>
            <a:off x="688051" y="2267768"/>
            <a:ext cx="2157102" cy="2468304"/>
          </a:xfrm>
          <a:prstGeom prst="rect">
            <a:avLst/>
          </a:prstGeom>
        </p:spPr>
      </p:pic>
      <p:pic>
        <p:nvPicPr>
          <p:cNvPr id="11" name="그림 10">
            <a:extLst>
              <a:ext uri="{FF2B5EF4-FFF2-40B4-BE49-F238E27FC236}">
                <a16:creationId xmlns:a16="http://schemas.microsoft.com/office/drawing/2014/main" id="{51C1A9FA-A3D2-46FA-8D48-02B6E1B016DD}"/>
              </a:ext>
            </a:extLst>
          </p:cNvPr>
          <p:cNvPicPr>
            <a:picLocks noChangeAspect="1"/>
          </p:cNvPicPr>
          <p:nvPr/>
        </p:nvPicPr>
        <p:blipFill>
          <a:blip r:embed="rId4"/>
          <a:stretch>
            <a:fillRect/>
          </a:stretch>
        </p:blipFill>
        <p:spPr>
          <a:xfrm>
            <a:off x="3042945" y="2704481"/>
            <a:ext cx="1581773" cy="1251067"/>
          </a:xfrm>
          <a:prstGeom prst="rect">
            <a:avLst/>
          </a:prstGeom>
          <a:ln>
            <a:solidFill>
              <a:schemeClr val="bg2"/>
            </a:solidFill>
          </a:ln>
        </p:spPr>
      </p:pic>
      <p:sp>
        <p:nvSpPr>
          <p:cNvPr id="2" name="직사각형 1">
            <a:extLst>
              <a:ext uri="{FF2B5EF4-FFF2-40B4-BE49-F238E27FC236}">
                <a16:creationId xmlns:a16="http://schemas.microsoft.com/office/drawing/2014/main" id="{661BD3FE-AC5D-4229-B2E4-FC8DC96E5FC0}"/>
              </a:ext>
            </a:extLst>
          </p:cNvPr>
          <p:cNvSpPr/>
          <p:nvPr/>
        </p:nvSpPr>
        <p:spPr>
          <a:xfrm>
            <a:off x="663773" y="2208198"/>
            <a:ext cx="4046971" cy="2522096"/>
          </a:xfrm>
          <a:prstGeom prst="rect">
            <a:avLst/>
          </a:prstGeom>
          <a:no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6A466BCD-AAFF-4E97-A64A-3DF3DD5DA2F3}"/>
              </a:ext>
            </a:extLst>
          </p:cNvPr>
          <p:cNvSpPr/>
          <p:nvPr/>
        </p:nvSpPr>
        <p:spPr>
          <a:xfrm>
            <a:off x="4822510" y="2704481"/>
            <a:ext cx="3895946" cy="1323439"/>
          </a:xfrm>
          <a:prstGeom prst="rect">
            <a:avLst/>
          </a:prstGeom>
        </p:spPr>
        <p:txBody>
          <a:bodyPr wrap="square">
            <a:spAutoFit/>
          </a:bodyPr>
          <a:lstStyle/>
          <a:p>
            <a:pPr marL="342900"/>
            <a:r>
              <a:rPr lang="en-US" altLang="ko-KR" sz="2000" dirty="0"/>
              <a:t>1. Did not consider spatial, temporal relationship.</a:t>
            </a:r>
          </a:p>
          <a:p>
            <a:pPr marL="342900"/>
            <a:r>
              <a:rPr lang="en-US" altLang="ko-KR" sz="2000" dirty="0">
                <a:sym typeface="Wingdings" panose="05000000000000000000" pitchFamily="2" charset="2"/>
              </a:rPr>
              <a:t> Need many training data to deal with many variation.</a:t>
            </a:r>
            <a:endParaRPr lang="en-US" altLang="ko-KR" sz="2000" dirty="0"/>
          </a:p>
        </p:txBody>
      </p:sp>
    </p:spTree>
    <p:extLst>
      <p:ext uri="{BB962C8B-B14F-4D97-AF65-F5344CB8AC3E}">
        <p14:creationId xmlns:p14="http://schemas.microsoft.com/office/powerpoint/2010/main" val="556955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Convolutional</a:t>
            </a:r>
            <a:r>
              <a:rPr lang="ko-KR" altLang="en-US" dirty="0"/>
              <a:t> </a:t>
            </a:r>
            <a:r>
              <a:rPr lang="en-US" altLang="ko-KR" dirty="0"/>
              <a:t>Neural Network</a:t>
            </a:r>
            <a:endParaRPr dirty="0"/>
          </a:p>
        </p:txBody>
      </p:sp>
      <p:sp>
        <p:nvSpPr>
          <p:cNvPr id="5" name="Google Shape;74;p14">
            <a:extLst>
              <a:ext uri="{FF2B5EF4-FFF2-40B4-BE49-F238E27FC236}">
                <a16:creationId xmlns:a16="http://schemas.microsoft.com/office/drawing/2014/main" id="{465143A4-DAB0-43B5-8CFE-51577C51A550}"/>
              </a:ext>
            </a:extLst>
          </p:cNvPr>
          <p:cNvSpPr txBox="1">
            <a:spLocks/>
          </p:cNvSpPr>
          <p:nvPr/>
        </p:nvSpPr>
        <p:spPr>
          <a:xfrm>
            <a:off x="440250" y="1015051"/>
            <a:ext cx="8332915" cy="13621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0" indent="0">
              <a:buFont typeface="Roboto"/>
              <a:buNone/>
            </a:pPr>
            <a:r>
              <a:rPr lang="en-US" altLang="ko" dirty="0"/>
              <a:t>1. MLP vs CNN</a:t>
            </a:r>
          </a:p>
          <a:p>
            <a:pPr marL="0" indent="0">
              <a:buFont typeface="Roboto"/>
              <a:buNone/>
            </a:pPr>
            <a:endParaRPr lang="en-US" altLang="ko" dirty="0"/>
          </a:p>
          <a:p>
            <a:pPr marL="342900">
              <a:buFont typeface="Roboto"/>
              <a:buAutoNum type="arabicParenBoth"/>
            </a:pPr>
            <a:r>
              <a:rPr lang="ko-KR" altLang="en-US" dirty="0"/>
              <a:t>기존 </a:t>
            </a:r>
            <a:r>
              <a:rPr lang="en-US" altLang="ko-KR" dirty="0"/>
              <a:t>Multi-Layered Neural Network</a:t>
            </a:r>
            <a:r>
              <a:rPr lang="ko-KR" altLang="en-US" dirty="0"/>
              <a:t>의 문제점</a:t>
            </a:r>
            <a:endParaRPr lang="en-US" altLang="ko-KR" dirty="0"/>
          </a:p>
          <a:p>
            <a:pPr marL="0" indent="0">
              <a:buNone/>
            </a:pPr>
            <a:endParaRPr lang="en-US" altLang="ko" dirty="0"/>
          </a:p>
          <a:p>
            <a:pPr marL="0" indent="0">
              <a:buFont typeface="Roboto"/>
              <a:buNone/>
            </a:pPr>
            <a:endParaRPr lang="en-US" dirty="0">
              <a:sym typeface="Wingdings" panose="05000000000000000000" pitchFamily="2" charset="2"/>
            </a:endParaRPr>
          </a:p>
        </p:txBody>
      </p:sp>
      <p:pic>
        <p:nvPicPr>
          <p:cNvPr id="6" name="그림 5">
            <a:extLst>
              <a:ext uri="{FF2B5EF4-FFF2-40B4-BE49-F238E27FC236}">
                <a16:creationId xmlns:a16="http://schemas.microsoft.com/office/drawing/2014/main" id="{619B052F-4123-43AF-BAB7-2187AF498964}"/>
              </a:ext>
            </a:extLst>
          </p:cNvPr>
          <p:cNvPicPr>
            <a:picLocks noChangeAspect="1"/>
          </p:cNvPicPr>
          <p:nvPr/>
        </p:nvPicPr>
        <p:blipFill>
          <a:blip r:embed="rId3"/>
          <a:stretch>
            <a:fillRect/>
          </a:stretch>
        </p:blipFill>
        <p:spPr>
          <a:xfrm>
            <a:off x="707923" y="2155564"/>
            <a:ext cx="4272196" cy="2855217"/>
          </a:xfrm>
          <a:prstGeom prst="rect">
            <a:avLst/>
          </a:prstGeom>
          <a:ln>
            <a:solidFill>
              <a:schemeClr val="bg2"/>
            </a:solidFill>
          </a:ln>
        </p:spPr>
      </p:pic>
      <p:sp>
        <p:nvSpPr>
          <p:cNvPr id="9" name="직사각형 8">
            <a:extLst>
              <a:ext uri="{FF2B5EF4-FFF2-40B4-BE49-F238E27FC236}">
                <a16:creationId xmlns:a16="http://schemas.microsoft.com/office/drawing/2014/main" id="{B15C0744-3A7D-4C11-A09B-0FC981DF44A9}"/>
              </a:ext>
            </a:extLst>
          </p:cNvPr>
          <p:cNvSpPr/>
          <p:nvPr/>
        </p:nvSpPr>
        <p:spPr>
          <a:xfrm>
            <a:off x="4980119" y="2603965"/>
            <a:ext cx="4572000" cy="400110"/>
          </a:xfrm>
          <a:prstGeom prst="rect">
            <a:avLst/>
          </a:prstGeom>
        </p:spPr>
        <p:txBody>
          <a:bodyPr>
            <a:spAutoFit/>
          </a:bodyPr>
          <a:lstStyle/>
          <a:p>
            <a:pPr marL="342900"/>
            <a:r>
              <a:rPr lang="en-US" altLang="ko-KR" sz="2000" dirty="0"/>
              <a:t>2. Number</a:t>
            </a:r>
            <a:r>
              <a:rPr lang="ko-KR" altLang="en-US" sz="2000" dirty="0"/>
              <a:t> </a:t>
            </a:r>
            <a:r>
              <a:rPr lang="en-US" altLang="ko-KR" sz="2000" dirty="0"/>
              <a:t>of</a:t>
            </a:r>
            <a:r>
              <a:rPr lang="ko-KR" altLang="en-US" sz="2000" dirty="0"/>
              <a:t> </a:t>
            </a:r>
            <a:r>
              <a:rPr lang="en-US" altLang="ko-KR" sz="2000" dirty="0"/>
              <a:t>free</a:t>
            </a:r>
            <a:r>
              <a:rPr lang="ko-KR" altLang="en-US" sz="2000" dirty="0"/>
              <a:t> </a:t>
            </a:r>
            <a:r>
              <a:rPr lang="en-US" altLang="ko-KR" sz="2000" dirty="0"/>
              <a:t>parameters </a:t>
            </a:r>
          </a:p>
        </p:txBody>
      </p:sp>
    </p:spTree>
    <p:extLst>
      <p:ext uri="{BB962C8B-B14F-4D97-AF65-F5344CB8AC3E}">
        <p14:creationId xmlns:p14="http://schemas.microsoft.com/office/powerpoint/2010/main" val="538319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Convolutional</a:t>
            </a:r>
            <a:r>
              <a:rPr lang="ko-KR" altLang="en-US" dirty="0"/>
              <a:t> </a:t>
            </a:r>
            <a:r>
              <a:rPr lang="en-US" altLang="ko-KR" dirty="0"/>
              <a:t>Neural Network</a:t>
            </a:r>
            <a:endParaRPr dirty="0"/>
          </a:p>
        </p:txBody>
      </p:sp>
      <p:pic>
        <p:nvPicPr>
          <p:cNvPr id="17412" name="Picture 4" descr="CNN, Convolutional Neural Network ìì½">
            <a:extLst>
              <a:ext uri="{FF2B5EF4-FFF2-40B4-BE49-F238E27FC236}">
                <a16:creationId xmlns:a16="http://schemas.microsoft.com/office/drawing/2014/main" id="{1E48DDAB-35DB-4EAC-87D6-E91FAAB9E0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13" y="2571750"/>
            <a:ext cx="8861737" cy="2270445"/>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74;p14">
            <a:extLst>
              <a:ext uri="{FF2B5EF4-FFF2-40B4-BE49-F238E27FC236}">
                <a16:creationId xmlns:a16="http://schemas.microsoft.com/office/drawing/2014/main" id="{94A6AC55-6D45-4BF2-9AE9-FAD49287E5DE}"/>
              </a:ext>
            </a:extLst>
          </p:cNvPr>
          <p:cNvSpPr txBox="1">
            <a:spLocks/>
          </p:cNvSpPr>
          <p:nvPr/>
        </p:nvSpPr>
        <p:spPr>
          <a:xfrm>
            <a:off x="457445" y="1003506"/>
            <a:ext cx="2433239" cy="12677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0" indent="0">
              <a:buFont typeface="Roboto"/>
              <a:buNone/>
            </a:pPr>
            <a:r>
              <a:rPr lang="en-US" altLang="ko" dirty="0"/>
              <a:t>1. MLP vs CNN</a:t>
            </a:r>
          </a:p>
          <a:p>
            <a:pPr marL="0" indent="0">
              <a:buFont typeface="Roboto"/>
              <a:buNone/>
            </a:pPr>
            <a:endParaRPr lang="en-US" altLang="ko" dirty="0"/>
          </a:p>
          <a:p>
            <a:pPr marL="0" indent="0">
              <a:buNone/>
            </a:pPr>
            <a:r>
              <a:rPr lang="en-US" altLang="ko-KR" dirty="0"/>
              <a:t>(2) Why CNN?</a:t>
            </a:r>
          </a:p>
          <a:p>
            <a:pPr marL="0" indent="0">
              <a:buNone/>
            </a:pPr>
            <a:endParaRPr lang="en-US" altLang="ko" dirty="0"/>
          </a:p>
          <a:p>
            <a:pPr marL="0" indent="0">
              <a:buNone/>
            </a:pPr>
            <a:endParaRPr lang="en-US" altLang="ko" dirty="0"/>
          </a:p>
          <a:p>
            <a:pPr marL="0" indent="0">
              <a:buFont typeface="Roboto"/>
              <a:buNone/>
            </a:pPr>
            <a:endParaRPr lang="en-US" dirty="0">
              <a:sym typeface="Wingdings" panose="05000000000000000000" pitchFamily="2" charset="2"/>
            </a:endParaRPr>
          </a:p>
        </p:txBody>
      </p:sp>
      <p:sp>
        <p:nvSpPr>
          <p:cNvPr id="9" name="직사각형 8">
            <a:extLst>
              <a:ext uri="{FF2B5EF4-FFF2-40B4-BE49-F238E27FC236}">
                <a16:creationId xmlns:a16="http://schemas.microsoft.com/office/drawing/2014/main" id="{47DC70F2-D657-46BA-A344-58C4BBD9BA3A}"/>
              </a:ext>
            </a:extLst>
          </p:cNvPr>
          <p:cNvSpPr/>
          <p:nvPr/>
        </p:nvSpPr>
        <p:spPr>
          <a:xfrm>
            <a:off x="3634314" y="1686477"/>
            <a:ext cx="5125983" cy="584775"/>
          </a:xfrm>
          <a:prstGeom prst="rect">
            <a:avLst/>
          </a:prstGeom>
        </p:spPr>
        <p:txBody>
          <a:bodyPr wrap="square">
            <a:spAutoFit/>
          </a:bodyPr>
          <a:lstStyle/>
          <a:p>
            <a:pPr marL="342900"/>
            <a:r>
              <a:rPr lang="en-US" altLang="ko-KR" sz="1600" b="1" dirty="0"/>
              <a:t>1. Feature Extraction (Convolution + Pooling)</a:t>
            </a:r>
          </a:p>
          <a:p>
            <a:pPr marL="342900"/>
            <a:r>
              <a:rPr lang="en-US" altLang="ko-KR" sz="1600" dirty="0">
                <a:sym typeface="Wingdings" panose="05000000000000000000" pitchFamily="2" charset="2"/>
              </a:rPr>
              <a:t> Translation invariant</a:t>
            </a:r>
          </a:p>
        </p:txBody>
      </p:sp>
    </p:spTree>
    <p:extLst>
      <p:ext uri="{BB962C8B-B14F-4D97-AF65-F5344CB8AC3E}">
        <p14:creationId xmlns:p14="http://schemas.microsoft.com/office/powerpoint/2010/main" val="2441588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The connectivity in a CNN is sparse relative to the previously shown BM model. Additionally, the set of weights is shared between units, unlike in BMs. In this illustration we symbolize this with the red, green, and blue connections to show that each unit in the convolutional layer applies the same operation to different segments of the input.Â ">
            <a:extLst>
              <a:ext uri="{FF2B5EF4-FFF2-40B4-BE49-F238E27FC236}">
                <a16:creationId xmlns:a16="http://schemas.microsoft.com/office/drawing/2014/main" id="{0DAB3AFE-2CC9-4C02-9D1E-CE0A01B397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4072" y="3081276"/>
            <a:ext cx="3305715" cy="1991207"/>
          </a:xfrm>
          <a:prstGeom prst="rect">
            <a:avLst/>
          </a:prstGeom>
          <a:noFill/>
          <a:ln>
            <a:solidFill>
              <a:schemeClr val="bg2"/>
            </a:solidFill>
          </a:ln>
          <a:extLst>
            <a:ext uri="{909E8E84-426E-40DD-AFC4-6F175D3DCCD1}">
              <a14:hiddenFill xmlns:a14="http://schemas.microsoft.com/office/drawing/2010/main">
                <a:solidFill>
                  <a:srgbClr val="FFFFFF"/>
                </a:solidFill>
              </a14:hiddenFill>
            </a:ext>
          </a:extLst>
        </p:spPr>
      </p:pic>
      <p:pic>
        <p:nvPicPr>
          <p:cNvPr id="23556" name="Picture 4" descr="A Boltzmann machine is divided into a visible layer, representing the data input, and a hidden layer, which represents latent factors controlling the data distribution. This diagram shows the restricted Boltzmann machine, or RBM, in which intralayer connections are prohibited. Each connection between units is a separate weight parameter which is discovered through training.Â ">
            <a:extLst>
              <a:ext uri="{FF2B5EF4-FFF2-40B4-BE49-F238E27FC236}">
                <a16:creationId xmlns:a16="http://schemas.microsoft.com/office/drawing/2014/main" id="{D94C915B-D25E-4B71-A469-ABB4528690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4072" y="949987"/>
            <a:ext cx="3312187" cy="1991208"/>
          </a:xfrm>
          <a:prstGeom prst="rect">
            <a:avLst/>
          </a:prstGeom>
          <a:noFill/>
          <a:ln>
            <a:solidFill>
              <a:schemeClr val="bg2"/>
            </a:solidFill>
          </a:ln>
          <a:extLst>
            <a:ext uri="{909E8E84-426E-40DD-AFC4-6F175D3DCCD1}">
              <a14:hiddenFill xmlns:a14="http://schemas.microsoft.com/office/drawing/2010/main">
                <a:solidFill>
                  <a:srgbClr val="FFFFFF"/>
                </a:solidFill>
              </a14:hiddenFill>
            </a:ext>
          </a:extLst>
        </p:spPr>
      </p:pic>
      <p:sp>
        <p:nvSpPr>
          <p:cNvPr id="5" name="Google Shape;79;p15">
            <a:extLst>
              <a:ext uri="{FF2B5EF4-FFF2-40B4-BE49-F238E27FC236}">
                <a16:creationId xmlns:a16="http://schemas.microsoft.com/office/drawing/2014/main" id="{53DE4D80-2B55-4003-962C-69A1C3CDCEBA}"/>
              </a:ext>
            </a:extLst>
          </p:cNvPr>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Convolutional</a:t>
            </a:r>
            <a:r>
              <a:rPr lang="ko-KR" altLang="en-US" dirty="0"/>
              <a:t> </a:t>
            </a:r>
            <a:r>
              <a:rPr lang="en-US" altLang="ko-KR" dirty="0"/>
              <a:t>Neural Network</a:t>
            </a:r>
            <a:endParaRPr dirty="0"/>
          </a:p>
        </p:txBody>
      </p:sp>
      <p:sp>
        <p:nvSpPr>
          <p:cNvPr id="7" name="Google Shape;74;p14">
            <a:extLst>
              <a:ext uri="{FF2B5EF4-FFF2-40B4-BE49-F238E27FC236}">
                <a16:creationId xmlns:a16="http://schemas.microsoft.com/office/drawing/2014/main" id="{92CF6366-F41D-4325-8BA0-90AA034EBB4A}"/>
              </a:ext>
            </a:extLst>
          </p:cNvPr>
          <p:cNvSpPr txBox="1">
            <a:spLocks/>
          </p:cNvSpPr>
          <p:nvPr/>
        </p:nvSpPr>
        <p:spPr>
          <a:xfrm>
            <a:off x="457445" y="1003506"/>
            <a:ext cx="2433239" cy="12677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0" indent="0">
              <a:buFont typeface="Roboto"/>
              <a:buNone/>
            </a:pPr>
            <a:r>
              <a:rPr lang="en-US" altLang="ko" dirty="0"/>
              <a:t>1. MLP vs CNN</a:t>
            </a:r>
          </a:p>
          <a:p>
            <a:pPr marL="0" indent="0">
              <a:buFont typeface="Roboto"/>
              <a:buNone/>
            </a:pPr>
            <a:endParaRPr lang="en-US" altLang="ko" dirty="0"/>
          </a:p>
          <a:p>
            <a:pPr marL="0" indent="0">
              <a:buNone/>
            </a:pPr>
            <a:r>
              <a:rPr lang="en-US" altLang="ko-KR" dirty="0"/>
              <a:t>(2) Why CNN?</a:t>
            </a:r>
          </a:p>
          <a:p>
            <a:pPr marL="0" indent="0">
              <a:buNone/>
            </a:pPr>
            <a:endParaRPr lang="en-US" altLang="ko" dirty="0"/>
          </a:p>
          <a:p>
            <a:pPr marL="0" indent="0">
              <a:buNone/>
            </a:pPr>
            <a:endParaRPr lang="en-US" altLang="ko" dirty="0"/>
          </a:p>
          <a:p>
            <a:pPr marL="0" indent="0">
              <a:buFont typeface="Roboto"/>
              <a:buNone/>
            </a:pPr>
            <a:endParaRPr lang="en-US" dirty="0">
              <a:sym typeface="Wingdings" panose="05000000000000000000" pitchFamily="2" charset="2"/>
            </a:endParaRPr>
          </a:p>
        </p:txBody>
      </p:sp>
      <p:sp>
        <p:nvSpPr>
          <p:cNvPr id="4" name="직사각형 3">
            <a:extLst>
              <a:ext uri="{FF2B5EF4-FFF2-40B4-BE49-F238E27FC236}">
                <a16:creationId xmlns:a16="http://schemas.microsoft.com/office/drawing/2014/main" id="{0FC4DFA3-D386-4A8A-BF48-C19D660A1547}"/>
              </a:ext>
            </a:extLst>
          </p:cNvPr>
          <p:cNvSpPr/>
          <p:nvPr/>
        </p:nvSpPr>
        <p:spPr>
          <a:xfrm>
            <a:off x="216238" y="2665777"/>
            <a:ext cx="5048936" cy="1323439"/>
          </a:xfrm>
          <a:prstGeom prst="rect">
            <a:avLst/>
          </a:prstGeom>
        </p:spPr>
        <p:txBody>
          <a:bodyPr wrap="square">
            <a:spAutoFit/>
          </a:bodyPr>
          <a:lstStyle/>
          <a:p>
            <a:pPr marL="342900">
              <a:buAutoNum type="arabicPeriod"/>
            </a:pPr>
            <a:r>
              <a:rPr lang="en-US" altLang="ko" sz="2000" b="1" dirty="0"/>
              <a:t>Number of free parameters</a:t>
            </a:r>
          </a:p>
          <a:p>
            <a:pPr marL="628650" indent="-285750">
              <a:buFont typeface="Arial" panose="020B0604020202020204" pitchFamily="34" charset="0"/>
              <a:buChar char="•"/>
            </a:pPr>
            <a:r>
              <a:rPr lang="en-US" altLang="ko" sz="2000" dirty="0"/>
              <a:t>Locality (Local Connectivity) </a:t>
            </a:r>
            <a:r>
              <a:rPr lang="en-US" altLang="ko" sz="2000" dirty="0">
                <a:sym typeface="Wingdings" panose="05000000000000000000" pitchFamily="2" charset="2"/>
              </a:rPr>
              <a:t> Sparse matrix</a:t>
            </a:r>
            <a:endParaRPr lang="en-US" altLang="ko" sz="2000" dirty="0"/>
          </a:p>
          <a:p>
            <a:pPr marL="628650" indent="-285750">
              <a:buFont typeface="Arial" panose="020B0604020202020204" pitchFamily="34" charset="0"/>
              <a:buChar char="•"/>
            </a:pPr>
            <a:r>
              <a:rPr lang="en-US" altLang="ko" sz="2000" dirty="0"/>
              <a:t>Shared Weights </a:t>
            </a:r>
          </a:p>
        </p:txBody>
      </p:sp>
    </p:spTree>
    <p:extLst>
      <p:ext uri="{BB962C8B-B14F-4D97-AF65-F5344CB8AC3E}">
        <p14:creationId xmlns:p14="http://schemas.microsoft.com/office/powerpoint/2010/main" val="2860954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Convolutional</a:t>
            </a:r>
            <a:r>
              <a:rPr lang="ko-KR" altLang="en-US" dirty="0"/>
              <a:t> </a:t>
            </a:r>
            <a:r>
              <a:rPr lang="en-US" altLang="ko-KR" dirty="0"/>
              <a:t>Neural Network</a:t>
            </a:r>
            <a:endParaRPr dirty="0"/>
          </a:p>
        </p:txBody>
      </p:sp>
      <p:sp>
        <p:nvSpPr>
          <p:cNvPr id="2" name="AutoShape 2" descr="mlp_structure">
            <a:extLst>
              <a:ext uri="{FF2B5EF4-FFF2-40B4-BE49-F238E27FC236}">
                <a16:creationId xmlns:a16="http://schemas.microsoft.com/office/drawing/2014/main" id="{3AAEAF91-D8C9-4FC6-B541-09B72DB8121E}"/>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3" name="그림 2">
            <a:extLst>
              <a:ext uri="{FF2B5EF4-FFF2-40B4-BE49-F238E27FC236}">
                <a16:creationId xmlns:a16="http://schemas.microsoft.com/office/drawing/2014/main" id="{6C4795AA-FBAA-4735-807A-D5B299CDDEAD}"/>
              </a:ext>
            </a:extLst>
          </p:cNvPr>
          <p:cNvPicPr>
            <a:picLocks noChangeAspect="1"/>
          </p:cNvPicPr>
          <p:nvPr/>
        </p:nvPicPr>
        <p:blipFill>
          <a:blip r:embed="rId3"/>
          <a:stretch>
            <a:fillRect/>
          </a:stretch>
        </p:blipFill>
        <p:spPr>
          <a:xfrm>
            <a:off x="934331" y="2346763"/>
            <a:ext cx="2854963" cy="1907596"/>
          </a:xfrm>
          <a:prstGeom prst="rect">
            <a:avLst/>
          </a:prstGeom>
          <a:ln>
            <a:solidFill>
              <a:schemeClr val="bg2"/>
            </a:solidFill>
          </a:ln>
        </p:spPr>
      </p:pic>
      <p:pic>
        <p:nvPicPr>
          <p:cNvPr id="7" name="그림 6">
            <a:extLst>
              <a:ext uri="{FF2B5EF4-FFF2-40B4-BE49-F238E27FC236}">
                <a16:creationId xmlns:a16="http://schemas.microsoft.com/office/drawing/2014/main" id="{C4C8DDCF-88B1-48ED-86B7-9FA4C1FFF606}"/>
              </a:ext>
            </a:extLst>
          </p:cNvPr>
          <p:cNvPicPr>
            <a:picLocks noChangeAspect="1"/>
          </p:cNvPicPr>
          <p:nvPr/>
        </p:nvPicPr>
        <p:blipFill>
          <a:blip r:embed="rId4"/>
          <a:stretch>
            <a:fillRect/>
          </a:stretch>
        </p:blipFill>
        <p:spPr>
          <a:xfrm>
            <a:off x="5815128" y="924213"/>
            <a:ext cx="2888698" cy="1952179"/>
          </a:xfrm>
          <a:prstGeom prst="rect">
            <a:avLst/>
          </a:prstGeom>
          <a:ln>
            <a:solidFill>
              <a:schemeClr val="bg2"/>
            </a:solidFill>
          </a:ln>
        </p:spPr>
      </p:pic>
      <p:pic>
        <p:nvPicPr>
          <p:cNvPr id="8" name="그림 7">
            <a:extLst>
              <a:ext uri="{FF2B5EF4-FFF2-40B4-BE49-F238E27FC236}">
                <a16:creationId xmlns:a16="http://schemas.microsoft.com/office/drawing/2014/main" id="{A0152860-8ABA-4EDE-8FDD-4E4FE949E8DB}"/>
              </a:ext>
            </a:extLst>
          </p:cNvPr>
          <p:cNvPicPr>
            <a:picLocks noChangeAspect="1"/>
          </p:cNvPicPr>
          <p:nvPr/>
        </p:nvPicPr>
        <p:blipFill>
          <a:blip r:embed="rId5"/>
          <a:stretch>
            <a:fillRect/>
          </a:stretch>
        </p:blipFill>
        <p:spPr>
          <a:xfrm>
            <a:off x="5844715" y="3168673"/>
            <a:ext cx="2872611" cy="1942724"/>
          </a:xfrm>
          <a:prstGeom prst="rect">
            <a:avLst/>
          </a:prstGeom>
          <a:ln>
            <a:solidFill>
              <a:schemeClr val="bg2"/>
            </a:solidFill>
          </a:ln>
        </p:spPr>
      </p:pic>
      <p:pic>
        <p:nvPicPr>
          <p:cNvPr id="4" name="그림 3">
            <a:extLst>
              <a:ext uri="{FF2B5EF4-FFF2-40B4-BE49-F238E27FC236}">
                <a16:creationId xmlns:a16="http://schemas.microsoft.com/office/drawing/2014/main" id="{34820C21-24E5-412F-8DEC-CE70E7108B8F}"/>
              </a:ext>
            </a:extLst>
          </p:cNvPr>
          <p:cNvPicPr>
            <a:picLocks noChangeAspect="1"/>
          </p:cNvPicPr>
          <p:nvPr/>
        </p:nvPicPr>
        <p:blipFill>
          <a:blip r:embed="rId6"/>
          <a:stretch>
            <a:fillRect/>
          </a:stretch>
        </p:blipFill>
        <p:spPr>
          <a:xfrm>
            <a:off x="4014399" y="4342785"/>
            <a:ext cx="1800729" cy="699971"/>
          </a:xfrm>
          <a:prstGeom prst="rect">
            <a:avLst/>
          </a:prstGeom>
          <a:ln>
            <a:solidFill>
              <a:schemeClr val="bg2"/>
            </a:solidFill>
          </a:ln>
        </p:spPr>
      </p:pic>
      <p:sp>
        <p:nvSpPr>
          <p:cNvPr id="9" name="TextBox 8">
            <a:extLst>
              <a:ext uri="{FF2B5EF4-FFF2-40B4-BE49-F238E27FC236}">
                <a16:creationId xmlns:a16="http://schemas.microsoft.com/office/drawing/2014/main" id="{010F583B-F639-4795-9AFB-B85EFC07577F}"/>
              </a:ext>
            </a:extLst>
          </p:cNvPr>
          <p:cNvSpPr txBox="1"/>
          <p:nvPr/>
        </p:nvSpPr>
        <p:spPr>
          <a:xfrm>
            <a:off x="934331" y="4329870"/>
            <a:ext cx="2776722" cy="707886"/>
          </a:xfrm>
          <a:prstGeom prst="rect">
            <a:avLst/>
          </a:prstGeom>
          <a:noFill/>
        </p:spPr>
        <p:txBody>
          <a:bodyPr wrap="none" rtlCol="0">
            <a:spAutoFit/>
          </a:bodyPr>
          <a:lstStyle/>
          <a:p>
            <a:pPr algn="ctr"/>
            <a:r>
              <a:rPr lang="en-US" altLang="ko-KR" sz="2000" dirty="0"/>
              <a:t>MLP</a:t>
            </a:r>
          </a:p>
          <a:p>
            <a:pPr algn="ctr"/>
            <a:r>
              <a:rPr lang="en-US" altLang="ko-KR" sz="2000" dirty="0"/>
              <a:t>Correct prediction data</a:t>
            </a:r>
            <a:endParaRPr lang="ko-KR" altLang="en-US" sz="2000" dirty="0"/>
          </a:p>
        </p:txBody>
      </p:sp>
      <p:sp>
        <p:nvSpPr>
          <p:cNvPr id="11" name="Google Shape;74;p14">
            <a:extLst>
              <a:ext uri="{FF2B5EF4-FFF2-40B4-BE49-F238E27FC236}">
                <a16:creationId xmlns:a16="http://schemas.microsoft.com/office/drawing/2014/main" id="{63CFAF18-70C7-49BB-8EEE-D1361004538A}"/>
              </a:ext>
            </a:extLst>
          </p:cNvPr>
          <p:cNvSpPr txBox="1">
            <a:spLocks/>
          </p:cNvSpPr>
          <p:nvPr/>
        </p:nvSpPr>
        <p:spPr>
          <a:xfrm>
            <a:off x="457445" y="1003506"/>
            <a:ext cx="2433239" cy="12677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0" indent="0">
              <a:buFont typeface="Roboto"/>
              <a:buNone/>
            </a:pPr>
            <a:r>
              <a:rPr lang="en-US" altLang="ko" dirty="0"/>
              <a:t>1. MLP vs CNN</a:t>
            </a:r>
          </a:p>
          <a:p>
            <a:pPr marL="0" indent="0">
              <a:buFont typeface="Roboto"/>
              <a:buNone/>
            </a:pPr>
            <a:endParaRPr lang="en-US" altLang="ko" dirty="0"/>
          </a:p>
          <a:p>
            <a:pPr marL="0" indent="0">
              <a:buNone/>
            </a:pPr>
            <a:r>
              <a:rPr lang="en-US" altLang="ko-KR" dirty="0"/>
              <a:t>(2) Why CNN?</a:t>
            </a:r>
            <a:r>
              <a:rPr lang="en-US" altLang="ko" dirty="0"/>
              <a:t> (</a:t>
            </a:r>
            <a:r>
              <a:rPr lang="ko-KR" altLang="en-US" dirty="0"/>
              <a:t>실습</a:t>
            </a:r>
            <a:r>
              <a:rPr lang="en-US" altLang="ko-KR" dirty="0"/>
              <a:t>)</a:t>
            </a:r>
          </a:p>
          <a:p>
            <a:pPr marL="0" indent="0">
              <a:buNone/>
            </a:pPr>
            <a:endParaRPr lang="en-US" altLang="ko" dirty="0"/>
          </a:p>
          <a:p>
            <a:pPr marL="0" indent="0">
              <a:buNone/>
            </a:pPr>
            <a:endParaRPr lang="en-US" altLang="ko" dirty="0"/>
          </a:p>
          <a:p>
            <a:pPr marL="0" indent="0">
              <a:buFont typeface="Roboto"/>
              <a:buNone/>
            </a:pPr>
            <a:endParaRPr lang="en-US" dirty="0">
              <a:sym typeface="Wingdings" panose="05000000000000000000" pitchFamily="2" charset="2"/>
            </a:endParaRPr>
          </a:p>
        </p:txBody>
      </p:sp>
      <p:pic>
        <p:nvPicPr>
          <p:cNvPr id="6" name="그림 5">
            <a:extLst>
              <a:ext uri="{FF2B5EF4-FFF2-40B4-BE49-F238E27FC236}">
                <a16:creationId xmlns:a16="http://schemas.microsoft.com/office/drawing/2014/main" id="{CE4B148B-A4D4-4B72-A873-F61A2853CE15}"/>
              </a:ext>
            </a:extLst>
          </p:cNvPr>
          <p:cNvPicPr>
            <a:picLocks noChangeAspect="1"/>
          </p:cNvPicPr>
          <p:nvPr/>
        </p:nvPicPr>
        <p:blipFill>
          <a:blip r:embed="rId7"/>
          <a:stretch>
            <a:fillRect/>
          </a:stretch>
        </p:blipFill>
        <p:spPr>
          <a:xfrm>
            <a:off x="4032698" y="924213"/>
            <a:ext cx="1800728" cy="767063"/>
          </a:xfrm>
          <a:prstGeom prst="rect">
            <a:avLst/>
          </a:prstGeom>
        </p:spPr>
      </p:pic>
      <p:sp>
        <p:nvSpPr>
          <p:cNvPr id="15" name="TextBox 14">
            <a:extLst>
              <a:ext uri="{FF2B5EF4-FFF2-40B4-BE49-F238E27FC236}">
                <a16:creationId xmlns:a16="http://schemas.microsoft.com/office/drawing/2014/main" id="{237E0017-2F3D-4815-AC28-17C44C979E46}"/>
              </a:ext>
            </a:extLst>
          </p:cNvPr>
          <p:cNvSpPr txBox="1"/>
          <p:nvPr/>
        </p:nvSpPr>
        <p:spPr>
          <a:xfrm>
            <a:off x="4167294" y="1636585"/>
            <a:ext cx="1326004" cy="369332"/>
          </a:xfrm>
          <a:prstGeom prst="rect">
            <a:avLst/>
          </a:prstGeom>
          <a:noFill/>
        </p:spPr>
        <p:txBody>
          <a:bodyPr wrap="none" rtlCol="0">
            <a:spAutoFit/>
          </a:bodyPr>
          <a:lstStyle/>
          <a:p>
            <a:r>
              <a:rPr lang="en-US" altLang="ko-KR" sz="1800" dirty="0"/>
              <a:t>Translation</a:t>
            </a:r>
            <a:endParaRPr lang="ko-KR" altLang="en-US" sz="1800" dirty="0"/>
          </a:p>
        </p:txBody>
      </p:sp>
      <p:sp>
        <p:nvSpPr>
          <p:cNvPr id="17" name="TextBox 16">
            <a:extLst>
              <a:ext uri="{FF2B5EF4-FFF2-40B4-BE49-F238E27FC236}">
                <a16:creationId xmlns:a16="http://schemas.microsoft.com/office/drawing/2014/main" id="{E56CFE4E-E4D3-4B63-86F4-1C7C12FBDE37}"/>
              </a:ext>
            </a:extLst>
          </p:cNvPr>
          <p:cNvSpPr txBox="1"/>
          <p:nvPr/>
        </p:nvSpPr>
        <p:spPr>
          <a:xfrm>
            <a:off x="4308358" y="3973453"/>
            <a:ext cx="1043876" cy="369332"/>
          </a:xfrm>
          <a:prstGeom prst="rect">
            <a:avLst/>
          </a:prstGeom>
          <a:noFill/>
        </p:spPr>
        <p:txBody>
          <a:bodyPr wrap="none" rtlCol="0">
            <a:spAutoFit/>
          </a:bodyPr>
          <a:lstStyle/>
          <a:p>
            <a:r>
              <a:rPr lang="en-US" altLang="ko-KR" sz="1800" dirty="0"/>
              <a:t>Rotation</a:t>
            </a:r>
            <a:endParaRPr lang="ko-KR" altLang="en-US" sz="1800" dirty="0"/>
          </a:p>
        </p:txBody>
      </p:sp>
    </p:spTree>
    <p:extLst>
      <p:ext uri="{BB962C8B-B14F-4D97-AF65-F5344CB8AC3E}">
        <p14:creationId xmlns:p14="http://schemas.microsoft.com/office/powerpoint/2010/main" val="2284257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Convolutional</a:t>
            </a:r>
            <a:r>
              <a:rPr lang="ko-KR" altLang="en-US" dirty="0"/>
              <a:t> </a:t>
            </a:r>
            <a:r>
              <a:rPr lang="en-US" altLang="ko-KR" dirty="0"/>
              <a:t>Neural Network</a:t>
            </a:r>
            <a:endParaRPr dirty="0"/>
          </a:p>
        </p:txBody>
      </p:sp>
      <p:sp>
        <p:nvSpPr>
          <p:cNvPr id="2" name="AutoShape 2" descr="mlp_structure">
            <a:extLst>
              <a:ext uri="{FF2B5EF4-FFF2-40B4-BE49-F238E27FC236}">
                <a16:creationId xmlns:a16="http://schemas.microsoft.com/office/drawing/2014/main" id="{3AAEAF91-D8C9-4FC6-B541-09B72DB8121E}"/>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9" name="그림 8">
            <a:extLst>
              <a:ext uri="{FF2B5EF4-FFF2-40B4-BE49-F238E27FC236}">
                <a16:creationId xmlns:a16="http://schemas.microsoft.com/office/drawing/2014/main" id="{5276355D-0041-49E8-915A-CDA776EF7DD0}"/>
              </a:ext>
            </a:extLst>
          </p:cNvPr>
          <p:cNvPicPr>
            <a:picLocks noChangeAspect="1"/>
          </p:cNvPicPr>
          <p:nvPr/>
        </p:nvPicPr>
        <p:blipFill>
          <a:blip r:embed="rId3"/>
          <a:stretch>
            <a:fillRect/>
          </a:stretch>
        </p:blipFill>
        <p:spPr>
          <a:xfrm>
            <a:off x="5956081" y="3023451"/>
            <a:ext cx="2943175" cy="1981325"/>
          </a:xfrm>
          <a:prstGeom prst="rect">
            <a:avLst/>
          </a:prstGeom>
          <a:ln>
            <a:solidFill>
              <a:schemeClr val="bg2"/>
            </a:solidFill>
          </a:ln>
        </p:spPr>
      </p:pic>
      <p:pic>
        <p:nvPicPr>
          <p:cNvPr id="10" name="그림 9">
            <a:extLst>
              <a:ext uri="{FF2B5EF4-FFF2-40B4-BE49-F238E27FC236}">
                <a16:creationId xmlns:a16="http://schemas.microsoft.com/office/drawing/2014/main" id="{12E6076E-5A3E-4CD1-A3C2-C4C18BB9E153}"/>
              </a:ext>
            </a:extLst>
          </p:cNvPr>
          <p:cNvPicPr>
            <a:picLocks noChangeAspect="1"/>
          </p:cNvPicPr>
          <p:nvPr/>
        </p:nvPicPr>
        <p:blipFill>
          <a:blip r:embed="rId4"/>
          <a:stretch>
            <a:fillRect/>
          </a:stretch>
        </p:blipFill>
        <p:spPr>
          <a:xfrm>
            <a:off x="5954300" y="849994"/>
            <a:ext cx="2944956" cy="1942513"/>
          </a:xfrm>
          <a:prstGeom prst="rect">
            <a:avLst/>
          </a:prstGeom>
          <a:ln>
            <a:solidFill>
              <a:schemeClr val="bg2"/>
            </a:solidFill>
          </a:ln>
        </p:spPr>
      </p:pic>
      <p:pic>
        <p:nvPicPr>
          <p:cNvPr id="11" name="그림 10">
            <a:extLst>
              <a:ext uri="{FF2B5EF4-FFF2-40B4-BE49-F238E27FC236}">
                <a16:creationId xmlns:a16="http://schemas.microsoft.com/office/drawing/2014/main" id="{9789C58B-644B-406E-A406-055F8F115B27}"/>
              </a:ext>
            </a:extLst>
          </p:cNvPr>
          <p:cNvPicPr>
            <a:picLocks noChangeAspect="1"/>
          </p:cNvPicPr>
          <p:nvPr/>
        </p:nvPicPr>
        <p:blipFill>
          <a:blip r:embed="rId5"/>
          <a:stretch>
            <a:fillRect/>
          </a:stretch>
        </p:blipFill>
        <p:spPr>
          <a:xfrm>
            <a:off x="1017242" y="2555203"/>
            <a:ext cx="2776722" cy="1812697"/>
          </a:xfrm>
          <a:prstGeom prst="rect">
            <a:avLst/>
          </a:prstGeom>
          <a:ln>
            <a:solidFill>
              <a:schemeClr val="bg2"/>
            </a:solidFill>
          </a:ln>
        </p:spPr>
      </p:pic>
      <p:pic>
        <p:nvPicPr>
          <p:cNvPr id="13" name="그림 12">
            <a:extLst>
              <a:ext uri="{FF2B5EF4-FFF2-40B4-BE49-F238E27FC236}">
                <a16:creationId xmlns:a16="http://schemas.microsoft.com/office/drawing/2014/main" id="{52F45449-D971-4F47-A030-8D8D0418A66E}"/>
              </a:ext>
            </a:extLst>
          </p:cNvPr>
          <p:cNvPicPr>
            <a:picLocks noChangeAspect="1"/>
          </p:cNvPicPr>
          <p:nvPr/>
        </p:nvPicPr>
        <p:blipFill>
          <a:blip r:embed="rId6"/>
          <a:stretch>
            <a:fillRect/>
          </a:stretch>
        </p:blipFill>
        <p:spPr>
          <a:xfrm>
            <a:off x="4014399" y="4342785"/>
            <a:ext cx="1800729" cy="699971"/>
          </a:xfrm>
          <a:prstGeom prst="rect">
            <a:avLst/>
          </a:prstGeom>
          <a:ln>
            <a:solidFill>
              <a:schemeClr val="bg2"/>
            </a:solidFill>
          </a:ln>
        </p:spPr>
      </p:pic>
      <p:sp>
        <p:nvSpPr>
          <p:cNvPr id="14" name="TextBox 13">
            <a:extLst>
              <a:ext uri="{FF2B5EF4-FFF2-40B4-BE49-F238E27FC236}">
                <a16:creationId xmlns:a16="http://schemas.microsoft.com/office/drawing/2014/main" id="{740992E2-29EC-423E-9DB5-23D8C89EF017}"/>
              </a:ext>
            </a:extLst>
          </p:cNvPr>
          <p:cNvSpPr txBox="1"/>
          <p:nvPr/>
        </p:nvSpPr>
        <p:spPr>
          <a:xfrm>
            <a:off x="934331" y="4329870"/>
            <a:ext cx="2776722" cy="707886"/>
          </a:xfrm>
          <a:prstGeom prst="rect">
            <a:avLst/>
          </a:prstGeom>
          <a:noFill/>
        </p:spPr>
        <p:txBody>
          <a:bodyPr wrap="none" rtlCol="0">
            <a:spAutoFit/>
          </a:bodyPr>
          <a:lstStyle/>
          <a:p>
            <a:pPr algn="ctr"/>
            <a:r>
              <a:rPr lang="en-US" altLang="ko-KR" sz="2000" dirty="0"/>
              <a:t>CNN</a:t>
            </a:r>
          </a:p>
          <a:p>
            <a:pPr algn="ctr"/>
            <a:r>
              <a:rPr lang="en-US" altLang="ko-KR" sz="2000" dirty="0"/>
              <a:t>Correct prediction data</a:t>
            </a:r>
            <a:endParaRPr lang="ko-KR" altLang="en-US" sz="2000" dirty="0"/>
          </a:p>
        </p:txBody>
      </p:sp>
      <p:pic>
        <p:nvPicPr>
          <p:cNvPr id="15" name="그림 14">
            <a:extLst>
              <a:ext uri="{FF2B5EF4-FFF2-40B4-BE49-F238E27FC236}">
                <a16:creationId xmlns:a16="http://schemas.microsoft.com/office/drawing/2014/main" id="{52B4448E-741F-442B-B23E-7C7420D53753}"/>
              </a:ext>
            </a:extLst>
          </p:cNvPr>
          <p:cNvPicPr>
            <a:picLocks noChangeAspect="1"/>
          </p:cNvPicPr>
          <p:nvPr/>
        </p:nvPicPr>
        <p:blipFill>
          <a:blip r:embed="rId7"/>
          <a:stretch>
            <a:fillRect/>
          </a:stretch>
        </p:blipFill>
        <p:spPr>
          <a:xfrm>
            <a:off x="4032698" y="924213"/>
            <a:ext cx="1800728" cy="767063"/>
          </a:xfrm>
          <a:prstGeom prst="rect">
            <a:avLst/>
          </a:prstGeom>
        </p:spPr>
      </p:pic>
      <p:sp>
        <p:nvSpPr>
          <p:cNvPr id="16" name="TextBox 15">
            <a:extLst>
              <a:ext uri="{FF2B5EF4-FFF2-40B4-BE49-F238E27FC236}">
                <a16:creationId xmlns:a16="http://schemas.microsoft.com/office/drawing/2014/main" id="{F6D626D3-672C-411E-9E9E-7ADC513A1887}"/>
              </a:ext>
            </a:extLst>
          </p:cNvPr>
          <p:cNvSpPr txBox="1"/>
          <p:nvPr/>
        </p:nvSpPr>
        <p:spPr>
          <a:xfrm>
            <a:off x="4167294" y="1636585"/>
            <a:ext cx="1326004" cy="369332"/>
          </a:xfrm>
          <a:prstGeom prst="rect">
            <a:avLst/>
          </a:prstGeom>
          <a:noFill/>
        </p:spPr>
        <p:txBody>
          <a:bodyPr wrap="none" rtlCol="0">
            <a:spAutoFit/>
          </a:bodyPr>
          <a:lstStyle/>
          <a:p>
            <a:r>
              <a:rPr lang="en-US" altLang="ko-KR" sz="1800" dirty="0"/>
              <a:t>Translation</a:t>
            </a:r>
            <a:endParaRPr lang="ko-KR" altLang="en-US" sz="1800" dirty="0"/>
          </a:p>
        </p:txBody>
      </p:sp>
      <p:sp>
        <p:nvSpPr>
          <p:cNvPr id="17" name="TextBox 16">
            <a:extLst>
              <a:ext uri="{FF2B5EF4-FFF2-40B4-BE49-F238E27FC236}">
                <a16:creationId xmlns:a16="http://schemas.microsoft.com/office/drawing/2014/main" id="{0E59DC28-8257-422C-A1DE-946973467EF2}"/>
              </a:ext>
            </a:extLst>
          </p:cNvPr>
          <p:cNvSpPr txBox="1"/>
          <p:nvPr/>
        </p:nvSpPr>
        <p:spPr>
          <a:xfrm>
            <a:off x="4308358" y="3973453"/>
            <a:ext cx="1043876" cy="369332"/>
          </a:xfrm>
          <a:prstGeom prst="rect">
            <a:avLst/>
          </a:prstGeom>
          <a:noFill/>
        </p:spPr>
        <p:txBody>
          <a:bodyPr wrap="none" rtlCol="0">
            <a:spAutoFit/>
          </a:bodyPr>
          <a:lstStyle/>
          <a:p>
            <a:r>
              <a:rPr lang="en-US" altLang="ko-KR" sz="1800" dirty="0"/>
              <a:t>Rotation</a:t>
            </a:r>
            <a:endParaRPr lang="ko-KR" altLang="en-US" sz="1800" dirty="0"/>
          </a:p>
        </p:txBody>
      </p:sp>
      <p:sp>
        <p:nvSpPr>
          <p:cNvPr id="18" name="Google Shape;74;p14">
            <a:extLst>
              <a:ext uri="{FF2B5EF4-FFF2-40B4-BE49-F238E27FC236}">
                <a16:creationId xmlns:a16="http://schemas.microsoft.com/office/drawing/2014/main" id="{7EE8ECF3-7B52-4640-ACF9-A6FB49432DD4}"/>
              </a:ext>
            </a:extLst>
          </p:cNvPr>
          <p:cNvSpPr txBox="1">
            <a:spLocks/>
          </p:cNvSpPr>
          <p:nvPr/>
        </p:nvSpPr>
        <p:spPr>
          <a:xfrm>
            <a:off x="457445" y="1003506"/>
            <a:ext cx="2433239" cy="12677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0" indent="0">
              <a:buFont typeface="Roboto"/>
              <a:buNone/>
            </a:pPr>
            <a:r>
              <a:rPr lang="en-US" altLang="ko" dirty="0"/>
              <a:t>1. MLP vs CNN</a:t>
            </a:r>
          </a:p>
          <a:p>
            <a:pPr marL="0" indent="0">
              <a:buFont typeface="Roboto"/>
              <a:buNone/>
            </a:pPr>
            <a:endParaRPr lang="en-US" altLang="ko" dirty="0"/>
          </a:p>
          <a:p>
            <a:pPr marL="0" indent="0">
              <a:buNone/>
            </a:pPr>
            <a:r>
              <a:rPr lang="en-US" altLang="ko-KR" dirty="0"/>
              <a:t>(2) Why CNN?</a:t>
            </a:r>
            <a:r>
              <a:rPr lang="en-US" altLang="ko" dirty="0"/>
              <a:t> (</a:t>
            </a:r>
            <a:r>
              <a:rPr lang="ko-KR" altLang="en-US" dirty="0"/>
              <a:t>실습</a:t>
            </a:r>
            <a:r>
              <a:rPr lang="en-US" altLang="ko-KR" dirty="0"/>
              <a:t>)</a:t>
            </a:r>
          </a:p>
          <a:p>
            <a:pPr marL="0" indent="0">
              <a:buNone/>
            </a:pPr>
            <a:endParaRPr lang="en-US" altLang="ko" dirty="0"/>
          </a:p>
          <a:p>
            <a:pPr marL="0" indent="0">
              <a:buNone/>
            </a:pPr>
            <a:endParaRPr lang="en-US" altLang="ko" dirty="0"/>
          </a:p>
          <a:p>
            <a:pPr marL="0" indent="0">
              <a:buFont typeface="Roboto"/>
              <a:buNone/>
            </a:pPr>
            <a:endParaRPr lang="en-US" dirty="0">
              <a:sym typeface="Wingdings" panose="05000000000000000000" pitchFamily="2" charset="2"/>
            </a:endParaRPr>
          </a:p>
        </p:txBody>
      </p:sp>
    </p:spTree>
    <p:extLst>
      <p:ext uri="{BB962C8B-B14F-4D97-AF65-F5344CB8AC3E}">
        <p14:creationId xmlns:p14="http://schemas.microsoft.com/office/powerpoint/2010/main" val="4009229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D7844BA-7859-41A1-A36B-2F4ECE1DCBC4}"/>
              </a:ext>
            </a:extLst>
          </p:cNvPr>
          <p:cNvSpPr>
            <a:spLocks noGrp="1"/>
          </p:cNvSpPr>
          <p:nvPr>
            <p:ph type="title"/>
          </p:nvPr>
        </p:nvSpPr>
        <p:spPr/>
        <p:txBody>
          <a:bodyPr/>
          <a:lstStyle/>
          <a:p>
            <a:endParaRPr lang="ko-KR" altLang="en-US"/>
          </a:p>
        </p:txBody>
      </p:sp>
      <p:pic>
        <p:nvPicPr>
          <p:cNvPr id="31746" name="Picture 2" descr="https://miro.medium.com/max/1000/1*vkQ0hXDaQv57sALXAJquxA.jpeg">
            <a:extLst>
              <a:ext uri="{FF2B5EF4-FFF2-40B4-BE49-F238E27FC236}">
                <a16:creationId xmlns:a16="http://schemas.microsoft.com/office/drawing/2014/main" id="{DC7E5825-E967-499B-A8BC-6E617F98B6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89857"/>
            <a:ext cx="9144000" cy="3081337"/>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74;p14">
            <a:extLst>
              <a:ext uri="{FF2B5EF4-FFF2-40B4-BE49-F238E27FC236}">
                <a16:creationId xmlns:a16="http://schemas.microsoft.com/office/drawing/2014/main" id="{F23F01EF-FD14-424B-9C81-26AC1531D87E}"/>
              </a:ext>
            </a:extLst>
          </p:cNvPr>
          <p:cNvSpPr txBox="1">
            <a:spLocks/>
          </p:cNvSpPr>
          <p:nvPr/>
        </p:nvSpPr>
        <p:spPr>
          <a:xfrm>
            <a:off x="440250" y="1015051"/>
            <a:ext cx="8332915" cy="4839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0" indent="0">
              <a:buFont typeface="Roboto"/>
              <a:buNone/>
            </a:pPr>
            <a:r>
              <a:rPr lang="en-US" altLang="ko" dirty="0"/>
              <a:t>0. Overview</a:t>
            </a:r>
            <a:r>
              <a:rPr lang="ko-KR" altLang="en-US" dirty="0"/>
              <a:t> </a:t>
            </a:r>
            <a:r>
              <a:rPr lang="en-US" altLang="ko-KR" dirty="0"/>
              <a:t>of</a:t>
            </a:r>
            <a:r>
              <a:rPr lang="en-US" altLang="ko" dirty="0"/>
              <a:t> CNN</a:t>
            </a:r>
            <a:r>
              <a:rPr lang="en-US" altLang="ko" dirty="0">
                <a:sym typeface="Wingdings" panose="05000000000000000000" pitchFamily="2" charset="2"/>
              </a:rPr>
              <a:t> Structure</a:t>
            </a:r>
            <a:endParaRPr lang="en-US" altLang="ko" dirty="0"/>
          </a:p>
        </p:txBody>
      </p:sp>
      <p:sp>
        <p:nvSpPr>
          <p:cNvPr id="3" name="직사각형 2">
            <a:extLst>
              <a:ext uri="{FF2B5EF4-FFF2-40B4-BE49-F238E27FC236}">
                <a16:creationId xmlns:a16="http://schemas.microsoft.com/office/drawing/2014/main" id="{5636E58D-8D75-437F-9078-BAB452901129}"/>
              </a:ext>
            </a:extLst>
          </p:cNvPr>
          <p:cNvSpPr/>
          <p:nvPr/>
        </p:nvSpPr>
        <p:spPr>
          <a:xfrm>
            <a:off x="0" y="1573966"/>
            <a:ext cx="1214203" cy="28631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F176AC89-7702-4C01-B1F4-8721383F4080}"/>
              </a:ext>
            </a:extLst>
          </p:cNvPr>
          <p:cNvSpPr/>
          <p:nvPr/>
        </p:nvSpPr>
        <p:spPr>
          <a:xfrm>
            <a:off x="1366603" y="1573966"/>
            <a:ext cx="5274040" cy="33577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D8093F39-9550-41F2-A462-C9ADE738DA57}"/>
              </a:ext>
            </a:extLst>
          </p:cNvPr>
          <p:cNvSpPr/>
          <p:nvPr/>
        </p:nvSpPr>
        <p:spPr>
          <a:xfrm>
            <a:off x="6793042" y="1573966"/>
            <a:ext cx="2350957" cy="33577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01422622"/>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5347</TotalTime>
  <Words>1921</Words>
  <Application>Microsoft Office PowerPoint</Application>
  <PresentationFormat>화면 슬라이드 쇼(16:9)</PresentationFormat>
  <Paragraphs>204</Paragraphs>
  <Slides>21</Slides>
  <Notes>18</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21</vt:i4>
      </vt:variant>
    </vt:vector>
  </HeadingPairs>
  <TitlesOfParts>
    <vt:vector size="26" baseType="lpstr">
      <vt:lpstr>Roboto</vt:lpstr>
      <vt:lpstr>맑은 고딕</vt:lpstr>
      <vt:lpstr>Arial</vt:lpstr>
      <vt:lpstr>Wingdings</vt:lpstr>
      <vt:lpstr>Material</vt:lpstr>
      <vt:lpstr>PowerPoint 프레젠테이션</vt:lpstr>
      <vt:lpstr>Convolutional Neural Network</vt:lpstr>
      <vt:lpstr>Convolutional Neural Network</vt:lpstr>
      <vt:lpstr>Convolutional Neural Network</vt:lpstr>
      <vt:lpstr>Convolutional Neural Network</vt:lpstr>
      <vt:lpstr>Convolutional Neural Network</vt:lpstr>
      <vt:lpstr>Convolutional Neural Network</vt:lpstr>
      <vt:lpstr>Convolutional Neural Network</vt:lpstr>
      <vt:lpstr>PowerPoint 프레젠테이션</vt:lpstr>
      <vt:lpstr>Convolutional Neural Network – 주요 용어 설명</vt:lpstr>
      <vt:lpstr>Convolutional Neural Network – 주요 용어 설명</vt:lpstr>
      <vt:lpstr>Convolutional Neural Network – 주요 용어 설명</vt:lpstr>
      <vt:lpstr>Convolutional Neural Network – 주요 용어 설명</vt:lpstr>
      <vt:lpstr>Convolutional Neural Network – 주요 용어 설명</vt:lpstr>
      <vt:lpstr>Convolutional Neural Network – 주요 용어 설명</vt:lpstr>
      <vt:lpstr>Convolutional Neural Network – 주요 용어 설명</vt:lpstr>
      <vt:lpstr>Convolutional Neural Network – 주요 용어 설명</vt:lpstr>
      <vt:lpstr>Convolutional Neural Network – 주요 용어 설명</vt:lpstr>
      <vt:lpstr>Convolutional Neural Network – 주요 용어 설명</vt:lpstr>
      <vt:lpstr>Convolutional Neural Network – 주요 용어 설명</vt:lpstr>
      <vt:lpstr>Convolutional Neural Network – Mnist Dataset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Expert 프로그램 실습</dc:title>
  <dc:creator>user</dc:creator>
  <cp:lastModifiedBy>(대학원생) 이진경 (컴퓨터공학과)</cp:lastModifiedBy>
  <cp:revision>86</cp:revision>
  <dcterms:modified xsi:type="dcterms:W3CDTF">2019-07-17T04:44:07Z</dcterms:modified>
</cp:coreProperties>
</file>