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handoutMasterIdLst>
    <p:handoutMasterId r:id="rId32"/>
  </p:handoutMasterIdLst>
  <p:sldIdLst>
    <p:sldId id="397" r:id="rId2"/>
    <p:sldId id="399" r:id="rId3"/>
    <p:sldId id="402" r:id="rId4"/>
    <p:sldId id="403" r:id="rId5"/>
    <p:sldId id="404" r:id="rId6"/>
    <p:sldId id="401" r:id="rId7"/>
    <p:sldId id="405" r:id="rId8"/>
    <p:sldId id="406" r:id="rId9"/>
    <p:sldId id="409" r:id="rId10"/>
    <p:sldId id="411" r:id="rId11"/>
    <p:sldId id="410" r:id="rId12"/>
    <p:sldId id="412" r:id="rId13"/>
    <p:sldId id="413" r:id="rId14"/>
    <p:sldId id="414" r:id="rId15"/>
    <p:sldId id="423" r:id="rId16"/>
    <p:sldId id="407" r:id="rId17"/>
    <p:sldId id="408" r:id="rId18"/>
    <p:sldId id="424" r:id="rId19"/>
    <p:sldId id="425" r:id="rId20"/>
    <p:sldId id="426" r:id="rId21"/>
    <p:sldId id="398" r:id="rId22"/>
    <p:sldId id="415" r:id="rId23"/>
    <p:sldId id="417" r:id="rId24"/>
    <p:sldId id="418" r:id="rId25"/>
    <p:sldId id="419" r:id="rId26"/>
    <p:sldId id="421" r:id="rId27"/>
    <p:sldId id="420" r:id="rId28"/>
    <p:sldId id="422" r:id="rId29"/>
    <p:sldId id="416" r:id="rId30"/>
  </p:sldIdLst>
  <p:sldSz cx="12192000" cy="6858000"/>
  <p:notesSz cx="6858000" cy="1047750"/>
  <p:embeddedFontLst>
    <p:embeddedFont>
      <p:font typeface="Cambria Math" panose="02040503050406030204" pitchFamily="18" charset="0"/>
      <p:regular r:id="rId33"/>
    </p:embeddedFont>
    <p:embeddedFont>
      <p:font typeface="Roboto" panose="020B0600000101010101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BF00729-3972-44E1-89EF-9C06C28F9418}">
          <p14:sldIdLst>
            <p14:sldId id="397"/>
            <p14:sldId id="399"/>
            <p14:sldId id="402"/>
            <p14:sldId id="403"/>
            <p14:sldId id="404"/>
            <p14:sldId id="401"/>
            <p14:sldId id="405"/>
            <p14:sldId id="406"/>
            <p14:sldId id="409"/>
            <p14:sldId id="411"/>
            <p14:sldId id="410"/>
            <p14:sldId id="412"/>
            <p14:sldId id="413"/>
            <p14:sldId id="414"/>
            <p14:sldId id="423"/>
            <p14:sldId id="407"/>
            <p14:sldId id="408"/>
            <p14:sldId id="424"/>
            <p14:sldId id="425"/>
            <p14:sldId id="426"/>
            <p14:sldId id="398"/>
            <p14:sldId id="415"/>
            <p14:sldId id="417"/>
            <p14:sldId id="418"/>
            <p14:sldId id="419"/>
            <p14:sldId id="421"/>
            <p14:sldId id="420"/>
            <p14:sldId id="422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01568A"/>
    <a:srgbClr val="737373"/>
    <a:srgbClr val="FEB23F"/>
    <a:srgbClr val="4BE6FA"/>
    <a:srgbClr val="FF3399"/>
    <a:srgbClr val="002B36"/>
    <a:srgbClr val="ACC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6" autoAdjust="0"/>
    <p:restoredTop sz="94660"/>
  </p:normalViewPr>
  <p:slideViewPr>
    <p:cSldViewPr snapToGrid="0">
      <p:cViewPr varScale="1">
        <p:scale>
          <a:sx n="83" d="100"/>
          <a:sy n="83" d="100"/>
        </p:scale>
        <p:origin x="73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247" d="100"/>
          <a:sy n="247" d="100"/>
        </p:scale>
        <p:origin x="186" y="18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504596-B61E-43B9-BB34-CFC8EEF78A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2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4B27E0-20E4-4D0E-BEA0-8C4A38CADE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2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34F2A-B930-4573-9893-B4566FEE5A82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2BEA6-70FC-4BCB-9704-A14C049EF2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95363"/>
            <a:ext cx="2971800" cy="52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C597F-CE51-4D33-8FA1-A62D6C8AAF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95363"/>
            <a:ext cx="2971800" cy="52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7C44-E92D-4E2C-844F-657EE5C4C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88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1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37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831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749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841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288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428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275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085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677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357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551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035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275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215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310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45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72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sub 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4762CB-BD35-4ABA-80C1-622D3E20B4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0555" y="1810544"/>
            <a:ext cx="11069148" cy="4646900"/>
          </a:xfr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EDDBA1-58F4-42AB-AC48-4CF0F38293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555" y="1015431"/>
            <a:ext cx="8091277" cy="594884"/>
          </a:xfrm>
        </p:spPr>
        <p:txBody>
          <a:bodyPr/>
          <a:lstStyle>
            <a:lvl1pPr marL="114300" indent="0">
              <a:buNone/>
              <a:defRPr sz="2400" b="1"/>
            </a:lvl1pPr>
          </a:lstStyle>
          <a:p>
            <a:pPr lvl="0"/>
            <a:r>
              <a:rPr lang="en-US" altLang="ko-KR" dirty="0"/>
              <a:t>Sub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12192000" cy="62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633"/>
            <a:ext cx="12192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76200" y="6262433"/>
            <a:ext cx="11176000" cy="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4762CB-BD35-4ABA-80C1-622D3E20B4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0555" y="1015431"/>
            <a:ext cx="11069148" cy="5611946"/>
          </a:xfr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32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1_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7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14600" y="2753800"/>
            <a:ext cx="10962800" cy="1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20" name="Google Shape;20;p4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26" name="Google Shape;26;p5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53332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6259000" y="2558767"/>
            <a:ext cx="53332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4368800" y="33"/>
            <a:ext cx="78232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38" name="Google Shape;38;p7"/>
          <p:cNvSpPr/>
          <p:nvPr/>
        </p:nvSpPr>
        <p:spPr>
          <a:xfrm rot="-5400000">
            <a:off x="1012200" y="3356600"/>
            <a:ext cx="6858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01437" y="477067"/>
            <a:ext cx="3744000" cy="12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01433" y="1954400"/>
            <a:ext cx="37440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653667" y="651000"/>
            <a:ext cx="8302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7" name="Google Shape;47;p9"/>
          <p:cNvSpPr/>
          <p:nvPr/>
        </p:nvSpPr>
        <p:spPr>
          <a:xfrm rot="5400000">
            <a:off x="2595233" y="3357000"/>
            <a:ext cx="68572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354000" y="3705956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61" r:id="rId2"/>
    <p:sldLayoutId id="2147483660" r:id="rId3"/>
    <p:sldLayoutId id="2147483649" r:id="rId4"/>
    <p:sldLayoutId id="2147483650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1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BC8-D373-4FCF-ABD3-F09BFE0F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Answering using BERT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66193" y="1610315"/>
            <a:ext cx="10250374" cy="497191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D254-86CC-4F78-8794-8E564E7B58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555" y="1015431"/>
            <a:ext cx="10875200" cy="594884"/>
          </a:xfrm>
        </p:spPr>
        <p:txBody>
          <a:bodyPr/>
          <a:lstStyle/>
          <a:p>
            <a:r>
              <a:rPr lang="en-US" altLang="ko-KR" dirty="0" smtClean="0"/>
              <a:t>Stanford Question Answering Dataset (</a:t>
            </a:r>
            <a:r>
              <a:rPr lang="en-US" altLang="ko-KR" dirty="0" err="1" smtClean="0"/>
              <a:t>SQuAD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87159" y="6519171"/>
            <a:ext cx="7204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https://rajpurkar.github.io/SQuAD-explorer/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466193" y="1734207"/>
            <a:ext cx="5076497" cy="30900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23303" y="1930399"/>
            <a:ext cx="4140261" cy="3926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23302" y="3164890"/>
            <a:ext cx="4389643" cy="2249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23302" y="4231620"/>
            <a:ext cx="3115025" cy="2387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23301" y="5312224"/>
            <a:ext cx="3659972" cy="2040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23301" y="2386115"/>
            <a:ext cx="4306517" cy="36171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23301" y="3424405"/>
            <a:ext cx="4562454" cy="38245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48401" y="4508860"/>
            <a:ext cx="4562454" cy="3863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48401" y="5539385"/>
            <a:ext cx="4562454" cy="3863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3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BC8-D373-4FCF-ABD3-F09BFE0F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Answering using BERT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D254-86CC-4F78-8794-8E564E7B58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555" y="1015431"/>
            <a:ext cx="10875200" cy="594884"/>
          </a:xfrm>
        </p:spPr>
        <p:txBody>
          <a:bodyPr/>
          <a:lstStyle/>
          <a:p>
            <a:r>
              <a:rPr lang="en-US" altLang="ko-KR" dirty="0" smtClean="0"/>
              <a:t>Transformer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55772"/>
          <a:stretch/>
        </p:blipFill>
        <p:spPr>
          <a:xfrm>
            <a:off x="992132" y="1800346"/>
            <a:ext cx="3066845" cy="3752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10555" y="4972114"/>
                <a:ext cx="2013676" cy="390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+mn-lt"/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dirty="0">
                  <a:latin typeface="+mn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55" y="4972114"/>
                <a:ext cx="2013676" cy="390235"/>
              </a:xfrm>
              <a:prstGeom prst="rect">
                <a:avLst/>
              </a:prstGeom>
              <a:blipFill>
                <a:blip r:embed="rId4"/>
                <a:stretch>
                  <a:fillRect t="-4688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265610" y="5279180"/>
                <a:ext cx="2463160" cy="38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+mn-lt"/>
                  </a:rPr>
                  <a:t>Key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dirty="0">
                  <a:latin typeface="+mn-lt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610" y="5279180"/>
                <a:ext cx="2463160" cy="384592"/>
              </a:xfrm>
              <a:prstGeom prst="rect">
                <a:avLst/>
              </a:prstGeom>
              <a:blipFill>
                <a:blip r:embed="rId5"/>
                <a:stretch>
                  <a:fillRect t="-6349" b="-269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313462" y="4972114"/>
                <a:ext cx="2216727" cy="38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+mn-lt"/>
                  </a:rPr>
                  <a:t>Value</a:t>
                </a:r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dirty="0">
                  <a:latin typeface="+mn-lt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462" y="4972114"/>
                <a:ext cx="2216727" cy="384592"/>
              </a:xfrm>
              <a:prstGeom prst="rect">
                <a:avLst/>
              </a:prstGeom>
              <a:blipFill>
                <a:blip r:embed="rId6"/>
                <a:stretch>
                  <a:fillRect t="-6349" b="-253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3262" y="1800346"/>
            <a:ext cx="3724275" cy="70485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304083" y="2986688"/>
          <a:ext cx="1613326" cy="1144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663">
                  <a:extLst>
                    <a:ext uri="{9D8B030D-6E8A-4147-A177-3AD203B41FA5}">
                      <a16:colId xmlns:a16="http://schemas.microsoft.com/office/drawing/2014/main" val="4103543129"/>
                    </a:ext>
                  </a:extLst>
                </a:gridCol>
                <a:gridCol w="806663">
                  <a:extLst>
                    <a:ext uri="{9D8B030D-6E8A-4147-A177-3AD203B41FA5}">
                      <a16:colId xmlns:a16="http://schemas.microsoft.com/office/drawing/2014/main" val="370260048"/>
                    </a:ext>
                  </a:extLst>
                </a:gridCol>
              </a:tblGrid>
              <a:tr h="348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69955"/>
                  </a:ext>
                </a:extLst>
              </a:tr>
              <a:tr h="348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069336"/>
                  </a:ext>
                </a:extLst>
              </a:tr>
              <a:tr h="392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16783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7503093" y="2807018"/>
          <a:ext cx="1567904" cy="1503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952">
                  <a:extLst>
                    <a:ext uri="{9D8B030D-6E8A-4147-A177-3AD203B41FA5}">
                      <a16:colId xmlns:a16="http://schemas.microsoft.com/office/drawing/2014/main" val="4103543129"/>
                    </a:ext>
                  </a:extLst>
                </a:gridCol>
                <a:gridCol w="783952">
                  <a:extLst>
                    <a:ext uri="{9D8B030D-6E8A-4147-A177-3AD203B41FA5}">
                      <a16:colId xmlns:a16="http://schemas.microsoft.com/office/drawing/2014/main" val="370260048"/>
                    </a:ext>
                  </a:extLst>
                </a:gridCol>
              </a:tblGrid>
              <a:tr h="375984"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269955"/>
                  </a:ext>
                </a:extLst>
              </a:tr>
              <a:tr h="375984"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4069336"/>
                  </a:ext>
                </a:extLst>
              </a:tr>
              <a:tr h="375984"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9167834"/>
                  </a:ext>
                </a:extLst>
              </a:tr>
              <a:tr h="375984"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354913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/>
              <p:cNvSpPr/>
              <p:nvPr/>
            </p:nvSpPr>
            <p:spPr>
              <a:xfrm>
                <a:off x="4914167" y="4361871"/>
                <a:ext cx="419282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167" y="4361871"/>
                <a:ext cx="419282" cy="379656"/>
              </a:xfrm>
              <a:prstGeom prst="rect">
                <a:avLst/>
              </a:prstGeom>
              <a:blipFill>
                <a:blip r:embed="rId8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/>
              <p:cNvSpPr/>
              <p:nvPr/>
            </p:nvSpPr>
            <p:spPr>
              <a:xfrm>
                <a:off x="8019829" y="4382679"/>
                <a:ext cx="552202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829" y="4382679"/>
                <a:ext cx="552202" cy="3796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곱셈 기호 15"/>
          <p:cNvSpPr/>
          <p:nvPr/>
        </p:nvSpPr>
        <p:spPr>
          <a:xfrm>
            <a:off x="6245511" y="3276837"/>
            <a:ext cx="461818" cy="461818"/>
          </a:xfrm>
          <a:prstGeom prst="mathMultiply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양쪽 대괄호 16"/>
          <p:cNvSpPr/>
          <p:nvPr/>
        </p:nvSpPr>
        <p:spPr>
          <a:xfrm>
            <a:off x="7050695" y="2581327"/>
            <a:ext cx="2490470" cy="1955317"/>
          </a:xfrm>
          <a:prstGeom prst="bracketPair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/>
              <p:cNvSpPr/>
              <p:nvPr/>
            </p:nvSpPr>
            <p:spPr>
              <a:xfrm>
                <a:off x="9488425" y="2351113"/>
                <a:ext cx="5051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8425" y="2351113"/>
                <a:ext cx="50513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등호 18"/>
          <p:cNvSpPr/>
          <p:nvPr/>
        </p:nvSpPr>
        <p:spPr>
          <a:xfrm>
            <a:off x="4775200" y="5279180"/>
            <a:ext cx="997527" cy="789111"/>
          </a:xfrm>
          <a:prstGeom prst="mathEqual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6488949" y="5091473"/>
          <a:ext cx="3144580" cy="1144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6145">
                  <a:extLst>
                    <a:ext uri="{9D8B030D-6E8A-4147-A177-3AD203B41FA5}">
                      <a16:colId xmlns:a16="http://schemas.microsoft.com/office/drawing/2014/main" val="4103543129"/>
                    </a:ext>
                  </a:extLst>
                </a:gridCol>
                <a:gridCol w="786145">
                  <a:extLst>
                    <a:ext uri="{9D8B030D-6E8A-4147-A177-3AD203B41FA5}">
                      <a16:colId xmlns:a16="http://schemas.microsoft.com/office/drawing/2014/main" val="370260048"/>
                    </a:ext>
                  </a:extLst>
                </a:gridCol>
                <a:gridCol w="786145">
                  <a:extLst>
                    <a:ext uri="{9D8B030D-6E8A-4147-A177-3AD203B41FA5}">
                      <a16:colId xmlns:a16="http://schemas.microsoft.com/office/drawing/2014/main" val="2330922228"/>
                    </a:ext>
                  </a:extLst>
                </a:gridCol>
                <a:gridCol w="786145">
                  <a:extLst>
                    <a:ext uri="{9D8B030D-6E8A-4147-A177-3AD203B41FA5}">
                      <a16:colId xmlns:a16="http://schemas.microsoft.com/office/drawing/2014/main" val="1701350769"/>
                    </a:ext>
                  </a:extLst>
                </a:gridCol>
              </a:tblGrid>
              <a:tr h="348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68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69955"/>
                  </a:ext>
                </a:extLst>
              </a:tr>
              <a:tr h="348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069336"/>
                  </a:ext>
                </a:extLst>
              </a:tr>
              <a:tr h="392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16783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/>
              <p:cNvSpPr/>
              <p:nvPr/>
            </p:nvSpPr>
            <p:spPr>
              <a:xfrm>
                <a:off x="7700691" y="6338266"/>
                <a:ext cx="721095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691" y="6338266"/>
                <a:ext cx="721095" cy="379656"/>
              </a:xfrm>
              <a:prstGeom prst="rect">
                <a:avLst/>
              </a:prstGeom>
              <a:blipFill>
                <a:blip r:embed="rId11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모서리가 둥근 직사각형 24"/>
          <p:cNvSpPr/>
          <p:nvPr/>
        </p:nvSpPr>
        <p:spPr>
          <a:xfrm>
            <a:off x="4153262" y="2874333"/>
            <a:ext cx="1862137" cy="533885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338492" y="2740224"/>
            <a:ext cx="1862137" cy="533885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867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BC8-D373-4FCF-ABD3-F09BFE0F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Answering using BERT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D254-86CC-4F78-8794-8E564E7B58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555" y="1015431"/>
            <a:ext cx="10875200" cy="594884"/>
          </a:xfrm>
        </p:spPr>
        <p:txBody>
          <a:bodyPr/>
          <a:lstStyle/>
          <a:p>
            <a:r>
              <a:rPr lang="en-US" altLang="ko-KR" dirty="0" smtClean="0"/>
              <a:t>Transformer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55772"/>
          <a:stretch/>
        </p:blipFill>
        <p:spPr>
          <a:xfrm>
            <a:off x="992132" y="1800346"/>
            <a:ext cx="3066845" cy="3752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10555" y="4972114"/>
                <a:ext cx="2013676" cy="390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+mn-lt"/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dirty="0">
                  <a:latin typeface="+mn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55" y="4972114"/>
                <a:ext cx="2013676" cy="390235"/>
              </a:xfrm>
              <a:prstGeom prst="rect">
                <a:avLst/>
              </a:prstGeom>
              <a:blipFill>
                <a:blip r:embed="rId4"/>
                <a:stretch>
                  <a:fillRect t="-4688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265610" y="5279180"/>
                <a:ext cx="2463160" cy="38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+mn-lt"/>
                  </a:rPr>
                  <a:t>Key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dirty="0">
                  <a:latin typeface="+mn-lt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610" y="5279180"/>
                <a:ext cx="2463160" cy="384592"/>
              </a:xfrm>
              <a:prstGeom prst="rect">
                <a:avLst/>
              </a:prstGeom>
              <a:blipFill>
                <a:blip r:embed="rId5"/>
                <a:stretch>
                  <a:fillRect t="-6349" b="-269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313462" y="4972114"/>
                <a:ext cx="2216727" cy="38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+mn-lt"/>
                  </a:rPr>
                  <a:t>Value</a:t>
                </a:r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dirty="0">
                  <a:latin typeface="+mn-lt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462" y="4972114"/>
                <a:ext cx="2216727" cy="384592"/>
              </a:xfrm>
              <a:prstGeom prst="rect">
                <a:avLst/>
              </a:prstGeom>
              <a:blipFill>
                <a:blip r:embed="rId6"/>
                <a:stretch>
                  <a:fillRect t="-6349" b="-253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3262" y="1800346"/>
            <a:ext cx="3724275" cy="70485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304083" y="2986688"/>
          <a:ext cx="1613326" cy="1144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663">
                  <a:extLst>
                    <a:ext uri="{9D8B030D-6E8A-4147-A177-3AD203B41FA5}">
                      <a16:colId xmlns:a16="http://schemas.microsoft.com/office/drawing/2014/main" val="4103543129"/>
                    </a:ext>
                  </a:extLst>
                </a:gridCol>
                <a:gridCol w="806663">
                  <a:extLst>
                    <a:ext uri="{9D8B030D-6E8A-4147-A177-3AD203B41FA5}">
                      <a16:colId xmlns:a16="http://schemas.microsoft.com/office/drawing/2014/main" val="370260048"/>
                    </a:ext>
                  </a:extLst>
                </a:gridCol>
              </a:tblGrid>
              <a:tr h="348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69955"/>
                  </a:ext>
                </a:extLst>
              </a:tr>
              <a:tr h="348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069336"/>
                  </a:ext>
                </a:extLst>
              </a:tr>
              <a:tr h="392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16783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7503093" y="2807018"/>
          <a:ext cx="1567904" cy="1503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952">
                  <a:extLst>
                    <a:ext uri="{9D8B030D-6E8A-4147-A177-3AD203B41FA5}">
                      <a16:colId xmlns:a16="http://schemas.microsoft.com/office/drawing/2014/main" val="4103543129"/>
                    </a:ext>
                  </a:extLst>
                </a:gridCol>
                <a:gridCol w="783952">
                  <a:extLst>
                    <a:ext uri="{9D8B030D-6E8A-4147-A177-3AD203B41FA5}">
                      <a16:colId xmlns:a16="http://schemas.microsoft.com/office/drawing/2014/main" val="370260048"/>
                    </a:ext>
                  </a:extLst>
                </a:gridCol>
              </a:tblGrid>
              <a:tr h="375984"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269955"/>
                  </a:ext>
                </a:extLst>
              </a:tr>
              <a:tr h="375984"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4069336"/>
                  </a:ext>
                </a:extLst>
              </a:tr>
              <a:tr h="375984"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9167834"/>
                  </a:ext>
                </a:extLst>
              </a:tr>
              <a:tr h="375984"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354913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/>
              <p:cNvSpPr/>
              <p:nvPr/>
            </p:nvSpPr>
            <p:spPr>
              <a:xfrm>
                <a:off x="4914167" y="4361871"/>
                <a:ext cx="419282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167" y="4361871"/>
                <a:ext cx="419282" cy="379656"/>
              </a:xfrm>
              <a:prstGeom prst="rect">
                <a:avLst/>
              </a:prstGeom>
              <a:blipFill>
                <a:blip r:embed="rId8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/>
              <p:cNvSpPr/>
              <p:nvPr/>
            </p:nvSpPr>
            <p:spPr>
              <a:xfrm>
                <a:off x="8019829" y="4382679"/>
                <a:ext cx="552202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829" y="4382679"/>
                <a:ext cx="552202" cy="3796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곱셈 기호 15"/>
          <p:cNvSpPr/>
          <p:nvPr/>
        </p:nvSpPr>
        <p:spPr>
          <a:xfrm>
            <a:off x="6245511" y="3276837"/>
            <a:ext cx="461818" cy="461818"/>
          </a:xfrm>
          <a:prstGeom prst="mathMultiply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양쪽 대괄호 16"/>
          <p:cNvSpPr/>
          <p:nvPr/>
        </p:nvSpPr>
        <p:spPr>
          <a:xfrm>
            <a:off x="7050695" y="2581327"/>
            <a:ext cx="2490470" cy="1955317"/>
          </a:xfrm>
          <a:prstGeom prst="bracketPair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/>
              <p:cNvSpPr/>
              <p:nvPr/>
            </p:nvSpPr>
            <p:spPr>
              <a:xfrm>
                <a:off x="9488425" y="2351113"/>
                <a:ext cx="5051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8425" y="2351113"/>
                <a:ext cx="50513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등호 18"/>
          <p:cNvSpPr/>
          <p:nvPr/>
        </p:nvSpPr>
        <p:spPr>
          <a:xfrm>
            <a:off x="4775200" y="5279180"/>
            <a:ext cx="997527" cy="789111"/>
          </a:xfrm>
          <a:prstGeom prst="mathEqual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070033"/>
              </p:ext>
            </p:extLst>
          </p:nvPr>
        </p:nvGraphicFramePr>
        <p:xfrm>
          <a:off x="6488949" y="5091473"/>
          <a:ext cx="3144580" cy="1144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6145">
                  <a:extLst>
                    <a:ext uri="{9D8B030D-6E8A-4147-A177-3AD203B41FA5}">
                      <a16:colId xmlns:a16="http://schemas.microsoft.com/office/drawing/2014/main" val="4103543129"/>
                    </a:ext>
                  </a:extLst>
                </a:gridCol>
                <a:gridCol w="786145">
                  <a:extLst>
                    <a:ext uri="{9D8B030D-6E8A-4147-A177-3AD203B41FA5}">
                      <a16:colId xmlns:a16="http://schemas.microsoft.com/office/drawing/2014/main" val="370260048"/>
                    </a:ext>
                  </a:extLst>
                </a:gridCol>
                <a:gridCol w="786145">
                  <a:extLst>
                    <a:ext uri="{9D8B030D-6E8A-4147-A177-3AD203B41FA5}">
                      <a16:colId xmlns:a16="http://schemas.microsoft.com/office/drawing/2014/main" val="2330922228"/>
                    </a:ext>
                  </a:extLst>
                </a:gridCol>
                <a:gridCol w="786145">
                  <a:extLst>
                    <a:ext uri="{9D8B030D-6E8A-4147-A177-3AD203B41FA5}">
                      <a16:colId xmlns:a16="http://schemas.microsoft.com/office/drawing/2014/main" val="1701350769"/>
                    </a:ext>
                  </a:extLst>
                </a:gridCol>
              </a:tblGrid>
              <a:tr h="348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68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69955"/>
                  </a:ext>
                </a:extLst>
              </a:tr>
              <a:tr h="348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069336"/>
                  </a:ext>
                </a:extLst>
              </a:tr>
              <a:tr h="392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16783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/>
              <p:cNvSpPr/>
              <p:nvPr/>
            </p:nvSpPr>
            <p:spPr>
              <a:xfrm>
                <a:off x="7700691" y="6338266"/>
                <a:ext cx="721095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691" y="6338266"/>
                <a:ext cx="721095" cy="379656"/>
              </a:xfrm>
              <a:prstGeom prst="rect">
                <a:avLst/>
              </a:prstGeom>
              <a:blipFill>
                <a:blip r:embed="rId11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모서리가 둥근 직사각형 24"/>
          <p:cNvSpPr/>
          <p:nvPr/>
        </p:nvSpPr>
        <p:spPr>
          <a:xfrm>
            <a:off x="4153262" y="2874333"/>
            <a:ext cx="1862137" cy="533885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355976" y="3094274"/>
            <a:ext cx="1862137" cy="533885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477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BC8-D373-4FCF-ABD3-F09BFE0F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Answering using BERT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D254-86CC-4F78-8794-8E564E7B58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555" y="1015431"/>
            <a:ext cx="10875200" cy="594884"/>
          </a:xfrm>
        </p:spPr>
        <p:txBody>
          <a:bodyPr/>
          <a:lstStyle/>
          <a:p>
            <a:r>
              <a:rPr lang="en-US" altLang="ko-KR" dirty="0" smtClean="0"/>
              <a:t>Transformer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55772"/>
          <a:stretch/>
        </p:blipFill>
        <p:spPr>
          <a:xfrm>
            <a:off x="992132" y="1800346"/>
            <a:ext cx="3066845" cy="3752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10555" y="4972114"/>
                <a:ext cx="2013676" cy="390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+mn-lt"/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dirty="0">
                  <a:latin typeface="+mn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55" y="4972114"/>
                <a:ext cx="2013676" cy="390235"/>
              </a:xfrm>
              <a:prstGeom prst="rect">
                <a:avLst/>
              </a:prstGeom>
              <a:blipFill>
                <a:blip r:embed="rId4"/>
                <a:stretch>
                  <a:fillRect t="-4688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265610" y="5279180"/>
                <a:ext cx="2463160" cy="38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+mn-lt"/>
                  </a:rPr>
                  <a:t>Key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dirty="0">
                  <a:latin typeface="+mn-lt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610" y="5279180"/>
                <a:ext cx="2463160" cy="384592"/>
              </a:xfrm>
              <a:prstGeom prst="rect">
                <a:avLst/>
              </a:prstGeom>
              <a:blipFill>
                <a:blip r:embed="rId5"/>
                <a:stretch>
                  <a:fillRect t="-6349" b="-269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313462" y="4972114"/>
                <a:ext cx="2216727" cy="38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+mn-lt"/>
                  </a:rPr>
                  <a:t>Value</a:t>
                </a:r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dirty="0">
                  <a:latin typeface="+mn-lt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462" y="4972114"/>
                <a:ext cx="2216727" cy="384592"/>
              </a:xfrm>
              <a:prstGeom prst="rect">
                <a:avLst/>
              </a:prstGeom>
              <a:blipFill>
                <a:blip r:embed="rId6"/>
                <a:stretch>
                  <a:fillRect t="-6349" b="-253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3262" y="1800346"/>
            <a:ext cx="3724275" cy="70485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304083" y="2986688"/>
          <a:ext cx="1613326" cy="1144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663">
                  <a:extLst>
                    <a:ext uri="{9D8B030D-6E8A-4147-A177-3AD203B41FA5}">
                      <a16:colId xmlns:a16="http://schemas.microsoft.com/office/drawing/2014/main" val="4103543129"/>
                    </a:ext>
                  </a:extLst>
                </a:gridCol>
                <a:gridCol w="806663">
                  <a:extLst>
                    <a:ext uri="{9D8B030D-6E8A-4147-A177-3AD203B41FA5}">
                      <a16:colId xmlns:a16="http://schemas.microsoft.com/office/drawing/2014/main" val="370260048"/>
                    </a:ext>
                  </a:extLst>
                </a:gridCol>
              </a:tblGrid>
              <a:tr h="348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69955"/>
                  </a:ext>
                </a:extLst>
              </a:tr>
              <a:tr h="348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069336"/>
                  </a:ext>
                </a:extLst>
              </a:tr>
              <a:tr h="392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16783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7503093" y="2807018"/>
          <a:ext cx="1567904" cy="1503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952">
                  <a:extLst>
                    <a:ext uri="{9D8B030D-6E8A-4147-A177-3AD203B41FA5}">
                      <a16:colId xmlns:a16="http://schemas.microsoft.com/office/drawing/2014/main" val="4103543129"/>
                    </a:ext>
                  </a:extLst>
                </a:gridCol>
                <a:gridCol w="783952">
                  <a:extLst>
                    <a:ext uri="{9D8B030D-6E8A-4147-A177-3AD203B41FA5}">
                      <a16:colId xmlns:a16="http://schemas.microsoft.com/office/drawing/2014/main" val="370260048"/>
                    </a:ext>
                  </a:extLst>
                </a:gridCol>
              </a:tblGrid>
              <a:tr h="375984"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269955"/>
                  </a:ext>
                </a:extLst>
              </a:tr>
              <a:tr h="375984"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4069336"/>
                  </a:ext>
                </a:extLst>
              </a:tr>
              <a:tr h="375984"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9167834"/>
                  </a:ext>
                </a:extLst>
              </a:tr>
              <a:tr h="375984"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354913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/>
              <p:cNvSpPr/>
              <p:nvPr/>
            </p:nvSpPr>
            <p:spPr>
              <a:xfrm>
                <a:off x="4914167" y="4361871"/>
                <a:ext cx="419282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167" y="4361871"/>
                <a:ext cx="419282" cy="379656"/>
              </a:xfrm>
              <a:prstGeom prst="rect">
                <a:avLst/>
              </a:prstGeom>
              <a:blipFill>
                <a:blip r:embed="rId8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/>
              <p:cNvSpPr/>
              <p:nvPr/>
            </p:nvSpPr>
            <p:spPr>
              <a:xfrm>
                <a:off x="8019829" y="4382679"/>
                <a:ext cx="552202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829" y="4382679"/>
                <a:ext cx="552202" cy="3796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곱셈 기호 15"/>
          <p:cNvSpPr/>
          <p:nvPr/>
        </p:nvSpPr>
        <p:spPr>
          <a:xfrm>
            <a:off x="6245511" y="3276837"/>
            <a:ext cx="461818" cy="461818"/>
          </a:xfrm>
          <a:prstGeom prst="mathMultiply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양쪽 대괄호 16"/>
          <p:cNvSpPr/>
          <p:nvPr/>
        </p:nvSpPr>
        <p:spPr>
          <a:xfrm>
            <a:off x="7050695" y="2581327"/>
            <a:ext cx="2490470" cy="1955317"/>
          </a:xfrm>
          <a:prstGeom prst="bracketPair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/>
              <p:cNvSpPr/>
              <p:nvPr/>
            </p:nvSpPr>
            <p:spPr>
              <a:xfrm>
                <a:off x="9488425" y="2351113"/>
                <a:ext cx="5051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8425" y="2351113"/>
                <a:ext cx="50513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등호 18"/>
          <p:cNvSpPr/>
          <p:nvPr/>
        </p:nvSpPr>
        <p:spPr>
          <a:xfrm>
            <a:off x="4775200" y="5279180"/>
            <a:ext cx="997527" cy="789111"/>
          </a:xfrm>
          <a:prstGeom prst="mathEqual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692737"/>
              </p:ext>
            </p:extLst>
          </p:nvPr>
        </p:nvGraphicFramePr>
        <p:xfrm>
          <a:off x="6488949" y="5091473"/>
          <a:ext cx="3144580" cy="1144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6145">
                  <a:extLst>
                    <a:ext uri="{9D8B030D-6E8A-4147-A177-3AD203B41FA5}">
                      <a16:colId xmlns:a16="http://schemas.microsoft.com/office/drawing/2014/main" val="4103543129"/>
                    </a:ext>
                  </a:extLst>
                </a:gridCol>
                <a:gridCol w="786145">
                  <a:extLst>
                    <a:ext uri="{9D8B030D-6E8A-4147-A177-3AD203B41FA5}">
                      <a16:colId xmlns:a16="http://schemas.microsoft.com/office/drawing/2014/main" val="370260048"/>
                    </a:ext>
                  </a:extLst>
                </a:gridCol>
                <a:gridCol w="786145">
                  <a:extLst>
                    <a:ext uri="{9D8B030D-6E8A-4147-A177-3AD203B41FA5}">
                      <a16:colId xmlns:a16="http://schemas.microsoft.com/office/drawing/2014/main" val="2330922228"/>
                    </a:ext>
                  </a:extLst>
                </a:gridCol>
                <a:gridCol w="786145">
                  <a:extLst>
                    <a:ext uri="{9D8B030D-6E8A-4147-A177-3AD203B41FA5}">
                      <a16:colId xmlns:a16="http://schemas.microsoft.com/office/drawing/2014/main" val="1701350769"/>
                    </a:ext>
                  </a:extLst>
                </a:gridCol>
              </a:tblGrid>
              <a:tr h="348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69955"/>
                  </a:ext>
                </a:extLst>
              </a:tr>
              <a:tr h="348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68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069336"/>
                  </a:ext>
                </a:extLst>
              </a:tr>
              <a:tr h="392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16783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/>
              <p:cNvSpPr/>
              <p:nvPr/>
            </p:nvSpPr>
            <p:spPr>
              <a:xfrm>
                <a:off x="7700691" y="6338266"/>
                <a:ext cx="721095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691" y="6338266"/>
                <a:ext cx="721095" cy="379656"/>
              </a:xfrm>
              <a:prstGeom prst="rect">
                <a:avLst/>
              </a:prstGeom>
              <a:blipFill>
                <a:blip r:embed="rId11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모서리가 둥근 직사각형 24"/>
          <p:cNvSpPr/>
          <p:nvPr/>
        </p:nvSpPr>
        <p:spPr>
          <a:xfrm>
            <a:off x="4192739" y="3290333"/>
            <a:ext cx="1862137" cy="533885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364861" y="2730887"/>
            <a:ext cx="1862137" cy="533885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9718859" y="3307700"/>
            <a:ext cx="729855" cy="499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448714" y="3311249"/>
            <a:ext cx="1779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+mn-lt"/>
              </a:rPr>
              <a:t>d</a:t>
            </a:r>
            <a:r>
              <a:rPr lang="en-US" altLang="ko-KR" sz="2400" dirty="0" smtClean="0">
                <a:latin typeface="+mn-lt"/>
              </a:rPr>
              <a:t>ot-product</a:t>
            </a:r>
            <a:endParaRPr lang="ko-KR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440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BC8-D373-4FCF-ABD3-F09BFE0F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Answering using BERT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D254-86CC-4F78-8794-8E564E7B58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555" y="1015431"/>
            <a:ext cx="10875200" cy="594884"/>
          </a:xfrm>
        </p:spPr>
        <p:txBody>
          <a:bodyPr/>
          <a:lstStyle/>
          <a:p>
            <a:r>
              <a:rPr lang="en-US" altLang="ko-KR" dirty="0" smtClean="0"/>
              <a:t>Transformer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55772"/>
          <a:stretch/>
        </p:blipFill>
        <p:spPr>
          <a:xfrm>
            <a:off x="992132" y="1800346"/>
            <a:ext cx="3066845" cy="3752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10555" y="4972114"/>
                <a:ext cx="2013676" cy="390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+mn-lt"/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dirty="0">
                  <a:latin typeface="+mn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55" y="4972114"/>
                <a:ext cx="2013676" cy="390235"/>
              </a:xfrm>
              <a:prstGeom prst="rect">
                <a:avLst/>
              </a:prstGeom>
              <a:blipFill>
                <a:blip r:embed="rId4"/>
                <a:stretch>
                  <a:fillRect t="-4688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265610" y="5279180"/>
                <a:ext cx="2463160" cy="38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+mn-lt"/>
                  </a:rPr>
                  <a:t>Key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dirty="0">
                  <a:latin typeface="+mn-lt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610" y="5279180"/>
                <a:ext cx="2463160" cy="384592"/>
              </a:xfrm>
              <a:prstGeom prst="rect">
                <a:avLst/>
              </a:prstGeom>
              <a:blipFill>
                <a:blip r:embed="rId5"/>
                <a:stretch>
                  <a:fillRect t="-6349" b="-269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313462" y="4972114"/>
                <a:ext cx="2216727" cy="38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+mn-lt"/>
                  </a:rPr>
                  <a:t>Value</a:t>
                </a:r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dirty="0">
                  <a:latin typeface="+mn-lt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462" y="4972114"/>
                <a:ext cx="2216727" cy="384592"/>
              </a:xfrm>
              <a:prstGeom prst="rect">
                <a:avLst/>
              </a:prstGeom>
              <a:blipFill>
                <a:blip r:embed="rId6"/>
                <a:stretch>
                  <a:fillRect t="-6349" b="-253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3262" y="1800346"/>
            <a:ext cx="3724275" cy="704850"/>
          </a:xfrm>
          <a:prstGeom prst="rect">
            <a:avLst/>
          </a:prstGeom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550457"/>
              </p:ext>
            </p:extLst>
          </p:nvPr>
        </p:nvGraphicFramePr>
        <p:xfrm>
          <a:off x="8755220" y="3166356"/>
          <a:ext cx="3144580" cy="1144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6145">
                  <a:extLst>
                    <a:ext uri="{9D8B030D-6E8A-4147-A177-3AD203B41FA5}">
                      <a16:colId xmlns:a16="http://schemas.microsoft.com/office/drawing/2014/main" val="4103543129"/>
                    </a:ext>
                  </a:extLst>
                </a:gridCol>
                <a:gridCol w="786145">
                  <a:extLst>
                    <a:ext uri="{9D8B030D-6E8A-4147-A177-3AD203B41FA5}">
                      <a16:colId xmlns:a16="http://schemas.microsoft.com/office/drawing/2014/main" val="370260048"/>
                    </a:ext>
                  </a:extLst>
                </a:gridCol>
                <a:gridCol w="786145">
                  <a:extLst>
                    <a:ext uri="{9D8B030D-6E8A-4147-A177-3AD203B41FA5}">
                      <a16:colId xmlns:a16="http://schemas.microsoft.com/office/drawing/2014/main" val="2330922228"/>
                    </a:ext>
                  </a:extLst>
                </a:gridCol>
                <a:gridCol w="786145">
                  <a:extLst>
                    <a:ext uri="{9D8B030D-6E8A-4147-A177-3AD203B41FA5}">
                      <a16:colId xmlns:a16="http://schemas.microsoft.com/office/drawing/2014/main" val="1701350769"/>
                    </a:ext>
                  </a:extLst>
                </a:gridCol>
              </a:tblGrid>
              <a:tr h="348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69955"/>
                  </a:ext>
                </a:extLst>
              </a:tr>
              <a:tr h="348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069336"/>
                  </a:ext>
                </a:extLst>
              </a:tr>
              <a:tr h="392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16783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/>
              <p:cNvSpPr/>
              <p:nvPr/>
            </p:nvSpPr>
            <p:spPr>
              <a:xfrm>
                <a:off x="9401487" y="4530573"/>
                <a:ext cx="1852045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1487" y="4530573"/>
                <a:ext cx="1852045" cy="379656"/>
              </a:xfrm>
              <a:prstGeom prst="rect">
                <a:avLst/>
              </a:prstGeom>
              <a:blipFill>
                <a:blip r:embed="rId8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7664"/>
              </p:ext>
            </p:extLst>
          </p:nvPr>
        </p:nvGraphicFramePr>
        <p:xfrm>
          <a:off x="4153262" y="3166356"/>
          <a:ext cx="3144580" cy="1144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6145">
                  <a:extLst>
                    <a:ext uri="{9D8B030D-6E8A-4147-A177-3AD203B41FA5}">
                      <a16:colId xmlns:a16="http://schemas.microsoft.com/office/drawing/2014/main" val="4103543129"/>
                    </a:ext>
                  </a:extLst>
                </a:gridCol>
                <a:gridCol w="786145">
                  <a:extLst>
                    <a:ext uri="{9D8B030D-6E8A-4147-A177-3AD203B41FA5}">
                      <a16:colId xmlns:a16="http://schemas.microsoft.com/office/drawing/2014/main" val="370260048"/>
                    </a:ext>
                  </a:extLst>
                </a:gridCol>
                <a:gridCol w="786145">
                  <a:extLst>
                    <a:ext uri="{9D8B030D-6E8A-4147-A177-3AD203B41FA5}">
                      <a16:colId xmlns:a16="http://schemas.microsoft.com/office/drawing/2014/main" val="2330922228"/>
                    </a:ext>
                  </a:extLst>
                </a:gridCol>
                <a:gridCol w="786145">
                  <a:extLst>
                    <a:ext uri="{9D8B030D-6E8A-4147-A177-3AD203B41FA5}">
                      <a16:colId xmlns:a16="http://schemas.microsoft.com/office/drawing/2014/main" val="1701350769"/>
                    </a:ext>
                  </a:extLst>
                </a:gridCol>
              </a:tblGrid>
              <a:tr h="348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69955"/>
                  </a:ext>
                </a:extLst>
              </a:tr>
              <a:tr h="348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069336"/>
                  </a:ext>
                </a:extLst>
              </a:tr>
              <a:tr h="392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167834"/>
                  </a:ext>
                </a:extLst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>
          <a:xfrm>
            <a:off x="7661603" y="3489079"/>
            <a:ext cx="729855" cy="499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/>
              <p:cNvSpPr/>
              <p:nvPr/>
            </p:nvSpPr>
            <p:spPr>
              <a:xfrm>
                <a:off x="5365004" y="4530573"/>
                <a:ext cx="721095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004" y="4530573"/>
                <a:ext cx="721095" cy="379656"/>
              </a:xfrm>
              <a:prstGeom prst="rect">
                <a:avLst/>
              </a:prstGeom>
              <a:blipFill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8358933" y="3537924"/>
                <a:ext cx="445122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933" y="3537924"/>
                <a:ext cx="445122" cy="401457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직사각형 28"/>
              <p:cNvSpPr/>
              <p:nvPr/>
            </p:nvSpPr>
            <p:spPr>
              <a:xfrm>
                <a:off x="10160861" y="2721730"/>
                <a:ext cx="333296" cy="379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861" y="2721730"/>
                <a:ext cx="333296" cy="37965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366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BC8-D373-4FCF-ABD3-F09BFE0F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Answering using BERT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D254-86CC-4F78-8794-8E564E7B58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555" y="1015431"/>
            <a:ext cx="10875200" cy="594884"/>
          </a:xfrm>
        </p:spPr>
        <p:txBody>
          <a:bodyPr/>
          <a:lstStyle/>
          <a:p>
            <a:r>
              <a:rPr lang="en-US" altLang="ko-KR" dirty="0" smtClean="0"/>
              <a:t>Transformer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55772"/>
          <a:stretch/>
        </p:blipFill>
        <p:spPr>
          <a:xfrm>
            <a:off x="992132" y="1800346"/>
            <a:ext cx="3066845" cy="3752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10555" y="4972114"/>
                <a:ext cx="2013676" cy="390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+mn-lt"/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dirty="0">
                  <a:latin typeface="+mn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55" y="4972114"/>
                <a:ext cx="2013676" cy="390235"/>
              </a:xfrm>
              <a:prstGeom prst="rect">
                <a:avLst/>
              </a:prstGeom>
              <a:blipFill>
                <a:blip r:embed="rId4"/>
                <a:stretch>
                  <a:fillRect t="-4688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265610" y="5279180"/>
                <a:ext cx="2463160" cy="38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+mn-lt"/>
                  </a:rPr>
                  <a:t>Key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dirty="0">
                  <a:latin typeface="+mn-lt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610" y="5279180"/>
                <a:ext cx="2463160" cy="384592"/>
              </a:xfrm>
              <a:prstGeom prst="rect">
                <a:avLst/>
              </a:prstGeom>
              <a:blipFill>
                <a:blip r:embed="rId5"/>
                <a:stretch>
                  <a:fillRect t="-6349" b="-269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313462" y="4972114"/>
                <a:ext cx="2216727" cy="38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+mn-lt"/>
                  </a:rPr>
                  <a:t>Value</a:t>
                </a:r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dirty="0">
                  <a:latin typeface="+mn-lt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462" y="4972114"/>
                <a:ext cx="2216727" cy="384592"/>
              </a:xfrm>
              <a:prstGeom prst="rect">
                <a:avLst/>
              </a:prstGeom>
              <a:blipFill>
                <a:blip r:embed="rId6"/>
                <a:stretch>
                  <a:fillRect t="-6349" b="-253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3262" y="1800346"/>
            <a:ext cx="3724275" cy="704850"/>
          </a:xfrm>
          <a:prstGeom prst="rect">
            <a:avLst/>
          </a:prstGeom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258529"/>
              </p:ext>
            </p:extLst>
          </p:nvPr>
        </p:nvGraphicFramePr>
        <p:xfrm>
          <a:off x="4530189" y="3157120"/>
          <a:ext cx="3144580" cy="1144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6145">
                  <a:extLst>
                    <a:ext uri="{9D8B030D-6E8A-4147-A177-3AD203B41FA5}">
                      <a16:colId xmlns:a16="http://schemas.microsoft.com/office/drawing/2014/main" val="4103543129"/>
                    </a:ext>
                  </a:extLst>
                </a:gridCol>
                <a:gridCol w="786145">
                  <a:extLst>
                    <a:ext uri="{9D8B030D-6E8A-4147-A177-3AD203B41FA5}">
                      <a16:colId xmlns:a16="http://schemas.microsoft.com/office/drawing/2014/main" val="370260048"/>
                    </a:ext>
                  </a:extLst>
                </a:gridCol>
                <a:gridCol w="786145">
                  <a:extLst>
                    <a:ext uri="{9D8B030D-6E8A-4147-A177-3AD203B41FA5}">
                      <a16:colId xmlns:a16="http://schemas.microsoft.com/office/drawing/2014/main" val="2330922228"/>
                    </a:ext>
                  </a:extLst>
                </a:gridCol>
                <a:gridCol w="786145">
                  <a:extLst>
                    <a:ext uri="{9D8B030D-6E8A-4147-A177-3AD203B41FA5}">
                      <a16:colId xmlns:a16="http://schemas.microsoft.com/office/drawing/2014/main" val="1701350769"/>
                    </a:ext>
                  </a:extLst>
                </a:gridCol>
              </a:tblGrid>
              <a:tr h="348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69955"/>
                  </a:ext>
                </a:extLst>
              </a:tr>
              <a:tr h="348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069336"/>
                  </a:ext>
                </a:extLst>
              </a:tr>
              <a:tr h="392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16783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/>
              <p:cNvSpPr/>
              <p:nvPr/>
            </p:nvSpPr>
            <p:spPr>
              <a:xfrm>
                <a:off x="5176456" y="4521337"/>
                <a:ext cx="1852045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456" y="4521337"/>
                <a:ext cx="1852045" cy="379656"/>
              </a:xfrm>
              <a:prstGeom prst="rect">
                <a:avLst/>
              </a:prstGeom>
              <a:blipFill>
                <a:blip r:embed="rId8"/>
                <a:stretch>
                  <a:fillRect b="-17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48404"/>
              </p:ext>
            </p:extLst>
          </p:nvPr>
        </p:nvGraphicFramePr>
        <p:xfrm>
          <a:off x="9403562" y="3017401"/>
          <a:ext cx="2160366" cy="1503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122">
                  <a:extLst>
                    <a:ext uri="{9D8B030D-6E8A-4147-A177-3AD203B41FA5}">
                      <a16:colId xmlns:a16="http://schemas.microsoft.com/office/drawing/2014/main" val="4103543129"/>
                    </a:ext>
                  </a:extLst>
                </a:gridCol>
                <a:gridCol w="720122">
                  <a:extLst>
                    <a:ext uri="{9D8B030D-6E8A-4147-A177-3AD203B41FA5}">
                      <a16:colId xmlns:a16="http://schemas.microsoft.com/office/drawing/2014/main" val="370260048"/>
                    </a:ext>
                  </a:extLst>
                </a:gridCol>
                <a:gridCol w="720122">
                  <a:extLst>
                    <a:ext uri="{9D8B030D-6E8A-4147-A177-3AD203B41FA5}">
                      <a16:colId xmlns:a16="http://schemas.microsoft.com/office/drawing/2014/main" val="4035587588"/>
                    </a:ext>
                  </a:extLst>
                </a:gridCol>
              </a:tblGrid>
              <a:tr h="375984"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269955"/>
                  </a:ext>
                </a:extLst>
              </a:tr>
              <a:tr h="375984"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4069336"/>
                  </a:ext>
                </a:extLst>
              </a:tr>
              <a:tr h="375984"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9167834"/>
                  </a:ext>
                </a:extLst>
              </a:tr>
              <a:tr h="375984"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3549137"/>
                  </a:ext>
                </a:extLst>
              </a:tr>
            </a:tbl>
          </a:graphicData>
        </a:graphic>
      </p:graphicFrame>
      <p:sp>
        <p:nvSpPr>
          <p:cNvPr id="15" name="곱셈 기호 14"/>
          <p:cNvSpPr/>
          <p:nvPr/>
        </p:nvSpPr>
        <p:spPr>
          <a:xfrm>
            <a:off x="8145980" y="3487220"/>
            <a:ext cx="461818" cy="461818"/>
          </a:xfrm>
          <a:prstGeom prst="mathMultiply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10280227" y="4586172"/>
                <a:ext cx="407035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227" y="4586172"/>
                <a:ext cx="407035" cy="3796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953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BC8-D373-4FCF-ABD3-F09BFE0F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Answering using BERT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D254-86CC-4F78-8794-8E564E7B58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555" y="1015431"/>
            <a:ext cx="10875200" cy="594884"/>
          </a:xfrm>
        </p:spPr>
        <p:txBody>
          <a:bodyPr/>
          <a:lstStyle/>
          <a:p>
            <a:r>
              <a:rPr lang="en-US" altLang="ko-KR" dirty="0" smtClean="0"/>
              <a:t>Transformer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625848" y="2232760"/>
            <a:ext cx="6016112" cy="3201391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098962"/>
              </p:ext>
            </p:extLst>
          </p:nvPr>
        </p:nvGraphicFramePr>
        <p:xfrm>
          <a:off x="89992" y="3000103"/>
          <a:ext cx="3144580" cy="1144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6145">
                  <a:extLst>
                    <a:ext uri="{9D8B030D-6E8A-4147-A177-3AD203B41FA5}">
                      <a16:colId xmlns:a16="http://schemas.microsoft.com/office/drawing/2014/main" val="4103543129"/>
                    </a:ext>
                  </a:extLst>
                </a:gridCol>
                <a:gridCol w="786145">
                  <a:extLst>
                    <a:ext uri="{9D8B030D-6E8A-4147-A177-3AD203B41FA5}">
                      <a16:colId xmlns:a16="http://schemas.microsoft.com/office/drawing/2014/main" val="370260048"/>
                    </a:ext>
                  </a:extLst>
                </a:gridCol>
                <a:gridCol w="786145">
                  <a:extLst>
                    <a:ext uri="{9D8B030D-6E8A-4147-A177-3AD203B41FA5}">
                      <a16:colId xmlns:a16="http://schemas.microsoft.com/office/drawing/2014/main" val="2330922228"/>
                    </a:ext>
                  </a:extLst>
                </a:gridCol>
                <a:gridCol w="786145">
                  <a:extLst>
                    <a:ext uri="{9D8B030D-6E8A-4147-A177-3AD203B41FA5}">
                      <a16:colId xmlns:a16="http://schemas.microsoft.com/office/drawing/2014/main" val="1701350769"/>
                    </a:ext>
                  </a:extLst>
                </a:gridCol>
              </a:tblGrid>
              <a:tr h="348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69955"/>
                  </a:ext>
                </a:extLst>
              </a:tr>
              <a:tr h="348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069336"/>
                  </a:ext>
                </a:extLst>
              </a:tr>
              <a:tr h="392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16783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/>
              <p:cNvSpPr/>
              <p:nvPr/>
            </p:nvSpPr>
            <p:spPr>
              <a:xfrm>
                <a:off x="736259" y="4364320"/>
                <a:ext cx="1852045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59" y="4364320"/>
                <a:ext cx="1852045" cy="379656"/>
              </a:xfrm>
              <a:prstGeom prst="rect">
                <a:avLst/>
              </a:prstGeom>
              <a:blipFill>
                <a:blip r:embed="rId4"/>
                <a:stretch>
                  <a:fillRect b="-17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241222" y="2298990"/>
            <a:ext cx="6137910" cy="294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17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BC8-D373-4FCF-ABD3-F09BFE0F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Answering using BERT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D254-86CC-4F78-8794-8E564E7B58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555" y="1015431"/>
            <a:ext cx="10875200" cy="594884"/>
          </a:xfrm>
        </p:spPr>
        <p:txBody>
          <a:bodyPr/>
          <a:lstStyle/>
          <a:p>
            <a:r>
              <a:rPr lang="en-US" altLang="ko-KR" dirty="0" smtClean="0"/>
              <a:t>Transformer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55550"/>
          <a:stretch/>
        </p:blipFill>
        <p:spPr>
          <a:xfrm>
            <a:off x="1671782" y="2079047"/>
            <a:ext cx="3082264" cy="375285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482" y="3545897"/>
            <a:ext cx="50768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17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BC8-D373-4FCF-ABD3-F09BFE0F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Answering using BERT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D254-86CC-4F78-8794-8E564E7B58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555" y="1015431"/>
            <a:ext cx="10875200" cy="594884"/>
          </a:xfrm>
        </p:spPr>
        <p:txBody>
          <a:bodyPr/>
          <a:lstStyle/>
          <a:p>
            <a:r>
              <a:rPr lang="en-US" altLang="ko-KR" dirty="0" smtClean="0"/>
              <a:t>Transformer – self-attention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63" y="1460868"/>
            <a:ext cx="3821299" cy="526782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02691" y="4341092"/>
            <a:ext cx="979054" cy="822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181929" y="4234875"/>
            <a:ext cx="979054" cy="822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65654" y="1601078"/>
            <a:ext cx="1699491" cy="16994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곱셈 기호 6"/>
          <p:cNvSpPr/>
          <p:nvPr/>
        </p:nvSpPr>
        <p:spPr>
          <a:xfrm>
            <a:off x="5440215" y="1800346"/>
            <a:ext cx="332509" cy="332509"/>
          </a:xfrm>
          <a:prstGeom prst="mathMultiply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42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BC8-D373-4FCF-ABD3-F09BFE0F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Answering using BERT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D254-86CC-4F78-8794-8E564E7B58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555" y="1015431"/>
            <a:ext cx="10875200" cy="594884"/>
          </a:xfrm>
        </p:spPr>
        <p:txBody>
          <a:bodyPr/>
          <a:lstStyle/>
          <a:p>
            <a:r>
              <a:rPr lang="en-US" altLang="ko-KR" dirty="0" smtClean="0"/>
              <a:t>Transformer – self-attention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63" y="1460868"/>
            <a:ext cx="3821299" cy="526782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02691" y="4341092"/>
            <a:ext cx="979054" cy="822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181929" y="4234875"/>
            <a:ext cx="979054" cy="822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65654" y="1601078"/>
            <a:ext cx="1699491" cy="16994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곱셈 기호 6"/>
          <p:cNvSpPr/>
          <p:nvPr/>
        </p:nvSpPr>
        <p:spPr>
          <a:xfrm>
            <a:off x="5440215" y="1800346"/>
            <a:ext cx="332509" cy="332509"/>
          </a:xfrm>
          <a:prstGeom prst="mathMultiply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7495526" y="2284569"/>
            <a:ext cx="489527" cy="341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15435" y="1601078"/>
            <a:ext cx="1699491" cy="16994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곱셈 기호 33"/>
          <p:cNvSpPr/>
          <p:nvPr/>
        </p:nvSpPr>
        <p:spPr>
          <a:xfrm>
            <a:off x="8889996" y="1800346"/>
            <a:ext cx="332509" cy="332509"/>
          </a:xfrm>
          <a:prstGeom prst="mathMultiply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079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BC8-D373-4FCF-ABD3-F09BFE0F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Answering using BERT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D254-86CC-4F78-8794-8E564E7B58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555" y="1015431"/>
            <a:ext cx="10875200" cy="594884"/>
          </a:xfrm>
        </p:spPr>
        <p:txBody>
          <a:bodyPr/>
          <a:lstStyle/>
          <a:p>
            <a:r>
              <a:rPr lang="en-US" altLang="ko-KR" dirty="0" smtClean="0"/>
              <a:t>Transformer – self-attention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63" y="1460868"/>
            <a:ext cx="3821299" cy="526782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02691" y="4341092"/>
            <a:ext cx="979054" cy="822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181929" y="4234875"/>
            <a:ext cx="979054" cy="822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65654" y="1601078"/>
            <a:ext cx="1699491" cy="16994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곱셈 기호 6"/>
          <p:cNvSpPr/>
          <p:nvPr/>
        </p:nvSpPr>
        <p:spPr>
          <a:xfrm>
            <a:off x="5440215" y="1800346"/>
            <a:ext cx="332509" cy="332509"/>
          </a:xfrm>
          <a:prstGeom prst="mathMultiply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7495526" y="2284569"/>
            <a:ext cx="489527" cy="341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15435" y="1601078"/>
            <a:ext cx="1699491" cy="16994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곱셈 기호 33"/>
          <p:cNvSpPr/>
          <p:nvPr/>
        </p:nvSpPr>
        <p:spPr>
          <a:xfrm>
            <a:off x="8889996" y="1800346"/>
            <a:ext cx="332509" cy="332509"/>
          </a:xfrm>
          <a:prstGeom prst="mathMultiply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615435" y="4207165"/>
            <a:ext cx="1699491" cy="16994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셈 기호 44"/>
          <p:cNvSpPr/>
          <p:nvPr/>
        </p:nvSpPr>
        <p:spPr>
          <a:xfrm>
            <a:off x="8889996" y="4406433"/>
            <a:ext cx="332509" cy="332509"/>
          </a:xfrm>
          <a:prstGeom prst="mathMultiply">
            <a:avLst/>
          </a:prstGeom>
          <a:solidFill>
            <a:schemeClr val="accent4">
              <a:lumMod val="25000"/>
            </a:schemeClr>
          </a:solidFill>
          <a:ln>
            <a:solidFill>
              <a:schemeClr val="accent4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 rot="5400000">
            <a:off x="9220416" y="3629892"/>
            <a:ext cx="489527" cy="247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7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BC8-D373-4FCF-ABD3-F09BFE0F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Answering using BERT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D254-86CC-4F78-8794-8E564E7B58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555" y="1015431"/>
            <a:ext cx="10875200" cy="594884"/>
          </a:xfrm>
        </p:spPr>
        <p:txBody>
          <a:bodyPr/>
          <a:lstStyle/>
          <a:p>
            <a:r>
              <a:rPr lang="en-US" altLang="ko-KR" dirty="0" smtClean="0"/>
              <a:t>RNN based model - </a:t>
            </a:r>
            <a:r>
              <a:rPr lang="en-US" altLang="ko-KR" dirty="0" err="1" smtClean="0"/>
              <a:t>BiDAF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762" y="1800346"/>
            <a:ext cx="8190786" cy="46792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166648" y="6519171"/>
            <a:ext cx="1335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err="1">
                <a:latin typeface="+mn-lt"/>
              </a:rPr>
              <a:t>Seo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dirty="0" err="1">
                <a:latin typeface="+mn-lt"/>
              </a:rPr>
              <a:t>Minjoon</a:t>
            </a:r>
            <a:r>
              <a:rPr lang="en-US" altLang="ko-KR" sz="1600" dirty="0">
                <a:latin typeface="+mn-lt"/>
              </a:rPr>
              <a:t>, et al. "Bidirectional attention flow for machine comprehension." </a:t>
            </a:r>
            <a:r>
              <a:rPr lang="en-US" altLang="ko-KR" sz="1600" i="1" dirty="0" err="1">
                <a:latin typeface="+mn-lt"/>
              </a:rPr>
              <a:t>arXiv</a:t>
            </a:r>
            <a:r>
              <a:rPr lang="en-US" altLang="ko-KR" sz="1600" i="1" dirty="0">
                <a:latin typeface="+mn-lt"/>
              </a:rPr>
              <a:t> </a:t>
            </a:r>
            <a:r>
              <a:rPr lang="en-US" altLang="ko-KR" sz="1600" i="1" dirty="0" smtClean="0">
                <a:latin typeface="+mn-lt"/>
              </a:rPr>
              <a:t>preprint arXiv:1611.01603</a:t>
            </a:r>
            <a:r>
              <a:rPr lang="en-US" altLang="ko-KR" sz="1600" dirty="0">
                <a:latin typeface="+mn-lt"/>
              </a:rPr>
              <a:t> (2016).</a:t>
            </a:r>
            <a:endParaRPr lang="ko-KR" altLang="en-US" sz="1200" dirty="0">
              <a:latin typeface="+mn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41964" y="2170545"/>
            <a:ext cx="2863272" cy="14962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41963" y="4812145"/>
            <a:ext cx="4544291" cy="3905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95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BC8-D373-4FCF-ABD3-F09BFE0F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Answering using BERT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D254-86CC-4F78-8794-8E564E7B58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555" y="1015431"/>
            <a:ext cx="10875200" cy="594884"/>
          </a:xfrm>
        </p:spPr>
        <p:txBody>
          <a:bodyPr/>
          <a:lstStyle/>
          <a:p>
            <a:r>
              <a:rPr lang="en-US" altLang="ko-KR" dirty="0" smtClean="0"/>
              <a:t>Transformer – self-attention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63" y="1460868"/>
            <a:ext cx="3821299" cy="526782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02691" y="4341092"/>
            <a:ext cx="979054" cy="822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181929" y="4234875"/>
            <a:ext cx="979054" cy="822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65654" y="1601078"/>
            <a:ext cx="1699491" cy="16994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곱셈 기호 6"/>
          <p:cNvSpPr/>
          <p:nvPr/>
        </p:nvSpPr>
        <p:spPr>
          <a:xfrm>
            <a:off x="5440215" y="1800346"/>
            <a:ext cx="332509" cy="332509"/>
          </a:xfrm>
          <a:prstGeom prst="mathMultiply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7495526" y="2284569"/>
            <a:ext cx="489527" cy="341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15435" y="1601078"/>
            <a:ext cx="1699491" cy="16994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곱셈 기호 33"/>
          <p:cNvSpPr/>
          <p:nvPr/>
        </p:nvSpPr>
        <p:spPr>
          <a:xfrm>
            <a:off x="8889996" y="1800346"/>
            <a:ext cx="332509" cy="332509"/>
          </a:xfrm>
          <a:prstGeom prst="mathMultiply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615435" y="4207165"/>
            <a:ext cx="1699491" cy="16994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셈 기호 44"/>
          <p:cNvSpPr/>
          <p:nvPr/>
        </p:nvSpPr>
        <p:spPr>
          <a:xfrm>
            <a:off x="8889996" y="4406433"/>
            <a:ext cx="332509" cy="332509"/>
          </a:xfrm>
          <a:prstGeom prst="mathMultiply">
            <a:avLst/>
          </a:prstGeom>
          <a:solidFill>
            <a:schemeClr val="accent4">
              <a:lumMod val="25000"/>
            </a:schemeClr>
          </a:solidFill>
          <a:ln>
            <a:solidFill>
              <a:schemeClr val="accent4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 rot="5400000">
            <a:off x="9220416" y="3629892"/>
            <a:ext cx="489527" cy="247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163125" y="4207165"/>
            <a:ext cx="1699491" cy="16994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곱셈 기호 47"/>
          <p:cNvSpPr/>
          <p:nvPr/>
        </p:nvSpPr>
        <p:spPr>
          <a:xfrm>
            <a:off x="5437686" y="4406433"/>
            <a:ext cx="332509" cy="332509"/>
          </a:xfrm>
          <a:prstGeom prst="mathMultiply">
            <a:avLst/>
          </a:prstGeom>
          <a:solidFill>
            <a:schemeClr val="accent4">
              <a:lumMod val="10000"/>
            </a:schemeClr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 rot="10800000">
            <a:off x="7495526" y="4932935"/>
            <a:ext cx="489527" cy="247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004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BC8-D373-4FCF-ABD3-F09BFE0F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Answering using BERT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D254-86CC-4F78-8794-8E564E7B58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555" y="1015431"/>
            <a:ext cx="10875200" cy="594884"/>
          </a:xfrm>
        </p:spPr>
        <p:txBody>
          <a:bodyPr/>
          <a:lstStyle/>
          <a:p>
            <a:r>
              <a:rPr lang="en-US" altLang="ko-KR" dirty="0"/>
              <a:t>Bidirectional Encoder Representations from </a:t>
            </a:r>
            <a:r>
              <a:rPr lang="en-US" altLang="ko-KR" dirty="0" smtClean="0"/>
              <a:t>Transformers (BERT)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98" y="2105458"/>
            <a:ext cx="10418457" cy="420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38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BC8-D373-4FCF-ABD3-F09BFE0F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Answering using BERT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D254-86CC-4F78-8794-8E564E7B58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555" y="1015431"/>
            <a:ext cx="10875200" cy="594884"/>
          </a:xfrm>
        </p:spPr>
        <p:txBody>
          <a:bodyPr/>
          <a:lstStyle/>
          <a:p>
            <a:r>
              <a:rPr lang="en-US" altLang="ko-KR" dirty="0" smtClean="0"/>
              <a:t>BERT – Masked Language Model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37" y="2902094"/>
            <a:ext cx="9382125" cy="33813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10555" y="1800345"/>
                <a:ext cx="11069148" cy="4827031"/>
              </a:xfrm>
            </p:spPr>
            <p:txBody>
              <a:bodyPr/>
              <a:lstStyle/>
              <a:p>
                <a:r>
                  <a:rPr lang="en-US" altLang="ko-KR" sz="2400" b="0" dirty="0" smtClean="0"/>
                  <a:t>Goal of Language Model: Inference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𝑔𝑖𝑣𝑒𝑛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8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10555" y="1800345"/>
                <a:ext cx="11069148" cy="482703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899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BC8-D373-4FCF-ABD3-F09BFE0F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Answering using BERT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D254-86CC-4F78-8794-8E564E7B58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555" y="1015431"/>
            <a:ext cx="10875200" cy="594884"/>
          </a:xfrm>
        </p:spPr>
        <p:txBody>
          <a:bodyPr/>
          <a:lstStyle/>
          <a:p>
            <a:r>
              <a:rPr lang="en-US" altLang="ko-KR" dirty="0" smtClean="0"/>
              <a:t>BERT – Masked Language 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10555" y="1800345"/>
                <a:ext cx="11069148" cy="4827031"/>
              </a:xfrm>
            </p:spPr>
            <p:txBody>
              <a:bodyPr/>
              <a:lstStyle/>
              <a:p>
                <a:r>
                  <a:rPr lang="en-US" altLang="ko-KR" sz="2400" b="0" dirty="0" smtClean="0"/>
                  <a:t>Goal of Masked Language Model: Inference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𝑤𝑜𝑟𝑑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𝑤𝑜𝑟𝑑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𝑤𝑜𝑟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+1: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dirty="0" smtClean="0"/>
              </a:p>
              <a:p>
                <a:r>
                  <a:rPr lang="en-US" altLang="ko-KR" sz="2400" dirty="0" smtClean="0"/>
                  <a:t>Example</a:t>
                </a:r>
              </a:p>
              <a:p>
                <a:pPr lvl="1"/>
                <a:r>
                  <a:rPr lang="en-US" altLang="ko-KR" sz="2467" dirty="0" smtClean="0"/>
                  <a:t>Please send a mail to me </a:t>
                </a:r>
                <a:r>
                  <a:rPr lang="en-US" altLang="ko-KR" sz="2467" dirty="0" smtClean="0">
                    <a:solidFill>
                      <a:srgbClr val="FF0000"/>
                    </a:solidFill>
                  </a:rPr>
                  <a:t>[MASK] </a:t>
                </a:r>
                <a:r>
                  <a:rPr lang="en-US" altLang="ko-KR" sz="2467" dirty="0" smtClean="0"/>
                  <a:t>4 PM.</a:t>
                </a:r>
              </a:p>
              <a:p>
                <a:pPr lvl="1"/>
                <a:r>
                  <a:rPr lang="en-US" altLang="ko-KR" sz="2467" dirty="0" smtClean="0"/>
                  <a:t>I really like a cute </a:t>
                </a:r>
                <a:r>
                  <a:rPr lang="en-US" altLang="ko-KR" sz="2467" dirty="0" smtClean="0">
                    <a:solidFill>
                      <a:srgbClr val="FF0000"/>
                    </a:solidFill>
                  </a:rPr>
                  <a:t>[MASK]</a:t>
                </a:r>
                <a:r>
                  <a:rPr lang="en-US" altLang="ko-KR" sz="2467" dirty="0" smtClean="0"/>
                  <a:t>.</a:t>
                </a:r>
              </a:p>
              <a:p>
                <a:pPr lvl="1"/>
                <a:r>
                  <a:rPr lang="en-US" altLang="ko-KR" sz="2467" dirty="0">
                    <a:solidFill>
                      <a:srgbClr val="FF0000"/>
                    </a:solidFill>
                  </a:rPr>
                  <a:t>[MASK</a:t>
                </a:r>
                <a:r>
                  <a:rPr lang="en-US" altLang="ko-KR" sz="2467" dirty="0" smtClean="0">
                    <a:solidFill>
                      <a:srgbClr val="FF0000"/>
                    </a:solidFill>
                  </a:rPr>
                  <a:t>]</a:t>
                </a:r>
                <a:r>
                  <a:rPr lang="en-US" altLang="ko-KR" sz="2467" dirty="0" smtClean="0"/>
                  <a:t> is the capital of South Korea.</a:t>
                </a:r>
              </a:p>
              <a:p>
                <a:pPr lvl="1"/>
                <a:endParaRPr lang="en-US" altLang="ko-KR" sz="2467" dirty="0"/>
              </a:p>
              <a:p>
                <a:r>
                  <a:rPr lang="en-US" altLang="ko-KR" sz="2400" dirty="0" smtClean="0"/>
                  <a:t>There exist more than 1 mask in a sentence.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ko-KR" sz="2467" dirty="0" smtClean="0"/>
                  <a:t>If too much mask in a sentence </a:t>
                </a:r>
                <a:r>
                  <a:rPr lang="ko-KR" altLang="en-US" sz="2467" dirty="0" smtClean="0"/>
                  <a:t>→</a:t>
                </a:r>
                <a:r>
                  <a:rPr lang="en-US" altLang="ko-KR" sz="2467" dirty="0" smtClean="0"/>
                  <a:t> hard to learn context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ko-KR" sz="2467" dirty="0" smtClean="0"/>
                  <a:t>If too little mask in a sentence </a:t>
                </a:r>
                <a:r>
                  <a:rPr lang="ko-KR" altLang="en-US" sz="2467" dirty="0"/>
                  <a:t>→</a:t>
                </a:r>
                <a:r>
                  <a:rPr lang="en-US" altLang="ko-KR" sz="2467" dirty="0"/>
                  <a:t> </a:t>
                </a:r>
                <a:r>
                  <a:rPr lang="en-US" altLang="ko-KR" sz="2467" dirty="0" smtClean="0"/>
                  <a:t>need to train many time</a:t>
                </a:r>
                <a:endParaRPr lang="en-US" altLang="ko-KR" sz="2467" dirty="0"/>
              </a:p>
            </p:txBody>
          </p:sp>
        </mc:Choice>
        <mc:Fallback>
          <p:sp>
            <p:nvSpPr>
              <p:cNvPr id="8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10555" y="1800345"/>
                <a:ext cx="11069148" cy="4827031"/>
              </a:xfrm>
              <a:blipFill>
                <a:blip r:embed="rId2"/>
                <a:stretch>
                  <a:fillRect b="-50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211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BC8-D373-4FCF-ABD3-F09BFE0F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Answering using BERT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D254-86CC-4F78-8794-8E564E7B58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555" y="1015431"/>
            <a:ext cx="10875200" cy="594884"/>
          </a:xfrm>
        </p:spPr>
        <p:txBody>
          <a:bodyPr/>
          <a:lstStyle/>
          <a:p>
            <a:r>
              <a:rPr lang="en-US" altLang="ko-KR" dirty="0" smtClean="0"/>
              <a:t>BERT – Next Sentence Prediction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10555" y="1800345"/>
                <a:ext cx="11069148" cy="4827031"/>
              </a:xfrm>
            </p:spPr>
            <p:txBody>
              <a:bodyPr/>
              <a:lstStyle/>
              <a:p>
                <a:r>
                  <a:rPr lang="en-US" altLang="ko-KR" sz="2400" dirty="0" smtClean="0"/>
                  <a:t>Given two sentences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𝑆𝑒𝑛𝑡𝑒𝑛𝑐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𝑆𝑒𝑛𝑡𝑒𝑛𝑐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67" dirty="0" smtClean="0"/>
                  <a:t>,</a:t>
                </a:r>
              </a:p>
              <a:p>
                <a:r>
                  <a:rPr lang="en-US" altLang="ko-KR" sz="2467" dirty="0" smtClean="0"/>
                  <a:t>Classify whether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𝑆𝑒𝑛𝑡𝑒𝑛𝑐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67" dirty="0" smtClean="0"/>
                  <a:t> is the next sentence of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𝑆𝑒𝑛𝑡𝑒𝑛𝑐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67" dirty="0" smtClean="0"/>
                  <a:t> or not.</a:t>
                </a:r>
              </a:p>
              <a:p>
                <a:endParaRPr lang="en-US" altLang="ko-KR" sz="2467" dirty="0" smtClean="0"/>
              </a:p>
              <a:p>
                <a:r>
                  <a:rPr lang="en-US" altLang="ko-KR" sz="2467" dirty="0" smtClean="0"/>
                  <a:t>Example</a:t>
                </a:r>
              </a:p>
              <a:p>
                <a:pPr lvl="1"/>
                <a:endParaRPr lang="en-US" altLang="ko-KR" sz="2534" dirty="0" smtClean="0"/>
              </a:p>
            </p:txBody>
          </p:sp>
        </mc:Choice>
        <mc:Fallback>
          <p:sp>
            <p:nvSpPr>
              <p:cNvPr id="8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10555" y="1800345"/>
                <a:ext cx="11069148" cy="482703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5" y="4732400"/>
            <a:ext cx="10540422" cy="100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27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BC8-D373-4FCF-ABD3-F09BFE0F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Answering using BERT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D254-86CC-4F78-8794-8E564E7B58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555" y="1015431"/>
            <a:ext cx="10875200" cy="594884"/>
          </a:xfrm>
        </p:spPr>
        <p:txBody>
          <a:bodyPr/>
          <a:lstStyle/>
          <a:p>
            <a:r>
              <a:rPr lang="en-US" altLang="ko-KR" dirty="0" smtClean="0"/>
              <a:t>BERT – Fine-Tuning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98" y="2105458"/>
            <a:ext cx="10418457" cy="420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26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BC8-D373-4FCF-ABD3-F09BFE0F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Answering using BERT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D254-86CC-4F78-8794-8E564E7B58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555" y="1015431"/>
            <a:ext cx="10875200" cy="594884"/>
          </a:xfrm>
        </p:spPr>
        <p:txBody>
          <a:bodyPr/>
          <a:lstStyle/>
          <a:p>
            <a:r>
              <a:rPr lang="en-US" altLang="ko-KR" dirty="0" smtClean="0"/>
              <a:t>BERT – Fine-Tuning</a:t>
            </a:r>
            <a:endParaRPr lang="ko-KR" altLang="en-US" dirty="0"/>
          </a:p>
        </p:txBody>
      </p:sp>
      <p:pic>
        <p:nvPicPr>
          <p:cNvPr id="5" name="Google Shape;327;p57">
            <a:extLst>
              <a:ext uri="{FF2B5EF4-FFF2-40B4-BE49-F238E27FC236}">
                <a16:creationId xmlns:a16="http://schemas.microsoft.com/office/drawing/2014/main" id="{52C8DBD0-6F23-4CEF-9FD2-77B94833581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728" y="1702678"/>
            <a:ext cx="6217674" cy="46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A4D6180-E464-4F2B-9EBC-8617FC11606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529458" y="2235199"/>
            <a:ext cx="5662542" cy="322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42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BC8-D373-4FCF-ABD3-F09BFE0F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Answering using BERT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D254-86CC-4F78-8794-8E564E7B58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555" y="1015431"/>
            <a:ext cx="10875200" cy="594884"/>
          </a:xfrm>
        </p:spPr>
        <p:txBody>
          <a:bodyPr/>
          <a:lstStyle/>
          <a:p>
            <a:r>
              <a:rPr lang="en-US" altLang="ko-KR" dirty="0"/>
              <a:t>Bidirectional Encoder Representations from </a:t>
            </a:r>
            <a:r>
              <a:rPr lang="en-US" altLang="ko-KR" dirty="0" smtClean="0"/>
              <a:t>Transformers (BERT)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98" y="2105458"/>
            <a:ext cx="10418457" cy="420297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34473" y="2105458"/>
            <a:ext cx="4378036" cy="1118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구부러진 연결선 7"/>
          <p:cNvCxnSpPr/>
          <p:nvPr/>
        </p:nvCxnSpPr>
        <p:spPr>
          <a:xfrm rot="10800000">
            <a:off x="591127" y="1610316"/>
            <a:ext cx="757384" cy="495145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04614" y="1610518"/>
            <a:ext cx="221887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lt"/>
              </a:rPr>
              <a:t>Remove Top Layer</a:t>
            </a:r>
            <a:endParaRPr lang="ko-KR" alt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1346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BC8-D373-4FCF-ABD3-F09BFE0F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Answering using BERT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D254-86CC-4F78-8794-8E564E7B58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555" y="1015431"/>
            <a:ext cx="10875200" cy="594884"/>
          </a:xfrm>
        </p:spPr>
        <p:txBody>
          <a:bodyPr/>
          <a:lstStyle/>
          <a:p>
            <a:r>
              <a:rPr lang="en-US" altLang="ko-KR" dirty="0"/>
              <a:t>Bidirectional Encoder Representations from </a:t>
            </a:r>
            <a:r>
              <a:rPr lang="en-US" altLang="ko-KR" dirty="0" smtClean="0"/>
              <a:t>Transformers (BERT)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98" y="2105458"/>
            <a:ext cx="10418457" cy="420297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015399" y="2105457"/>
            <a:ext cx="5370355" cy="1118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68655" y="1668058"/>
            <a:ext cx="5110876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n-lt"/>
              </a:rPr>
              <a:t>Attach New Top Layer &amp; Update All Parameter</a:t>
            </a:r>
            <a:endParaRPr lang="ko-KR" alt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8406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dirty="0"/>
              <a:t>[1] https://rajpurkar.github.io/SQuAD-explorer/</a:t>
            </a:r>
            <a:endParaRPr lang="ko-KR" altLang="en-US" dirty="0"/>
          </a:p>
          <a:p>
            <a:pPr marL="114300" indent="0">
              <a:buNone/>
            </a:pPr>
            <a:r>
              <a:rPr lang="en-US" altLang="ko-KR" dirty="0" smtClean="0"/>
              <a:t>[2] </a:t>
            </a:r>
            <a:r>
              <a:rPr lang="en-US" altLang="ko-KR" dirty="0" err="1" smtClean="0"/>
              <a:t>Seo</a:t>
            </a:r>
            <a:r>
              <a:rPr lang="en-US" altLang="ko-KR" dirty="0"/>
              <a:t>, </a:t>
            </a:r>
            <a:r>
              <a:rPr lang="en-US" altLang="ko-KR" dirty="0" err="1"/>
              <a:t>Minjoon</a:t>
            </a:r>
            <a:r>
              <a:rPr lang="en-US" altLang="ko-KR" dirty="0"/>
              <a:t>, et al. "Bidirectional attention flow for machine comprehension." </a:t>
            </a:r>
            <a:r>
              <a:rPr lang="en-US" altLang="ko-KR" i="1" dirty="0" err="1"/>
              <a:t>arXiv</a:t>
            </a:r>
            <a:r>
              <a:rPr lang="en-US" altLang="ko-KR" i="1" dirty="0"/>
              <a:t> preprint arXiv:1611.01603</a:t>
            </a:r>
            <a:r>
              <a:rPr lang="en-US" altLang="ko-KR" dirty="0"/>
              <a:t> (2016).</a:t>
            </a:r>
            <a:endParaRPr lang="ko-KR" altLang="en-US" sz="1400" dirty="0"/>
          </a:p>
          <a:p>
            <a:pPr marL="114300" indent="0">
              <a:buNone/>
            </a:pPr>
            <a:r>
              <a:rPr lang="en-US" altLang="ko-KR" dirty="0" smtClean="0"/>
              <a:t>[3] </a:t>
            </a:r>
            <a:r>
              <a:rPr lang="en-US" altLang="ko-KR" dirty="0" err="1"/>
              <a:t>Gehring</a:t>
            </a:r>
            <a:r>
              <a:rPr lang="en-US" altLang="ko-KR" dirty="0"/>
              <a:t>, Jonas, et al. "Convolutional sequence to sequence learning." </a:t>
            </a:r>
            <a:r>
              <a:rPr lang="en-US" altLang="ko-KR" i="1" dirty="0"/>
              <a:t>Proceedings of the 34th International Conference on Machine Learning-Volume 70</a:t>
            </a:r>
            <a:r>
              <a:rPr lang="en-US" altLang="ko-KR" dirty="0"/>
              <a:t>. JMLR. org, 2017</a:t>
            </a:r>
            <a:r>
              <a:rPr lang="en-US" altLang="ko-KR" dirty="0" smtClean="0"/>
              <a:t>.</a:t>
            </a:r>
          </a:p>
          <a:p>
            <a:pPr marL="114300" indent="0">
              <a:buNone/>
            </a:pPr>
            <a:r>
              <a:rPr lang="en-US" altLang="ko-KR" dirty="0" smtClean="0"/>
              <a:t>[4] </a:t>
            </a:r>
            <a:r>
              <a:rPr lang="en-US" altLang="ko-KR" dirty="0" err="1" smtClean="0"/>
              <a:t>Vaswani</a:t>
            </a:r>
            <a:r>
              <a:rPr lang="en-US" altLang="ko-KR" dirty="0"/>
              <a:t>, Ashish, et al. "Attention is all you need." Advances in neural information processing systems. 2017.</a:t>
            </a:r>
          </a:p>
          <a:p>
            <a:pPr marL="114300" indent="0">
              <a:buNone/>
            </a:pPr>
            <a:r>
              <a:rPr lang="en-US" altLang="ko-KR" dirty="0" smtClean="0"/>
              <a:t>[5] Yu</a:t>
            </a:r>
            <a:r>
              <a:rPr lang="en-US" altLang="ko-KR" dirty="0"/>
              <a:t>, Adams Wei, et al. "</a:t>
            </a:r>
            <a:r>
              <a:rPr lang="en-US" altLang="ko-KR" dirty="0" err="1"/>
              <a:t>Qanet</a:t>
            </a:r>
            <a:r>
              <a:rPr lang="en-US" altLang="ko-KR" dirty="0"/>
              <a:t>: Combining local convolution with global self-attention for reading comprehension." </a:t>
            </a:r>
            <a:r>
              <a:rPr lang="en-US" altLang="ko-KR" dirty="0" err="1"/>
              <a:t>arXiv</a:t>
            </a:r>
            <a:r>
              <a:rPr lang="en-US" altLang="ko-KR" dirty="0"/>
              <a:t> preprint arXiv:1804.09541 (2018</a:t>
            </a:r>
            <a:r>
              <a:rPr lang="en-US" altLang="ko-KR" dirty="0" smtClean="0"/>
              <a:t>).</a:t>
            </a:r>
          </a:p>
          <a:p>
            <a:pPr marL="114300" indent="0">
              <a:buNone/>
            </a:pPr>
            <a:r>
              <a:rPr lang="en-US" altLang="ko-KR" dirty="0" smtClean="0"/>
              <a:t>[6] Devlin</a:t>
            </a:r>
            <a:r>
              <a:rPr lang="en-US" altLang="ko-KR" dirty="0"/>
              <a:t>, Jacob, et al. "Bert: Pre-training of deep bidirectional transformers for language understanding." </a:t>
            </a:r>
            <a:r>
              <a:rPr lang="en-US" altLang="ko-KR" i="1" dirty="0" err="1"/>
              <a:t>arXiv</a:t>
            </a:r>
            <a:r>
              <a:rPr lang="en-US" altLang="ko-KR" i="1" dirty="0"/>
              <a:t> preprint arXiv:1810.04805</a:t>
            </a:r>
            <a:r>
              <a:rPr lang="en-US" altLang="ko-KR" dirty="0"/>
              <a:t> (2018</a:t>
            </a:r>
            <a:r>
              <a:rPr lang="en-US" altLang="ko-KR" dirty="0" smtClean="0"/>
              <a:t>).</a:t>
            </a:r>
          </a:p>
          <a:p>
            <a:pPr marL="114300" indent="0">
              <a:buNone/>
            </a:pPr>
            <a:r>
              <a:rPr lang="en-US" altLang="ko-KR" dirty="0"/>
              <a:t>[7] https://nlp.stanford.edu/seminar/details/jdevlin.pdf</a:t>
            </a:r>
            <a:endParaRPr lang="en-US" altLang="ko-KR" dirty="0" smtClean="0"/>
          </a:p>
          <a:p>
            <a:pPr marL="114300" indent="0">
              <a:buNone/>
            </a:pPr>
            <a:r>
              <a:rPr lang="en-US" altLang="ko-KR" dirty="0" smtClean="0"/>
              <a:t>[8] https</a:t>
            </a:r>
            <a:r>
              <a:rPr lang="en-US" altLang="ko-KR" dirty="0"/>
              <a:t>://blog.nerdfactory.ai/2019/04/25/learn-bert-with-colab.html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69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BC8-D373-4FCF-ABD3-F09BFE0F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Answering using BERT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D254-86CC-4F78-8794-8E564E7B58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555" y="1015431"/>
            <a:ext cx="10875200" cy="594884"/>
          </a:xfrm>
        </p:spPr>
        <p:txBody>
          <a:bodyPr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NN based model – </a:t>
            </a:r>
            <a:r>
              <a:rPr lang="en-US" altLang="ko-KR" dirty="0"/>
              <a:t>ConvS2S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166648" y="6519171"/>
            <a:ext cx="13358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/>
              <a:t>Gehring</a:t>
            </a:r>
            <a:r>
              <a:rPr lang="en-US" altLang="ko-KR" sz="1200" dirty="0"/>
              <a:t>, Jonas, et al. "Convolutional sequence to sequence learning." </a:t>
            </a:r>
            <a:r>
              <a:rPr lang="en-US" altLang="ko-KR" sz="1200" i="1" dirty="0"/>
              <a:t>Proceedings of the 34th International Conference on Machine Learning-Volume 70</a:t>
            </a:r>
            <a:r>
              <a:rPr lang="en-US" altLang="ko-KR" sz="1200" dirty="0"/>
              <a:t>. JMLR. org, 2017.</a:t>
            </a:r>
            <a:endParaRPr lang="ko-KR" altLang="en-US" sz="900" dirty="0">
              <a:latin typeface="+mn-l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79" y="1610315"/>
            <a:ext cx="3838520" cy="477969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111999" y="2375327"/>
            <a:ext cx="2466110" cy="258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45054" y="3661219"/>
            <a:ext cx="3600000" cy="258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645054" y="4947111"/>
            <a:ext cx="5400000" cy="258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65284" y="2376908"/>
            <a:ext cx="314037" cy="2586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2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BC8-D373-4FCF-ABD3-F09BFE0F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Answering using BERT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D254-86CC-4F78-8794-8E564E7B58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555" y="1015431"/>
            <a:ext cx="10875200" cy="594884"/>
          </a:xfrm>
        </p:spPr>
        <p:txBody>
          <a:bodyPr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NN based model – </a:t>
            </a:r>
            <a:r>
              <a:rPr lang="en-US" altLang="ko-KR" dirty="0"/>
              <a:t>ConvS2S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166648" y="6519171"/>
            <a:ext cx="13358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/>
              <a:t>Gehring</a:t>
            </a:r>
            <a:r>
              <a:rPr lang="en-US" altLang="ko-KR" sz="1200" dirty="0"/>
              <a:t>, Jonas, et al. "Convolutional sequence to sequence learning." </a:t>
            </a:r>
            <a:r>
              <a:rPr lang="en-US" altLang="ko-KR" sz="1200" i="1" dirty="0"/>
              <a:t>Proceedings of the 34th International Conference on Machine Learning-Volume 70</a:t>
            </a:r>
            <a:r>
              <a:rPr lang="en-US" altLang="ko-KR" sz="1200" dirty="0"/>
              <a:t>. JMLR. org, 2017.</a:t>
            </a:r>
            <a:endParaRPr lang="ko-KR" altLang="en-US" sz="900" dirty="0">
              <a:latin typeface="+mn-l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79" y="1610315"/>
            <a:ext cx="3838520" cy="477969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111999" y="2375327"/>
            <a:ext cx="2466110" cy="258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45054" y="3661219"/>
            <a:ext cx="3600000" cy="258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645054" y="4947111"/>
            <a:ext cx="5400000" cy="258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65284" y="2376908"/>
            <a:ext cx="314037" cy="2586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7195127" y="2633945"/>
            <a:ext cx="570157" cy="1027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184640" y="3659638"/>
            <a:ext cx="1464838" cy="2586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059976" y="2630783"/>
            <a:ext cx="570156" cy="10264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98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BC8-D373-4FCF-ABD3-F09BFE0F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Answering using BERT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D254-86CC-4F78-8794-8E564E7B58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555" y="1015431"/>
            <a:ext cx="10875200" cy="594884"/>
          </a:xfrm>
        </p:spPr>
        <p:txBody>
          <a:bodyPr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NN based model – </a:t>
            </a:r>
            <a:r>
              <a:rPr lang="en-US" altLang="ko-KR" dirty="0"/>
              <a:t>ConvS2S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166648" y="6519171"/>
            <a:ext cx="13358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/>
              <a:t>Gehring</a:t>
            </a:r>
            <a:r>
              <a:rPr lang="en-US" altLang="ko-KR" sz="1200" dirty="0"/>
              <a:t>, Jonas, et al. "Convolutional sequence to sequence learning." </a:t>
            </a:r>
            <a:r>
              <a:rPr lang="en-US" altLang="ko-KR" sz="1200" i="1" dirty="0"/>
              <a:t>Proceedings of the 34th International Conference on Machine Learning-Volume 70</a:t>
            </a:r>
            <a:r>
              <a:rPr lang="en-US" altLang="ko-KR" sz="1200" dirty="0"/>
              <a:t>. JMLR. org, 2017.</a:t>
            </a:r>
            <a:endParaRPr lang="ko-KR" altLang="en-US" sz="900" dirty="0">
              <a:latin typeface="+mn-l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79" y="1610315"/>
            <a:ext cx="3838520" cy="477969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111999" y="2375327"/>
            <a:ext cx="2466110" cy="258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45054" y="3661219"/>
            <a:ext cx="3600000" cy="258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645054" y="4947111"/>
            <a:ext cx="5400000" cy="258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65284" y="2376908"/>
            <a:ext cx="314037" cy="2586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7195127" y="2633945"/>
            <a:ext cx="570157" cy="1027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38992" y="3915885"/>
            <a:ext cx="570156" cy="10264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184640" y="3659638"/>
            <a:ext cx="1464838" cy="2586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6624970" y="3915094"/>
            <a:ext cx="570157" cy="1027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059976" y="2630783"/>
            <a:ext cx="570156" cy="10264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624970" y="4937624"/>
            <a:ext cx="2584178" cy="2940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3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BC8-D373-4FCF-ABD3-F09BFE0F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Answering using BERT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D254-86CC-4F78-8794-8E564E7B58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555" y="1015431"/>
            <a:ext cx="10875200" cy="594884"/>
          </a:xfrm>
        </p:spPr>
        <p:txBody>
          <a:bodyPr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NN based model – ConvS2S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166648" y="6519171"/>
            <a:ext cx="13358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/>
              <a:t>Gehring</a:t>
            </a:r>
            <a:r>
              <a:rPr lang="en-US" altLang="ko-KR" sz="1200" dirty="0"/>
              <a:t>, Jonas, et al. "Convolutional sequence to sequence learning." </a:t>
            </a:r>
            <a:r>
              <a:rPr lang="en-US" altLang="ko-KR" sz="1200" i="1" dirty="0"/>
              <a:t>Proceedings of the 34th International Conference on Machine Learning-Volume 70</a:t>
            </a:r>
            <a:r>
              <a:rPr lang="en-US" altLang="ko-KR" sz="1200" dirty="0"/>
              <a:t>. JMLR. org, 2017.</a:t>
            </a:r>
            <a:endParaRPr lang="ko-KR" altLang="en-US" sz="900" dirty="0">
              <a:latin typeface="+mn-l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79" y="1610315"/>
            <a:ext cx="3838520" cy="477969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111999" y="2375327"/>
            <a:ext cx="2466110" cy="258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45054" y="3661219"/>
            <a:ext cx="3600000" cy="258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645054" y="4947111"/>
            <a:ext cx="5400000" cy="258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65284" y="2376908"/>
            <a:ext cx="314037" cy="2586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7195127" y="2633945"/>
            <a:ext cx="570157" cy="1027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38992" y="3915885"/>
            <a:ext cx="570156" cy="10264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184640" y="3659638"/>
            <a:ext cx="1464838" cy="2586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6624970" y="3915094"/>
            <a:ext cx="570157" cy="1027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059976" y="2630783"/>
            <a:ext cx="570156" cy="10264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624970" y="4937624"/>
            <a:ext cx="2584178" cy="2940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080351" y="2366342"/>
            <a:ext cx="314037" cy="258618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8374013" y="2627332"/>
            <a:ext cx="570156" cy="1026483"/>
          </a:xfrm>
          <a:prstGeom prst="line">
            <a:avLst/>
          </a:prstGeom>
          <a:ln w="28575">
            <a:solidFill>
              <a:srgbClr val="428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7515438" y="2629992"/>
            <a:ext cx="570157" cy="1027274"/>
          </a:xfrm>
          <a:prstGeom prst="line">
            <a:avLst/>
          </a:prstGeom>
          <a:ln w="28575">
            <a:solidFill>
              <a:srgbClr val="428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6955768" y="3922452"/>
            <a:ext cx="570157" cy="1027274"/>
          </a:xfrm>
          <a:prstGeom prst="line">
            <a:avLst/>
          </a:prstGeom>
          <a:ln w="28575">
            <a:solidFill>
              <a:srgbClr val="428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515438" y="3655442"/>
            <a:ext cx="1464838" cy="258618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8980276" y="3930184"/>
            <a:ext cx="570156" cy="1026483"/>
          </a:xfrm>
          <a:prstGeom prst="line">
            <a:avLst/>
          </a:prstGeom>
          <a:ln w="28575">
            <a:solidFill>
              <a:srgbClr val="428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964787" y="4941289"/>
            <a:ext cx="2584178" cy="294073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22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BC8-D373-4FCF-ABD3-F09BFE0F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Answering using BERT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D254-86CC-4F78-8794-8E564E7B58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555" y="1015431"/>
            <a:ext cx="10875200" cy="594884"/>
          </a:xfrm>
        </p:spPr>
        <p:txBody>
          <a:bodyPr/>
          <a:lstStyle/>
          <a:p>
            <a:r>
              <a:rPr lang="en-US" altLang="ko-KR" dirty="0" smtClean="0"/>
              <a:t>Attention based model – Transformer, </a:t>
            </a:r>
            <a:r>
              <a:rPr lang="en-US" altLang="ko-KR" dirty="0" err="1" smtClean="0"/>
              <a:t>QANet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166649" y="6399644"/>
            <a:ext cx="13358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latin typeface="+mn-lt"/>
              </a:rPr>
              <a:t>Vaswani</a:t>
            </a:r>
            <a:r>
              <a:rPr lang="en-US" altLang="ko-KR" sz="1200" dirty="0">
                <a:latin typeface="+mn-lt"/>
              </a:rPr>
              <a:t>, Ashish, et al. "Attention is all you need." Advances in neural information processing systems. 2017</a:t>
            </a:r>
            <a:r>
              <a:rPr lang="en-US" altLang="ko-KR" sz="1200" dirty="0" smtClean="0">
                <a:latin typeface="+mn-lt"/>
              </a:rPr>
              <a:t>.</a:t>
            </a:r>
          </a:p>
          <a:p>
            <a:pPr algn="r"/>
            <a:r>
              <a:rPr lang="en-US" altLang="ko-KR" sz="1200" dirty="0">
                <a:latin typeface="+mn-lt"/>
              </a:rPr>
              <a:t>Yu, Adams Wei, et al. "</a:t>
            </a:r>
            <a:r>
              <a:rPr lang="en-US" altLang="ko-KR" sz="1200" dirty="0" err="1">
                <a:latin typeface="+mn-lt"/>
              </a:rPr>
              <a:t>Qanet</a:t>
            </a:r>
            <a:r>
              <a:rPr lang="en-US" altLang="ko-KR" sz="1200" dirty="0">
                <a:latin typeface="+mn-lt"/>
              </a:rPr>
              <a:t>: Combining local convolution with global self-attention for reading comprehension." </a:t>
            </a:r>
            <a:r>
              <a:rPr lang="en-US" altLang="ko-KR" sz="1200" dirty="0" err="1">
                <a:latin typeface="+mn-lt"/>
              </a:rPr>
              <a:t>arXiv</a:t>
            </a:r>
            <a:r>
              <a:rPr lang="en-US" altLang="ko-KR" sz="1200" dirty="0">
                <a:latin typeface="+mn-lt"/>
              </a:rPr>
              <a:t> preprint arXiv:1804.09541 (2018).</a:t>
            </a:r>
            <a:endParaRPr lang="ko-KR" altLang="en-US" sz="1200" dirty="0">
              <a:latin typeface="+mn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114" y="1610315"/>
            <a:ext cx="3377560" cy="46561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612" y="1826663"/>
            <a:ext cx="5366309" cy="422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0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BC8-D373-4FCF-ABD3-F09BFE0F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Answering using BERT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D254-86CC-4F78-8794-8E564E7B58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555" y="1015431"/>
            <a:ext cx="10875200" cy="594884"/>
          </a:xfrm>
        </p:spPr>
        <p:txBody>
          <a:bodyPr/>
          <a:lstStyle/>
          <a:p>
            <a:r>
              <a:rPr lang="en-US" altLang="ko-KR" dirty="0" smtClean="0"/>
              <a:t>Transformer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5" y="1800346"/>
            <a:ext cx="3377560" cy="46561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555" y="1940501"/>
            <a:ext cx="6934200" cy="3752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934479" y="5079220"/>
                <a:ext cx="2013676" cy="390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+mn-lt"/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dirty="0">
                  <a:latin typeface="+mn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479" y="5079220"/>
                <a:ext cx="2013676" cy="390235"/>
              </a:xfrm>
              <a:prstGeom prst="rect">
                <a:avLst/>
              </a:prstGeom>
              <a:blipFill>
                <a:blip r:embed="rId5"/>
                <a:stretch>
                  <a:fillRect t="-4688" b="-26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689534" y="5386286"/>
                <a:ext cx="2463160" cy="38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+mn-lt"/>
                  </a:rPr>
                  <a:t>Key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dirty="0">
                  <a:latin typeface="+mn-lt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534" y="5386286"/>
                <a:ext cx="2463160" cy="384592"/>
              </a:xfrm>
              <a:prstGeom prst="rect">
                <a:avLst/>
              </a:prstGeom>
              <a:blipFill>
                <a:blip r:embed="rId6"/>
                <a:stretch>
                  <a:fillRect t="-6349" b="-253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737386" y="5079220"/>
                <a:ext cx="2216727" cy="38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+mn-lt"/>
                  </a:rPr>
                  <a:t>Value</a:t>
                </a:r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dirty="0">
                  <a:latin typeface="+mn-lt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386" y="5079220"/>
                <a:ext cx="2216727" cy="384592"/>
              </a:xfrm>
              <a:prstGeom prst="rect">
                <a:avLst/>
              </a:prstGeom>
              <a:blipFill>
                <a:blip r:embed="rId7"/>
                <a:stretch>
                  <a:fillRect t="-6349" b="-269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8977" y="6081414"/>
            <a:ext cx="37242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62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BC8-D373-4FCF-ABD3-F09BFE0F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Answering using BERT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D254-86CC-4F78-8794-8E564E7B58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555" y="1015431"/>
            <a:ext cx="10875200" cy="594884"/>
          </a:xfrm>
        </p:spPr>
        <p:txBody>
          <a:bodyPr/>
          <a:lstStyle/>
          <a:p>
            <a:r>
              <a:rPr lang="en-US" altLang="ko-KR" dirty="0" smtClean="0"/>
              <a:t>Transformer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55772"/>
          <a:stretch/>
        </p:blipFill>
        <p:spPr>
          <a:xfrm>
            <a:off x="992132" y="1800346"/>
            <a:ext cx="3066845" cy="3752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10555" y="4972114"/>
                <a:ext cx="2013676" cy="390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+mn-lt"/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dirty="0">
                  <a:latin typeface="+mn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55" y="4972114"/>
                <a:ext cx="2013676" cy="390235"/>
              </a:xfrm>
              <a:prstGeom prst="rect">
                <a:avLst/>
              </a:prstGeom>
              <a:blipFill>
                <a:blip r:embed="rId4"/>
                <a:stretch>
                  <a:fillRect t="-4688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265610" y="5279180"/>
                <a:ext cx="2463160" cy="38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+mn-lt"/>
                  </a:rPr>
                  <a:t>Key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dirty="0">
                  <a:latin typeface="+mn-lt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610" y="5279180"/>
                <a:ext cx="2463160" cy="384592"/>
              </a:xfrm>
              <a:prstGeom prst="rect">
                <a:avLst/>
              </a:prstGeom>
              <a:blipFill>
                <a:blip r:embed="rId5"/>
                <a:stretch>
                  <a:fillRect t="-6349" b="-269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313462" y="4972114"/>
                <a:ext cx="2216727" cy="38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+mn-lt"/>
                  </a:rPr>
                  <a:t>Value</a:t>
                </a:r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dirty="0">
                  <a:latin typeface="+mn-lt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462" y="4972114"/>
                <a:ext cx="2216727" cy="384592"/>
              </a:xfrm>
              <a:prstGeom prst="rect">
                <a:avLst/>
              </a:prstGeom>
              <a:blipFill>
                <a:blip r:embed="rId6"/>
                <a:stretch>
                  <a:fillRect t="-6349" b="-253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3262" y="1800346"/>
            <a:ext cx="3724275" cy="70485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48616"/>
              </p:ext>
            </p:extLst>
          </p:nvPr>
        </p:nvGraphicFramePr>
        <p:xfrm>
          <a:off x="4304083" y="2986688"/>
          <a:ext cx="1613326" cy="1144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663">
                  <a:extLst>
                    <a:ext uri="{9D8B030D-6E8A-4147-A177-3AD203B41FA5}">
                      <a16:colId xmlns:a16="http://schemas.microsoft.com/office/drawing/2014/main" val="4103543129"/>
                    </a:ext>
                  </a:extLst>
                </a:gridCol>
                <a:gridCol w="806663">
                  <a:extLst>
                    <a:ext uri="{9D8B030D-6E8A-4147-A177-3AD203B41FA5}">
                      <a16:colId xmlns:a16="http://schemas.microsoft.com/office/drawing/2014/main" val="370260048"/>
                    </a:ext>
                  </a:extLst>
                </a:gridCol>
              </a:tblGrid>
              <a:tr h="348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69955"/>
                  </a:ext>
                </a:extLst>
              </a:tr>
              <a:tr h="348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069336"/>
                  </a:ext>
                </a:extLst>
              </a:tr>
              <a:tr h="392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16783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878512"/>
              </p:ext>
            </p:extLst>
          </p:nvPr>
        </p:nvGraphicFramePr>
        <p:xfrm>
          <a:off x="7503093" y="2807018"/>
          <a:ext cx="1567904" cy="1503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952">
                  <a:extLst>
                    <a:ext uri="{9D8B030D-6E8A-4147-A177-3AD203B41FA5}">
                      <a16:colId xmlns:a16="http://schemas.microsoft.com/office/drawing/2014/main" val="4103543129"/>
                    </a:ext>
                  </a:extLst>
                </a:gridCol>
                <a:gridCol w="783952">
                  <a:extLst>
                    <a:ext uri="{9D8B030D-6E8A-4147-A177-3AD203B41FA5}">
                      <a16:colId xmlns:a16="http://schemas.microsoft.com/office/drawing/2014/main" val="370260048"/>
                    </a:ext>
                  </a:extLst>
                </a:gridCol>
              </a:tblGrid>
              <a:tr h="375984"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269955"/>
                  </a:ext>
                </a:extLst>
              </a:tr>
              <a:tr h="375984"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4069336"/>
                  </a:ext>
                </a:extLst>
              </a:tr>
              <a:tr h="375984"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9167834"/>
                  </a:ext>
                </a:extLst>
              </a:tr>
              <a:tr h="375984"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867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354913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/>
              <p:cNvSpPr/>
              <p:nvPr/>
            </p:nvSpPr>
            <p:spPr>
              <a:xfrm>
                <a:off x="4914167" y="4361871"/>
                <a:ext cx="419282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167" y="4361871"/>
                <a:ext cx="419282" cy="379656"/>
              </a:xfrm>
              <a:prstGeom prst="rect">
                <a:avLst/>
              </a:prstGeom>
              <a:blipFill>
                <a:blip r:embed="rId8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/>
              <p:cNvSpPr/>
              <p:nvPr/>
            </p:nvSpPr>
            <p:spPr>
              <a:xfrm>
                <a:off x="8019829" y="4382679"/>
                <a:ext cx="552202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829" y="4382679"/>
                <a:ext cx="552202" cy="3796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곱셈 기호 15"/>
          <p:cNvSpPr/>
          <p:nvPr/>
        </p:nvSpPr>
        <p:spPr>
          <a:xfrm>
            <a:off x="6245511" y="3276837"/>
            <a:ext cx="461818" cy="461818"/>
          </a:xfrm>
          <a:prstGeom prst="mathMultiply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양쪽 대괄호 16"/>
          <p:cNvSpPr/>
          <p:nvPr/>
        </p:nvSpPr>
        <p:spPr>
          <a:xfrm>
            <a:off x="7050695" y="2581327"/>
            <a:ext cx="2490470" cy="1955317"/>
          </a:xfrm>
          <a:prstGeom prst="bracketPair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/>
              <p:cNvSpPr/>
              <p:nvPr/>
            </p:nvSpPr>
            <p:spPr>
              <a:xfrm>
                <a:off x="9488425" y="2351113"/>
                <a:ext cx="5051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8425" y="2351113"/>
                <a:ext cx="50513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등호 18"/>
          <p:cNvSpPr/>
          <p:nvPr/>
        </p:nvSpPr>
        <p:spPr>
          <a:xfrm>
            <a:off x="4775200" y="5279180"/>
            <a:ext cx="997527" cy="789111"/>
          </a:xfrm>
          <a:prstGeom prst="mathEqual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40643"/>
              </p:ext>
            </p:extLst>
          </p:nvPr>
        </p:nvGraphicFramePr>
        <p:xfrm>
          <a:off x="6488949" y="5091473"/>
          <a:ext cx="3144580" cy="1144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6145">
                  <a:extLst>
                    <a:ext uri="{9D8B030D-6E8A-4147-A177-3AD203B41FA5}">
                      <a16:colId xmlns:a16="http://schemas.microsoft.com/office/drawing/2014/main" val="4103543129"/>
                    </a:ext>
                  </a:extLst>
                </a:gridCol>
                <a:gridCol w="786145">
                  <a:extLst>
                    <a:ext uri="{9D8B030D-6E8A-4147-A177-3AD203B41FA5}">
                      <a16:colId xmlns:a16="http://schemas.microsoft.com/office/drawing/2014/main" val="370260048"/>
                    </a:ext>
                  </a:extLst>
                </a:gridCol>
                <a:gridCol w="786145">
                  <a:extLst>
                    <a:ext uri="{9D8B030D-6E8A-4147-A177-3AD203B41FA5}">
                      <a16:colId xmlns:a16="http://schemas.microsoft.com/office/drawing/2014/main" val="2330922228"/>
                    </a:ext>
                  </a:extLst>
                </a:gridCol>
                <a:gridCol w="786145">
                  <a:extLst>
                    <a:ext uri="{9D8B030D-6E8A-4147-A177-3AD203B41FA5}">
                      <a16:colId xmlns:a16="http://schemas.microsoft.com/office/drawing/2014/main" val="1701350769"/>
                    </a:ext>
                  </a:extLst>
                </a:gridCol>
              </a:tblGrid>
              <a:tr h="348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69955"/>
                  </a:ext>
                </a:extLst>
              </a:tr>
              <a:tr h="348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069336"/>
                  </a:ext>
                </a:extLst>
              </a:tr>
              <a:tr h="392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16783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/>
              <p:cNvSpPr/>
              <p:nvPr/>
            </p:nvSpPr>
            <p:spPr>
              <a:xfrm>
                <a:off x="7700691" y="6338266"/>
                <a:ext cx="721095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691" y="6338266"/>
                <a:ext cx="721095" cy="379656"/>
              </a:xfrm>
              <a:prstGeom prst="rect">
                <a:avLst/>
              </a:prstGeom>
              <a:blipFill>
                <a:blip r:embed="rId11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518856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Custom 1">
      <a:majorFont>
        <a:latin typeface="Roboto"/>
        <a:ea typeface="나눔고딕"/>
        <a:cs typeface=""/>
      </a:majorFont>
      <a:minorFont>
        <a:latin typeface="Roboto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468</Words>
  <Application>Microsoft Office PowerPoint</Application>
  <PresentationFormat>와이드스크린</PresentationFormat>
  <Paragraphs>134</Paragraphs>
  <Slides>29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Cambria Math</vt:lpstr>
      <vt:lpstr>Arial</vt:lpstr>
      <vt:lpstr>나눔고딕</vt:lpstr>
      <vt:lpstr>Roboto</vt:lpstr>
      <vt:lpstr>Material</vt:lpstr>
      <vt:lpstr>Question Answering using BERT</vt:lpstr>
      <vt:lpstr>Question Answering using BERT</vt:lpstr>
      <vt:lpstr>Question Answering using BERT</vt:lpstr>
      <vt:lpstr>Question Answering using BERT</vt:lpstr>
      <vt:lpstr>Question Answering using BERT</vt:lpstr>
      <vt:lpstr>Question Answering using BERT</vt:lpstr>
      <vt:lpstr>Question Answering using BERT</vt:lpstr>
      <vt:lpstr>Question Answering using BERT</vt:lpstr>
      <vt:lpstr>Question Answering using BERT</vt:lpstr>
      <vt:lpstr>Question Answering using BERT</vt:lpstr>
      <vt:lpstr>Question Answering using BERT</vt:lpstr>
      <vt:lpstr>Question Answering using BERT</vt:lpstr>
      <vt:lpstr>Question Answering using BERT</vt:lpstr>
      <vt:lpstr>Question Answering using BERT</vt:lpstr>
      <vt:lpstr>Question Answering using BERT</vt:lpstr>
      <vt:lpstr>Question Answering using BERT</vt:lpstr>
      <vt:lpstr>Question Answering using BERT</vt:lpstr>
      <vt:lpstr>Question Answering using BERT</vt:lpstr>
      <vt:lpstr>Question Answering using BERT</vt:lpstr>
      <vt:lpstr>Question Answering using BERT</vt:lpstr>
      <vt:lpstr>Question Answering using BERT</vt:lpstr>
      <vt:lpstr>Question Answering using BERT</vt:lpstr>
      <vt:lpstr>Question Answering using BERT</vt:lpstr>
      <vt:lpstr>Question Answering using BERT</vt:lpstr>
      <vt:lpstr>Question Answering using BERT</vt:lpstr>
      <vt:lpstr>Question Answering using BERT</vt:lpstr>
      <vt:lpstr>Question Answering using BERT</vt:lpstr>
      <vt:lpstr>Question Answering using BERT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Expert 프로그램 실습</dc:title>
  <dc:creator>user</dc:creator>
  <cp:lastModifiedBy>(대학원생) 임성우 (컴퓨터공학과)</cp:lastModifiedBy>
  <cp:revision>49</cp:revision>
  <dcterms:modified xsi:type="dcterms:W3CDTF">2019-07-18T05:18:45Z</dcterms:modified>
</cp:coreProperties>
</file>