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9" r:id="rId6"/>
    <p:sldId id="280" r:id="rId7"/>
    <p:sldId id="274" r:id="rId8"/>
    <p:sldId id="275" r:id="rId9"/>
    <p:sldId id="276" r:id="rId10"/>
    <p:sldId id="277" r:id="rId11"/>
  </p:sldIdLst>
  <p:sldSz cx="9144000" cy="5143500" type="screen16x9"/>
  <p:notesSz cx="6858000" cy="1047750"/>
  <p:embeddedFontLst>
    <p:embeddedFont>
      <p:font typeface="맑은 고딕" panose="020B0503020000020004" pitchFamily="50" charset="-127"/>
      <p:regular r:id="rId13"/>
      <p:bold r:id="rId14"/>
    </p:embeddedFont>
    <p:embeddedFont>
      <p:font typeface="Roboto" panose="020B0600000101010101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BF00729-3972-44E1-89EF-9C06C28F9418}">
          <p14:sldIdLst>
            <p14:sldId id="268"/>
            <p14:sldId id="269"/>
            <p14:sldId id="270"/>
            <p14:sldId id="271"/>
            <p14:sldId id="279"/>
            <p14:sldId id="280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대학원생) 이진경 (컴퓨터공학과)" initials="(이(" lastIdx="1" clrIdx="0">
    <p:extLst>
      <p:ext uri="{19B8F6BF-5375-455C-9EA6-DF929625EA0E}">
        <p15:presenceInfo xmlns:p15="http://schemas.microsoft.com/office/powerpoint/2012/main" userId="S-1-12-1-1379387577-1326357182-854925444-1575272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737373"/>
    <a:srgbClr val="FEB23F"/>
    <a:srgbClr val="4BE6FA"/>
    <a:srgbClr val="FF3399"/>
    <a:srgbClr val="002B36"/>
    <a:srgbClr val="ACC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648" autoAdjust="0"/>
  </p:normalViewPr>
  <p:slideViewPr>
    <p:cSldViewPr snapToGrid="0">
      <p:cViewPr varScale="1">
        <p:scale>
          <a:sx n="75" d="100"/>
          <a:sy n="75" d="100"/>
        </p:scale>
        <p:origin x="19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 그림에서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한 덩어리이다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A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 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받아서 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내보낸다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A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둘러싼 반복은 다음 단계에서의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이전 단계의 정보를 받는다는 것을 보여준다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반복 구조는 혹여 불가사의해 보일 수도 있겠지만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조금 더 생각해보면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기존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neural network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그렇게 다르지 않다는 것을 알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RNN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하나의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계속 복사해서 순서대로 정보를 전달하는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 생각하는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아예 반복을 풀어버리면 좀 더 이해하기 쉬울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30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마지막으로 무엇을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내보낼 지 정하는 일이 남았다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cell 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바탕으로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필터된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값이 될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가장 먼저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sigmoid layer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데이터를 태워서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cell 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어느 부분을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내보낼 지를 정한다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그리고나서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cell 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tanh layer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태워서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사이의 값을 받은 뒤에 방금 전에 계산한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sigmoid gate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곱해준다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그렇게 하면 우리가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보내고자 하는 부분만 내보낼 수 있게 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이제 언어 모델 예제를 생각해보면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우리는 주어를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받았으므로 주어 다음에 오게 될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예측값인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적절한 답은 아마도 동사 개념의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무언가가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될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예를 들어 최종적인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앞에서 본 주어가 단수형인지 복수형인지에 따라 그 형태가 달라질 수도 있는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(1) Often found to converge faster in practice</a:t>
            </a:r>
          </a:p>
          <a:p>
            <a:pPr marL="158750" indent="0"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(2) Gradient computation is less expensive</a:t>
            </a:r>
          </a:p>
        </p:txBody>
      </p:sp>
    </p:spTree>
    <p:extLst>
      <p:ext uri="{BB962C8B-B14F-4D97-AF65-F5344CB8AC3E}">
        <p14:creationId xmlns:p14="http://schemas.microsoft.com/office/powerpoint/2010/main" val="101574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우리가 현재 시점의 뭔가를 얻기 위해서 멀지 않은 최근의 정보만 필요로 할 때도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예를 들어 이전 단어들을 토대로 다음에 올 단어를 예측하는 언어 모델을 생각해 보자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만약 우리가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"the clouds are in the 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sky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에서의 마지막 단어를 맞추고 싶다면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저 문장 말고는 더 볼 필요도 없다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마지막 단어는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sky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것이 분명하다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경우처럼 필요한 정보를 얻기 위한 시간 격차가 크지 않다면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RNN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 지난 정보를 바탕으로 학습할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반대로 더 많은 문맥을 필요로 하는 경우도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"I grew up in France... I speak fluent 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French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라는 문단의 마지막 단어를 맞추고 싶다고 생각해보자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최근 몇몇 단어를 봤을 때 아마도 언어에 대한 단어가 와야 될 것이라 생각할 수는 있지만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어떤 나라 언어인지 알기 위해서는 프랑스에 대한 문맥을 훨씬 뒤에서 찾아봐야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이렇게 되면 필요한 정보를 얻기 위한 시간 격차는 굉장히 커지게 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안타깝게도 이 격차가 늘어날 수록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학습하는 정보를 계속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이어나가기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힘들어한다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17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LSTM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특별한 한 종류로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긴 의존 기간을 필요로 하는 학습을 수행할 능력을 갖고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ko-KR" altLang="en-US" dirty="0"/>
            </a:b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LSTM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긴 의존 기간의 문제를 피하기 위해 명시적으로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(explicitly)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설계되었다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긴 시간 동안의 정보를 기억하는 것은 모델의 기본적인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행동이어야지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모델이 그것을 배우기 위해서 몸부림치지 않도록 한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모든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neural network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모듈을 반복시키는 체인과 같은 형태를 하고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기본적인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이렇게 반복되는 모듈은 굉장히 단순한 구조를 가지고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예를 들어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tanh layer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한 층을 들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62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LSTM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 똑같이 체인과 같은 구조를 가지고 있지만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각 반복 모듈은 다른 구조를 갖고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단순한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neural network layer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한 층 대신에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4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특별한 방식으로 서로 정보를 주고 받도록 되어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ko-KR" altLang="en-US" dirty="0"/>
            </a:b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위 그림에서 각 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(line)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한 노드의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다른 노드의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vector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전체를 보내는 흐름을 나타낸다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분홍색 동그라미는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vector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합과 같은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pointwise operation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나타낸다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노란색 박스는 학습된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neural network layer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합쳐지는 선은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concatenation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의미하고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갈라지는 선은 정보를 복사해서 다른 쪽으로 보내는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의미한다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1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Ft it </a:t>
            </a:r>
            <a:r>
              <a:rPr lang="en-US" altLang="ko-KR" dirty="0" err="1"/>
              <a:t>ot</a:t>
            </a:r>
            <a:r>
              <a:rPr lang="ko-KR" altLang="en-US" dirty="0"/>
              <a:t>를 출력하는 세개의 레이어에서는 활성화 함수로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사용하고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아시다시피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출력범위는 </a:t>
            </a:r>
            <a:r>
              <a:rPr lang="en-US" altLang="ko-KR" dirty="0"/>
              <a:t>0~1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출력값은</a:t>
            </a:r>
            <a:r>
              <a:rPr lang="ko-KR" altLang="en-US" dirty="0"/>
              <a:t> 각 </a:t>
            </a:r>
            <a:r>
              <a:rPr lang="en-US" altLang="ko-KR" dirty="0"/>
              <a:t>forget, input, output </a:t>
            </a:r>
            <a:r>
              <a:rPr lang="ko-KR" altLang="en-US" dirty="0"/>
              <a:t>게이트의 </a:t>
            </a:r>
            <a:r>
              <a:rPr lang="en-US" altLang="ko-KR" dirty="0"/>
              <a:t>element wise , </a:t>
            </a:r>
            <a:r>
              <a:rPr lang="ko-KR" altLang="en-US" dirty="0" err="1"/>
              <a:t>원소별</a:t>
            </a:r>
            <a:r>
              <a:rPr lang="ko-KR" altLang="en-US" dirty="0"/>
              <a:t> 곱셈연산에 입력됩니다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그래서 출력이 </a:t>
            </a:r>
            <a:r>
              <a:rPr lang="en-US" altLang="ko-KR" dirty="0"/>
              <a:t>0 </a:t>
            </a:r>
            <a:r>
              <a:rPr lang="ko-KR" altLang="en-US" dirty="0"/>
              <a:t>일경우에는 게이트를 닫고</a:t>
            </a:r>
            <a:r>
              <a:rPr lang="en-US" altLang="ko-KR" dirty="0"/>
              <a:t>, 1 </a:t>
            </a:r>
            <a:r>
              <a:rPr lang="ko-KR" altLang="en-US" dirty="0"/>
              <a:t>일 경우에는 게이트를 열기 때문에 </a:t>
            </a:r>
            <a:r>
              <a:rPr lang="en-US" altLang="ko-KR" dirty="0" err="1"/>
              <a:t>f,I,o</a:t>
            </a:r>
            <a:r>
              <a:rPr lang="ko-KR" altLang="en-US" dirty="0"/>
              <a:t>를 </a:t>
            </a:r>
            <a:r>
              <a:rPr lang="en-US" altLang="ko-KR" dirty="0"/>
              <a:t>gate controller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93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Ft it </a:t>
            </a:r>
            <a:r>
              <a:rPr lang="en-US" altLang="ko-KR" dirty="0" err="1"/>
              <a:t>ot</a:t>
            </a:r>
            <a:r>
              <a:rPr lang="ko-KR" altLang="en-US" dirty="0"/>
              <a:t>를 출력하는 세개의 레이어에서는 활성화 함수로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사용하고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아시다시피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출력범위는 </a:t>
            </a:r>
            <a:r>
              <a:rPr lang="en-US" altLang="ko-KR" dirty="0"/>
              <a:t>0~1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출력값은</a:t>
            </a:r>
            <a:r>
              <a:rPr lang="ko-KR" altLang="en-US" dirty="0"/>
              <a:t> 각 </a:t>
            </a:r>
            <a:r>
              <a:rPr lang="en-US" altLang="ko-KR" dirty="0"/>
              <a:t>forget, input, output </a:t>
            </a:r>
            <a:r>
              <a:rPr lang="ko-KR" altLang="en-US" dirty="0"/>
              <a:t>게이트의 </a:t>
            </a:r>
            <a:r>
              <a:rPr lang="en-US" altLang="ko-KR" dirty="0"/>
              <a:t>element wise , </a:t>
            </a:r>
            <a:r>
              <a:rPr lang="ko-KR" altLang="en-US" dirty="0" err="1"/>
              <a:t>원소별</a:t>
            </a:r>
            <a:r>
              <a:rPr lang="ko-KR" altLang="en-US" dirty="0"/>
              <a:t> 곱셈연산에 입력됩니다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그래서 출력이 </a:t>
            </a:r>
            <a:r>
              <a:rPr lang="en-US" altLang="ko-KR" dirty="0"/>
              <a:t>0 </a:t>
            </a:r>
            <a:r>
              <a:rPr lang="ko-KR" altLang="en-US" dirty="0"/>
              <a:t>일경우에는 게이트를 닫고</a:t>
            </a:r>
            <a:r>
              <a:rPr lang="en-US" altLang="ko-KR" dirty="0"/>
              <a:t>, 1 </a:t>
            </a:r>
            <a:r>
              <a:rPr lang="ko-KR" altLang="en-US" dirty="0"/>
              <a:t>일 경우에는 게이트를 열기 때문에 </a:t>
            </a:r>
            <a:r>
              <a:rPr lang="en-US" altLang="ko-KR" dirty="0" err="1"/>
              <a:t>f,I,o</a:t>
            </a:r>
            <a:r>
              <a:rPr lang="ko-KR" altLang="en-US" dirty="0"/>
              <a:t>를 </a:t>
            </a:r>
            <a:r>
              <a:rPr lang="en-US" altLang="ko-KR" dirty="0"/>
              <a:t>gate controller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49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LSTM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첫 단계로는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cell 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로부터 어떤 정보를 버릴 것인지를 정하는 것으로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sigmoid layer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의해 결정된다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그래서 이 단계의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"forget gate layer"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 부른다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단계에서는 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1ht−1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 </a:t>
            </a:r>
            <a:r>
              <a:rPr lang="en-US" altLang="ko-K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xtxt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받아서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사이의 값을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1Ct−1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보내준다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값이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모든 정보를 보존해라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되고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죄다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갖다버려라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아까 얘기했던 이전 단어들을 바탕으로 다음 단어를 예측하는 언어 모델 문제로 돌아가보겠다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여기서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cell 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현재 주어의 성별 정보를 가지고 있을 수도 있어서 그 성별에 맞는 대명사가 사용되도록 준비하고 있을 수도 있을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그런데 새로운 주어가 왔을 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우리는 기존 주어의 성별 정보를 생각하고 싶지 않을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0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다음 단계는 앞으로 들어오는 새로운 정보 중 어떤 것을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cell 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저장할 것인지를 정한다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"input gate layer"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 불리는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sigmoid layer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어떤 값을 업데이트할 지 정한다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다음에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tanh layer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새로운 후보 값들인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~Ct 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만들고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cell 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더할 준비를 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이렇게 두 단계에서 나온 정보를 합쳐서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업데이트할 재료를 만들게 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다시 언어 모델의 예제에서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기존 주어의 성별을 잊어버리기로 했고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 대신 새로운 주어의 성별 정보를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cell 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더하고 싶을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(1) Often found to converge faster in practice</a:t>
            </a:r>
          </a:p>
          <a:p>
            <a:pPr marL="158750" indent="0"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(2) Gradient computation is less expensive</a:t>
            </a:r>
          </a:p>
        </p:txBody>
      </p:sp>
    </p:spTree>
    <p:extLst>
      <p:ext uri="{BB962C8B-B14F-4D97-AF65-F5344CB8AC3E}">
        <p14:creationId xmlns:p14="http://schemas.microsoft.com/office/powerpoint/2010/main" val="379580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이전 단계에서 이미 무엇을 할지 정하였기 때문에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이것을 실행하는 단계라고 보시면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될것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같습니다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Old state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f t</a:t>
            </a:r>
          </a:p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그리고 나서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 t * C t.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이것은 새로운 후보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밸류를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업데이트 하는 단계인데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it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를 통해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scale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이 된 정도를 반영합니다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아까 예로 들었던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language model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을 보자면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</a:t>
            </a:r>
          </a:p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지금 하고 있는 스텝은 과거 객체의 성별을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ft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만큼 남겨두고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</a:t>
            </a:r>
          </a:p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새로운 정보인 새 객체의 성별을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만큼 새로 기억하게 하는 단계입니다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24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7170" name="Picture 2" descr="http://colah.github.io/posts/2015-08-Understanding-LSTMs/img/RNN-rolled.png">
            <a:extLst>
              <a:ext uri="{FF2B5EF4-FFF2-40B4-BE49-F238E27FC236}">
                <a16:creationId xmlns:a16="http://schemas.microsoft.com/office/drawing/2014/main" id="{6DE410B5-96B3-4FF3-A08E-4ACF563C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" y="1002890"/>
            <a:ext cx="2429616" cy="377190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D2C0D2-B776-44BE-A86C-B5A6A4A2E0DB}"/>
              </a:ext>
            </a:extLst>
          </p:cNvPr>
          <p:cNvSpPr/>
          <p:nvPr/>
        </p:nvSpPr>
        <p:spPr>
          <a:xfrm>
            <a:off x="0" y="4819373"/>
            <a:ext cx="35686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+mn-ea"/>
                <a:ea typeface="+mn-ea"/>
              </a:rPr>
              <a:t>Recurrent Neural Networks have loops.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173" name="Picture 5" descr="An unrolled recurrent neural network.">
            <a:extLst>
              <a:ext uri="{FF2B5EF4-FFF2-40B4-BE49-F238E27FC236}">
                <a16:creationId xmlns:a16="http://schemas.microsoft.com/office/drawing/2014/main" id="{DC8AAE9B-5DD9-4A9F-9FFE-DD570B5D2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846" y="1873841"/>
            <a:ext cx="6179574" cy="1623211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279B74-C1C4-43A7-BCF6-6A0CE07607EF}"/>
              </a:ext>
            </a:extLst>
          </p:cNvPr>
          <p:cNvSpPr/>
          <p:nvPr/>
        </p:nvSpPr>
        <p:spPr>
          <a:xfrm>
            <a:off x="4946879" y="3850435"/>
            <a:ext cx="3448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+mn-ea"/>
                <a:ea typeface="+mn-ea"/>
              </a:rPr>
              <a:t>An unrolled recurrent neural network.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90F0C-EDB4-4E19-85E3-5018B7BEB6F5}"/>
              </a:ext>
            </a:extLst>
          </p:cNvPr>
          <p:cNvSpPr/>
          <p:nvPr/>
        </p:nvSpPr>
        <p:spPr>
          <a:xfrm>
            <a:off x="98250" y="672821"/>
            <a:ext cx="2528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+mn-ea"/>
                <a:ea typeface="+mn-ea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0590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04A37-B982-4989-98FB-743F5461C68F}"/>
              </a:ext>
            </a:extLst>
          </p:cNvPr>
          <p:cNvSpPr/>
          <p:nvPr/>
        </p:nvSpPr>
        <p:spPr>
          <a:xfrm>
            <a:off x="98250" y="987268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Step-by-Step LSTM Walk Through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E22D25-031E-4CB7-AB96-B1AB12222242}"/>
              </a:ext>
            </a:extLst>
          </p:cNvPr>
          <p:cNvSpPr/>
          <p:nvPr/>
        </p:nvSpPr>
        <p:spPr>
          <a:xfrm>
            <a:off x="98250" y="1245539"/>
            <a:ext cx="49600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Long Short Term Memory networks</a:t>
            </a:r>
            <a:r>
              <a:rPr lang="en-US" altLang="ko-KR" dirty="0">
                <a:latin typeface="+mn-ea"/>
                <a:ea typeface="+mn-ea"/>
              </a:rPr>
              <a:t>– are a special kind of RNN</a:t>
            </a:r>
          </a:p>
          <a:p>
            <a:r>
              <a:rPr lang="en-US" altLang="ko-KR" sz="1800" dirty="0">
                <a:highlight>
                  <a:srgbClr val="FFFF00"/>
                </a:highlight>
                <a:latin typeface="+mn-ea"/>
                <a:ea typeface="+mn-ea"/>
              </a:rPr>
              <a:t>4. We need to decide what we’re going to output.</a:t>
            </a:r>
          </a:p>
        </p:txBody>
      </p:sp>
      <p:pic>
        <p:nvPicPr>
          <p:cNvPr id="10242" name="Picture 2" descr="http://colah.github.io/posts/2015-08-Understanding-LSTMs/img/LSTM2-notation.png">
            <a:extLst>
              <a:ext uri="{FF2B5EF4-FFF2-40B4-BE49-F238E27FC236}">
                <a16:creationId xmlns:a16="http://schemas.microsoft.com/office/drawing/2014/main" id="{83F2FD4F-7F99-43D5-A8A5-6DB2DD5F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99" y="998579"/>
            <a:ext cx="3731342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://colah.github.io/posts/2015-08-Understanding-LSTMs/img/LSTM3-focus-o.png">
            <a:extLst>
              <a:ext uri="{FF2B5EF4-FFF2-40B4-BE49-F238E27FC236}">
                <a16:creationId xmlns:a16="http://schemas.microsoft.com/office/drawing/2014/main" id="{85B295E6-6C18-48B7-9187-51B98C62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9337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35D792-4DBF-4891-9F78-870F565358EA}"/>
              </a:ext>
            </a:extLst>
          </p:cNvPr>
          <p:cNvSpPr txBox="1"/>
          <p:nvPr/>
        </p:nvSpPr>
        <p:spPr>
          <a:xfrm>
            <a:off x="4905862" y="290434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highlight>
                  <a:srgbClr val="FFFF00"/>
                </a:highlight>
              </a:rPr>
              <a:t>Output gate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787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04A37-B982-4989-98FB-743F5461C68F}"/>
              </a:ext>
            </a:extLst>
          </p:cNvPr>
          <p:cNvSpPr/>
          <p:nvPr/>
        </p:nvSpPr>
        <p:spPr>
          <a:xfrm>
            <a:off x="98250" y="987268"/>
            <a:ext cx="3733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+mn-lt"/>
              </a:rPr>
              <a:t>The Problem of Long-Term Dependencies</a:t>
            </a:r>
          </a:p>
        </p:txBody>
      </p:sp>
      <p:pic>
        <p:nvPicPr>
          <p:cNvPr id="8194" name="Picture 2" descr="http://colah.github.io/posts/2015-08-Understanding-LSTMs/img/RNN-shorttermdepdencies.png">
            <a:extLst>
              <a:ext uri="{FF2B5EF4-FFF2-40B4-BE49-F238E27FC236}">
                <a16:creationId xmlns:a16="http://schemas.microsoft.com/office/drawing/2014/main" id="{258799A3-C8E5-46FA-BEB0-6F17403A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78" y="909556"/>
            <a:ext cx="4513006" cy="2080214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Neural networks struggle with long term dependencies.">
            <a:extLst>
              <a:ext uri="{FF2B5EF4-FFF2-40B4-BE49-F238E27FC236}">
                <a16:creationId xmlns:a16="http://schemas.microsoft.com/office/drawing/2014/main" id="{8E1CFA65-716D-4AB7-86A5-53D6AFAB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69" y="3094154"/>
            <a:ext cx="6166902" cy="212415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3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04A37-B982-4989-98FB-743F5461C68F}"/>
              </a:ext>
            </a:extLst>
          </p:cNvPr>
          <p:cNvSpPr/>
          <p:nvPr/>
        </p:nvSpPr>
        <p:spPr>
          <a:xfrm>
            <a:off x="98250" y="987268"/>
            <a:ext cx="1430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lt"/>
              </a:rPr>
              <a:t>RNN Networks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E22D25-031E-4CB7-AB96-B1AB12222242}"/>
              </a:ext>
            </a:extLst>
          </p:cNvPr>
          <p:cNvSpPr/>
          <p:nvPr/>
        </p:nvSpPr>
        <p:spPr>
          <a:xfrm>
            <a:off x="98250" y="124554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pic>
        <p:nvPicPr>
          <p:cNvPr id="9218" name="Picture 2" descr="http://colah.github.io/posts/2015-08-Understanding-LSTMs/img/LSTM3-SimpleRNN.png">
            <a:extLst>
              <a:ext uri="{FF2B5EF4-FFF2-40B4-BE49-F238E27FC236}">
                <a16:creationId xmlns:a16="http://schemas.microsoft.com/office/drawing/2014/main" id="{453BF052-BF7C-446B-B905-C742219E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66" y="1811589"/>
            <a:ext cx="7278868" cy="272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67E4E2-C074-415E-9E70-6ADE8D62A3AD}"/>
              </a:ext>
            </a:extLst>
          </p:cNvPr>
          <p:cNvSpPr/>
          <p:nvPr/>
        </p:nvSpPr>
        <p:spPr>
          <a:xfrm>
            <a:off x="1626232" y="4780790"/>
            <a:ext cx="6082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+mn-ea"/>
                <a:ea typeface="+mn-ea"/>
              </a:rPr>
              <a:t>The repeating module in a standard RNN contains a single layer.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26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04A37-B982-4989-98FB-743F5461C68F}"/>
              </a:ext>
            </a:extLst>
          </p:cNvPr>
          <p:cNvSpPr/>
          <p:nvPr/>
        </p:nvSpPr>
        <p:spPr>
          <a:xfrm>
            <a:off x="98250" y="987268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LSTM Networks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E22D25-031E-4CB7-AB96-B1AB12222242}"/>
              </a:ext>
            </a:extLst>
          </p:cNvPr>
          <p:cNvSpPr/>
          <p:nvPr/>
        </p:nvSpPr>
        <p:spPr>
          <a:xfrm>
            <a:off x="98250" y="1245540"/>
            <a:ext cx="5365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Long Short Term Memory networks</a:t>
            </a:r>
            <a:r>
              <a:rPr lang="en-US" altLang="ko-KR" dirty="0">
                <a:latin typeface="+mn-ea"/>
                <a:ea typeface="+mn-ea"/>
              </a:rPr>
              <a:t>– are a special kind of RNN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7E4E2-C074-415E-9E70-6ADE8D62A3AD}"/>
              </a:ext>
            </a:extLst>
          </p:cNvPr>
          <p:cNvSpPr/>
          <p:nvPr/>
        </p:nvSpPr>
        <p:spPr>
          <a:xfrm>
            <a:off x="1626232" y="4780790"/>
            <a:ext cx="6146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The repeating module in an LSTM contains four interacting layers.</a:t>
            </a:r>
            <a:endParaRPr lang="ko-KR" altLang="en-US" dirty="0"/>
          </a:p>
        </p:txBody>
      </p:sp>
      <p:pic>
        <p:nvPicPr>
          <p:cNvPr id="7" name="Picture 4" descr="A LSTM neural network.">
            <a:extLst>
              <a:ext uri="{FF2B5EF4-FFF2-40B4-BE49-F238E27FC236}">
                <a16:creationId xmlns:a16="http://schemas.microsoft.com/office/drawing/2014/main" id="{728FEEFF-FC49-4D86-9701-6077B742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67" y="1819973"/>
            <a:ext cx="7278868" cy="273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colah.github.io/posts/2015-08-Understanding-LSTMs/img/LSTM2-notation.png">
            <a:extLst>
              <a:ext uri="{FF2B5EF4-FFF2-40B4-BE49-F238E27FC236}">
                <a16:creationId xmlns:a16="http://schemas.microsoft.com/office/drawing/2014/main" id="{83F2FD4F-7F99-43D5-A8A5-6DB2DD5F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58" y="764608"/>
            <a:ext cx="3731342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96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04A37-B982-4989-98FB-743F5461C68F}"/>
              </a:ext>
            </a:extLst>
          </p:cNvPr>
          <p:cNvSpPr/>
          <p:nvPr/>
        </p:nvSpPr>
        <p:spPr>
          <a:xfrm>
            <a:off x="98250" y="987268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LSTM Networks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E22D25-031E-4CB7-AB96-B1AB12222242}"/>
              </a:ext>
            </a:extLst>
          </p:cNvPr>
          <p:cNvSpPr/>
          <p:nvPr/>
        </p:nvSpPr>
        <p:spPr>
          <a:xfrm>
            <a:off x="98250" y="1245540"/>
            <a:ext cx="5365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Long Short Term Memory networks</a:t>
            </a:r>
            <a:r>
              <a:rPr lang="en-US" altLang="ko-KR" dirty="0">
                <a:latin typeface="+mn-ea"/>
                <a:ea typeface="+mn-ea"/>
              </a:rPr>
              <a:t>– are a special kind of RNN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7410" name="Picture 2" descr="https://t1.daumcdn.net/cfile/tistory/9905CF385BD5F5EC02">
            <a:extLst>
              <a:ext uri="{FF2B5EF4-FFF2-40B4-BE49-F238E27FC236}">
                <a16:creationId xmlns:a16="http://schemas.microsoft.com/office/drawing/2014/main" id="{6FC7A732-AA49-47A9-99AD-093A470B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47" y="1498044"/>
            <a:ext cx="5610405" cy="269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3B730B-9208-49FC-8D23-99536D8D7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1" y="4156232"/>
            <a:ext cx="8019096" cy="8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04A37-B982-4989-98FB-743F5461C68F}"/>
              </a:ext>
            </a:extLst>
          </p:cNvPr>
          <p:cNvSpPr/>
          <p:nvPr/>
        </p:nvSpPr>
        <p:spPr>
          <a:xfrm>
            <a:off x="98250" y="987268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LSTM Networks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E22D25-031E-4CB7-AB96-B1AB12222242}"/>
              </a:ext>
            </a:extLst>
          </p:cNvPr>
          <p:cNvSpPr/>
          <p:nvPr/>
        </p:nvSpPr>
        <p:spPr>
          <a:xfrm>
            <a:off x="98250" y="1245540"/>
            <a:ext cx="5365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Long Short Term Memory networks</a:t>
            </a:r>
            <a:r>
              <a:rPr lang="en-US" altLang="ko-KR" dirty="0">
                <a:latin typeface="+mn-ea"/>
                <a:ea typeface="+mn-ea"/>
              </a:rPr>
              <a:t>– are a special kind of RNN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3B730B-9208-49FC-8D23-99536D8D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41" y="1496454"/>
            <a:ext cx="8019096" cy="850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A8D739-7426-46B6-B944-B618D67F2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29" y="2366540"/>
            <a:ext cx="7264120" cy="27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8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04A37-B982-4989-98FB-743F5461C68F}"/>
              </a:ext>
            </a:extLst>
          </p:cNvPr>
          <p:cNvSpPr/>
          <p:nvPr/>
        </p:nvSpPr>
        <p:spPr>
          <a:xfrm>
            <a:off x="98250" y="987268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Step-by-Step LSTM Walk Through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E22D25-031E-4CB7-AB96-B1AB12222242}"/>
              </a:ext>
            </a:extLst>
          </p:cNvPr>
          <p:cNvSpPr/>
          <p:nvPr/>
        </p:nvSpPr>
        <p:spPr>
          <a:xfrm>
            <a:off x="98250" y="1245539"/>
            <a:ext cx="49600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Long Short Term Memory networks</a:t>
            </a:r>
            <a:r>
              <a:rPr lang="en-US" altLang="ko-KR" dirty="0">
                <a:latin typeface="+mn-ea"/>
                <a:ea typeface="+mn-ea"/>
              </a:rPr>
              <a:t>– are a special kind of RNN</a:t>
            </a:r>
          </a:p>
          <a:p>
            <a:r>
              <a:rPr lang="en-US" altLang="ko-KR" sz="1800" dirty="0">
                <a:highlight>
                  <a:srgbClr val="FFFF00"/>
                </a:highlight>
                <a:latin typeface="+mn-ea"/>
                <a:ea typeface="+mn-ea"/>
              </a:rPr>
              <a:t>1. Decide how much information we’re going to throw away from the cell state.</a:t>
            </a:r>
          </a:p>
        </p:txBody>
      </p:sp>
      <p:pic>
        <p:nvPicPr>
          <p:cNvPr id="10242" name="Picture 2" descr="http://colah.github.io/posts/2015-08-Understanding-LSTMs/img/LSTM2-notation.png">
            <a:extLst>
              <a:ext uri="{FF2B5EF4-FFF2-40B4-BE49-F238E27FC236}">
                <a16:creationId xmlns:a16="http://schemas.microsoft.com/office/drawing/2014/main" id="{83F2FD4F-7F99-43D5-A8A5-6DB2DD5F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62" y="947441"/>
            <a:ext cx="3731342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colah.github.io/posts/2015-08-Understanding-LSTMs/img/LSTM3-focus-f.png">
            <a:extLst>
              <a:ext uri="{FF2B5EF4-FFF2-40B4-BE49-F238E27FC236}">
                <a16:creationId xmlns:a16="http://schemas.microsoft.com/office/drawing/2014/main" id="{A81ED90B-9ED8-4693-BAA4-64B867CA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2987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1DB1A-5C0C-4544-B415-8A7D5A2D748F}"/>
              </a:ext>
            </a:extLst>
          </p:cNvPr>
          <p:cNvSpPr txBox="1"/>
          <p:nvPr/>
        </p:nvSpPr>
        <p:spPr>
          <a:xfrm>
            <a:off x="4905862" y="29043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highlight>
                  <a:srgbClr val="FFFF00"/>
                </a:highlight>
              </a:rPr>
              <a:t>Forget gate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22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04A37-B982-4989-98FB-743F5461C68F}"/>
              </a:ext>
            </a:extLst>
          </p:cNvPr>
          <p:cNvSpPr/>
          <p:nvPr/>
        </p:nvSpPr>
        <p:spPr>
          <a:xfrm>
            <a:off x="98250" y="987268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Step-by-Step LSTM Walk Through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E22D25-031E-4CB7-AB96-B1AB12222242}"/>
              </a:ext>
            </a:extLst>
          </p:cNvPr>
          <p:cNvSpPr/>
          <p:nvPr/>
        </p:nvSpPr>
        <p:spPr>
          <a:xfrm>
            <a:off x="98250" y="1245539"/>
            <a:ext cx="49600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+mn-ea"/>
                <a:ea typeface="+mn-ea"/>
              </a:rPr>
              <a:t>Long Short Term Memory networks</a:t>
            </a:r>
            <a:r>
              <a:rPr lang="en-US" altLang="ko-KR" dirty="0">
                <a:latin typeface="+mn-ea"/>
                <a:ea typeface="+mn-ea"/>
              </a:rPr>
              <a:t>– are a special kind of RNN</a:t>
            </a:r>
          </a:p>
          <a:p>
            <a:r>
              <a:rPr lang="en-US" altLang="ko-KR" sz="1800" dirty="0">
                <a:highlight>
                  <a:srgbClr val="FFFF00"/>
                </a:highlight>
                <a:latin typeface="+mn-ea"/>
                <a:ea typeface="+mn-ea"/>
              </a:rPr>
              <a:t>2. To decide what new information we’re going to store in the cell state.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latin typeface="+mn-ea"/>
                <a:ea typeface="+mn-ea"/>
              </a:rPr>
              <a:t>Decide which values we’ll update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latin typeface="+mn-ea"/>
                <a:ea typeface="+mn-ea"/>
              </a:rPr>
              <a:t>Combine these 2 to create an update to the state</a:t>
            </a:r>
          </a:p>
        </p:txBody>
      </p:sp>
      <p:pic>
        <p:nvPicPr>
          <p:cNvPr id="10242" name="Picture 2" descr="http://colah.github.io/posts/2015-08-Understanding-LSTMs/img/LSTM2-notation.png">
            <a:extLst>
              <a:ext uri="{FF2B5EF4-FFF2-40B4-BE49-F238E27FC236}">
                <a16:creationId xmlns:a16="http://schemas.microsoft.com/office/drawing/2014/main" id="{83F2FD4F-7F99-43D5-A8A5-6DB2DD5F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62" y="947441"/>
            <a:ext cx="3731342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colah.github.io/posts/2015-08-Understanding-LSTMs/img/LSTM3-focus-i.png">
            <a:extLst>
              <a:ext uri="{FF2B5EF4-FFF2-40B4-BE49-F238E27FC236}">
                <a16:creationId xmlns:a16="http://schemas.microsoft.com/office/drawing/2014/main" id="{2A4CA042-8BBB-404E-99F9-E8C38F62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9337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040D1-F8FE-4937-BD62-46439FD783B4}"/>
              </a:ext>
            </a:extLst>
          </p:cNvPr>
          <p:cNvSpPr txBox="1"/>
          <p:nvPr/>
        </p:nvSpPr>
        <p:spPr>
          <a:xfrm>
            <a:off x="4905862" y="290434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highlight>
                  <a:srgbClr val="FFFF00"/>
                </a:highlight>
              </a:rPr>
              <a:t>Input gate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848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2C31-0960-4CD3-A1B6-476F635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304A37-B982-4989-98FB-743F5461C68F}"/>
              </a:ext>
            </a:extLst>
          </p:cNvPr>
          <p:cNvSpPr/>
          <p:nvPr/>
        </p:nvSpPr>
        <p:spPr>
          <a:xfrm>
            <a:off x="98250" y="987268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Step-by-Step LSTM Walk Through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E22D25-031E-4CB7-AB96-B1AB12222242}"/>
                  </a:ext>
                </a:extLst>
              </p:cNvPr>
              <p:cNvSpPr/>
              <p:nvPr/>
            </p:nvSpPr>
            <p:spPr>
              <a:xfrm>
                <a:off x="98250" y="1245539"/>
                <a:ext cx="496001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333333"/>
                    </a:solidFill>
                    <a:latin typeface="+mn-ea"/>
                    <a:ea typeface="+mn-ea"/>
                  </a:rPr>
                  <a:t>Long Short Term Memory networks</a:t>
                </a:r>
                <a:r>
                  <a:rPr lang="en-US" altLang="ko-KR" dirty="0">
                    <a:latin typeface="+mn-ea"/>
                    <a:ea typeface="+mn-ea"/>
                  </a:rPr>
                  <a:t>– are a special kind of RNN</a:t>
                </a:r>
              </a:p>
              <a:p>
                <a:r>
                  <a:rPr lang="en-US" altLang="ko-KR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3. Time</a:t>
                </a:r>
                <a:r>
                  <a:rPr lang="ko-KR" altLang="en-US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 </a:t>
                </a:r>
                <a:r>
                  <a:rPr lang="en-US" altLang="ko-KR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to</a:t>
                </a:r>
                <a:r>
                  <a:rPr lang="ko-KR" altLang="en-US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 </a:t>
                </a:r>
                <a:r>
                  <a:rPr lang="en-US" altLang="ko-KR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update</a:t>
                </a:r>
                <a:r>
                  <a:rPr lang="ko-KR" altLang="en-US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 </a:t>
                </a:r>
                <a:r>
                  <a:rPr lang="en-US" altLang="ko-KR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the</a:t>
                </a:r>
                <a:r>
                  <a:rPr lang="ko-KR" altLang="en-US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 </a:t>
                </a:r>
                <a:r>
                  <a:rPr lang="en-US" altLang="ko-KR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old</a:t>
                </a:r>
                <a:r>
                  <a:rPr lang="ko-KR" altLang="en-US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 </a:t>
                </a:r>
                <a:r>
                  <a:rPr lang="en-US" altLang="ko-KR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cell</a:t>
                </a:r>
                <a:r>
                  <a:rPr lang="ko-KR" altLang="en-US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 </a:t>
                </a:r>
                <a:r>
                  <a:rPr lang="en-US" altLang="ko-KR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state,</a:t>
                </a:r>
                <a:r>
                  <a:rPr lang="ko-KR" altLang="en-US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highlight>
                              <a:srgbClr val="FFFF00"/>
                            </a:highlight>
                            <a:latin typeface="+mn-ea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highlight>
                              <a:srgbClr val="FFFF00"/>
                            </a:highlight>
                            <a:latin typeface="+mn-ea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ko-KR" sz="1800" b="0" i="1" smtClean="0">
                            <a:highlight>
                              <a:srgbClr val="FFFF00"/>
                            </a:highlight>
                            <a:latin typeface="+mn-ea"/>
                            <a:ea typeface="+mn-ea"/>
                          </a:rPr>
                          <m:t>𝑡</m:t>
                        </m:r>
                        <m:r>
                          <a:rPr lang="en-US" altLang="ko-KR" sz="1800" b="0" i="1" smtClean="0">
                            <a:highlight>
                              <a:srgbClr val="FFFF00"/>
                            </a:highlight>
                            <a:latin typeface="+mn-ea"/>
                            <a:ea typeface="+mn-ea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highlight>
                          <a:srgbClr val="FFFF00"/>
                        </a:highlight>
                        <a:latin typeface="+mn-ea"/>
                        <a:ea typeface="+mn-ea"/>
                      </a:rPr>
                      <m:t>,</m:t>
                    </m:r>
                  </m:oMath>
                </a14:m>
                <a:r>
                  <a:rPr lang="en-US" altLang="ko-KR" sz="1800" dirty="0">
                    <a:highlight>
                      <a:srgbClr val="FFFF00"/>
                    </a:highlight>
                    <a:latin typeface="+mn-ea"/>
                    <a:ea typeface="+mn-ea"/>
                  </a:rPr>
                  <a:t> into 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highlight>
                              <a:srgbClr val="FFFF00"/>
                            </a:highlight>
                            <a:latin typeface="+mn-ea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800" i="1">
                            <a:highlight>
                              <a:srgbClr val="FFFF00"/>
                            </a:highlight>
                            <a:latin typeface="+mn-ea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ko-KR" sz="1800" i="1">
                            <a:highlight>
                              <a:srgbClr val="FFFF00"/>
                            </a:highlight>
                            <a:latin typeface="+mn-ea"/>
                            <a:ea typeface="+mn-ea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dirty="0">
                  <a:highlight>
                    <a:srgbClr val="FFFF00"/>
                  </a:highligh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E22D25-031E-4CB7-AB96-B1AB12222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0" y="1245539"/>
                <a:ext cx="4960012" cy="1077218"/>
              </a:xfrm>
              <a:prstGeom prst="rect">
                <a:avLst/>
              </a:prstGeom>
              <a:blipFill>
                <a:blip r:embed="rId3"/>
                <a:stretch>
                  <a:fillRect l="-983" t="-565" r="-2703" b="-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://colah.github.io/posts/2015-08-Understanding-LSTMs/img/LSTM2-notation.png">
            <a:extLst>
              <a:ext uri="{FF2B5EF4-FFF2-40B4-BE49-F238E27FC236}">
                <a16:creationId xmlns:a16="http://schemas.microsoft.com/office/drawing/2014/main" id="{83F2FD4F-7F99-43D5-A8A5-6DB2DD5F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62" y="947441"/>
            <a:ext cx="3731342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colah.github.io/posts/2015-08-Understanding-LSTMs/img/LSTM3-focus-C.png">
            <a:extLst>
              <a:ext uri="{FF2B5EF4-FFF2-40B4-BE49-F238E27FC236}">
                <a16:creationId xmlns:a16="http://schemas.microsoft.com/office/drawing/2014/main" id="{806E4231-24DC-4380-8627-31C950233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5090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9743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769</Words>
  <Application>Microsoft Office PowerPoint</Application>
  <PresentationFormat>화면 슬라이드 쇼(16:9)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Roboto</vt:lpstr>
      <vt:lpstr>Material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Expert 프로그램 실습</dc:title>
  <dc:creator>user</dc:creator>
  <cp:lastModifiedBy>(대학원생) 이진경 (컴퓨터공학과)</cp:lastModifiedBy>
  <cp:revision>105</cp:revision>
  <dcterms:modified xsi:type="dcterms:W3CDTF">2019-07-18T07:03:30Z</dcterms:modified>
</cp:coreProperties>
</file>