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200638" cy="32399288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2" userDrawn="1">
          <p15:clr>
            <a:srgbClr val="A4A3A4"/>
          </p15:clr>
        </p15:guide>
        <p15:guide id="2" pos="13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D08"/>
    <a:srgbClr val="FFE6F2"/>
    <a:srgbClr val="FFF5FF"/>
    <a:srgbClr val="FFE6FC"/>
    <a:srgbClr val="EEE1FA"/>
    <a:srgbClr val="93DDEA"/>
    <a:srgbClr val="004B87"/>
    <a:srgbClr val="71C5E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0" autoAdjust="0"/>
    <p:restoredTop sz="94660"/>
  </p:normalViewPr>
  <p:slideViewPr>
    <p:cSldViewPr snapToGrid="0" showGuides="1">
      <p:cViewPr varScale="1">
        <p:scale>
          <a:sx n="24" d="100"/>
          <a:sy n="24" d="100"/>
        </p:scale>
        <p:origin x="1572" y="114"/>
      </p:cViewPr>
      <p:guideLst>
        <p:guide orient="horz" pos="10252"/>
        <p:guide pos="13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40"/>
            </a:lvl1pPr>
            <a:lvl2pPr marL="2159635" indent="0" algn="ctr">
              <a:buNone/>
              <a:defRPr sz="9450"/>
            </a:lvl2pPr>
            <a:lvl3pPr marL="4319905" indent="0" algn="ctr">
              <a:buNone/>
              <a:defRPr sz="8505"/>
            </a:lvl3pPr>
            <a:lvl4pPr marL="6479540" indent="0" algn="ctr">
              <a:buNone/>
              <a:defRPr sz="7560"/>
            </a:lvl4pPr>
            <a:lvl5pPr marL="8639810" indent="0" algn="ctr">
              <a:buNone/>
              <a:defRPr sz="7560"/>
            </a:lvl5pPr>
            <a:lvl6pPr marL="10799445" indent="0" algn="ctr">
              <a:buNone/>
              <a:defRPr sz="7560"/>
            </a:lvl6pPr>
            <a:lvl7pPr marL="12959715" indent="0" algn="ctr">
              <a:buNone/>
              <a:defRPr sz="7560"/>
            </a:lvl7pPr>
            <a:lvl8pPr marL="15119350" indent="0" algn="ctr">
              <a:buNone/>
              <a:defRPr sz="7560"/>
            </a:lvl8pPr>
            <a:lvl9pPr marL="17279620" indent="0" algn="ctr">
              <a:buNone/>
              <a:defRPr sz="75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40">
                <a:solidFill>
                  <a:schemeClr val="tx1"/>
                </a:solidFill>
              </a:defRPr>
            </a:lvl1pPr>
            <a:lvl2pPr marL="2159635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2pPr>
            <a:lvl3pPr marL="4319905" indent="0">
              <a:buNone/>
              <a:defRPr sz="8505">
                <a:solidFill>
                  <a:schemeClr val="tx1">
                    <a:tint val="75000"/>
                  </a:schemeClr>
                </a:solidFill>
              </a:defRPr>
            </a:lvl3pPr>
            <a:lvl4pPr marL="647954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4pPr>
            <a:lvl5pPr marL="863981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5pPr>
            <a:lvl6pPr marL="10799445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6pPr>
            <a:lvl7pPr marL="12959715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7pPr>
            <a:lvl8pPr marL="1511935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8pPr>
            <a:lvl9pPr marL="1727962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40" b="1"/>
            </a:lvl1pPr>
            <a:lvl2pPr marL="2159635" indent="0">
              <a:buNone/>
              <a:defRPr sz="9450" b="1"/>
            </a:lvl2pPr>
            <a:lvl3pPr marL="4319905" indent="0">
              <a:buNone/>
              <a:defRPr sz="8505" b="1"/>
            </a:lvl3pPr>
            <a:lvl4pPr marL="6479540" indent="0">
              <a:buNone/>
              <a:defRPr sz="7560" b="1"/>
            </a:lvl4pPr>
            <a:lvl5pPr marL="8639810" indent="0">
              <a:buNone/>
              <a:defRPr sz="7560" b="1"/>
            </a:lvl5pPr>
            <a:lvl6pPr marL="10799445" indent="0">
              <a:buNone/>
              <a:defRPr sz="7560" b="1"/>
            </a:lvl6pPr>
            <a:lvl7pPr marL="12959715" indent="0">
              <a:buNone/>
              <a:defRPr sz="7560" b="1"/>
            </a:lvl7pPr>
            <a:lvl8pPr marL="15119350" indent="0">
              <a:buNone/>
              <a:defRPr sz="7560" b="1"/>
            </a:lvl8pPr>
            <a:lvl9pPr marL="17279620" indent="0">
              <a:buNone/>
              <a:defRPr sz="75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40" b="1"/>
            </a:lvl1pPr>
            <a:lvl2pPr marL="2159635" indent="0">
              <a:buNone/>
              <a:defRPr sz="9450" b="1"/>
            </a:lvl2pPr>
            <a:lvl3pPr marL="4319905" indent="0">
              <a:buNone/>
              <a:defRPr sz="8505" b="1"/>
            </a:lvl3pPr>
            <a:lvl4pPr marL="6479540" indent="0">
              <a:buNone/>
              <a:defRPr sz="7560" b="1"/>
            </a:lvl4pPr>
            <a:lvl5pPr marL="8639810" indent="0">
              <a:buNone/>
              <a:defRPr sz="7560" b="1"/>
            </a:lvl5pPr>
            <a:lvl6pPr marL="10799445" indent="0">
              <a:buNone/>
              <a:defRPr sz="7560" b="1"/>
            </a:lvl6pPr>
            <a:lvl7pPr marL="12959715" indent="0">
              <a:buNone/>
              <a:defRPr sz="7560" b="1"/>
            </a:lvl7pPr>
            <a:lvl8pPr marL="15119350" indent="0">
              <a:buNone/>
              <a:defRPr sz="7560" b="1"/>
            </a:lvl8pPr>
            <a:lvl9pPr marL="17279620" indent="0">
              <a:buNone/>
              <a:defRPr sz="75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20"/>
            </a:lvl1pPr>
            <a:lvl2pPr>
              <a:defRPr sz="13230"/>
            </a:lvl2pPr>
            <a:lvl3pPr>
              <a:defRPr sz="11340"/>
            </a:lvl3pPr>
            <a:lvl4pPr>
              <a:defRPr sz="9450"/>
            </a:lvl4pPr>
            <a:lvl5pPr>
              <a:defRPr sz="9450"/>
            </a:lvl5pPr>
            <a:lvl6pPr>
              <a:defRPr sz="9450"/>
            </a:lvl6pPr>
            <a:lvl7pPr>
              <a:defRPr sz="9450"/>
            </a:lvl7pPr>
            <a:lvl8pPr>
              <a:defRPr sz="9450"/>
            </a:lvl8pPr>
            <a:lvl9pPr>
              <a:defRPr sz="94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60"/>
            </a:lvl1pPr>
            <a:lvl2pPr marL="2159635" indent="0">
              <a:buNone/>
              <a:defRPr sz="6615"/>
            </a:lvl2pPr>
            <a:lvl3pPr marL="4319905" indent="0">
              <a:buNone/>
              <a:defRPr sz="5670"/>
            </a:lvl3pPr>
            <a:lvl4pPr marL="6479540" indent="0">
              <a:buNone/>
              <a:defRPr sz="4725"/>
            </a:lvl4pPr>
            <a:lvl5pPr marL="8639810" indent="0">
              <a:buNone/>
              <a:defRPr sz="4725"/>
            </a:lvl5pPr>
            <a:lvl6pPr marL="10799445" indent="0">
              <a:buNone/>
              <a:defRPr sz="4725"/>
            </a:lvl6pPr>
            <a:lvl7pPr marL="12959715" indent="0">
              <a:buNone/>
              <a:defRPr sz="4725"/>
            </a:lvl7pPr>
            <a:lvl8pPr marL="15119350" indent="0">
              <a:buNone/>
              <a:defRPr sz="4725"/>
            </a:lvl8pPr>
            <a:lvl9pPr marL="17279620" indent="0">
              <a:buNone/>
              <a:defRPr sz="47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20"/>
            </a:lvl1pPr>
            <a:lvl2pPr marL="2159635" indent="0">
              <a:buNone/>
              <a:defRPr sz="13230"/>
            </a:lvl2pPr>
            <a:lvl3pPr marL="4319905" indent="0">
              <a:buNone/>
              <a:defRPr sz="11340"/>
            </a:lvl3pPr>
            <a:lvl4pPr marL="6479540" indent="0">
              <a:buNone/>
              <a:defRPr sz="9450"/>
            </a:lvl4pPr>
            <a:lvl5pPr marL="8639810" indent="0">
              <a:buNone/>
              <a:defRPr sz="9450"/>
            </a:lvl5pPr>
            <a:lvl6pPr marL="10799445" indent="0">
              <a:buNone/>
              <a:defRPr sz="9450"/>
            </a:lvl6pPr>
            <a:lvl7pPr marL="12959715" indent="0">
              <a:buNone/>
              <a:defRPr sz="9450"/>
            </a:lvl7pPr>
            <a:lvl8pPr marL="15119350" indent="0">
              <a:buNone/>
              <a:defRPr sz="9450"/>
            </a:lvl8pPr>
            <a:lvl9pPr marL="17279620" indent="0">
              <a:buNone/>
              <a:defRPr sz="94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60"/>
            </a:lvl1pPr>
            <a:lvl2pPr marL="2159635" indent="0">
              <a:buNone/>
              <a:defRPr sz="6615"/>
            </a:lvl2pPr>
            <a:lvl3pPr marL="4319905" indent="0">
              <a:buNone/>
              <a:defRPr sz="5670"/>
            </a:lvl3pPr>
            <a:lvl4pPr marL="6479540" indent="0">
              <a:buNone/>
              <a:defRPr sz="4725"/>
            </a:lvl4pPr>
            <a:lvl5pPr marL="8639810" indent="0">
              <a:buNone/>
              <a:defRPr sz="4725"/>
            </a:lvl5pPr>
            <a:lvl6pPr marL="10799445" indent="0">
              <a:buNone/>
              <a:defRPr sz="4725"/>
            </a:lvl6pPr>
            <a:lvl7pPr marL="12959715" indent="0">
              <a:buNone/>
              <a:defRPr sz="4725"/>
            </a:lvl7pPr>
            <a:lvl8pPr marL="15119350" indent="0">
              <a:buNone/>
              <a:defRPr sz="4725"/>
            </a:lvl8pPr>
            <a:lvl9pPr marL="17279620" indent="0">
              <a:buNone/>
              <a:defRPr sz="47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4163-5EEC-4465-A6D2-458E5CD7F8DA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FF84E-4A0A-4704-B76A-21A6212137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19905" rtl="0" eaLnBrk="1" latinLnBrk="0" hangingPunct="1">
        <a:lnSpc>
          <a:spcPct val="90000"/>
        </a:lnSpc>
        <a:spcBef>
          <a:spcPct val="0"/>
        </a:spcBef>
        <a:buNone/>
        <a:defRPr sz="20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35" indent="-1080135" algn="l" defTabSz="4319905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30" kern="1200">
          <a:solidFill>
            <a:schemeClr val="tx1"/>
          </a:solidFill>
          <a:latin typeface="+mn-lt"/>
          <a:ea typeface="+mn-ea"/>
          <a:cs typeface="+mn-cs"/>
        </a:defRPr>
      </a:lvl1pPr>
      <a:lvl2pPr marL="3239770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4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40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4pPr>
      <a:lvl5pPr marL="9719945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5pPr>
      <a:lvl6pPr marL="11879580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0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7pPr>
      <a:lvl8pPr marL="16199485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8pPr>
      <a:lvl9pPr marL="18359755" indent="-1080135" algn="l" defTabSz="4319905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5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5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3pPr>
      <a:lvl4pPr marL="6479540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4pPr>
      <a:lvl5pPr marL="8639810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5pPr>
      <a:lvl6pPr marL="10799445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15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0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20" algn="l" defTabSz="4319905" rtl="0" eaLnBrk="1" latinLnBrk="0" hangingPunct="1">
        <a:defRPr sz="8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8"/>
          <p:cNvSpPr/>
          <p:nvPr/>
        </p:nvSpPr>
        <p:spPr>
          <a:xfrm>
            <a:off x="0" y="0"/>
            <a:ext cx="43200955" cy="3725545"/>
          </a:xfrm>
          <a:custGeom>
            <a:avLst/>
            <a:gdLst/>
            <a:ahLst/>
            <a:cxnLst/>
            <a:rect l="l" t="t" r="r" b="b"/>
            <a:pathLst>
              <a:path w="15240000" h="2520315">
                <a:moveTo>
                  <a:pt x="0" y="2519875"/>
                </a:moveTo>
                <a:lnTo>
                  <a:pt x="15239809" y="2519875"/>
                </a:lnTo>
                <a:lnTo>
                  <a:pt x="15239809" y="0"/>
                </a:lnTo>
                <a:lnTo>
                  <a:pt x="0" y="0"/>
                </a:lnTo>
                <a:lnTo>
                  <a:pt x="0" y="251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sz="4240"/>
          </a:p>
        </p:txBody>
      </p:sp>
      <p:sp>
        <p:nvSpPr>
          <p:cNvPr id="6" name="object 86"/>
          <p:cNvSpPr txBox="1"/>
          <p:nvPr/>
        </p:nvSpPr>
        <p:spPr>
          <a:xfrm>
            <a:off x="29589095" y="2733675"/>
            <a:ext cx="12860020" cy="674370"/>
          </a:xfrm>
          <a:prstGeom prst="rect">
            <a:avLst/>
          </a:prstGeom>
        </p:spPr>
        <p:txBody>
          <a:bodyPr vert="horz" wrap="square" lIns="0" tIns="18169" rIns="0" bIns="0" rtlCol="0">
            <a:noAutofit/>
          </a:bodyPr>
          <a:lstStyle/>
          <a:p>
            <a:pPr marR="6858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6000" b="1" i="1" spc="-15" dirty="0">
                <a:uFill>
                  <a:solidFill>
                    <a:srgbClr val="FFFFFF"/>
                  </a:solidFill>
                </a:uFill>
                <a:latin typeface="Calibri" panose="020F0502020204030204"/>
                <a:cs typeface="Calibri" panose="020F0502020204030204"/>
              </a:rPr>
              <a:t>Haiwei Du, Linwei Wu, Yiran Wang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347345" y="4657090"/>
            <a:ext cx="11781155" cy="10140315"/>
          </a:xfrm>
          <a:prstGeom prst="roundRect">
            <a:avLst>
              <a:gd name="adj" fmla="val 2605"/>
            </a:avLst>
          </a:prstGeom>
          <a:solidFill>
            <a:schemeClr val="bg1"/>
          </a:solidFill>
          <a:ln>
            <a:solidFill>
              <a:srgbClr val="71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3028315" y="4069080"/>
            <a:ext cx="6741795" cy="132905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spc="-15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I</a:t>
            </a:r>
            <a:r>
              <a:rPr lang="en-US" altLang="zh-CN" sz="4800" spc="-8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nt</a:t>
            </a:r>
            <a:r>
              <a:rPr lang="en-US" altLang="zh-CN" sz="4800" spc="-68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r</a:t>
            </a:r>
            <a:r>
              <a:rPr lang="en-US" altLang="zh-CN" sz="4800" spc="-15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oduc</a:t>
            </a:r>
            <a:r>
              <a:rPr lang="en-US" altLang="zh-CN" sz="4800" spc="-8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t</a:t>
            </a:r>
            <a:r>
              <a:rPr lang="en-US" altLang="zh-CN" sz="4800" spc="-15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ion</a:t>
            </a:r>
            <a:endParaRPr lang="en-US" altLang="zh-CN" sz="4800" dirty="0">
              <a:solidFill>
                <a:schemeClr val="bg1"/>
              </a:solidFill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2860020" y="4656455"/>
            <a:ext cx="17480280" cy="27259915"/>
          </a:xfrm>
          <a:prstGeom prst="roundRect">
            <a:avLst>
              <a:gd name="adj" fmla="val 1297"/>
            </a:avLst>
          </a:prstGeom>
          <a:solidFill>
            <a:schemeClr val="bg1"/>
          </a:solidFill>
          <a:ln>
            <a:solidFill>
              <a:srgbClr val="71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30970220" y="4665345"/>
            <a:ext cx="11915775" cy="13992860"/>
          </a:xfrm>
          <a:prstGeom prst="roundRect">
            <a:avLst>
              <a:gd name="adj" fmla="val 2605"/>
            </a:avLst>
          </a:prstGeom>
          <a:solidFill>
            <a:schemeClr val="bg1"/>
          </a:solidFill>
          <a:ln>
            <a:solidFill>
              <a:srgbClr val="71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21020" y="19551015"/>
            <a:ext cx="11801475" cy="12211050"/>
          </a:xfrm>
          <a:prstGeom prst="roundRect">
            <a:avLst>
              <a:gd name="adj" fmla="val 2605"/>
            </a:avLst>
          </a:prstGeom>
          <a:solidFill>
            <a:schemeClr val="bg1"/>
          </a:solidFill>
          <a:ln>
            <a:solidFill>
              <a:srgbClr val="71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78460" y="15728950"/>
            <a:ext cx="11750040" cy="16187420"/>
          </a:xfrm>
          <a:prstGeom prst="roundRect">
            <a:avLst>
              <a:gd name="adj" fmla="val 2605"/>
            </a:avLst>
          </a:prstGeom>
          <a:solidFill>
            <a:schemeClr val="bg1"/>
          </a:solidFill>
          <a:ln>
            <a:solidFill>
              <a:srgbClr val="71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2418100" y="15130384"/>
            <a:ext cx="8022480" cy="11447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Dictionary</a:t>
            </a:r>
            <a:r>
              <a:rPr lang="zh-CN" altLang="en-US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questions</a:t>
            </a:r>
            <a:endParaRPr lang="zh-CN" altLang="en-US" sz="4800" dirty="0">
              <a:solidFill>
                <a:schemeClr val="bg1"/>
              </a:solidFill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27735" y="7595870"/>
            <a:ext cx="844804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661150" y="6865620"/>
            <a:ext cx="4311015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33679765" y="4082415"/>
            <a:ext cx="6585585" cy="13182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spc="-15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TrOCR Model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33679765" y="19069050"/>
            <a:ext cx="6585585" cy="108648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spc="-15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Interfaces</a:t>
            </a:r>
          </a:p>
        </p:txBody>
      </p:sp>
      <p:sp>
        <p:nvSpPr>
          <p:cNvPr id="70" name="矩形 69"/>
          <p:cNvSpPr/>
          <p:nvPr/>
        </p:nvSpPr>
        <p:spPr>
          <a:xfrm>
            <a:off x="3228340" y="9721215"/>
            <a:ext cx="4984115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4995" y="5517515"/>
            <a:ext cx="11442065" cy="7611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Spelling proficiency is a foundational skill for young children. To enhance spelling practice, we propose developing a handwriting-based spelling fill-in-the-blank application. </a:t>
            </a:r>
          </a:p>
          <a:p>
            <a:pPr marL="342900" indent="-34290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Leveraging deep learning model for handwriting recognition, this software will provide a user-friendly platform for learners to practice spelling in a natural and interactive manner. </a:t>
            </a:r>
          </a:p>
          <a:p>
            <a:pPr marL="342900" indent="-34290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The system will allow users to handwrite their answers directly and receive automated evaluations, offering personalized feedback for improvement.</a:t>
            </a:r>
          </a:p>
        </p:txBody>
      </p:sp>
      <p:sp>
        <p:nvSpPr>
          <p:cNvPr id="25" name="矩形 24"/>
          <p:cNvSpPr/>
          <p:nvPr/>
        </p:nvSpPr>
        <p:spPr>
          <a:xfrm>
            <a:off x="13463270" y="5484495"/>
            <a:ext cx="8483600" cy="1117600"/>
          </a:xfrm>
          <a:prstGeom prst="rect">
            <a:avLst/>
          </a:prstGeom>
          <a:solidFill>
            <a:srgbClr val="EEE1F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544550" y="14366240"/>
            <a:ext cx="8996680" cy="1088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544550" y="22458045"/>
            <a:ext cx="8676005" cy="1056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1429960" y="20369530"/>
            <a:ext cx="10681970" cy="10408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endParaRPr lang="en-US" altLang="zh-CN" sz="2400" b="0" i="0" u="none" strike="noStrike" baseline="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3112115" y="5519420"/>
            <a:ext cx="16346805" cy="1014095"/>
            <a:chOff x="13346442" y="7015316"/>
            <a:chExt cx="16347057" cy="964515"/>
          </a:xfrm>
        </p:grpSpPr>
        <p:sp>
          <p:nvSpPr>
            <p:cNvPr id="46" name="文本框 45"/>
            <p:cNvSpPr txBox="1"/>
            <p:nvPr/>
          </p:nvSpPr>
          <p:spPr>
            <a:xfrm>
              <a:off x="13874355" y="7333858"/>
              <a:ext cx="15819144" cy="52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C00000"/>
                </a:buClr>
              </a:pPr>
              <a:r>
                <a:rPr sz="5400" b="1" dirty="0"/>
                <a:t>Main Fun</a:t>
              </a:r>
              <a:r>
                <a:rPr lang="zh-CN" altLang="en-US" sz="5400" b="1" dirty="0"/>
                <a:t>ctionalities</a:t>
              </a:r>
              <a:r>
                <a:rPr lang="zh-CN" altLang="en-US" sz="4800" b="1" dirty="0"/>
                <a:t>: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346442" y="7015316"/>
              <a:ext cx="265528" cy="96451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214893" y="14398292"/>
            <a:ext cx="17776351" cy="964515"/>
            <a:chOff x="13406763" y="15850584"/>
            <a:chExt cx="17776351" cy="964515"/>
          </a:xfrm>
        </p:grpSpPr>
        <p:sp>
          <p:nvSpPr>
            <p:cNvPr id="49" name="矩形 48"/>
            <p:cNvSpPr/>
            <p:nvPr/>
          </p:nvSpPr>
          <p:spPr>
            <a:xfrm>
              <a:off x="13406763" y="15850584"/>
              <a:ext cx="265528" cy="9645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934675" y="16147452"/>
              <a:ext cx="17248439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C00000"/>
                </a:buClr>
              </a:pPr>
              <a:r>
                <a:rPr sz="5400" b="1" i="0" u="none" strike="noStrike" baseline="0" dirty="0"/>
                <a:t>Learning Process Overview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13639800" y="20180935"/>
            <a:ext cx="4313555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8938240" y="8971915"/>
            <a:ext cx="6439535" cy="711200"/>
          </a:xfrm>
          <a:prstGeom prst="rect">
            <a:avLst/>
          </a:prstGeom>
          <a:solidFill>
            <a:srgbClr val="EEE1F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3215162" y="22510753"/>
            <a:ext cx="20974677" cy="964515"/>
            <a:chOff x="13406763" y="20966917"/>
            <a:chExt cx="20974677" cy="964515"/>
          </a:xfrm>
        </p:grpSpPr>
        <p:sp>
          <p:nvSpPr>
            <p:cNvPr id="50" name="文本框 49"/>
            <p:cNvSpPr txBox="1"/>
            <p:nvPr/>
          </p:nvSpPr>
          <p:spPr>
            <a:xfrm>
              <a:off x="13934675" y="21289185"/>
              <a:ext cx="2044676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C00000"/>
                </a:buClr>
              </a:pPr>
              <a:r>
                <a:rPr lang="en-US" sz="5400" b="1" dirty="0"/>
                <a:t>C</a:t>
              </a:r>
              <a:r>
                <a:rPr sz="5400" b="1" dirty="0"/>
                <a:t>ustomized Report Details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3406763" y="20966917"/>
              <a:ext cx="265528" cy="9645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16013430" y="10501630"/>
            <a:ext cx="1823720" cy="711200"/>
          </a:xfrm>
          <a:prstGeom prst="rect">
            <a:avLst/>
          </a:prstGeom>
          <a:solidFill>
            <a:srgbClr val="EEE1F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375245" y="17170400"/>
            <a:ext cx="3983990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5713075" y="7468870"/>
            <a:ext cx="7216775" cy="711200"/>
          </a:xfrm>
          <a:prstGeom prst="rect">
            <a:avLst/>
          </a:prstGeom>
          <a:solidFill>
            <a:srgbClr val="EEE1F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639800" y="19393535"/>
            <a:ext cx="5888355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3112115" y="6769735"/>
            <a:ext cx="16606520" cy="7703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Difficulty Levels:</a:t>
            </a:r>
            <a:endParaRPr lang="en-US" altLang="zh-CN" sz="4400" b="1" i="0" u="none" strike="noStrike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Options: 1 (Easy), 2 (Medium), 3 (Hard).</a:t>
            </a:r>
            <a:endParaRPr lang="en-US" altLang="zh-CN" sz="4400" b="0" i="0" u="none" strike="noStrike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Word Type Selection:</a:t>
            </a:r>
            <a:endParaRPr lang="en-US" altLang="zh-CN" sz="4400" b="0" i="0" u="none" strike="noStrike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400" b="0" i="0" u="none" strike="noStrike" dirty="0">
                <a:latin typeface="Times New Roman" panose="02020603050405020304" charset="0"/>
                <a:cs typeface="Times New Roman" panose="02020603050405020304" charset="0"/>
              </a:rPr>
              <a:t>    Users can choose from Mix, Noun, Verb, Adjective.</a:t>
            </a:r>
          </a:p>
          <a:p>
            <a:pPr marL="342900" indent="-34290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Customizable Practice:</a:t>
            </a:r>
          </a:p>
          <a:p>
            <a:pPr indent="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400" b="0" i="0" u="none" strike="noStrike" dirty="0">
                <a:latin typeface="Times New Roman" panose="02020603050405020304" charset="0"/>
                <a:cs typeface="Times New Roman" panose="02020603050405020304" charset="0"/>
              </a:rPr>
              <a:t>    Select the number of spelling questions for practice.</a:t>
            </a:r>
          </a:p>
          <a:p>
            <a:pPr marL="342900" indent="-34290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Interactive Spelling Session:</a:t>
            </a:r>
          </a:p>
          <a:p>
            <a:pPr indent="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400" b="0" i="0" u="none" strike="noStrike" dirty="0">
                <a:latin typeface="Times New Roman" panose="02020603050405020304" charset="0"/>
                <a:cs typeface="Times New Roman" panose="02020603050405020304" charset="0"/>
              </a:rPr>
              <a:t>    View a hint and type the correct letters in the blank spaces.</a:t>
            </a:r>
          </a:p>
          <a:p>
            <a:pPr indent="0" algn="just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b="0" i="0" u="none" strike="noStrike" dirty="0">
                <a:latin typeface="Times New Roman" panose="02020603050405020304" charset="0"/>
                <a:cs typeface="Times New Roman" panose="02020603050405020304" charset="0"/>
              </a:rPr>
              <a:t>    Write answers using a handwriting board.</a:t>
            </a:r>
          </a:p>
          <a:p>
            <a:pPr indent="0" algn="just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b="0" i="0" u="none" strike="noStrike" dirty="0">
                <a:latin typeface="Times New Roman" panose="02020603050405020304" charset="0"/>
                <a:cs typeface="Times New Roman" panose="02020603050405020304" charset="0"/>
              </a:rPr>
              <a:t>    Submit answers using the Evaluate button for automatic correction.</a:t>
            </a:r>
          </a:p>
        </p:txBody>
      </p:sp>
      <p:sp>
        <p:nvSpPr>
          <p:cNvPr id="64" name="矩形 63"/>
          <p:cNvSpPr/>
          <p:nvPr/>
        </p:nvSpPr>
        <p:spPr>
          <a:xfrm>
            <a:off x="13692505" y="26466800"/>
            <a:ext cx="5784215" cy="71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title"/>
          <p:cNvPicPr>
            <a:picLocks noChangeAspect="1"/>
          </p:cNvPicPr>
          <p:nvPr/>
        </p:nvPicPr>
        <p:blipFill>
          <a:blip r:embed="rId2"/>
          <a:srcRect l="11702" r="9568"/>
          <a:stretch>
            <a:fillRect/>
          </a:stretch>
        </p:blipFill>
        <p:spPr>
          <a:xfrm>
            <a:off x="24647525" y="5957570"/>
            <a:ext cx="5361305" cy="286194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3037820" y="15740380"/>
            <a:ext cx="17285970" cy="6793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ts val="47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Start Practice: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Configure settings for word type, difficulty, and question count.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Begin the spelling practice by clicking "Start".</a:t>
            </a:r>
          </a:p>
          <a:p>
            <a:pPr marL="342900" indent="-34290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Question Interface: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Users view a hint with the word's blanks and difficulty.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Click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"Start Handwriting" to w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rite answers using the handwriting board.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Click "Evaluation" to validate answers: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      Correct: Score increases by 1.</a:t>
            </a:r>
          </a:p>
          <a:p>
            <a:pPr indent="0" algn="l" fontAlgn="auto">
              <a:lnSpc>
                <a:spcPts val="46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          Incorrect: No score penalty, encouragement provided.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3061315" y="23839805"/>
            <a:ext cx="10880090" cy="819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Report Includes: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score achieved.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All questions and answers attempted in the session.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Encouragement messages based on accuracy: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Perfect! You've done a great job! (100%)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Good job! Keep practicing! (60%-99%)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Try harder! You can do it better! (30%-59%)</a:t>
            </a:r>
          </a:p>
          <a:p>
            <a:pPr indent="0" algn="l" fontAlgn="auto">
              <a:lnSpc>
                <a:spcPts val="44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4400" i="0" u="none" strike="noStrike" baseline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Practice more! You can make it! (&lt;30%)</a:t>
            </a:r>
          </a:p>
        </p:txBody>
      </p:sp>
      <p:sp>
        <p:nvSpPr>
          <p:cNvPr id="2" name="object 7"/>
          <p:cNvSpPr txBox="1">
            <a:spLocks noGrp="1"/>
          </p:cNvSpPr>
          <p:nvPr/>
        </p:nvSpPr>
        <p:spPr>
          <a:xfrm>
            <a:off x="194310" y="379730"/>
            <a:ext cx="46105445" cy="2256790"/>
          </a:xfrm>
          <a:prstGeom prst="rect">
            <a:avLst/>
          </a:prstGeom>
        </p:spPr>
        <p:txBody>
          <a:bodyPr vert="horz" wrap="square" lIns="0" tIns="32748" rIns="0" bIns="0" rtlCol="0">
            <a:noAutofit/>
          </a:bodyPr>
          <a:lstStyle>
            <a:lvl1pPr>
              <a:defRPr sz="7630" b="1" i="0">
                <a:solidFill>
                  <a:schemeClr val="bg1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27305">
              <a:spcBef>
                <a:spcPts val="260"/>
              </a:spcBef>
            </a:pPr>
            <a:r>
              <a:rPr sz="11500" i="1" dirty="0">
                <a:solidFill>
                  <a:schemeClr val="tx1"/>
                </a:solidFill>
                <a:latin typeface="+mn-lt"/>
                <a:cs typeface="+mn-lt"/>
              </a:rPr>
              <a:t>Pendream</a:t>
            </a:r>
            <a:r>
              <a:rPr lang="en-US" sz="11500" i="1" dirty="0">
                <a:solidFill>
                  <a:schemeClr val="tx1"/>
                </a:solidFill>
                <a:latin typeface="+mn-lt"/>
                <a:cs typeface="+mn-lt"/>
              </a:rPr>
              <a:t>--</a:t>
            </a:r>
            <a:r>
              <a:rPr sz="11500" i="1" dirty="0">
                <a:solidFill>
                  <a:schemeClr val="tx1"/>
                </a:solidFill>
                <a:latin typeface="+mn-lt"/>
                <a:cs typeface="+mn-lt"/>
              </a:rPr>
              <a:t>An Interactive Spelling Practice System with an OCR Model</a:t>
            </a:r>
          </a:p>
        </p:txBody>
      </p:sp>
      <p:sp>
        <p:nvSpPr>
          <p:cNvPr id="18" name="矩形: 圆角 17"/>
          <p:cNvSpPr/>
          <p:nvPr/>
        </p:nvSpPr>
        <p:spPr>
          <a:xfrm>
            <a:off x="17404715" y="4008120"/>
            <a:ext cx="8289290" cy="13258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rPr>
              <a:t>Practice System</a:t>
            </a:r>
          </a:p>
        </p:txBody>
      </p:sp>
      <p:sp>
        <p:nvSpPr>
          <p:cNvPr id="52" name="矩形 51"/>
          <p:cNvSpPr/>
          <p:nvPr/>
        </p:nvSpPr>
        <p:spPr>
          <a:xfrm>
            <a:off x="4039235" y="17392650"/>
            <a:ext cx="492379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245235" y="20770850"/>
            <a:ext cx="398399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245235" y="26187400"/>
            <a:ext cx="398399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0" y="20560030"/>
            <a:ext cx="5019675" cy="5218430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1245235" y="25374600"/>
            <a:ext cx="398399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556635" y="29311600"/>
            <a:ext cx="7107555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716010" y="22458045"/>
            <a:ext cx="2256155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6160" y="26009600"/>
            <a:ext cx="10904220" cy="52209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9080" y="20589875"/>
            <a:ext cx="5287010" cy="50927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55833" y="16545594"/>
            <a:ext cx="11188699" cy="143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Word Bank Creation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selected 1,000 common words as the test question bank and divided them into nouns, verbs, and adjectives/adverbs. The meanings of these words were filtered out through dictionary files and processed into the form of {word: meaning} for subsequent use.</a:t>
            </a:r>
            <a:endParaRPr lang="en-US" altLang="zh-CN" sz="4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Question Generation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A specified number of words are randomly selected from the question bank.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Letters in each word are replaced based on the chosen difficulty level: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Higher Difficulty: More letters are replaced.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Lower Difficulty: Fewer letters are replaced.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How to Play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You’ll be shown the definition of a word along with a partially obscured version of the word.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Using the definition and remaining letters, try to guess the word</a:t>
            </a:r>
            <a:r>
              <a:rPr lang="en-US" altLang="zh-CN" sz="4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4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521400" y="6280785"/>
            <a:ext cx="3867785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5850" y="22492970"/>
            <a:ext cx="6036310" cy="820420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-188595" y="3647440"/>
            <a:ext cx="43731180" cy="641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-188595" y="3495675"/>
            <a:ext cx="43731180" cy="641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-61595" y="17780"/>
            <a:ext cx="43731180" cy="641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61595" y="166370"/>
            <a:ext cx="43731180" cy="641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rcRect l="9834" r="6585" b="32515"/>
          <a:stretch>
            <a:fillRect/>
          </a:stretch>
        </p:blipFill>
        <p:spPr>
          <a:xfrm>
            <a:off x="31138495" y="13169265"/>
            <a:ext cx="11684000" cy="4711700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1521400" y="11140440"/>
            <a:ext cx="346456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193105" y="17987010"/>
            <a:ext cx="13027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CER: Character Error Rate. The lower the CER, the lower the model error rate.</a:t>
            </a:r>
          </a:p>
        </p:txBody>
      </p:sp>
      <p:sp>
        <p:nvSpPr>
          <p:cNvPr id="82" name="矩形 81"/>
          <p:cNvSpPr/>
          <p:nvPr/>
        </p:nvSpPr>
        <p:spPr>
          <a:xfrm>
            <a:off x="31521400" y="11827510"/>
            <a:ext cx="165989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3679765" y="8336915"/>
            <a:ext cx="365633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1521400" y="9611995"/>
            <a:ext cx="2464435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7498020" y="11140440"/>
            <a:ext cx="346456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1656000" y="16217900"/>
            <a:ext cx="793115" cy="941070"/>
          </a:xfrm>
          <a:prstGeom prst="rect">
            <a:avLst/>
          </a:prstGeom>
          <a:noFill/>
          <a:ln w="57150">
            <a:solidFill>
              <a:srgbClr val="E40D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E6F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2756475" y="5607685"/>
            <a:ext cx="4041775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8946455" y="8971915"/>
            <a:ext cx="2502535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31182945" y="5536565"/>
            <a:ext cx="11435715" cy="935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The Microsoft-backed TrOCR model is an encoder-decoder model, consisting of an image Transformer as encoder, and a text Transformer as decoder. The image encoder was initialized from the weights of BEiT, while the text decoder was initialized from the weights of RoBERTa.</a:t>
            </a:r>
          </a:p>
          <a:p>
            <a:pPr marL="342900" indent="-34290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The TrOCR model has the characteristics of </a:t>
            </a: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high accuracy</a:t>
            </a: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 and strong </a:t>
            </a:r>
            <a:r>
              <a:rPr lang="en-US" altLang="zh-CN" sz="44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generalization ability</a:t>
            </a:r>
            <a:r>
              <a:rPr lang="en-US" altLang="zh-CN" sz="4400" b="0" i="0" u="none" strike="noStrike" baseline="0" dirty="0">
                <a:latin typeface="Times New Roman" panose="02020603050405020304" charset="0"/>
                <a:cs typeface="Times New Roman" panose="02020603050405020304" charset="0"/>
              </a:rPr>
              <a:t>, which is well in line with the system application expectations.</a:t>
            </a:r>
          </a:p>
          <a:p>
            <a:pPr indent="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endParaRPr lang="en-US" altLang="zh-CN" sz="4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</a:pPr>
            <a:endParaRPr lang="en-US" altLang="zh-CN" sz="4400" b="0" i="0" u="none" strike="noStrike" baseline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578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webuser</dc:creator>
  <cp:lastModifiedBy>tiandou he</cp:lastModifiedBy>
  <cp:revision>92</cp:revision>
  <dcterms:created xsi:type="dcterms:W3CDTF">2022-11-07T08:23:00Z</dcterms:created>
  <dcterms:modified xsi:type="dcterms:W3CDTF">2024-12-04T03:27:41Z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BB90D6678F874C74ADF72A97B1E3B377_13</vt:lpwstr>
  </property>
  <property fmtid="{D5CDD505-2E9C-101B-9397-08002B2CF9AE}" pid="3" name="KSOProductBuildVer">
    <vt:lpwstr>2052-12.1.0.17147</vt:lpwstr>
  </property>
</Properties>
</file>