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3"/>
  </p:handoutMasterIdLst>
  <p:sldIdLst>
    <p:sldId id="256" r:id="rId3"/>
    <p:sldId id="257" r:id="rId4"/>
    <p:sldId id="275" r:id="rId6"/>
    <p:sldId id="276" r:id="rId7"/>
    <p:sldId id="268" r:id="rId8"/>
    <p:sldId id="265" r:id="rId9"/>
    <p:sldId id="274" r:id="rId10"/>
    <p:sldId id="269" r:id="rId11"/>
    <p:sldId id="270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6" r:id="rId27"/>
    <p:sldId id="306" r:id="rId28"/>
    <p:sldId id="307" r:id="rId29"/>
    <p:sldId id="309" r:id="rId30"/>
    <p:sldId id="310" r:id="rId31"/>
    <p:sldId id="308" r:id="rId32"/>
    <p:sldId id="289" r:id="rId33"/>
    <p:sldId id="284" r:id="rId34"/>
    <p:sldId id="293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15" r:id="rId43"/>
    <p:sldId id="316" r:id="rId44"/>
    <p:sldId id="317" r:id="rId45"/>
    <p:sldId id="318" r:id="rId46"/>
    <p:sldId id="304" r:id="rId47"/>
    <p:sldId id="305" r:id="rId48"/>
    <p:sldId id="311" r:id="rId49"/>
    <p:sldId id="313" r:id="rId50"/>
    <p:sldId id="314" r:id="rId51"/>
    <p:sldId id="273" r:id="rId52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99"/>
    <a:srgbClr val="003399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8" autoAdjust="0"/>
  </p:normalViewPr>
  <p:slideViewPr>
    <p:cSldViewPr>
      <p:cViewPr varScale="1">
        <p:scale>
          <a:sx n="99" d="100"/>
          <a:sy n="99" d="100"/>
        </p:scale>
        <p:origin x="12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BC5A3D07-1B73-4FF8-B07E-CBD0B2DD895B}" cxnId="{8589CFB7-C5D6-4082-9100-F9328B3DA1C6}" type="par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55EE7DD-CCAF-48CE-9B9A-42E94EBE2360}" cxnId="{8589CFB7-C5D6-4082-9100-F9328B3DA1C6}" type="sib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en-US" altLang="zh-CN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程序源工程组织的基本概念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A6DD9E8-6127-422D-8E3A-1209FEC24DCA}" cxnId="{EB556C04-15F2-4C78-BAFD-4BDDB423C867}" type="par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C5C3A43-B1D6-4CF1-A5F7-2925F34D3B01}" cxnId="{EB556C04-15F2-4C78-BAFD-4BDDB423C867}" type="sib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73BF439-AA01-461B-BFA3-9B0BC888A55C}" cxnId="{B1C5D5B7-AE80-4E0C-8052-A9AB0B55CC12}" type="par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4A95C2-2456-4CEC-BF60-DF89619C1296}" cxnId="{B1C5D5B7-AE80-4E0C-8052-A9AB0B55CC12}" type="sib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en-US" altLang="zh-CN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程序工程文件组织方式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7E11BB65-AF7A-4BCA-A653-68B994068471}" cxnId="{831A28B0-75FC-43F7-A63F-5DFA5EA6A953}" type="par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F7A86F3-29B4-465C-A441-99A8FFF8E367}" cxnId="{831A28B0-75FC-43F7-A63F-5DFA5EA6A953}" type="sib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33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D837891-BAF6-4645-BFA0-49BBFA8D548F}" cxnId="{0EF7BEDB-BCB7-454D-9510-5DA06B40925B}" type="par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ECA9AC9-6E18-47F2-BABA-2C44DDF5A279}" cxnId="{0EF7BEDB-BCB7-454D-9510-5DA06B40925B}" type="sib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en-US" altLang="zh-CN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程序编译链接过程及相关知识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091E0E1-6155-4111-A26B-989FEEFDC65F}" cxnId="{446BEFBB-9698-4642-817E-87691C4454C2}" type="par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155A458-3F80-46A2-A714-686205634E0E}" cxnId="{446BEFBB-9698-4642-817E-87691C4454C2}" type="sibTrans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FC68BBA-914D-4F0B-88D9-59C1A812A376}">
      <dgm:prSet phldrT="[文本]" custT="1"/>
      <dgm:spPr/>
      <dgm:t>
        <a:bodyPr/>
        <a:lstStyle/>
        <a:p>
          <a:pPr algn="ctr"/>
          <a:r>
            <a:rPr lang="en-US" altLang="zh-CN" sz="36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9EBC720-39D4-4209-9B17-FBCD4F0F5618}" cxnId="{8649D4BD-2492-4113-8F0F-B55EC394A1B9}" type="parTrans">
      <dgm:prSet/>
      <dgm:spPr/>
      <dgm:t>
        <a:bodyPr/>
        <a:lstStyle/>
        <a:p>
          <a:endParaRPr lang="zh-CN" altLang="en-US"/>
        </a:p>
      </dgm:t>
    </dgm:pt>
    <dgm:pt modelId="{A6B6852B-474F-4716-9A2F-F141996A4A0B}" cxnId="{8649D4BD-2492-4113-8F0F-B55EC394A1B9}" type="sibTrans">
      <dgm:prSet/>
      <dgm:spPr/>
      <dgm:t>
        <a:bodyPr/>
        <a:lstStyle/>
        <a:p>
          <a:endParaRPr lang="zh-CN" altLang="en-US"/>
        </a:p>
      </dgm:t>
    </dgm:pt>
    <dgm:pt modelId="{6FEF9E2A-EC2B-420B-BB3C-8FAE8786FE2C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模块化程序设计思想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9D5D667-DD09-4AAE-94B4-E460C41A81AD}" cxnId="{AB7DB5B3-0A8B-406D-8902-EDC796D80A6E}" type="parTrans">
      <dgm:prSet/>
      <dgm:spPr/>
      <dgm:t>
        <a:bodyPr/>
        <a:lstStyle/>
        <a:p>
          <a:endParaRPr lang="zh-CN" altLang="en-US"/>
        </a:p>
      </dgm:t>
    </dgm:pt>
    <dgm:pt modelId="{1F0745BF-00D9-4A0D-85CC-016AF54D014B}" cxnId="{AB7DB5B3-0A8B-406D-8902-EDC796D80A6E}" type="sibTrans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4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4" custLinFactNeighborY="158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7711-DEC3-49C5-98BF-B9E296201D65}" type="pres">
      <dgm:prSet presAssocID="{8ECA9AC9-6E18-47F2-BABA-2C44DDF5A279}" presName="sp" presStyleCnt="0"/>
      <dgm:spPr/>
    </dgm:pt>
    <dgm:pt modelId="{B44A4D77-F803-42E5-94D7-28628C4E50E7}" type="pres">
      <dgm:prSet presAssocID="{2FC68BBA-914D-4F0B-88D9-59C1A812A376}" presName="composite" presStyleCnt="0"/>
      <dgm:spPr/>
    </dgm:pt>
    <dgm:pt modelId="{CD37A2EF-704B-4EA1-A44D-AB778727714B}" type="pres">
      <dgm:prSet presAssocID="{2FC68BBA-914D-4F0B-88D9-59C1A812A37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D5AC-425A-4A54-9124-B29F313A6C61}" type="pres">
      <dgm:prSet presAssocID="{2FC68BBA-914D-4F0B-88D9-59C1A812A37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649D4BD-2492-4113-8F0F-B55EC394A1B9}" srcId="{BE283707-3C25-4769-98F2-133F7F4BA167}" destId="{2FC68BBA-914D-4F0B-88D9-59C1A812A376}" srcOrd="3" destOrd="0" parTransId="{D9EBC720-39D4-4209-9B17-FBCD4F0F5618}" sibTransId="{A6B6852B-474F-4716-9A2F-F141996A4A0B}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AB7DB5B3-0A8B-406D-8902-EDC796D80A6E}" srcId="{2FC68BBA-914D-4F0B-88D9-59C1A812A376}" destId="{6FEF9E2A-EC2B-420B-BB3C-8FAE8786FE2C}" srcOrd="0" destOrd="0" parTransId="{09D5D667-DD09-4AAE-94B4-E460C41A81AD}" sibTransId="{1F0745BF-00D9-4A0D-85CC-016AF54D014B}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C8AB16B0-1DB4-4BD3-A88A-406F09E9D267}" type="presOf" srcId="{6FEF9E2A-EC2B-420B-BB3C-8FAE8786FE2C}" destId="{7DBED5AC-425A-4A54-9124-B29F313A6C61}" srcOrd="0" destOrd="0" presId="urn:microsoft.com/office/officeart/2005/8/layout/chevron2"/>
    <dgm:cxn modelId="{B06B7C66-092D-48E2-A09E-4E72E6E95FE3}" type="presOf" srcId="{2FC68BBA-914D-4F0B-88D9-59C1A812A376}" destId="{CD37A2EF-704B-4EA1-A44D-AB778727714B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6C83D7F5-8A7E-4A8C-BD53-929B2E6B8824}" type="presParOf" srcId="{8BCB68E1-EE57-4007-ACBA-A44F8AE767E5}" destId="{39E07711-DEC3-49C5-98BF-B9E296201D65}" srcOrd="5" destOrd="0" presId="urn:microsoft.com/office/officeart/2005/8/layout/chevron2"/>
    <dgm:cxn modelId="{3C9A4AA1-1E6F-4002-A380-3059008C79D7}" type="presParOf" srcId="{8BCB68E1-EE57-4007-ACBA-A44F8AE767E5}" destId="{B44A4D77-F803-42E5-94D7-28628C4E50E7}" srcOrd="6" destOrd="0" presId="urn:microsoft.com/office/officeart/2005/8/layout/chevron2"/>
    <dgm:cxn modelId="{8C9C8274-CE89-4462-A497-99A4F716883A}" type="presParOf" srcId="{B44A4D77-F803-42E5-94D7-28628C4E50E7}" destId="{CD37A2EF-704B-4EA1-A44D-AB778727714B}" srcOrd="0" destOrd="0" presId="urn:microsoft.com/office/officeart/2005/8/layout/chevron2"/>
    <dgm:cxn modelId="{52514C1B-BF4A-4BC7-9764-ACF27BFC8261}" type="presParOf" srcId="{B44A4D77-F803-42E5-94D7-28628C4E50E7}" destId="{7DBED5AC-425A-4A54-9124-B29F313A6C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94389" y="197895"/>
          <a:ext cx="1295932" cy="907152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sz="23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457081"/>
        <a:ext cx="907152" cy="388780"/>
      </dsp:txXfrm>
    </dsp:sp>
    <dsp:sp modelId="{B2363DD4-2E3E-4A49-BA7C-55E7C727E124}">
      <dsp:nvSpPr>
        <dsp:cNvPr id="0" name=""/>
        <dsp:cNvSpPr/>
      </dsp:nvSpPr>
      <dsp:spPr>
        <a:xfrm rot="5400000">
          <a:off x="4126944" y="-3216286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程序源工程组织的基本概念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44626"/>
        <a:ext cx="7240820" cy="760115"/>
      </dsp:txXfrm>
    </dsp:sp>
    <dsp:sp modelId="{8CC29618-F134-4FC4-9122-51459D1A0ACF}">
      <dsp:nvSpPr>
        <dsp:cNvPr id="0" name=""/>
        <dsp:cNvSpPr/>
      </dsp:nvSpPr>
      <dsp:spPr>
        <a:xfrm rot="5400000">
          <a:off x="-194389" y="1368323"/>
          <a:ext cx="1295932" cy="907152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sz="23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1627509"/>
        <a:ext cx="907152" cy="388780"/>
      </dsp:txXfrm>
    </dsp:sp>
    <dsp:sp modelId="{2F7BD1E0-7E1C-4873-895B-EA31B2108644}">
      <dsp:nvSpPr>
        <dsp:cNvPr id="0" name=""/>
        <dsp:cNvSpPr/>
      </dsp:nvSpPr>
      <dsp:spPr>
        <a:xfrm rot="5400000">
          <a:off x="4126944" y="-2066425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程序工程文件组织方式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1194487"/>
        <a:ext cx="7240820" cy="760115"/>
      </dsp:txXfrm>
    </dsp:sp>
    <dsp:sp modelId="{47F7D3C4-B8EE-45C7-8604-2118904D0F70}">
      <dsp:nvSpPr>
        <dsp:cNvPr id="0" name=""/>
        <dsp:cNvSpPr/>
      </dsp:nvSpPr>
      <dsp:spPr>
        <a:xfrm rot="5400000">
          <a:off x="-194389" y="2497618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2756804"/>
        <a:ext cx="907152" cy="388780"/>
      </dsp:txXfrm>
    </dsp:sp>
    <dsp:sp modelId="{E0E0D2F7-9B41-4B26-AF01-1093B6AD48C5}">
      <dsp:nvSpPr>
        <dsp:cNvPr id="0" name=""/>
        <dsp:cNvSpPr/>
      </dsp:nvSpPr>
      <dsp:spPr>
        <a:xfrm rot="5400000">
          <a:off x="4126723" y="-916342"/>
          <a:ext cx="842798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程序编译链接过程及相关知识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2344371"/>
        <a:ext cx="7240798" cy="760514"/>
      </dsp:txXfrm>
    </dsp:sp>
    <dsp:sp modelId="{CD37A2EF-704B-4EA1-A44D-AB778727714B}">
      <dsp:nvSpPr>
        <dsp:cNvPr id="0" name=""/>
        <dsp:cNvSpPr/>
      </dsp:nvSpPr>
      <dsp:spPr>
        <a:xfrm rot="5400000">
          <a:off x="-194389" y="3647479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3906665"/>
        <a:ext cx="907152" cy="388780"/>
      </dsp:txXfrm>
    </dsp:sp>
    <dsp:sp modelId="{7DBED5AC-425A-4A54-9124-B29F313A6C61}">
      <dsp:nvSpPr>
        <dsp:cNvPr id="0" name=""/>
        <dsp:cNvSpPr/>
      </dsp:nvSpPr>
      <dsp:spPr>
        <a:xfrm rot="5400000">
          <a:off x="4126944" y="233297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模块化程序设计思想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3494209"/>
        <a:ext cx="7240820" cy="76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C6F9-F2A7-4181-85F1-5A31B01C13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EED5-8B51-4748-BA3B-67D1EE76DA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通常称为调试版本，它包含调试信息，并且不作任何优化，便于程序员调试程序。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称为发布版本，它往往是进行了各种优化，使得程序在代码大小和运行速度上都是最优的，以便用户很好的使用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区别</a:t>
            </a:r>
            <a:endParaRPr lang="zh-CN" altLang="en-US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包含调试信息，不做任何优化。而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不包含调试信息，做了各种优化。（相比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同一程序它的内从较小）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>
            <a:fillRect/>
          </a:stretch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>
            <a:fillRect/>
          </a:stretch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8136904" cy="22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程序设计基础训练课程</a:t>
            </a:r>
            <a:endParaRPr lang="en-US" altLang="zh-CN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程序工程组织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471952"/>
            <a:ext cx="7200800" cy="66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algn="ctr"/>
            <a:r>
              <a:rPr lang="zh-CN" altLang="en-US" dirty="0"/>
              <a:t>北京交通大学计算机科学与信息技术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源文件→可执行文件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6058"/>
            <a:ext cx="1190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38201"/>
            <a:ext cx="9620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190008"/>
            <a:ext cx="15525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60648"/>
            <a:ext cx="226695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8"/>
          <p:cNvSpPr>
            <a:spLocks noChangeArrowheads="1"/>
          </p:cNvSpPr>
          <p:nvPr/>
        </p:nvSpPr>
        <p:spPr bwMode="auto">
          <a:xfrm>
            <a:off x="396875" y="3091458"/>
            <a:ext cx="1366838" cy="1984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24" name="直接连接符 9"/>
          <p:cNvCxnSpPr>
            <a:cxnSpLocks noChangeShapeType="1"/>
            <a:stCxn id="23" idx="7"/>
          </p:cNvCxnSpPr>
          <p:nvPr/>
        </p:nvCxnSpPr>
        <p:spPr bwMode="auto">
          <a:xfrm flipV="1">
            <a:off x="1563544" y="2046883"/>
            <a:ext cx="2144856" cy="1073635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0"/>
          <p:cNvCxnSpPr>
            <a:cxnSpLocks noChangeShapeType="1"/>
            <a:stCxn id="23" idx="7"/>
          </p:cNvCxnSpPr>
          <p:nvPr/>
        </p:nvCxnSpPr>
        <p:spPr bwMode="auto">
          <a:xfrm flipV="1">
            <a:off x="1563544" y="2689820"/>
            <a:ext cx="2144856" cy="430698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椭圆 18"/>
          <p:cNvSpPr>
            <a:spLocks noChangeArrowheads="1"/>
          </p:cNvSpPr>
          <p:nvPr/>
        </p:nvSpPr>
        <p:spPr bwMode="auto">
          <a:xfrm>
            <a:off x="395288" y="3315295"/>
            <a:ext cx="1366837" cy="20161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27" name="直接连接符 19"/>
          <p:cNvCxnSpPr>
            <a:cxnSpLocks noChangeShapeType="1"/>
          </p:cNvCxnSpPr>
          <p:nvPr/>
        </p:nvCxnSpPr>
        <p:spPr bwMode="auto">
          <a:xfrm>
            <a:off x="1562100" y="3516908"/>
            <a:ext cx="2146300" cy="6731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0"/>
          <p:cNvCxnSpPr>
            <a:cxnSpLocks noChangeShapeType="1"/>
            <a:stCxn id="26" idx="5"/>
          </p:cNvCxnSpPr>
          <p:nvPr/>
        </p:nvCxnSpPr>
        <p:spPr bwMode="auto">
          <a:xfrm>
            <a:off x="1562100" y="3486745"/>
            <a:ext cx="2146300" cy="2579688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椭圆 25"/>
          <p:cNvSpPr>
            <a:spLocks noChangeArrowheads="1"/>
          </p:cNvSpPr>
          <p:nvPr/>
        </p:nvSpPr>
        <p:spPr bwMode="auto">
          <a:xfrm>
            <a:off x="3348038" y="4234458"/>
            <a:ext cx="1366837" cy="1793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30" name="直接连接符 26"/>
          <p:cNvCxnSpPr>
            <a:cxnSpLocks noChangeShapeType="1"/>
            <a:stCxn id="29" idx="7"/>
          </p:cNvCxnSpPr>
          <p:nvPr/>
        </p:nvCxnSpPr>
        <p:spPr bwMode="auto">
          <a:xfrm flipV="1">
            <a:off x="4514850" y="381595"/>
            <a:ext cx="2144713" cy="387985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7"/>
          <p:cNvCxnSpPr>
            <a:cxnSpLocks noChangeShapeType="1"/>
            <a:stCxn id="29" idx="5"/>
          </p:cNvCxnSpPr>
          <p:nvPr/>
        </p:nvCxnSpPr>
        <p:spPr bwMode="auto">
          <a:xfrm>
            <a:off x="4514850" y="4388445"/>
            <a:ext cx="2144713" cy="189865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椭圆 30"/>
          <p:cNvSpPr>
            <a:spLocks noChangeArrowheads="1"/>
          </p:cNvSpPr>
          <p:nvPr/>
        </p:nvSpPr>
        <p:spPr bwMode="auto">
          <a:xfrm>
            <a:off x="3419475" y="4451945"/>
            <a:ext cx="1366838" cy="177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3" name="椭圆 31"/>
          <p:cNvSpPr>
            <a:spLocks noChangeArrowheads="1"/>
          </p:cNvSpPr>
          <p:nvPr/>
        </p:nvSpPr>
        <p:spPr bwMode="auto">
          <a:xfrm>
            <a:off x="3419475" y="5421908"/>
            <a:ext cx="1366838" cy="179387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4" name="椭圆 32"/>
          <p:cNvSpPr>
            <a:spLocks noChangeArrowheads="1"/>
          </p:cNvSpPr>
          <p:nvPr/>
        </p:nvSpPr>
        <p:spPr bwMode="auto">
          <a:xfrm>
            <a:off x="6443663" y="1916832"/>
            <a:ext cx="1366837" cy="177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5" name="椭圆 33"/>
          <p:cNvSpPr>
            <a:spLocks noChangeArrowheads="1"/>
          </p:cNvSpPr>
          <p:nvPr/>
        </p:nvSpPr>
        <p:spPr bwMode="auto">
          <a:xfrm>
            <a:off x="6445250" y="5733256"/>
            <a:ext cx="1366838" cy="177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36" name="直接连接符 34"/>
          <p:cNvCxnSpPr>
            <a:cxnSpLocks noChangeShapeType="1"/>
            <a:stCxn id="32" idx="6"/>
            <a:endCxn id="34" idx="2"/>
          </p:cNvCxnSpPr>
          <p:nvPr/>
        </p:nvCxnSpPr>
        <p:spPr bwMode="auto">
          <a:xfrm flipV="1">
            <a:off x="4786313" y="2005732"/>
            <a:ext cx="1657350" cy="2535113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37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4786313" y="5511602"/>
            <a:ext cx="1658937" cy="310554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40"/>
          <p:cNvCxnSpPr>
            <a:cxnSpLocks noChangeShapeType="1"/>
            <a:endCxn id="34" idx="2"/>
          </p:cNvCxnSpPr>
          <p:nvPr/>
        </p:nvCxnSpPr>
        <p:spPr bwMode="auto">
          <a:xfrm flipV="1">
            <a:off x="4427984" y="2005732"/>
            <a:ext cx="2015679" cy="198834"/>
          </a:xfrm>
          <a:prstGeom prst="line">
            <a:avLst/>
          </a:prstGeom>
          <a:noFill/>
          <a:ln w="9525" algn="ctr">
            <a:solidFill>
              <a:srgbClr val="33CC33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43"/>
          <p:cNvCxnSpPr>
            <a:cxnSpLocks noChangeShapeType="1"/>
            <a:endCxn id="35" idx="2"/>
          </p:cNvCxnSpPr>
          <p:nvPr/>
        </p:nvCxnSpPr>
        <p:spPr bwMode="auto">
          <a:xfrm>
            <a:off x="4427984" y="2276648"/>
            <a:ext cx="2017266" cy="3545508"/>
          </a:xfrm>
          <a:prstGeom prst="line">
            <a:avLst/>
          </a:prstGeom>
          <a:noFill/>
          <a:ln w="9525" algn="ctr">
            <a:solidFill>
              <a:srgbClr val="33CC33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508625" y="312003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新魏" pitchFamily="2" charset="-122"/>
              </a:rPr>
              <a:t>编译</a:t>
            </a:r>
            <a:endParaRPr kumimoji="1" lang="zh-CN" altLang="en-US" sz="2400" dirty="0">
              <a:solidFill>
                <a:srgbClr val="0000FF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4788024" y="1720255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B050"/>
                </a:solidFill>
                <a:latin typeface="Tahoma" panose="020B0604030504040204" pitchFamily="34" charset="0"/>
                <a:ea typeface="华文新魏" pitchFamily="2" charset="-122"/>
              </a:rPr>
              <a:t>链接</a:t>
            </a:r>
            <a:endParaRPr kumimoji="1" lang="zh-CN" altLang="en-US" sz="2400" dirty="0">
              <a:solidFill>
                <a:srgbClr val="00B05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相关文件说明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sln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Visual Studio Solution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VS2010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的工程项目文件，保存用于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IDE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环境打开该工程的相关配置信息。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比如是生成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Debug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模式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还是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Release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模式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是通用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CPU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还是专用的等。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pdb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文件（程序数据库）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程序数据库 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(PDB)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文件，保存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着调试和项目状态信息，使用这些信息可以对程序的调试配置进行增量链接。 在使用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/debug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生成时，会创建一个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PDB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obj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工程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编译生成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的目标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文件。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相关文件说明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suo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Solution User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Opertion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解决方案用户选项，记录所有将与解决方案建立关联的选项，以便在每次打开时，它都包含用户所做的自定义设置。比如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VS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布局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项目最后编译的而又没有关掉的文件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tlog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时产生的日志文件；调试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bug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时可能用到；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……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第二部分 </a:t>
            </a:r>
            <a:r>
              <a:rPr lang="en-US" altLang="zh-CN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语言编译预处理简介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197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在编译之前，对高级语言程序的源代码进行的加工，生成编译器能处理的代码的过程。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程序编译链接过程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21556" y="1484784"/>
            <a:ext cx="1223962" cy="749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9731" y="2564086"/>
            <a:ext cx="755650" cy="649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2593" y="3145780"/>
            <a:ext cx="1081088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043" y="4399384"/>
            <a:ext cx="684213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368" y="4970934"/>
            <a:ext cx="10810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可执行</a:t>
            </a:r>
            <a:endParaRPr kumimoji="1"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endParaRPr kumimoji="1"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66356" y="5437659"/>
            <a:ext cx="1836737" cy="6127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82031" y="2060848"/>
            <a:ext cx="684212" cy="5032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21893" y="3103836"/>
            <a:ext cx="539750" cy="396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42731" y="4112815"/>
            <a:ext cx="647700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74643" y="4824884"/>
            <a:ext cx="684213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542731" y="4753447"/>
            <a:ext cx="647700" cy="6842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程序预处理过程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95736" y="1124743"/>
            <a:ext cx="1454770" cy="1362849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没有预处理命令的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9731" y="2894980"/>
            <a:ext cx="755650" cy="649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2593" y="3476674"/>
            <a:ext cx="1081088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043" y="4730278"/>
            <a:ext cx="684213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368" y="5301828"/>
            <a:ext cx="10810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可执行</a:t>
            </a:r>
            <a:endParaRPr kumimoji="1"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endParaRPr kumimoji="1"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66356" y="5768553"/>
            <a:ext cx="1836737" cy="6127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129731" y="2513918"/>
            <a:ext cx="377823" cy="3810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21893" y="3434730"/>
            <a:ext cx="539750" cy="396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42731" y="4443709"/>
            <a:ext cx="647700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74643" y="5155778"/>
            <a:ext cx="684213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542731" y="5084341"/>
            <a:ext cx="647700" cy="6842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23528" y="3938979"/>
            <a:ext cx="1454770" cy="1362849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有预处理命令的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47664" y="2894980"/>
            <a:ext cx="986284" cy="6492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预处理</a:t>
            </a:r>
            <a:endParaRPr kumimoji="1" lang="zh-CN" altLang="en-US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2195736" y="2513918"/>
            <a:ext cx="338212" cy="3810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475656" y="3544267"/>
            <a:ext cx="360040" cy="3947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5076056" y="1402109"/>
            <a:ext cx="3276972" cy="1378819"/>
          </a:xfrm>
          <a:prstGeom prst="wedgeRoundRectCallout">
            <a:avLst>
              <a:gd name="adj1" fmla="val -127415"/>
              <a:gd name="adj2" fmla="val 5696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accent3">
                <a:lumMod val="50000"/>
              </a:schemeClr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最先做的步骤，预处理程序负责处理源程序里的所有预处理命令，生成不含预处理命令的源程序。</a:t>
            </a:r>
            <a:endParaRPr lang="zh-CN" altLang="en-US" sz="2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341438"/>
            <a:ext cx="7921252" cy="2015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源程序中以字符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开始的命令即为预处理命令；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语言的预处理主要有三个方面的内容：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1)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宏定义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；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2)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包含；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3)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编译。</a:t>
            </a:r>
            <a:endParaRPr lang="zh-CN" altLang="en-US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常见的预处理命令有：</a:t>
            </a:r>
            <a:endParaRPr lang="zh-CN" altLang="en-US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961580" y="3501008"/>
            <a:ext cx="311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include</a:t>
            </a:r>
            <a:r>
              <a:rPr lang="zh-CN" alt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：包含命令</a:t>
            </a:r>
            <a:endParaRPr lang="en-US" altLang="zh-CN" sz="24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868144" y="3429000"/>
            <a:ext cx="1458689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#if</a:t>
            </a:r>
            <a:endParaRPr lang="en-US" altLang="zh-CN" sz="2400" dirty="0">
              <a:solidFill>
                <a:srgbClr val="003399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#else</a:t>
            </a:r>
            <a:endParaRPr lang="en-US" altLang="zh-CN" sz="2400" dirty="0">
              <a:solidFill>
                <a:srgbClr val="003399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elif</a:t>
            </a:r>
            <a:endParaRPr lang="en-US" altLang="zh-CN" sz="2400" dirty="0">
              <a:solidFill>
                <a:srgbClr val="003399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endif</a:t>
            </a:r>
            <a:endParaRPr lang="en-US" altLang="zh-CN" sz="2400" dirty="0">
              <a:solidFill>
                <a:srgbClr val="003399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ifdef</a:t>
            </a:r>
            <a:endParaRPr lang="en-US" altLang="zh-CN" sz="2400" dirty="0">
              <a:solidFill>
                <a:srgbClr val="003399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anose="020B0604030504040204" pitchFamily="34" charset="0"/>
                <a:ea typeface="华文新魏" pitchFamily="2" charset="-122"/>
              </a:rPr>
              <a:t>ifndef</a:t>
            </a:r>
            <a:endParaRPr lang="en-US" altLang="zh-CN" sz="2400" dirty="0">
              <a:solidFill>
                <a:srgbClr val="003399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61580" y="4252317"/>
            <a:ext cx="3114476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smtClean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define</a:t>
            </a:r>
            <a:r>
              <a:rPr lang="zh-CN" altLang="en-US" sz="2400" dirty="0" smtClean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：宏定义命令</a:t>
            </a:r>
            <a:endParaRPr lang="en-US" altLang="zh-CN" sz="2400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2400" dirty="0" err="1" smtClean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undef</a:t>
            </a:r>
            <a:r>
              <a:rPr lang="zh-CN" altLang="en-US" sz="2400" dirty="0" smtClean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：取消宏定义</a:t>
            </a:r>
            <a:endParaRPr lang="en-US" altLang="zh-CN" sz="2400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程序预处理</a:t>
            </a:r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第三部分 文件包含命令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6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#include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341438"/>
            <a:ext cx="8065268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作用：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把指定文件内容包含到当前源文件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语法：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形式</a:t>
            </a:r>
            <a:r>
              <a:rPr lang="en-US" altLang="zh-CN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  &lt;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文件名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形式</a:t>
            </a:r>
            <a:r>
              <a:rPr lang="en-US" altLang="zh-CN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文件名</a:t>
            </a:r>
            <a:r>
              <a:rPr lang="en-US" altLang="zh-CN" sz="2800" b="1" dirty="0" smtClean="0">
                <a:solidFill>
                  <a:srgbClr val="0070C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800" b="1" dirty="0" smtClean="0">
              <a:solidFill>
                <a:srgbClr val="0070C0"/>
              </a:solidFill>
              <a:latin typeface="+mj-lt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形式</a:t>
            </a:r>
            <a:r>
              <a:rPr lang="en-US" altLang="zh-CN" sz="2800" b="1" dirty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用于包含系统头文件，预处理程序到指定目录找文件（通常指定几个系统文件目录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）；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形式</a:t>
            </a:r>
            <a:r>
              <a:rPr lang="en-US" altLang="zh-CN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用于包含自己的文件。预处理程序先在源文件所在的目录里找，找不到时再到系统指定目录中去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文件包含命令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341438"/>
            <a:ext cx="7921252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在文件系统中查找指定的文件</a:t>
            </a:r>
            <a:endParaRPr lang="zh-CN" altLang="en-US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如果找到，就用找到的文件的内容取代整个文件包含命令行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被包含文件里如果也有预处理行也会嵌套处理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预处理过程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大纲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文件包含处理过程示例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08288" y="3806032"/>
            <a:ext cx="2736850" cy="291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abc.h</a:t>
            </a:r>
            <a:r>
              <a:rPr lang="en-US" altLang="zh-CN" sz="2000" dirty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double area(double r)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return PI * r * r;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21063" y="3339307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abc.cpp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850" y="1466057"/>
            <a:ext cx="2124075" cy="1008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在操作系统文件系统中寻找头文件</a:t>
            </a:r>
            <a:endParaRPr lang="zh-CN" altLang="en-US" sz="2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31913" y="2474119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338" y="2942432"/>
            <a:ext cx="2232025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如果找到，用相应的头文件里的内容替代包含命令。</a:t>
            </a:r>
            <a:endParaRPr lang="zh-CN" altLang="en-US" sz="2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3213" y="1574007"/>
            <a:ext cx="2665412" cy="1728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double area(double r);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 func2();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void func3();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enum {YES, NO};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#define PI 3.14159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7338" y="4706144"/>
            <a:ext cx="2197100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继续处理</a:t>
            </a:r>
            <a:endParaRPr lang="zh-CN" altLang="en-US" sz="2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95400" y="4237832"/>
            <a:ext cx="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692525" y="1124744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abc.h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551613" y="1466057"/>
            <a:ext cx="2520950" cy="3887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double area(double r);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func2();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void func3();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enum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{YES, NO};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#define PI 3.14159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double area(double r)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return PI * r * r;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7" name="AutoShape 17"/>
          <p:cNvSpPr/>
          <p:nvPr/>
        </p:nvSpPr>
        <p:spPr bwMode="auto">
          <a:xfrm>
            <a:off x="5508625" y="1574007"/>
            <a:ext cx="215900" cy="1584325"/>
          </a:xfrm>
          <a:prstGeom prst="righ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688013" y="2364582"/>
            <a:ext cx="8286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4751388" y="3264694"/>
            <a:ext cx="0" cy="7937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516216" y="5420072"/>
            <a:ext cx="244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处理后的</a:t>
            </a: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abc.cpp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87900" y="2509044"/>
            <a:ext cx="1728788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4" grpId="0"/>
      <p:bldP spid="16" grpId="0" animBg="1" build="allAtOnce"/>
      <p:bldP spid="17" grpId="0" animBg="1"/>
      <p:bldP spid="18" grpId="0" animBg="1"/>
      <p:bldP spid="19" grpId="0" animBg="1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include</a:t>
            </a:r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雷区</a:t>
            </a:r>
            <a:endParaRPr lang="zh-CN" altLang="en-US" sz="4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67198" y="3711269"/>
            <a:ext cx="2736850" cy="275193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</a:t>
            </a:r>
            <a:r>
              <a:rPr lang="en-US" altLang="zh-CN" sz="2000" dirty="0" smtClean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test.h</a:t>
            </a:r>
            <a:r>
              <a:rPr lang="en-US" altLang="zh-CN" sz="2000" dirty="0" smtClean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test2.h</a:t>
            </a:r>
            <a:r>
              <a:rPr lang="en-US" altLang="zh-CN" sz="2000" dirty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return </a:t>
            </a:r>
            <a:r>
              <a:rPr lang="en-US" altLang="zh-CN" sz="20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func2();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7544" y="1501999"/>
            <a:ext cx="1477764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267744" y="1501999"/>
            <a:ext cx="2665412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test.h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"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func2()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() + 1;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21549" y="106473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test.h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267744" y="1052736"/>
            <a:ext cx="1122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test2.h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37044" y="328154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main.cpp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83622" y="1124744"/>
            <a:ext cx="2736850" cy="5398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()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 smtClean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()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 func2()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    return </a:t>
            </a:r>
            <a:r>
              <a:rPr lang="en-US" altLang="zh-CN" dirty="0" err="1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() + 1;</a:t>
            </a:r>
            <a:endParaRPr lang="en-US" altLang="zh-CN" dirty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7030A0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 smtClean="0">
              <a:solidFill>
                <a:srgbClr val="7030A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latin typeface="Tahoma" panose="020B0604030504040204" pitchFamily="34" charset="0"/>
                <a:ea typeface="华文新魏" pitchFamily="2" charset="-122"/>
              </a:rPr>
              <a:t>   return func2();</a:t>
            </a:r>
            <a:endParaRPr lang="en-US" altLang="zh-CN" dirty="0"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4354834" y="1501998"/>
            <a:ext cx="1728788" cy="24486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447096" y="2726346"/>
            <a:ext cx="1636526" cy="1656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3995936" y="1700807"/>
            <a:ext cx="2087686" cy="10255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27356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头文件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只声明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函数，函数的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定义放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到对应的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源文件中；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</a:t>
            </a:r>
            <a:r>
              <a:rPr lang="en-US" altLang="zh-CN" sz="40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头文件，不</a:t>
            </a:r>
            <a:r>
              <a:rPr lang="en-US" altLang="zh-CN" sz="40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</a:t>
            </a:r>
            <a:endParaRPr lang="en-US" altLang="zh-CN" sz="4000" b="1" dirty="0" smtClean="0">
              <a:solidFill>
                <a:srgbClr val="003399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头文件使用技巧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第四部分 条件编译命令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1" y="3765205"/>
            <a:ext cx="1584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</a:t>
            </a:r>
            <a:r>
              <a:rPr lang="en-US" altLang="zh-CN" sz="2800" dirty="0" err="1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ifdef</a:t>
            </a:r>
            <a:endParaRPr lang="en-US" altLang="zh-CN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</a:t>
            </a:r>
            <a:r>
              <a:rPr lang="en-US" altLang="zh-CN" sz="2800" dirty="0" err="1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ifndef</a:t>
            </a:r>
            <a:endParaRPr lang="en-US" altLang="zh-CN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292080" y="1462364"/>
            <a:ext cx="3816424" cy="4702940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上一节的例子中，如果头文件中只存储函数和变量声明，是不是就没有问题了？</a:t>
            </a: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引入条件编译的原因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67198" y="3711269"/>
            <a:ext cx="2736850" cy="275193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</a:t>
            </a:r>
            <a:r>
              <a:rPr lang="en-US" altLang="zh-CN" sz="2000" dirty="0" smtClean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test.h</a:t>
            </a:r>
            <a:r>
              <a:rPr lang="en-US" altLang="zh-CN" sz="2000" dirty="0" smtClean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test2.h</a:t>
            </a:r>
            <a:r>
              <a:rPr lang="en-US" altLang="zh-CN" sz="2000" dirty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return </a:t>
            </a:r>
            <a:r>
              <a:rPr lang="en-US" altLang="zh-CN" sz="20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func2();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7544" y="1501999"/>
            <a:ext cx="1477764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267744" y="1501999"/>
            <a:ext cx="2665412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test.h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"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func2()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() + 1;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21549" y="106473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test.h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267744" y="1052736"/>
            <a:ext cx="1122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test2.h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237044" y="328154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main.cpp</a:t>
            </a:r>
            <a:endParaRPr lang="en-US" altLang="zh-CN" sz="2400" dirty="0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引入条件编译的原因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188" y="1341438"/>
            <a:ext cx="7921252" cy="41757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条件编译可以实现只对源程序中满足条件的部分进行编译；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是防止头文件重复包含引起重复定义错误的有效手段；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可以减少被编译的语句，从而减少目标程序的长度。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188" y="1196752"/>
            <a:ext cx="7921252" cy="14394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ifdef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相当于 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#if 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defined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ifndef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相当于 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#if !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defined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61814" y="2780928"/>
            <a:ext cx="3810000" cy="3394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使用方式：</a:t>
            </a:r>
            <a:endParaRPr lang="zh-CN" altLang="en-US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ifdef</a:t>
            </a: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标识符</a:t>
            </a:r>
            <a:endParaRPr lang="zh-CN" altLang="en-US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#else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endif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913238" y="2780928"/>
            <a:ext cx="3810000" cy="3394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使用方式：</a:t>
            </a:r>
            <a:endParaRPr lang="zh-CN" altLang="en-US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ifndef</a:t>
            </a: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标识符</a:t>
            </a:r>
            <a:endParaRPr lang="zh-CN" altLang="en-US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#else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endif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26838" y="1268760"/>
            <a:ext cx="8196400" cy="35283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#define COMPUTER_A 1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ifdef</a:t>
            </a: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COMPUTER_A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#define INTEGER_SIZE 16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#else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#define INTEGER_SIZE 20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endif</a:t>
            </a: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4849415"/>
            <a:ext cx="8183686" cy="174793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预处理后只剩下</a:t>
            </a:r>
            <a:endParaRPr lang="en-US" altLang="zh-CN" sz="3200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#define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INTEGER_SIZE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16 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参与编译</a:t>
            </a:r>
            <a:endParaRPr lang="zh-CN" altLang="en-US" sz="3200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26838" y="1340768"/>
            <a:ext cx="8196400" cy="223224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#define DEBUG 1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ifdef</a:t>
            </a: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DEBUG 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printf</a:t>
            </a: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(“x=%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d,y</a:t>
            </a: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=%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d,z</a:t>
            </a:r>
            <a:r>
              <a:rPr lang="en-US" altLang="zh-CN" sz="3200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=%d\n”, x, y, z</a:t>
            </a: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);</a:t>
            </a:r>
            <a:endParaRPr lang="en-US" altLang="zh-CN" sz="3200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endif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4221088"/>
            <a:ext cx="8183686" cy="174793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预处理后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参与编译，若</a:t>
            </a: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不再希望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得到输出，则删除</a:t>
            </a:r>
            <a:r>
              <a:rPr lang="en-US" altLang="zh-CN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define DEBUG 1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命令行。</a:t>
            </a:r>
            <a:endParaRPr lang="zh-CN" altLang="en-US" sz="3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95536" y="1340768"/>
            <a:ext cx="8437650" cy="295232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ifndef</a:t>
            </a: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ABCD_H  </a:t>
            </a: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//</a:t>
            </a:r>
            <a:r>
              <a:rPr lang="zh-CN" alt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名字可以随便取</a:t>
            </a:r>
            <a:endParaRPr lang="en-US" altLang="zh-CN" sz="3200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#define </a:t>
            </a:r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ABCD_H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// </a:t>
            </a:r>
            <a:r>
              <a:rPr lang="zh-CN" alt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下面写各种声明、定义、或包含语句</a:t>
            </a:r>
            <a:endParaRPr lang="en-US" altLang="zh-CN" sz="3200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……</a:t>
            </a:r>
            <a:endParaRPr lang="en-US" altLang="zh-CN" sz="3200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</a:t>
            </a:r>
            <a:r>
              <a:rPr lang="en-US" altLang="zh-CN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endif</a:t>
            </a:r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//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1640" y="4797152"/>
            <a:ext cx="6336704" cy="115212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典型的避免重复包含或重复定义的条件编译程序结构</a:t>
            </a: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什么是工程？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52736"/>
            <a:ext cx="2592288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建筑工程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机械工程；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水利工程；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……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020685"/>
            <a:ext cx="8424936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相关定义：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以某组设想的目标为依据，应用有关的科学知识和技术手段，通过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一群人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有组织活动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将某个（或某些）现有实体（自然的或人造的）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转化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为具有预期使用价值的人造产品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过程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787900" y="1340768"/>
            <a:ext cx="3816548" cy="2232695"/>
          </a:xfrm>
          <a:prstGeom prst="wedgeRoundRectCallout">
            <a:avLst>
              <a:gd name="adj1" fmla="val -43794"/>
              <a:gd name="adj2" fmla="val 687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有一定规模</a:t>
            </a:r>
            <a:endParaRPr lang="en-US" altLang="zh-CN" sz="2800" b="1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需要分工</a:t>
            </a:r>
            <a:endParaRPr lang="en-US" altLang="zh-CN" sz="2800" b="1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存在组织与协作</a:t>
            </a:r>
            <a:endParaRPr lang="en-US" altLang="zh-CN" sz="2800" b="1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存在一</a:t>
            </a:r>
            <a:r>
              <a:rPr lang="zh-CN" alt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个转化过程</a:t>
            </a:r>
            <a:endParaRPr lang="en-US" altLang="zh-CN" sz="2800" b="1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第五部分 文件路径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6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#include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文件在操作系统中的存放位置称为文件路径；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在进行程序开发时，无论是使用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#include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命令，还是在程序中使用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fopen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函数打开指定的文件，均需要解决一个问题：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程序需要知道文件在哪儿！</a:t>
            </a:r>
            <a:endParaRPr lang="en-US" altLang="zh-CN" sz="40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1519" y="1616710"/>
            <a:ext cx="4176464" cy="40152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"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fopen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("test.txt", "w+");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by path.exe ...\n");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46" y="1709415"/>
            <a:ext cx="4347293" cy="22956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819204"/>
            <a:ext cx="4140069" cy="1346100"/>
          </a:xfrm>
          <a:prstGeom prst="rect">
            <a:avLst/>
          </a:prstGeom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416146" y="1110801"/>
            <a:ext cx="3060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VS2010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里调试运行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403257" y="4293096"/>
            <a:ext cx="4042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在资源管理器中双击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exe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44008" y="2492896"/>
            <a:ext cx="79208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4008" y="3717032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60032" y="5229200"/>
            <a:ext cx="79208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0032" y="5648027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23528" y="6063679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为什么生成的文件存放的位置不一样？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84784"/>
            <a:ext cx="8496944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工作目录指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每个程序相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关联的一个动态目录，有时也叫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当前工作目录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current 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working 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directory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文件名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或者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相对路径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未指明根目录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访问文件时，文件名或相对路径被解释为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于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当前工作目录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VS2010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中调试运行时：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IDE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环境将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文件所在目录设定为默认的工作目录；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在资源管理器里运行程序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时：操作系统把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工作目录设定为可执行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程序（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exe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文件）所在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268760"/>
            <a:ext cx="8496944" cy="13674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工作目录不仅可以预先设置，而且可以动态修改。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5832648" cy="3698973"/>
          </a:xfrm>
          <a:prstGeom prst="rect">
            <a:avLst/>
          </a:prstGeom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154886" y="2729011"/>
            <a:ext cx="1502334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VS2010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endParaRPr lang="en-US" altLang="zh-CN" sz="2400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2400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设置界面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5496" y="6021288"/>
            <a:ext cx="4770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在程序中修改自己的当前工作目录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95536" y="1196752"/>
            <a:ext cx="3672408" cy="46805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"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#include &lt;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direct.h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&gt;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mkdir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("output");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chdir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("output");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fopen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("test.txt", "w+");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by chpath.exe ...\n");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355976" y="1340768"/>
            <a:ext cx="4410644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该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在当前工作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目录里创建了一个名为“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output”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的子目录，然后把工作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目录修改为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output”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（相对于设置前的工作目录）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：去掉红色语句和不去掉的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结果有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什么不同？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95536" y="1196752"/>
            <a:ext cx="4541720" cy="526645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"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#include &lt;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direct.h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&gt;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("output");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chdir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("output");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(“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../test.txt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", "w+");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by chpath.exe ...\n");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148064" y="1340768"/>
            <a:ext cx="38112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：这个例子中“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..</a:t>
            </a: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指当前目录的父目录。请问这个程序的运行结果是什么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5230504" y="4221088"/>
            <a:ext cx="3733984" cy="1656184"/>
          </a:xfrm>
          <a:prstGeom prst="wedgeRoundRectCallout">
            <a:avLst>
              <a:gd name="adj1" fmla="val -111381"/>
              <a:gd name="adj2" fmla="val -2104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accent3">
                <a:lumMod val="50000"/>
              </a:schemeClr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重要概念：</a:t>
            </a:r>
            <a:endParaRPr lang="en-US" altLang="zh-CN" sz="4000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相对路径</a:t>
            </a:r>
            <a:endParaRPr lang="zh-CN" altLang="en-US" sz="4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理解相对路径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196752"/>
            <a:ext cx="8496944" cy="39597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相对于谁？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57150" indent="0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相对于当前工作目录！</a:t>
            </a:r>
            <a:endParaRPr lang="en-US" altLang="zh-CN" sz="40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如何书写？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../</a:t>
            </a:r>
            <a:r>
              <a:rPr lang="en-US" altLang="zh-CN" sz="3200" b="1" dirty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..\\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向上走一级目录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&lt;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子目录名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&gt;/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&lt;</a:t>
            </a: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子目录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&gt;\\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：向下走一级目录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理解相对路径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520788"/>
            <a:ext cx="878497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设当前工作目录为：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D://aaa//bbb  </a:t>
            </a:r>
            <a:endParaRPr lang="en-US" altLang="zh-CN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276872"/>
          <a:ext cx="86409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程序中相对路径表示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实际文件位置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111.txt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D:\aaa\bbb\ 111.txt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ccc\\222.txt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D:\aaa\bbb\ ccc\222.txt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ccc/</a:t>
                      </a:r>
                      <a:r>
                        <a:rPr lang="en-US" altLang="zh-CN" sz="2400" dirty="0" err="1" smtClean="0"/>
                        <a:t>ddd</a:t>
                      </a:r>
                      <a:r>
                        <a:rPr lang="en-US" altLang="zh-CN" sz="2400" dirty="0" smtClean="0"/>
                        <a:t>/333.txt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D:\aaa\bbb\ ccc\</a:t>
                      </a:r>
                      <a:r>
                        <a:rPr lang="en-US" altLang="zh-CN" sz="2400" dirty="0" err="1" smtClean="0"/>
                        <a:t>ddd</a:t>
                      </a:r>
                      <a:r>
                        <a:rPr lang="en-US" altLang="zh-CN" sz="2400" dirty="0" smtClean="0"/>
                        <a:t>\333.txt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../444.txt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D:\aaa\444.txt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..\\555.txt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D:\aaa\555.txt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../../666.txt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D:\666.txt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../..\\777.txt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D:\777.txt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程序工程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实现某一种具有一系列功能的软件；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分工：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多个模块，每个模块负责实现一部分软件功能；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组织与协作：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以“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程序工程” 方式组织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源程序及其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他配套资源；以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“函数调用”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“头文件包含”等方式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进行协作；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转化过程：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源程序→可执行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路径</a:t>
            </a:r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合法性检查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520788"/>
            <a:ext cx="8784976" cy="3996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2000" dirty="0" smtClean="0"/>
              <a:t>文件</a:t>
            </a:r>
            <a:r>
              <a:rPr lang="zh-CN" altLang="en-US" sz="2000" dirty="0"/>
              <a:t>合法性规则（</a:t>
            </a:r>
            <a:r>
              <a:rPr lang="en-US" altLang="zh-CN" sz="2000" dirty="0"/>
              <a:t>windows</a:t>
            </a:r>
            <a:r>
              <a:rPr lang="zh-CN" altLang="en-US" sz="2000" dirty="0"/>
              <a:t>平台）：</a:t>
            </a:r>
            <a:endParaRPr lang="zh-CN" altLang="en-US" sz="2000" dirty="0"/>
          </a:p>
          <a:p>
            <a:r>
              <a:rPr lang="zh-CN" altLang="en-US" sz="2000" dirty="0"/>
              <a:t>  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）路径不能以</a:t>
            </a:r>
            <a:r>
              <a:rPr lang="en-US" altLang="zh-CN" sz="2000" dirty="0"/>
              <a:t>'\\'</a:t>
            </a:r>
            <a:r>
              <a:rPr lang="zh-CN" altLang="en-US" sz="2000" dirty="0"/>
              <a:t>开头（可以以</a:t>
            </a:r>
            <a:r>
              <a:rPr lang="en-US" altLang="zh-CN" sz="2000" dirty="0"/>
              <a:t>'/'</a:t>
            </a:r>
            <a:r>
              <a:rPr lang="zh-CN" altLang="en-US" sz="2000" dirty="0"/>
              <a:t>开头，表示从当前盘符位置开始计算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":\\"</a:t>
            </a:r>
            <a:r>
              <a:rPr lang="zh-CN" altLang="en-US" sz="2000" dirty="0"/>
              <a:t>或</a:t>
            </a:r>
            <a:r>
              <a:rPr lang="en-US" altLang="zh-CN" sz="2000" dirty="0"/>
              <a:t>":/"</a:t>
            </a:r>
            <a:r>
              <a:rPr lang="zh-CN" altLang="en-US" sz="2000" dirty="0"/>
              <a:t>均表示绝对路径，如：</a:t>
            </a:r>
            <a:r>
              <a:rPr lang="en-US" altLang="zh-CN" sz="2000" dirty="0"/>
              <a:t>"E:\\abc\\111.txt"</a:t>
            </a:r>
            <a:r>
              <a:rPr lang="zh-CN" altLang="en-US" sz="2000" dirty="0"/>
              <a:t>或</a:t>
            </a:r>
            <a:r>
              <a:rPr lang="en-US" altLang="zh-CN" sz="2000" dirty="0"/>
              <a:t>"E:/abc/111.txt"</a:t>
            </a:r>
            <a:r>
              <a:rPr lang="zh-CN" altLang="en-US" sz="2000" dirty="0"/>
              <a:t>均为正确路径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3</a:t>
            </a:r>
            <a:r>
              <a:rPr lang="zh-CN" altLang="en-US" sz="2000" dirty="0"/>
              <a:t>）路径不能以</a:t>
            </a:r>
            <a:r>
              <a:rPr lang="en-US" altLang="zh-CN" sz="2000" dirty="0"/>
              <a:t>"\\"</a:t>
            </a:r>
            <a:r>
              <a:rPr lang="zh-CN" altLang="en-US" sz="2000" dirty="0"/>
              <a:t>或</a:t>
            </a:r>
            <a:r>
              <a:rPr lang="en-US" altLang="zh-CN" sz="2000" dirty="0"/>
              <a:t>"/"</a:t>
            </a:r>
            <a:r>
              <a:rPr lang="zh-CN" altLang="en-US" sz="2000" dirty="0"/>
              <a:t>结尾，以这两个结尾的话就相当于文件名为空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4</a:t>
            </a:r>
            <a:r>
              <a:rPr lang="zh-CN" altLang="en-US" sz="2000" dirty="0"/>
              <a:t>）相对路径中不能出现</a:t>
            </a:r>
            <a:r>
              <a:rPr lang="en-US" altLang="zh-CN" sz="2000" dirty="0"/>
              <a:t>':'</a:t>
            </a:r>
            <a:r>
              <a:rPr lang="zh-CN" altLang="en-US" sz="2000" dirty="0"/>
              <a:t>，绝对路径中</a:t>
            </a:r>
            <a:r>
              <a:rPr lang="en-US" altLang="zh-CN" sz="2000" dirty="0"/>
              <a:t>":"</a:t>
            </a:r>
            <a:r>
              <a:rPr lang="zh-CN" altLang="en-US" sz="2000" dirty="0"/>
              <a:t>必须与</a:t>
            </a:r>
            <a:r>
              <a:rPr lang="en-US" altLang="zh-CN" sz="2000" dirty="0"/>
              <a:t>'\\'</a:t>
            </a:r>
            <a:r>
              <a:rPr lang="zh-CN" altLang="en-US" sz="2000" dirty="0"/>
              <a:t>或</a:t>
            </a:r>
            <a:r>
              <a:rPr lang="en-US" altLang="zh-CN" sz="2000" dirty="0"/>
              <a:t>'/'</a:t>
            </a:r>
            <a:r>
              <a:rPr lang="zh-CN" altLang="en-US" sz="2000" dirty="0"/>
              <a:t>成对出现，并且只能出现一次，其他情况下再出现</a:t>
            </a:r>
            <a:r>
              <a:rPr lang="en-US" altLang="zh-CN" sz="2000" dirty="0"/>
              <a:t>':'</a:t>
            </a:r>
            <a:r>
              <a:rPr lang="zh-CN" altLang="en-US" sz="2000" dirty="0"/>
              <a:t>也为非法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5</a:t>
            </a:r>
            <a:r>
              <a:rPr lang="zh-CN" altLang="en-US" sz="2000" dirty="0"/>
              <a:t>）目录名或文件名中不能出现的非法字符包括：</a:t>
            </a:r>
            <a:r>
              <a:rPr lang="en-US" altLang="zh-CN" sz="2000" dirty="0"/>
              <a:t>':'</a:t>
            </a:r>
            <a:r>
              <a:rPr lang="zh-CN" altLang="en-US" sz="2000" dirty="0"/>
              <a:t>、</a:t>
            </a:r>
            <a:r>
              <a:rPr lang="en-US" altLang="zh-CN" sz="2000" dirty="0"/>
              <a:t>'*'</a:t>
            </a:r>
            <a:r>
              <a:rPr lang="zh-CN" altLang="en-US" sz="2000" dirty="0"/>
              <a:t>、</a:t>
            </a:r>
            <a:r>
              <a:rPr lang="en-US" altLang="zh-CN" sz="2000" dirty="0"/>
              <a:t>'?'</a:t>
            </a:r>
            <a:r>
              <a:rPr lang="zh-CN" altLang="en-US" sz="2000" dirty="0"/>
              <a:t>、</a:t>
            </a:r>
            <a:r>
              <a:rPr lang="en-US" altLang="zh-CN" sz="2000" dirty="0"/>
              <a:t>'\"'</a:t>
            </a:r>
            <a:r>
              <a:rPr lang="zh-CN" altLang="en-US" sz="2000" dirty="0"/>
              <a:t>、</a:t>
            </a:r>
            <a:r>
              <a:rPr lang="en-US" altLang="zh-CN" sz="2000" dirty="0"/>
              <a:t>'&lt;'</a:t>
            </a:r>
            <a:r>
              <a:rPr lang="zh-CN" altLang="en-US" sz="2000" dirty="0"/>
              <a:t>、</a:t>
            </a:r>
            <a:r>
              <a:rPr lang="en-US" altLang="zh-CN" sz="2000" dirty="0"/>
              <a:t>'&gt;'</a:t>
            </a:r>
            <a:r>
              <a:rPr lang="zh-CN" altLang="en-US" sz="2000" dirty="0"/>
              <a:t>、</a:t>
            </a:r>
            <a:r>
              <a:rPr lang="en-US" altLang="zh-CN" sz="2000" dirty="0"/>
              <a:t>'|'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6) </a:t>
            </a:r>
            <a:r>
              <a:rPr lang="zh-CN" altLang="en-US" sz="2000" dirty="0"/>
              <a:t>路径中</a:t>
            </a:r>
            <a:r>
              <a:rPr lang="en-US" altLang="zh-CN" sz="2000" dirty="0"/>
              <a:t>'\\'</a:t>
            </a:r>
            <a:r>
              <a:rPr lang="zh-CN" altLang="en-US" sz="2000" dirty="0"/>
              <a:t>和</a:t>
            </a:r>
            <a:r>
              <a:rPr lang="en-US" altLang="zh-CN" sz="2000" dirty="0"/>
              <a:t>'/'</a:t>
            </a:r>
            <a:r>
              <a:rPr lang="zh-CN" altLang="en-US" sz="2000" dirty="0"/>
              <a:t>分隔符可以混用，都是合法的</a:t>
            </a:r>
            <a:endParaRPr lang="en-US" altLang="zh-CN" sz="20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484784"/>
            <a:ext cx="9145016" cy="3996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string.h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err="1" smtClean="0"/>
              <a:t>size_t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strlen</a:t>
            </a:r>
            <a:r>
              <a:rPr lang="en-US" altLang="zh-CN" i="1" dirty="0"/>
              <a:t>(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*string </a:t>
            </a:r>
            <a:r>
              <a:rPr lang="en-US" altLang="zh-CN" i="1" dirty="0" smtClean="0"/>
              <a:t>);</a:t>
            </a: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smtClean="0"/>
              <a:t>char </a:t>
            </a:r>
            <a:r>
              <a:rPr lang="en-US" altLang="zh-CN" i="1" dirty="0"/>
              <a:t>*</a:t>
            </a:r>
            <a:r>
              <a:rPr lang="en-US" altLang="zh-CN" i="1" dirty="0" err="1"/>
              <a:t>strcpy</a:t>
            </a:r>
            <a:r>
              <a:rPr lang="en-US" altLang="zh-CN" i="1" dirty="0"/>
              <a:t>( char *</a:t>
            </a:r>
            <a:r>
              <a:rPr lang="en-US" altLang="zh-CN" i="1" dirty="0" err="1"/>
              <a:t>strDestination</a:t>
            </a:r>
            <a:r>
              <a:rPr lang="en-US" altLang="zh-CN" i="1" dirty="0"/>
              <a:t>,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</a:t>
            </a:r>
            <a:r>
              <a:rPr lang="en-US" altLang="zh-CN" i="1" dirty="0" err="1"/>
              <a:t>strSource</a:t>
            </a:r>
            <a:r>
              <a:rPr lang="en-US" altLang="zh-CN" i="1" dirty="0"/>
              <a:t> </a:t>
            </a:r>
            <a:r>
              <a:rPr lang="en-US" altLang="zh-CN" i="1" dirty="0" smtClean="0"/>
              <a:t>);</a:t>
            </a:r>
            <a:endParaRPr lang="zh-CN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err="1" smtClean="0"/>
              <a:t>strncpy</a:t>
            </a:r>
            <a:r>
              <a:rPr lang="en-US" altLang="zh-CN" i="1" dirty="0" smtClean="0"/>
              <a:t>(char </a:t>
            </a:r>
            <a:r>
              <a:rPr lang="en-US" altLang="zh-CN" i="1" dirty="0"/>
              <a:t>s[],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t[], </a:t>
            </a:r>
            <a:r>
              <a:rPr lang="en-US" altLang="zh-CN" i="1" dirty="0" err="1"/>
              <a:t>int</a:t>
            </a:r>
            <a:r>
              <a:rPr lang="en-US" altLang="zh-CN" i="1" dirty="0"/>
              <a:t> n</a:t>
            </a:r>
            <a:r>
              <a:rPr lang="en-US" altLang="zh-CN" i="1" dirty="0" smtClean="0"/>
              <a:t>);//</a:t>
            </a:r>
            <a:r>
              <a:rPr lang="zh-CN" altLang="en-US" sz="2000" dirty="0" smtClean="0"/>
              <a:t>限制</a:t>
            </a:r>
            <a:r>
              <a:rPr lang="zh-CN" altLang="en-US" sz="2000" dirty="0"/>
              <a:t>复制长度</a:t>
            </a:r>
            <a:endParaRPr lang="en-US" altLang="zh-CN" sz="2000" i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i="1" dirty="0" err="1"/>
              <a:t>strcmp</a:t>
            </a:r>
            <a:r>
              <a:rPr lang="en-US" altLang="zh-CN" i="1" dirty="0"/>
              <a:t>(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*string1,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*string2 </a:t>
            </a:r>
            <a:r>
              <a:rPr lang="en-US" altLang="zh-CN" i="1" dirty="0"/>
              <a:t>);</a:t>
            </a:r>
            <a:endParaRPr lang="en-US" altLang="zh-CN" i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char *</a:t>
            </a:r>
            <a:r>
              <a:rPr lang="en-US" altLang="zh-CN" i="1" dirty="0" err="1">
                <a:solidFill>
                  <a:srgbClr val="FF0000"/>
                </a:solidFill>
              </a:rPr>
              <a:t>strstr</a:t>
            </a:r>
            <a:r>
              <a:rPr lang="en-US" altLang="zh-CN" dirty="0">
                <a:solidFill>
                  <a:srgbClr val="FF0000"/>
                </a:solidFill>
              </a:rPr>
              <a:t>(char *str1,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*str2);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char *</a:t>
            </a:r>
            <a:r>
              <a:rPr lang="en-US" altLang="zh-CN" i="1" dirty="0" err="1">
                <a:solidFill>
                  <a:srgbClr val="FF0000"/>
                </a:solidFill>
              </a:rPr>
              <a:t>strchr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</a:rPr>
              <a:t>s,char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char *</a:t>
            </a:r>
            <a:r>
              <a:rPr lang="en-US" altLang="zh-CN" i="1" dirty="0" err="1">
                <a:solidFill>
                  <a:srgbClr val="FF0000"/>
                </a:solidFill>
              </a:rPr>
              <a:t>strrchr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, char c);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>
              <a:latin typeface="Verdana" panose="020B0604030504040204" pitchFamily="34" charset="0"/>
            </a:endParaRPr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196752"/>
            <a:ext cx="9145016" cy="3996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unistd.h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access(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filenpath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mode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/>
              <a:t>mode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R_OK 4 /* Test for read permission.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W_OK 2 /* Test for write permission.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X_OK 1 /* Test for execute permission.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F_OK 0 /* Test for existence. */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参数</a:t>
            </a:r>
            <a:r>
              <a:rPr lang="en-US" altLang="zh-CN" sz="2000" dirty="0"/>
              <a:t>1</a:t>
            </a:r>
            <a:r>
              <a:rPr lang="zh-CN" altLang="en-US" sz="2000" dirty="0"/>
              <a:t>满足参数</a:t>
            </a:r>
            <a:r>
              <a:rPr lang="en-US" altLang="zh-CN" sz="2000" dirty="0"/>
              <a:t>2</a:t>
            </a:r>
            <a:r>
              <a:rPr lang="zh-CN" altLang="en-US" sz="2000" dirty="0"/>
              <a:t>条件时候返回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，不满足返回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1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en-US" altLang="zh-CN" sz="2000" dirty="0"/>
              <a:t>if(access(conf.filesavepath,0)==0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en-US" altLang="zh-CN" sz="2000" dirty="0"/>
              <a:t>if(access(</a:t>
            </a:r>
            <a:r>
              <a:rPr lang="en-US" altLang="zh-CN" sz="2000" dirty="0" err="1"/>
              <a:t>conf.filesavepath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F_OK</a:t>
            </a:r>
            <a:r>
              <a:rPr lang="en-US" altLang="zh-CN" sz="2000" dirty="0" smtClean="0"/>
              <a:t>)==</a:t>
            </a:r>
            <a:r>
              <a:rPr lang="en-US" altLang="zh-CN" sz="2000" dirty="0"/>
              <a:t>0)</a:t>
            </a:r>
            <a:endParaRPr lang="en-US" altLang="zh-CN" sz="2000" dirty="0"/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844824"/>
            <a:ext cx="2737546" cy="3528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2522" r="38064" b="79110"/>
          <a:stretch>
            <a:fillRect/>
          </a:stretch>
        </p:blipFill>
        <p:spPr>
          <a:xfrm>
            <a:off x="2051720" y="3740252"/>
            <a:ext cx="3672408" cy="6282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2522" t="42754" r="38769"/>
          <a:stretch>
            <a:fillRect/>
          </a:stretch>
        </p:blipFill>
        <p:spPr>
          <a:xfrm>
            <a:off x="2339752" y="4054357"/>
            <a:ext cx="3960440" cy="189024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339752" y="450912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绝对路径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24744"/>
            <a:ext cx="8784976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理解了工作目录和相对路径，理解绝对路径就非常容易了。绝对路径指直接从根目录开始的完整路径信息。绝对路径不依赖工作目录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3528" y="2780928"/>
            <a:ext cx="4608512" cy="38884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"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fopen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("e:/path/test.txt", "w+");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by abpath.exe ...\n");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);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127000" y="2780928"/>
            <a:ext cx="381120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这个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例子在老师的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电脑中能正确运行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，运行后在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盘的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path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目录中生成一个名为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test.txt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的文件，但在你的电脑中就不一定了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。（为什么？）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小技巧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607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程序中的文件访问建议用相对路径方法，不推荐用绝对路径方式；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函数：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*_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getcwd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(char *buffer,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可用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获取程序的当前工作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还有其他函数可善加利用，如：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mkdir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()  _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chdir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6288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第六部分 模块化程序设计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199616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模块化程序设计思想是一种分治的思想，即将一个复杂的大规模的程序划分为一系列功能独立的部分合作</a:t>
            </a:r>
            <a:r>
              <a:rPr lang="zh-CN" altLang="en-US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完成</a:t>
            </a:r>
            <a:r>
              <a:rPr lang="zh-CN" altLang="en-US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软件</a:t>
            </a:r>
            <a:r>
              <a:rPr lang="zh-CN" altLang="en-US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的需求。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模块化程序设计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607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 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语言作为一种结构化的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程序设计语言，在采用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语言开发程序时通常遵循模块化程序设计思想；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一个模块是一个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.c/.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和一个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.h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文件的组合；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某模块提供给其它模块调用的外部函数及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数据在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.h 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中文件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中加以声明。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设计时需要考虑啥？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13446"/>
            <a:ext cx="8496944" cy="42478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划分：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根据软件需求思考可以将软件划分为几个模块，每个模块的功能是什么；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封装：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哪些功能或代码段可能会被多次用到，将其封装为函数；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协同：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各个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模块间如何配合工作，函数如何调用，参数如何传递，数据从哪里来存哪里去等等；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55679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努力学习！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收获知识与成功体验！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谢谢！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08625" y="1245319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ea typeface="华文新魏" pitchFamily="2" charset="-122"/>
              </a:rPr>
              <a:t>…</a:t>
            </a:r>
            <a:endParaRPr lang="en-US" altLang="zh-CN" sz="40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8338" y="2566119"/>
            <a:ext cx="1527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ahoma" panose="020B0604030504040204" pitchFamily="34" charset="0"/>
                <a:ea typeface="华文新魏" pitchFamily="2" charset="-122"/>
              </a:rPr>
              <a:t>a.c/a.cpp</a:t>
            </a:r>
            <a:endParaRPr lang="en-US" altLang="zh-CN" sz="2400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03575" y="2637557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华文新魏" pitchFamily="2" charset="-122"/>
              </a:rPr>
              <a:t>b.c/b.cpp</a:t>
            </a:r>
            <a:endParaRPr lang="en-US" altLang="zh-CN" sz="2400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18238" y="2607394"/>
            <a:ext cx="1449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华文新魏" pitchFamily="2" charset="-122"/>
              </a:rPr>
              <a:t>*.c/*.cpp</a:t>
            </a:r>
            <a:endParaRPr lang="en-US" altLang="zh-CN" sz="2400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3" y="476969"/>
            <a:ext cx="8496300" cy="6048375"/>
          </a:xfrm>
          <a:prstGeom prst="rect">
            <a:avLst/>
          </a:prstGeom>
          <a:noFill/>
          <a:ln w="50800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9275" y="5937969"/>
            <a:ext cx="250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ahoma" panose="020B0604030504040204" pitchFamily="34" charset="0"/>
                <a:ea typeface="华文新魏" pitchFamily="2" charset="-122"/>
              </a:rPr>
              <a:t>一个</a:t>
            </a:r>
            <a:r>
              <a:rPr lang="en-US" altLang="zh-CN" sz="2400">
                <a:latin typeface="Tahoma" panose="020B0604030504040204" pitchFamily="34" charset="0"/>
                <a:ea typeface="华文新魏" pitchFamily="2" charset="-122"/>
              </a:rPr>
              <a:t>C</a:t>
            </a:r>
            <a:r>
              <a:rPr lang="zh-CN" altLang="en-US" sz="2400">
                <a:latin typeface="Tahoma" panose="020B0604030504040204" pitchFamily="34" charset="0"/>
                <a:ea typeface="华文新魏" pitchFamily="2" charset="-122"/>
              </a:rPr>
              <a:t>程序的组成</a:t>
            </a:r>
            <a:endParaRPr lang="zh-CN" altLang="en-US" sz="2400">
              <a:latin typeface="Tahoma" panose="020B0604030504040204" pitchFamily="34" charset="0"/>
              <a:ea typeface="华文新魏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 bwMode="auto">
          <a:xfrm>
            <a:off x="971550" y="1102444"/>
            <a:ext cx="2160588" cy="1727200"/>
            <a:chOff x="612" y="2024"/>
            <a:chExt cx="1361" cy="1088"/>
          </a:xfrm>
        </p:grpSpPr>
        <p:grpSp>
          <p:nvGrpSpPr>
            <p:cNvPr id="11" name="Group 10"/>
            <p:cNvGrpSpPr/>
            <p:nvPr/>
          </p:nvGrpSpPr>
          <p:grpSpPr bwMode="auto">
            <a:xfrm>
              <a:off x="612" y="2024"/>
              <a:ext cx="1361" cy="1088"/>
              <a:chOff x="793" y="2659"/>
              <a:chExt cx="1361" cy="1088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93" y="265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29" y="279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65" y="2931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01" y="3067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337" y="3203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473" y="333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609" y="347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459" y="2846"/>
              <a:ext cx="4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  <a:ea typeface="华文新魏" pitchFamily="2" charset="-122"/>
                </a:rPr>
                <a:t>函数</a:t>
              </a:r>
              <a:endParaRPr lang="zh-CN" altLang="en-US" sz="2000">
                <a:latin typeface="Tahoma" panose="020B0604030504040204" pitchFamily="34" charset="0"/>
                <a:ea typeface="华文新魏" pitchFamily="2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3275013" y="1102444"/>
            <a:ext cx="2160587" cy="1727200"/>
            <a:chOff x="2063" y="2024"/>
            <a:chExt cx="1361" cy="1088"/>
          </a:xfrm>
        </p:grpSpPr>
        <p:grpSp>
          <p:nvGrpSpPr>
            <p:cNvPr id="21" name="Group 20"/>
            <p:cNvGrpSpPr/>
            <p:nvPr/>
          </p:nvGrpSpPr>
          <p:grpSpPr bwMode="auto">
            <a:xfrm>
              <a:off x="2063" y="2024"/>
              <a:ext cx="1361" cy="1088"/>
              <a:chOff x="2200" y="2659"/>
              <a:chExt cx="1361" cy="1088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200" y="265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336" y="279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472" y="2931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2608" y="3067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2744" y="3203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2880" y="333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911" y="2846"/>
              <a:ext cx="4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  <a:ea typeface="华文新魏" pitchFamily="2" charset="-122"/>
                </a:rPr>
                <a:t>函数</a:t>
              </a:r>
              <a:endParaRPr lang="zh-CN" altLang="en-US" sz="2000">
                <a:latin typeface="Tahoma" panose="020B0604030504040204" pitchFamily="34" charset="0"/>
                <a:ea typeface="华文新魏" pitchFamily="2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 bwMode="auto">
          <a:xfrm>
            <a:off x="6370638" y="1102444"/>
            <a:ext cx="2160587" cy="1728788"/>
            <a:chOff x="4013" y="2024"/>
            <a:chExt cx="1361" cy="1089"/>
          </a:xfrm>
        </p:grpSpPr>
        <p:grpSp>
          <p:nvGrpSpPr>
            <p:cNvPr id="31" name="Group 30"/>
            <p:cNvGrpSpPr/>
            <p:nvPr/>
          </p:nvGrpSpPr>
          <p:grpSpPr bwMode="auto">
            <a:xfrm>
              <a:off x="4013" y="2024"/>
              <a:ext cx="1361" cy="1088"/>
              <a:chOff x="3650" y="2659"/>
              <a:chExt cx="1361" cy="10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3650" y="265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3786" y="279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3922" y="2931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4058" y="3067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194" y="3203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30" y="333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466" y="347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4876" y="2863"/>
              <a:ext cx="4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  <a:ea typeface="华文新魏" pitchFamily="2" charset="-122"/>
                </a:rPr>
                <a:t>函数</a:t>
              </a:r>
              <a:endParaRPr lang="zh-CN" altLang="en-US" sz="2000">
                <a:latin typeface="Tahoma" panose="020B0604030504040204" pitchFamily="34" charset="0"/>
                <a:ea typeface="华文新魏" pitchFamily="2" charset="-122"/>
              </a:endParaRP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619250" y="3878982"/>
            <a:ext cx="1223963" cy="5048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a.obj</a:t>
            </a:r>
            <a:endParaRPr lang="en-US" altLang="zh-CN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27538" y="3878982"/>
            <a:ext cx="1223962" cy="5048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b.obj</a:t>
            </a:r>
            <a:endParaRPr lang="en-US" altLang="zh-CN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524750" y="3878982"/>
            <a:ext cx="1223963" cy="5048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***.obj</a:t>
            </a:r>
            <a:endParaRPr lang="en-US" altLang="zh-CN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300788" y="3736107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ea typeface="华文新魏" pitchFamily="2" charset="-122"/>
              </a:rPr>
              <a:t>…</a:t>
            </a:r>
            <a:endParaRPr lang="en-US" altLang="zh-CN" sz="40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1763713" y="2924894"/>
            <a:ext cx="936625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编译</a:t>
            </a:r>
            <a:endParaRPr lang="zh-CN" altLang="en-US" sz="160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276600" y="5733182"/>
            <a:ext cx="3959225" cy="43338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MyProg.exe</a:t>
            </a:r>
            <a:endParaRPr lang="en-US" altLang="zh-CN" sz="2000"/>
          </a:p>
        </p:txBody>
      </p:sp>
      <p:grpSp>
        <p:nvGrpSpPr>
          <p:cNvPr id="46" name="Group 45"/>
          <p:cNvGrpSpPr/>
          <p:nvPr/>
        </p:nvGrpSpPr>
        <p:grpSpPr bwMode="auto">
          <a:xfrm>
            <a:off x="2195513" y="4366344"/>
            <a:ext cx="5761037" cy="647700"/>
            <a:chOff x="1383" y="2614"/>
            <a:chExt cx="3629" cy="408"/>
          </a:xfrm>
        </p:grpSpPr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383" y="2614"/>
              <a:ext cx="158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198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3515" y="2614"/>
              <a:ext cx="149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4213" y="765894"/>
            <a:ext cx="8135937" cy="2376488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4427538" y="2924894"/>
            <a:ext cx="936625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编译</a:t>
            </a:r>
            <a:endParaRPr lang="zh-CN" altLang="en-US" sz="1600"/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7596188" y="2924894"/>
            <a:ext cx="936625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编译</a:t>
            </a:r>
            <a:endParaRPr lang="zh-CN" altLang="en-US" sz="1600"/>
          </a:p>
        </p:txBody>
      </p: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4716463" y="4869582"/>
            <a:ext cx="863600" cy="863600"/>
          </a:xfrm>
          <a:prstGeom prst="downArrowCallout">
            <a:avLst>
              <a:gd name="adj1" fmla="val 25000"/>
              <a:gd name="adj2" fmla="val 25000"/>
              <a:gd name="adj3" fmla="val 16667"/>
              <a:gd name="adj4" fmla="val 6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/>
              <a:t>链接</a:t>
            </a:r>
            <a:endParaRPr lang="zh-CN" altLang="en-US" sz="2000"/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0" y="3645619"/>
            <a:ext cx="1187450" cy="647700"/>
          </a:xfrm>
          <a:prstGeom prst="wedgeRoundRectCallout">
            <a:avLst>
              <a:gd name="adj1" fmla="val 35963"/>
              <a:gd name="adj2" fmla="val -129167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组织成一个工程</a:t>
            </a:r>
            <a:endParaRPr lang="zh-CN" altLang="en-US"/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>
            <a:off x="611188" y="4725119"/>
            <a:ext cx="1187450" cy="647700"/>
          </a:xfrm>
          <a:prstGeom prst="wedgeRoundRectCallout">
            <a:avLst>
              <a:gd name="adj1" fmla="val 110829"/>
              <a:gd name="adj2" fmla="val -67648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工程的中间结果</a:t>
            </a:r>
            <a:endParaRPr lang="zh-CN" altLang="en-US"/>
          </a:p>
        </p:txBody>
      </p:sp>
      <p:sp>
        <p:nvSpPr>
          <p:cNvPr id="56" name="AutoShape 55"/>
          <p:cNvSpPr>
            <a:spLocks noChangeArrowheads="1"/>
          </p:cNvSpPr>
          <p:nvPr/>
        </p:nvSpPr>
        <p:spPr bwMode="auto">
          <a:xfrm>
            <a:off x="7380288" y="4798144"/>
            <a:ext cx="1187450" cy="647700"/>
          </a:xfrm>
          <a:prstGeom prst="wedgeRoundRectCallout">
            <a:avLst>
              <a:gd name="adj1" fmla="val -106954"/>
              <a:gd name="adj2" fmla="val 89218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工程的最终结果</a:t>
            </a:r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58888" y="3717057"/>
            <a:ext cx="7561262" cy="865187"/>
          </a:xfrm>
          <a:prstGeom prst="rect">
            <a:avLst/>
          </a:prstGeom>
          <a:noFill/>
          <a:ln w="25400" algn="ctr">
            <a:solidFill>
              <a:srgbClr val="00CC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8" name="Oval 59"/>
          <p:cNvSpPr>
            <a:spLocks noChangeArrowheads="1"/>
          </p:cNvSpPr>
          <p:nvPr/>
        </p:nvSpPr>
        <p:spPr bwMode="auto">
          <a:xfrm rot="18900000">
            <a:off x="1341438" y="440457"/>
            <a:ext cx="1439862" cy="3063875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9" name="AutoShape 60"/>
          <p:cNvSpPr>
            <a:spLocks noChangeArrowheads="1"/>
          </p:cNvSpPr>
          <p:nvPr/>
        </p:nvSpPr>
        <p:spPr bwMode="auto">
          <a:xfrm>
            <a:off x="2339975" y="621432"/>
            <a:ext cx="936625" cy="360362"/>
          </a:xfrm>
          <a:prstGeom prst="wedgeRoundRectCallout">
            <a:avLst>
              <a:gd name="adj1" fmla="val -49491"/>
              <a:gd name="adj2" fmla="val 114319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程序工程：辅助软件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IDE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Integrated Development Environment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）：集成开发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环境是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用于程序开发环境的应用程序，一般包括代码编辑器、编译器、调试器和图形用户界面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工具，是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集成了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代码编写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功能、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分析功能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编译功能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调试功能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等一体化的开发软件套。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8" y="4708569"/>
            <a:ext cx="2928466" cy="138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820656"/>
            <a:ext cx="3348372" cy="121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40380"/>
            <a:ext cx="1289223" cy="1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以集成开发环境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VS2010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为例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843" y="1484313"/>
            <a:ext cx="6924675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3" y="1412875"/>
            <a:ext cx="5953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156893" y="1916113"/>
            <a:ext cx="2447925" cy="3603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83568" y="5027613"/>
            <a:ext cx="4392612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39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工程源文件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0" y="1371599"/>
            <a:ext cx="2953990" cy="361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/>
          <p:nvPr/>
        </p:nvSpPr>
        <p:spPr bwMode="auto">
          <a:xfrm>
            <a:off x="3543994" y="1412429"/>
            <a:ext cx="4772422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头文件：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存放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各种变量说明和函数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说明；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存放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各种函数的功能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实现；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资源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存放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需要的图标、图片、音频、视频数据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椭圆 8"/>
          <p:cNvSpPr>
            <a:spLocks noChangeArrowheads="1"/>
          </p:cNvSpPr>
          <p:nvPr/>
        </p:nvSpPr>
        <p:spPr bwMode="auto">
          <a:xfrm>
            <a:off x="827584" y="2420888"/>
            <a:ext cx="1366838" cy="412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8" name="直接连接符 9"/>
          <p:cNvCxnSpPr>
            <a:cxnSpLocks noChangeShapeType="1"/>
            <a:stCxn id="7" idx="7"/>
          </p:cNvCxnSpPr>
          <p:nvPr/>
        </p:nvCxnSpPr>
        <p:spPr bwMode="auto">
          <a:xfrm flipV="1">
            <a:off x="1994253" y="1844824"/>
            <a:ext cx="2073691" cy="63651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828899" y="3188965"/>
            <a:ext cx="1366837" cy="6000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10" name="直接连接符 9"/>
          <p:cNvCxnSpPr>
            <a:cxnSpLocks noChangeShapeType="1"/>
            <a:stCxn id="9" idx="7"/>
          </p:cNvCxnSpPr>
          <p:nvPr/>
        </p:nvCxnSpPr>
        <p:spPr bwMode="auto">
          <a:xfrm flipV="1">
            <a:off x="1995567" y="3188965"/>
            <a:ext cx="2030507" cy="87879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8"/>
          <p:cNvSpPr>
            <a:spLocks noChangeArrowheads="1"/>
          </p:cNvSpPr>
          <p:nvPr/>
        </p:nvSpPr>
        <p:spPr bwMode="auto">
          <a:xfrm>
            <a:off x="827584" y="4149080"/>
            <a:ext cx="1366837" cy="3857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Tahoma" panose="020B0604030504040204" pitchFamily="34" charset="0"/>
              <a:ea typeface="华文新魏" pitchFamily="2" charset="-122"/>
            </a:endParaRPr>
          </a:p>
        </p:txBody>
      </p:sp>
      <p:cxnSp>
        <p:nvCxnSpPr>
          <p:cNvPr id="12" name="直接连接符 9"/>
          <p:cNvCxnSpPr>
            <a:cxnSpLocks noChangeShapeType="1"/>
            <a:stCxn id="11" idx="7"/>
          </p:cNvCxnSpPr>
          <p:nvPr/>
        </p:nvCxnSpPr>
        <p:spPr bwMode="auto">
          <a:xfrm>
            <a:off x="1994252" y="4205574"/>
            <a:ext cx="2073692" cy="32926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源文件→可执行文件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21556" y="1484784"/>
            <a:ext cx="1223962" cy="749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9731" y="2564086"/>
            <a:ext cx="755650" cy="649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2593" y="3145780"/>
            <a:ext cx="1081088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043" y="4399384"/>
            <a:ext cx="684213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368" y="4970934"/>
            <a:ext cx="10810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可执行</a:t>
            </a:r>
            <a:endParaRPr kumimoji="1"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endParaRPr kumimoji="1"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66356" y="5437659"/>
            <a:ext cx="1836737" cy="6127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82031" y="2060848"/>
            <a:ext cx="684212" cy="5032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21893" y="3103836"/>
            <a:ext cx="539750" cy="396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42731" y="4112815"/>
            <a:ext cx="647700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74643" y="4824884"/>
            <a:ext cx="684213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542731" y="4753447"/>
            <a:ext cx="647700" cy="6842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5" name="Picture 3" descr="C:\Users\lenovo\Desktop\成绩分布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8" y="3316759"/>
            <a:ext cx="3171825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 16"/>
          <p:cNvSpPr>
            <a:spLocks noChangeArrowheads="1"/>
          </p:cNvSpPr>
          <p:nvPr/>
        </p:nvSpPr>
        <p:spPr bwMode="auto">
          <a:xfrm>
            <a:off x="467493" y="3529484"/>
            <a:ext cx="1366838" cy="3238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17" name="直接连接符 18"/>
          <p:cNvCxnSpPr>
            <a:cxnSpLocks noChangeShapeType="1"/>
          </p:cNvCxnSpPr>
          <p:nvPr/>
        </p:nvCxnSpPr>
        <p:spPr bwMode="auto">
          <a:xfrm flipV="1">
            <a:off x="1150912" y="2234085"/>
            <a:ext cx="683419" cy="1295399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16" idx="5"/>
          </p:cNvCxnSpPr>
          <p:nvPr/>
        </p:nvCxnSpPr>
        <p:spPr bwMode="auto">
          <a:xfrm>
            <a:off x="1634306" y="3805709"/>
            <a:ext cx="5924550" cy="14874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7" y="2736878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"/>
          <p:cNvCxnSpPr>
            <a:cxnSpLocks noChangeShapeType="1"/>
          </p:cNvCxnSpPr>
          <p:nvPr/>
        </p:nvCxnSpPr>
        <p:spPr bwMode="auto">
          <a:xfrm flipV="1">
            <a:off x="5522740" y="2736878"/>
            <a:ext cx="185737" cy="558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22" name="直接连接符 63"/>
          <p:cNvCxnSpPr>
            <a:cxnSpLocks noChangeShapeType="1"/>
          </p:cNvCxnSpPr>
          <p:nvPr/>
        </p:nvCxnSpPr>
        <p:spPr bwMode="auto">
          <a:xfrm>
            <a:off x="5522740" y="3295678"/>
            <a:ext cx="206375" cy="252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pic>
        <p:nvPicPr>
          <p:cNvPr id="23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08" y="3793009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2"/>
          <p:cNvCxnSpPr>
            <a:cxnSpLocks noChangeShapeType="1"/>
          </p:cNvCxnSpPr>
          <p:nvPr/>
        </p:nvCxnSpPr>
        <p:spPr bwMode="auto">
          <a:xfrm flipH="1" flipV="1">
            <a:off x="7610108" y="4634384"/>
            <a:ext cx="639762" cy="336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25" name="直接连接符 63"/>
          <p:cNvCxnSpPr>
            <a:cxnSpLocks noChangeShapeType="1"/>
          </p:cNvCxnSpPr>
          <p:nvPr/>
        </p:nvCxnSpPr>
        <p:spPr bwMode="auto">
          <a:xfrm flipH="1">
            <a:off x="8249870" y="4634384"/>
            <a:ext cx="433388" cy="336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21" y="1161157"/>
            <a:ext cx="2132127" cy="1187723"/>
          </a:xfrm>
          <a:prstGeom prst="rect">
            <a:avLst/>
          </a:prstGeom>
        </p:spPr>
      </p:pic>
      <p:cxnSp>
        <p:nvCxnSpPr>
          <p:cNvPr id="32" name="直接连接符 2"/>
          <p:cNvCxnSpPr>
            <a:cxnSpLocks noChangeShapeType="1"/>
          </p:cNvCxnSpPr>
          <p:nvPr/>
        </p:nvCxnSpPr>
        <p:spPr bwMode="auto">
          <a:xfrm flipV="1">
            <a:off x="2467571" y="1161157"/>
            <a:ext cx="631550" cy="558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" name="直接连接符 63"/>
          <p:cNvCxnSpPr>
            <a:cxnSpLocks noChangeShapeType="1"/>
          </p:cNvCxnSpPr>
          <p:nvPr/>
        </p:nvCxnSpPr>
        <p:spPr bwMode="auto">
          <a:xfrm>
            <a:off x="2467571" y="1719957"/>
            <a:ext cx="662160" cy="59251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pic>
        <p:nvPicPr>
          <p:cNvPr id="39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82" y="294766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82" y="2106290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程序设计基础训练课程组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p="http://schemas.openxmlformats.org/presentationml/2006/main">
  <p:tag name="TIMING" val="|26.3|55.4|16.5|12.6|12.4"/>
</p:tagLst>
</file>

<file path=ppt/tags/tag2.xml><?xml version="1.0" encoding="utf-8"?>
<p:tagLst xmlns:p="http://schemas.openxmlformats.org/presentationml/2006/main">
  <p:tag name="TIMING" val="|54.5"/>
</p:tagLst>
</file>

<file path=ppt/tags/tag3.xml><?xml version="1.0" encoding="utf-8"?>
<p:tagLst xmlns:p="http://schemas.openxmlformats.org/presentationml/2006/main">
  <p:tag name="TIMING" val="|27.4|37.1|6.1"/>
</p:tagLst>
</file>

<file path=ppt/tags/tag4.xml><?xml version="1.0" encoding="utf-8"?>
<p:tagLst xmlns:p="http://schemas.openxmlformats.org/presentationml/2006/main">
  <p:tag name="TIMING" val="|28.9|5.6|3.6|3.5|59.9|28.4|11.3|13.5"/>
</p:tagLst>
</file>

<file path=ppt/tags/tag5.xml><?xml version="1.0" encoding="utf-8"?>
<p:tagLst xmlns:p="http://schemas.openxmlformats.org/presentationml/2006/main">
  <p:tag name="TIMING" val="|28.9|5.6|3.6|3.5|59.9|28.4|11.3|13.5"/>
</p:tagLst>
</file>

<file path=ppt/tags/tag6.xml><?xml version="1.0" encoding="utf-8"?>
<p:tagLst xmlns:p="http://schemas.openxmlformats.org/presentationml/2006/main">
  <p:tag name="TIMING" val="|28.9|5.6|3.6|3.5|59.9|28.4|11.3|13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0</TotalTime>
  <Words>6815</Words>
  <Application>WPS 演示</Application>
  <PresentationFormat>全屏显示(4:3)</PresentationFormat>
  <Paragraphs>703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宋体</vt:lpstr>
      <vt:lpstr>Wingdings</vt:lpstr>
      <vt:lpstr>方正小标宋简体</vt:lpstr>
      <vt:lpstr>微软雅黑</vt:lpstr>
      <vt:lpstr>楷体_GB2312</vt:lpstr>
      <vt:lpstr>新宋体</vt:lpstr>
      <vt:lpstr>Tahoma</vt:lpstr>
      <vt:lpstr>华文新魏</vt:lpstr>
      <vt:lpstr>Calibri</vt:lpstr>
      <vt:lpstr>Arial Unicode MS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ADM</cp:lastModifiedBy>
  <cp:revision>193</cp:revision>
  <cp:lastPrinted>2018-11-16T16:10:00Z</cp:lastPrinted>
  <dcterms:created xsi:type="dcterms:W3CDTF">2016-04-25T07:27:00Z</dcterms:created>
  <dcterms:modified xsi:type="dcterms:W3CDTF">2021-03-26T15:03:00Z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EFB13F4721A94F99982CEE2AC6F0BDD5</vt:lpwstr>
  </property>
  <property fmtid="{D5CDD505-2E9C-101B-9397-08002B2CF9AE}" pid="3" name="KSOProductBuildVer">
    <vt:lpwstr>2052-11.1.0.10356</vt:lpwstr>
  </property>
</Properties>
</file>