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315" r:id="rId4"/>
    <p:sldId id="275" r:id="rId5"/>
    <p:sldId id="316" r:id="rId6"/>
    <p:sldId id="318" r:id="rId7"/>
    <p:sldId id="319" r:id="rId8"/>
    <p:sldId id="317" r:id="rId9"/>
    <p:sldId id="276" r:id="rId10"/>
    <p:sldId id="320" r:id="rId11"/>
    <p:sldId id="393" r:id="rId12"/>
    <p:sldId id="394" r:id="rId13"/>
    <p:sldId id="321" r:id="rId14"/>
    <p:sldId id="322" r:id="rId15"/>
    <p:sldId id="392" r:id="rId16"/>
    <p:sldId id="323" r:id="rId17"/>
    <p:sldId id="334" r:id="rId18"/>
    <p:sldId id="335" r:id="rId19"/>
    <p:sldId id="395" r:id="rId20"/>
    <p:sldId id="325" r:id="rId21"/>
    <p:sldId id="324" r:id="rId22"/>
    <p:sldId id="391" r:id="rId23"/>
    <p:sldId id="326" r:id="rId24"/>
    <p:sldId id="328" r:id="rId25"/>
    <p:sldId id="327" r:id="rId26"/>
    <p:sldId id="329" r:id="rId27"/>
    <p:sldId id="330" r:id="rId28"/>
    <p:sldId id="331" r:id="rId29"/>
    <p:sldId id="332" r:id="rId30"/>
    <p:sldId id="333" r:id="rId31"/>
    <p:sldId id="337" r:id="rId32"/>
    <p:sldId id="336" r:id="rId33"/>
    <p:sldId id="341" r:id="rId34"/>
    <p:sldId id="338" r:id="rId35"/>
    <p:sldId id="340" r:id="rId36"/>
    <p:sldId id="339" r:id="rId37"/>
    <p:sldId id="344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90" r:id="rId54"/>
    <p:sldId id="385" r:id="rId55"/>
    <p:sldId id="386" r:id="rId56"/>
    <p:sldId id="387" r:id="rId57"/>
    <p:sldId id="389" r:id="rId58"/>
    <p:sldId id="388" r:id="rId59"/>
    <p:sldId id="273" r:id="rId60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99"/>
    <a:srgbClr val="003399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28" autoAdjust="0"/>
  </p:normalViewPr>
  <p:slideViewPr>
    <p:cSldViewPr>
      <p:cViewPr varScale="1">
        <p:scale>
          <a:sx n="112" d="100"/>
          <a:sy n="112" d="100"/>
        </p:scale>
        <p:origin x="8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3707-3C25-4769-98F2-133F7F4BA167}" type="doc">
      <dgm:prSet loTypeId="urn:microsoft.com/office/officeart/2005/8/layout/chevron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614EDD-2074-4B62-A8C4-AE97BE31CC6B}">
      <dgm:prSet phldrT="[文本]"/>
      <dgm:spPr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BC5A3D07-1B73-4FF8-B07E-CBD0B2DD895B}" type="par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55EE7DD-CCAF-48CE-9B9A-42E94EBE2360}" type="sib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1C23287E-D75B-437D-86D1-19EE2BB9D72F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链表的基本概念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A6DD9E8-6127-422D-8E3A-1209FEC24DCA}" type="par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C5C3A43-B1D6-4CF1-A5F7-2925F34D3B01}" type="sib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9D11B92-A063-4260-B376-0E76542BB226}">
      <dgm:prSet phldrT="[文本]"/>
      <dgm:spPr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73BF439-AA01-461B-BFA3-9B0BC888A55C}" type="par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4A95C2-2456-4CEC-BF60-DF89619C1296}" type="sib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00E933-3BFE-4DF5-9EF3-E15A03FA1F63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链表的定义与初始化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7E11BB65-AF7A-4BCA-A653-68B994068471}" type="par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F7A86F3-29B4-465C-A441-99A8FFF8E367}" type="sib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1B8ADCC-E034-422F-8502-2211F69F73F4}">
      <dgm:prSet phldrT="[文本]" custT="1"/>
      <dgm:spPr/>
      <dgm:t>
        <a:bodyPr/>
        <a:lstStyle/>
        <a:p>
          <a:pPr algn="ctr"/>
          <a:r>
            <a:rPr lang="en-US" altLang="zh-CN" sz="33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D837891-BAF6-4645-BFA0-49BBFA8D548F}" type="par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ECA9AC9-6E18-47F2-BABA-2C44DDF5A279}" type="sib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F13C7DB6-BCFC-40F6-B541-E336074A1126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链表的使用技巧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091E0E1-6155-4111-A26B-989FEEFDC65F}" type="par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155A458-3F80-46A2-A714-686205634E0E}" type="sib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FC68BBA-914D-4F0B-88D9-59C1A812A376}">
      <dgm:prSet phldrT="[文本]" custT="1"/>
      <dgm:spPr/>
      <dgm:t>
        <a:bodyPr/>
        <a:lstStyle/>
        <a:p>
          <a:pPr algn="ctr"/>
          <a:r>
            <a:rPr lang="en-US" altLang="zh-CN" sz="36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9EBC720-39D4-4209-9B17-FBCD4F0F5618}" type="par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A6B6852B-474F-4716-9A2F-F141996A4A0B}" type="sib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6FEF9E2A-EC2B-420B-BB3C-8FAE8786FE2C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链表设计与使用实例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9D5D667-DD09-4AAE-94B4-E460C41A81AD}" type="par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1F0745BF-00D9-4A0D-85CC-016AF54D014B}" type="sib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8BCB68E1-EE57-4007-ACBA-A44F8AE767E5}" type="pres">
      <dgm:prSet presAssocID="{BE283707-3C25-4769-98F2-133F7F4BA1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85B09-0B1B-4827-8E48-34E5EF920A24}" type="pres">
      <dgm:prSet presAssocID="{2C614EDD-2074-4B62-A8C4-AE97BE31CC6B}" presName="composite" presStyleCnt="0"/>
      <dgm:spPr/>
    </dgm:pt>
    <dgm:pt modelId="{D46EFC78-EE86-4CCC-88EB-BE2D8F8D8D24}" type="pres">
      <dgm:prSet presAssocID="{2C614EDD-2074-4B62-A8C4-AE97BE31CC6B}" presName="parentText" presStyleLbl="alignNode1" presStyleIdx="0" presStyleCnt="4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63DD4-2E3E-4A49-BA7C-55E7C727E124}" type="pres">
      <dgm:prSet presAssocID="{2C614EDD-2074-4B62-A8C4-AE97BE31CC6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A0C69-3304-4886-9677-5AC9D4DB511F}" type="pres">
      <dgm:prSet presAssocID="{255EE7DD-CCAF-48CE-9B9A-42E94EBE2360}" presName="sp" presStyleCnt="0"/>
      <dgm:spPr/>
    </dgm:pt>
    <dgm:pt modelId="{EEFC7AE5-EBCA-48E0-B023-A55E275B2EBD}" type="pres">
      <dgm:prSet presAssocID="{C9D11B92-A063-4260-B376-0E76542BB226}" presName="composite" presStyleCnt="0"/>
      <dgm:spPr/>
    </dgm:pt>
    <dgm:pt modelId="{8CC29618-F134-4FC4-9122-51459D1A0ACF}" type="pres">
      <dgm:prSet presAssocID="{C9D11B92-A063-4260-B376-0E76542BB226}" presName="parentText" presStyleLbl="alignNode1" presStyleIdx="1" presStyleCnt="4" custLinFactNeighborY="15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BD1E0-7E1C-4873-895B-EA31B2108644}" type="pres">
      <dgm:prSet presAssocID="{C9D11B92-A063-4260-B376-0E76542BB22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7E2FF-1DF0-4330-9381-FA9F812419A1}" type="pres">
      <dgm:prSet presAssocID="{CB4A95C2-2456-4CEC-BF60-DF89619C1296}" presName="sp" presStyleCnt="0"/>
      <dgm:spPr/>
    </dgm:pt>
    <dgm:pt modelId="{F632577F-BFCE-438D-B87C-0C30C36E8121}" type="pres">
      <dgm:prSet presAssocID="{A1B8ADCC-E034-422F-8502-2211F69F73F4}" presName="composite" presStyleCnt="0"/>
      <dgm:spPr/>
    </dgm:pt>
    <dgm:pt modelId="{47F7D3C4-B8EE-45C7-8604-2118904D0F70}" type="pres">
      <dgm:prSet presAssocID="{A1B8ADCC-E034-422F-8502-2211F69F73F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0D2F7-9B41-4B26-AF01-1093B6AD48C5}" type="pres">
      <dgm:prSet presAssocID="{A1B8ADCC-E034-422F-8502-2211F69F73F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7711-DEC3-49C5-98BF-B9E296201D65}" type="pres">
      <dgm:prSet presAssocID="{8ECA9AC9-6E18-47F2-BABA-2C44DDF5A279}" presName="sp" presStyleCnt="0"/>
      <dgm:spPr/>
    </dgm:pt>
    <dgm:pt modelId="{B44A4D77-F803-42E5-94D7-28628C4E50E7}" type="pres">
      <dgm:prSet presAssocID="{2FC68BBA-914D-4F0B-88D9-59C1A812A376}" presName="composite" presStyleCnt="0"/>
      <dgm:spPr/>
    </dgm:pt>
    <dgm:pt modelId="{CD37A2EF-704B-4EA1-A44D-AB778727714B}" type="pres">
      <dgm:prSet presAssocID="{2FC68BBA-914D-4F0B-88D9-59C1A812A37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ED5AC-425A-4A54-9124-B29F313A6C61}" type="pres">
      <dgm:prSet presAssocID="{2FC68BBA-914D-4F0B-88D9-59C1A812A37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556C04-15F2-4C78-BAFD-4BDDB423C867}" srcId="{2C614EDD-2074-4B62-A8C4-AE97BE31CC6B}" destId="{1C23287E-D75B-437D-86D1-19EE2BB9D72F}" srcOrd="0" destOrd="0" parTransId="{DA6DD9E8-6127-422D-8E3A-1209FEC24DCA}" sibTransId="{AC5C3A43-B1D6-4CF1-A5F7-2925F34D3B01}"/>
    <dgm:cxn modelId="{831A28B0-75FC-43F7-A63F-5DFA5EA6A953}" srcId="{C9D11B92-A063-4260-B376-0E76542BB226}" destId="{CB00E933-3BFE-4DF5-9EF3-E15A03FA1F63}" srcOrd="0" destOrd="0" parTransId="{7E11BB65-AF7A-4BCA-A653-68B994068471}" sibTransId="{8F7A86F3-29B4-465C-A441-99A8FFF8E367}"/>
    <dgm:cxn modelId="{9D5711B5-EEDE-47E8-A1D9-CDBDB4566AB6}" type="presOf" srcId="{CB00E933-3BFE-4DF5-9EF3-E15A03FA1F63}" destId="{2F7BD1E0-7E1C-4873-895B-EA31B2108644}" srcOrd="0" destOrd="0" presId="urn:microsoft.com/office/officeart/2005/8/layout/chevron2"/>
    <dgm:cxn modelId="{8649D4BD-2492-4113-8F0F-B55EC394A1B9}" srcId="{BE283707-3C25-4769-98F2-133F7F4BA167}" destId="{2FC68BBA-914D-4F0B-88D9-59C1A812A376}" srcOrd="3" destOrd="0" parTransId="{D9EBC720-39D4-4209-9B17-FBCD4F0F5618}" sibTransId="{A6B6852B-474F-4716-9A2F-F141996A4A0B}"/>
    <dgm:cxn modelId="{446BEFBB-9698-4642-817E-87691C4454C2}" srcId="{A1B8ADCC-E034-422F-8502-2211F69F73F4}" destId="{F13C7DB6-BCFC-40F6-B541-E336074A1126}" srcOrd="0" destOrd="0" parTransId="{2091E0E1-6155-4111-A26B-989FEEFDC65F}" sibTransId="{2155A458-3F80-46A2-A714-686205634E0E}"/>
    <dgm:cxn modelId="{AB7DB5B3-0A8B-406D-8902-EDC796D80A6E}" srcId="{2FC68BBA-914D-4F0B-88D9-59C1A812A376}" destId="{6FEF9E2A-EC2B-420B-BB3C-8FAE8786FE2C}" srcOrd="0" destOrd="0" parTransId="{09D5D667-DD09-4AAE-94B4-E460C41A81AD}" sibTransId="{1F0745BF-00D9-4A0D-85CC-016AF54D014B}"/>
    <dgm:cxn modelId="{0EF7BEDB-BCB7-454D-9510-5DA06B40925B}" srcId="{BE283707-3C25-4769-98F2-133F7F4BA167}" destId="{A1B8ADCC-E034-422F-8502-2211F69F73F4}" srcOrd="2" destOrd="0" parTransId="{0D837891-BAF6-4645-BFA0-49BBFA8D548F}" sibTransId="{8ECA9AC9-6E18-47F2-BABA-2C44DDF5A279}"/>
    <dgm:cxn modelId="{8589CFB7-C5D6-4082-9100-F9328B3DA1C6}" srcId="{BE283707-3C25-4769-98F2-133F7F4BA167}" destId="{2C614EDD-2074-4B62-A8C4-AE97BE31CC6B}" srcOrd="0" destOrd="0" parTransId="{BC5A3D07-1B73-4FF8-B07E-CBD0B2DD895B}" sibTransId="{255EE7DD-CCAF-48CE-9B9A-42E94EBE2360}"/>
    <dgm:cxn modelId="{65537FCA-71C2-43C6-B518-C47E392FB6C2}" type="presOf" srcId="{C9D11B92-A063-4260-B376-0E76542BB226}" destId="{8CC29618-F134-4FC4-9122-51459D1A0ACF}" srcOrd="0" destOrd="0" presId="urn:microsoft.com/office/officeart/2005/8/layout/chevron2"/>
    <dgm:cxn modelId="{B1C5D5B7-AE80-4E0C-8052-A9AB0B55CC12}" srcId="{BE283707-3C25-4769-98F2-133F7F4BA167}" destId="{C9D11B92-A063-4260-B376-0E76542BB226}" srcOrd="1" destOrd="0" parTransId="{A73BF439-AA01-461B-BFA3-9B0BC888A55C}" sibTransId="{CB4A95C2-2456-4CEC-BF60-DF89619C1296}"/>
    <dgm:cxn modelId="{00BAFCDF-0EC1-4F7C-B4E8-357773808B6C}" type="presOf" srcId="{1C23287E-D75B-437D-86D1-19EE2BB9D72F}" destId="{B2363DD4-2E3E-4A49-BA7C-55E7C727E124}" srcOrd="0" destOrd="0" presId="urn:microsoft.com/office/officeart/2005/8/layout/chevron2"/>
    <dgm:cxn modelId="{C8AB16B0-1DB4-4BD3-A88A-406F09E9D267}" type="presOf" srcId="{6FEF9E2A-EC2B-420B-BB3C-8FAE8786FE2C}" destId="{7DBED5AC-425A-4A54-9124-B29F313A6C61}" srcOrd="0" destOrd="0" presId="urn:microsoft.com/office/officeart/2005/8/layout/chevron2"/>
    <dgm:cxn modelId="{B06B7C66-092D-48E2-A09E-4E72E6E95FE3}" type="presOf" srcId="{2FC68BBA-914D-4F0B-88D9-59C1A812A376}" destId="{CD37A2EF-704B-4EA1-A44D-AB778727714B}" srcOrd="0" destOrd="0" presId="urn:microsoft.com/office/officeart/2005/8/layout/chevron2"/>
    <dgm:cxn modelId="{1BE7ADE8-0AE7-4C32-9419-E70587AC2022}" type="presOf" srcId="{2C614EDD-2074-4B62-A8C4-AE97BE31CC6B}" destId="{D46EFC78-EE86-4CCC-88EB-BE2D8F8D8D24}" srcOrd="0" destOrd="0" presId="urn:microsoft.com/office/officeart/2005/8/layout/chevron2"/>
    <dgm:cxn modelId="{2774BFB6-B76D-4E24-A320-051CA4864DE9}" type="presOf" srcId="{BE283707-3C25-4769-98F2-133F7F4BA167}" destId="{8BCB68E1-EE57-4007-ACBA-A44F8AE767E5}" srcOrd="0" destOrd="0" presId="urn:microsoft.com/office/officeart/2005/8/layout/chevron2"/>
    <dgm:cxn modelId="{F40BB1ED-6055-4715-B2A7-CE03E225CE53}" type="presOf" srcId="{A1B8ADCC-E034-422F-8502-2211F69F73F4}" destId="{47F7D3C4-B8EE-45C7-8604-2118904D0F70}" srcOrd="0" destOrd="0" presId="urn:microsoft.com/office/officeart/2005/8/layout/chevron2"/>
    <dgm:cxn modelId="{977495E0-BFB4-41E7-9C8F-B31BBB397F73}" type="presOf" srcId="{F13C7DB6-BCFC-40F6-B541-E336074A1126}" destId="{E0E0D2F7-9B41-4B26-AF01-1093B6AD48C5}" srcOrd="0" destOrd="0" presId="urn:microsoft.com/office/officeart/2005/8/layout/chevron2"/>
    <dgm:cxn modelId="{61489892-2534-4D2F-89B1-625EDF214F8A}" type="presParOf" srcId="{8BCB68E1-EE57-4007-ACBA-A44F8AE767E5}" destId="{35385B09-0B1B-4827-8E48-34E5EF920A24}" srcOrd="0" destOrd="0" presId="urn:microsoft.com/office/officeart/2005/8/layout/chevron2"/>
    <dgm:cxn modelId="{A11FF41E-7D31-4ED0-8AC8-CB0E53940621}" type="presParOf" srcId="{35385B09-0B1B-4827-8E48-34E5EF920A24}" destId="{D46EFC78-EE86-4CCC-88EB-BE2D8F8D8D24}" srcOrd="0" destOrd="0" presId="urn:microsoft.com/office/officeart/2005/8/layout/chevron2"/>
    <dgm:cxn modelId="{DCF1382C-8971-48EF-B0B9-928B2A3C2772}" type="presParOf" srcId="{35385B09-0B1B-4827-8E48-34E5EF920A24}" destId="{B2363DD4-2E3E-4A49-BA7C-55E7C727E124}" srcOrd="1" destOrd="0" presId="urn:microsoft.com/office/officeart/2005/8/layout/chevron2"/>
    <dgm:cxn modelId="{90C48A5B-46AC-4944-8EE2-B558022E03F6}" type="presParOf" srcId="{8BCB68E1-EE57-4007-ACBA-A44F8AE767E5}" destId="{17BA0C69-3304-4886-9677-5AC9D4DB511F}" srcOrd="1" destOrd="0" presId="urn:microsoft.com/office/officeart/2005/8/layout/chevron2"/>
    <dgm:cxn modelId="{96CE3873-BA44-440B-B778-83E608C7150F}" type="presParOf" srcId="{8BCB68E1-EE57-4007-ACBA-A44F8AE767E5}" destId="{EEFC7AE5-EBCA-48E0-B023-A55E275B2EBD}" srcOrd="2" destOrd="0" presId="urn:microsoft.com/office/officeart/2005/8/layout/chevron2"/>
    <dgm:cxn modelId="{4C9CE650-152B-48B4-9185-42E6852274D3}" type="presParOf" srcId="{EEFC7AE5-EBCA-48E0-B023-A55E275B2EBD}" destId="{8CC29618-F134-4FC4-9122-51459D1A0ACF}" srcOrd="0" destOrd="0" presId="urn:microsoft.com/office/officeart/2005/8/layout/chevron2"/>
    <dgm:cxn modelId="{FE9F64DA-AB3A-462A-BF98-473A993D27AA}" type="presParOf" srcId="{EEFC7AE5-EBCA-48E0-B023-A55E275B2EBD}" destId="{2F7BD1E0-7E1C-4873-895B-EA31B2108644}" srcOrd="1" destOrd="0" presId="urn:microsoft.com/office/officeart/2005/8/layout/chevron2"/>
    <dgm:cxn modelId="{9E6AC002-0661-4115-B44D-D4A9DF132E52}" type="presParOf" srcId="{8BCB68E1-EE57-4007-ACBA-A44F8AE767E5}" destId="{F827E2FF-1DF0-4330-9381-FA9F812419A1}" srcOrd="3" destOrd="0" presId="urn:microsoft.com/office/officeart/2005/8/layout/chevron2"/>
    <dgm:cxn modelId="{B4821844-251B-4A18-A17E-D2E136C92561}" type="presParOf" srcId="{8BCB68E1-EE57-4007-ACBA-A44F8AE767E5}" destId="{F632577F-BFCE-438D-B87C-0C30C36E8121}" srcOrd="4" destOrd="0" presId="urn:microsoft.com/office/officeart/2005/8/layout/chevron2"/>
    <dgm:cxn modelId="{F7AA49C8-7F4B-4FFE-B3F4-A3121746B939}" type="presParOf" srcId="{F632577F-BFCE-438D-B87C-0C30C36E8121}" destId="{47F7D3C4-B8EE-45C7-8604-2118904D0F70}" srcOrd="0" destOrd="0" presId="urn:microsoft.com/office/officeart/2005/8/layout/chevron2"/>
    <dgm:cxn modelId="{14A0C20C-65D0-4A68-AB11-7056A0B1602B}" type="presParOf" srcId="{F632577F-BFCE-438D-B87C-0C30C36E8121}" destId="{E0E0D2F7-9B41-4B26-AF01-1093B6AD48C5}" srcOrd="1" destOrd="0" presId="urn:microsoft.com/office/officeart/2005/8/layout/chevron2"/>
    <dgm:cxn modelId="{6C83D7F5-8A7E-4A8C-BD53-929B2E6B8824}" type="presParOf" srcId="{8BCB68E1-EE57-4007-ACBA-A44F8AE767E5}" destId="{39E07711-DEC3-49C5-98BF-B9E296201D65}" srcOrd="5" destOrd="0" presId="urn:microsoft.com/office/officeart/2005/8/layout/chevron2"/>
    <dgm:cxn modelId="{3C9A4AA1-1E6F-4002-A380-3059008C79D7}" type="presParOf" srcId="{8BCB68E1-EE57-4007-ACBA-A44F8AE767E5}" destId="{B44A4D77-F803-42E5-94D7-28628C4E50E7}" srcOrd="6" destOrd="0" presId="urn:microsoft.com/office/officeart/2005/8/layout/chevron2"/>
    <dgm:cxn modelId="{8C9C8274-CE89-4462-A497-99A4F716883A}" type="presParOf" srcId="{B44A4D77-F803-42E5-94D7-28628C4E50E7}" destId="{CD37A2EF-704B-4EA1-A44D-AB778727714B}" srcOrd="0" destOrd="0" presId="urn:microsoft.com/office/officeart/2005/8/layout/chevron2"/>
    <dgm:cxn modelId="{52514C1B-BF4A-4BC7-9764-ACF27BFC8261}" type="presParOf" srcId="{B44A4D77-F803-42E5-94D7-28628C4E50E7}" destId="{7DBED5AC-425A-4A54-9124-B29F313A6C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FC78-EE86-4CCC-88EB-BE2D8F8D8D24}">
      <dsp:nvSpPr>
        <dsp:cNvPr id="0" name=""/>
        <dsp:cNvSpPr/>
      </dsp:nvSpPr>
      <dsp:spPr>
        <a:xfrm rot="5400000">
          <a:off x="-194389" y="197895"/>
          <a:ext cx="1295932" cy="907152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sz="20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457081"/>
        <a:ext cx="907152" cy="388780"/>
      </dsp:txXfrm>
    </dsp:sp>
    <dsp:sp modelId="{B2363DD4-2E3E-4A49-BA7C-55E7C727E124}">
      <dsp:nvSpPr>
        <dsp:cNvPr id="0" name=""/>
        <dsp:cNvSpPr/>
      </dsp:nvSpPr>
      <dsp:spPr>
        <a:xfrm rot="5400000">
          <a:off x="4126944" y="-3216286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链表的基本概念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44626"/>
        <a:ext cx="7240820" cy="760115"/>
      </dsp:txXfrm>
    </dsp:sp>
    <dsp:sp modelId="{8CC29618-F134-4FC4-9122-51459D1A0ACF}">
      <dsp:nvSpPr>
        <dsp:cNvPr id="0" name=""/>
        <dsp:cNvSpPr/>
      </dsp:nvSpPr>
      <dsp:spPr>
        <a:xfrm rot="5400000">
          <a:off x="-194389" y="1368323"/>
          <a:ext cx="1295932" cy="907152"/>
        </a:xfrm>
        <a:prstGeom prst="chevron">
          <a:avLst/>
        </a:prstGeom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sz="20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1627509"/>
        <a:ext cx="907152" cy="388780"/>
      </dsp:txXfrm>
    </dsp:sp>
    <dsp:sp modelId="{2F7BD1E0-7E1C-4873-895B-EA31B2108644}">
      <dsp:nvSpPr>
        <dsp:cNvPr id="0" name=""/>
        <dsp:cNvSpPr/>
      </dsp:nvSpPr>
      <dsp:spPr>
        <a:xfrm rot="5400000">
          <a:off x="4126944" y="-2066425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链表的定义与初始化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1194487"/>
        <a:ext cx="7240820" cy="760115"/>
      </dsp:txXfrm>
    </dsp:sp>
    <dsp:sp modelId="{47F7D3C4-B8EE-45C7-8604-2118904D0F70}">
      <dsp:nvSpPr>
        <dsp:cNvPr id="0" name=""/>
        <dsp:cNvSpPr/>
      </dsp:nvSpPr>
      <dsp:spPr>
        <a:xfrm rot="5400000">
          <a:off x="-194389" y="2497618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2756804"/>
        <a:ext cx="907152" cy="388780"/>
      </dsp:txXfrm>
    </dsp:sp>
    <dsp:sp modelId="{E0E0D2F7-9B41-4B26-AF01-1093B6AD48C5}">
      <dsp:nvSpPr>
        <dsp:cNvPr id="0" name=""/>
        <dsp:cNvSpPr/>
      </dsp:nvSpPr>
      <dsp:spPr>
        <a:xfrm rot="5400000">
          <a:off x="4126723" y="-916342"/>
          <a:ext cx="842798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链表的使用技巧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2344371"/>
        <a:ext cx="7240798" cy="760514"/>
      </dsp:txXfrm>
    </dsp:sp>
    <dsp:sp modelId="{CD37A2EF-704B-4EA1-A44D-AB778727714B}">
      <dsp:nvSpPr>
        <dsp:cNvPr id="0" name=""/>
        <dsp:cNvSpPr/>
      </dsp:nvSpPr>
      <dsp:spPr>
        <a:xfrm rot="5400000">
          <a:off x="-194389" y="3647479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3906665"/>
        <a:ext cx="907152" cy="388780"/>
      </dsp:txXfrm>
    </dsp:sp>
    <dsp:sp modelId="{7DBED5AC-425A-4A54-9124-B29F313A6C61}">
      <dsp:nvSpPr>
        <dsp:cNvPr id="0" name=""/>
        <dsp:cNvSpPr/>
      </dsp:nvSpPr>
      <dsp:spPr>
        <a:xfrm rot="5400000">
          <a:off x="4126944" y="233297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链表设计与使用实例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3494209"/>
        <a:ext cx="7240820" cy="760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C6F9-F2A7-4181-85F1-5A31B01C133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8EED5-8B51-4748-BA3B-67D1EE76D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72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5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9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/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/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  <a:extLst/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-3175"/>
            <a:ext cx="7793037" cy="839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96975"/>
            <a:ext cx="8137525" cy="511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1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8478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程序设计基础训练课程</a:t>
            </a:r>
            <a:endParaRPr lang="en-US" altLang="zh-CN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链表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4471952"/>
            <a:ext cx="7200800" cy="12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algn="ctr"/>
            <a:r>
              <a:rPr lang="zh-CN" altLang="en-US" dirty="0"/>
              <a:t>北京交通大学计算机科学与信息技术</a:t>
            </a:r>
            <a:r>
              <a:rPr lang="zh-CN" altLang="en-US" dirty="0" smtClean="0"/>
              <a:t>学院</a:t>
            </a:r>
            <a:endParaRPr lang="en-US" altLang="zh-CN" dirty="0" smtClean="0"/>
          </a:p>
          <a:p>
            <a:pPr algn="ctr"/>
            <a:r>
              <a:rPr lang="zh-CN" altLang="en-US" smtClean="0"/>
              <a:t>邹 琪</a:t>
            </a:r>
            <a:endParaRPr lang="en-US" altLang="zh-CN" dirty="0"/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174393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链表：由一系列结点组成；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结点：以结构体方式实现；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每个结点包括两个部分：一个是存储数据元素的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数据域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，另一个是存储下一个结点地址的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域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指针域：采用结构体的自引用方式实现。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不同链表类型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3870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67691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3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不同链表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类型</a:t>
            </a:r>
            <a:endParaRPr lang="en-US" altLang="zh-CN" sz="4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985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187623" y="2924944"/>
          <a:ext cx="7344817" cy="3260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图片" r:id="rId4" imgW="3197352" imgH="1420368" progId="Word.Picture.8">
                  <p:embed/>
                </p:oleObj>
              </mc:Choice>
              <mc:Fallback>
                <p:oleObj name="图片" r:id="rId4" imgW="3197352" imgH="142036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3" y="2924944"/>
                        <a:ext cx="7344817" cy="3260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2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4397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最简单的链接结构：单向链表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单向链接表就像链条，自引用结构是链表中的一个链节，称为链表结点，结点间由指针连接形成整个结构。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所有结点（结构）由动态分配创建。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从指向表首结点的指针出发，沿链接可顺序访问表中各结点。该指针代表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整个链表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。通常把最后结点的指针置空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表示链表结束。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5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单向链表结构示例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59011" y="1386482"/>
            <a:ext cx="4681141" cy="36721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err="1" smtClean="0"/>
              <a:t>struct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UserAccount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char </a:t>
            </a:r>
            <a:r>
              <a:rPr kumimoji="1" lang="en-US" altLang="zh-CN" sz="2400" dirty="0" err="1" smtClean="0"/>
              <a:t>UserNO</a:t>
            </a:r>
            <a:r>
              <a:rPr kumimoji="1" lang="en-US" altLang="zh-CN" sz="2400" dirty="0" smtClean="0"/>
              <a:t>[15];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char Name[20];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char ID[19];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char Gender;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double Balance;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	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struct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UserAccount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*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pNextUser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3923928" y="2250355"/>
            <a:ext cx="792088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数据域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156176" y="2535980"/>
            <a:ext cx="2232248" cy="1373188"/>
          </a:xfrm>
          <a:prstGeom prst="wedgeRoundRectCallout">
            <a:avLst>
              <a:gd name="adj1" fmla="val -105398"/>
              <a:gd name="adj2" fmla="val 7716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指针域：用来</a:t>
            </a:r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保存下一个结点的地址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34976" y="5299670"/>
            <a:ext cx="6292850" cy="1009650"/>
          </a:xfrm>
          <a:prstGeom prst="wedgeRoundRectCallout">
            <a:avLst>
              <a:gd name="adj1" fmla="val 3383"/>
              <a:gd name="adj2" fmla="val -12320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kumimoji="1"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此处改成如下形式是否可行，为什么？</a:t>
            </a:r>
          </a:p>
          <a:p>
            <a:pPr algn="ctr" eaLnBrk="1" hangingPunct="1"/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UserAccount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NextUser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5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AEA8B23-7701-458F-B5F0-D6D7E6658CD1}" type="slidenum">
              <a:rPr lang="en-US" altLang="zh-CN" sz="180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76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无效结构定义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/>
              <a:t>结构成员不能是被描述的结构本身。</a:t>
            </a:r>
          </a:p>
          <a:p>
            <a:pPr eaLnBrk="1" hangingPunct="1"/>
            <a:r>
              <a:rPr kumimoji="1" lang="zh-CN" altLang="en-US" b="1" smtClean="0"/>
              <a:t>非法结构描述的例子：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 smtClean="0">
                <a:solidFill>
                  <a:srgbClr val="800000"/>
                </a:solidFill>
              </a:rPr>
              <a:t>	</a:t>
            </a:r>
            <a:r>
              <a:rPr kumimoji="1" lang="en-US" altLang="zh-CN" b="1" smtClean="0">
                <a:solidFill>
                  <a:srgbClr val="800000"/>
                </a:solidFill>
              </a:rPr>
              <a:t>struct invalid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>
                <a:solidFill>
                  <a:srgbClr val="800000"/>
                </a:solidFill>
              </a:rPr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>
                <a:solidFill>
                  <a:srgbClr val="800000"/>
                </a:solidFill>
              </a:rPr>
              <a:t>    	int 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>
                <a:solidFill>
                  <a:srgbClr val="800000"/>
                </a:solidFill>
              </a:rPr>
              <a:t>    	struct invalid iv;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>
                <a:solidFill>
                  <a:srgbClr val="800000"/>
                </a:solidFill>
              </a:rPr>
              <a:t>	};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62886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4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46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46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单向链表结构示例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96445"/>
              </p:ext>
            </p:extLst>
          </p:nvPr>
        </p:nvGraphicFramePr>
        <p:xfrm>
          <a:off x="590550" y="2155156"/>
          <a:ext cx="1317625" cy="2752726"/>
        </p:xfrm>
        <a:graphic>
          <a:graphicData uri="http://schemas.openxmlformats.org/drawingml/2006/table">
            <a:tbl>
              <a:tblPr/>
              <a:tblGrid>
                <a:gridCol w="1317625"/>
              </a:tblGrid>
              <a:tr h="4570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14280001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张帅帅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110108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0.10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2136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97491"/>
              </p:ext>
            </p:extLst>
          </p:nvPr>
        </p:nvGraphicFramePr>
        <p:xfrm>
          <a:off x="2266950" y="2205956"/>
          <a:ext cx="1296988" cy="2663826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14280002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赵小飞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360108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XXXX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46830"/>
              </p:ext>
            </p:extLst>
          </p:nvPr>
        </p:nvGraphicFramePr>
        <p:xfrm>
          <a:off x="5772150" y="2167856"/>
          <a:ext cx="1287463" cy="2730500"/>
        </p:xfrm>
        <a:graphic>
          <a:graphicData uri="http://schemas.openxmlformats.org/drawingml/2006/table">
            <a:tbl>
              <a:tblPr/>
              <a:tblGrid>
                <a:gridCol w="1287463"/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14280007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罗小花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410108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88.20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9527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Freeform 51"/>
          <p:cNvSpPr>
            <a:spLocks/>
          </p:cNvSpPr>
          <p:nvPr/>
        </p:nvSpPr>
        <p:spPr bwMode="auto">
          <a:xfrm>
            <a:off x="1352550" y="2180556"/>
            <a:ext cx="914400" cy="2563812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50363"/>
              </p:ext>
            </p:extLst>
          </p:nvPr>
        </p:nvGraphicFramePr>
        <p:xfrm>
          <a:off x="7667625" y="2132931"/>
          <a:ext cx="1274763" cy="2779713"/>
        </p:xfrm>
        <a:graphic>
          <a:graphicData uri="http://schemas.openxmlformats.org/drawingml/2006/table">
            <a:tbl>
              <a:tblPr/>
              <a:tblGrid>
                <a:gridCol w="1274763"/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14280099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李美美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350108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500.00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3105150" y="2205956"/>
            <a:ext cx="2667000" cy="2482850"/>
            <a:chOff x="2976" y="1248"/>
            <a:chExt cx="1680" cy="480"/>
          </a:xfrm>
        </p:grpSpPr>
        <p:sp>
          <p:nvSpPr>
            <p:cNvPr id="25" name="Freeform 69"/>
            <p:cNvSpPr>
              <a:spLocks/>
            </p:cNvSpPr>
            <p:nvPr/>
          </p:nvSpPr>
          <p:spPr bwMode="auto">
            <a:xfrm>
              <a:off x="2976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Freeform 70"/>
            <p:cNvSpPr>
              <a:spLocks/>
            </p:cNvSpPr>
            <p:nvPr/>
          </p:nvSpPr>
          <p:spPr bwMode="auto">
            <a:xfrm>
              <a:off x="4080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3638" y="1373"/>
              <a:ext cx="30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…</a:t>
              </a:r>
              <a:endParaRPr lang="en-US" altLang="zh-CN">
                <a:latin typeface="Tahoma" pitchFamily="34" charset="0"/>
                <a:ea typeface="华文新魏" pitchFamily="2" charset="-122"/>
              </a:endParaRPr>
            </a:p>
          </p:txBody>
        </p:sp>
      </p:grpSp>
      <p:grpSp>
        <p:nvGrpSpPr>
          <p:cNvPr id="28" name="Group 72"/>
          <p:cNvGrpSpPr>
            <a:grpSpLocks/>
          </p:cNvGrpSpPr>
          <p:nvPr/>
        </p:nvGrpSpPr>
        <p:grpSpPr bwMode="auto">
          <a:xfrm>
            <a:off x="179388" y="1413793"/>
            <a:ext cx="879475" cy="720725"/>
            <a:chOff x="113" y="799"/>
            <a:chExt cx="554" cy="454"/>
          </a:xfrm>
        </p:grpSpPr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113" y="799"/>
              <a:ext cx="5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ahoma" pitchFamily="34" charset="0"/>
                  <a:ea typeface="华文新魏" pitchFamily="2" charset="-122"/>
                </a:rPr>
                <a:t>Head</a:t>
              </a:r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657" y="981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Freeform 75"/>
          <p:cNvSpPr>
            <a:spLocks/>
          </p:cNvSpPr>
          <p:nvPr/>
        </p:nvSpPr>
        <p:spPr bwMode="auto">
          <a:xfrm>
            <a:off x="6732588" y="2169443"/>
            <a:ext cx="914400" cy="2578100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" name="Group 76"/>
          <p:cNvGrpSpPr>
            <a:grpSpLocks/>
          </p:cNvGrpSpPr>
          <p:nvPr/>
        </p:nvGrpSpPr>
        <p:grpSpPr bwMode="auto">
          <a:xfrm>
            <a:off x="7596188" y="1340768"/>
            <a:ext cx="863600" cy="720725"/>
            <a:chOff x="113" y="799"/>
            <a:chExt cx="544" cy="454"/>
          </a:xfrm>
        </p:grpSpPr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113" y="799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ahoma" pitchFamily="34" charset="0"/>
                  <a:ea typeface="华文新魏" pitchFamily="2" charset="-122"/>
                </a:rPr>
                <a:t>Tail</a:t>
              </a:r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657" y="981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1216025" y="1772568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1358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2871788" y="1845593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2136</a:t>
            </a:r>
          </a:p>
        </p:txBody>
      </p:sp>
      <p:sp>
        <p:nvSpPr>
          <p:cNvPr id="37" name="Text Box 73"/>
          <p:cNvSpPr txBox="1">
            <a:spLocks noChangeArrowheads="1"/>
          </p:cNvSpPr>
          <p:nvPr/>
        </p:nvSpPr>
        <p:spPr bwMode="auto">
          <a:xfrm>
            <a:off x="6386513" y="1764631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3829</a:t>
            </a:r>
          </a:p>
        </p:txBody>
      </p:sp>
      <p:sp>
        <p:nvSpPr>
          <p:cNvPr id="38" name="Text Box 73"/>
          <p:cNvSpPr txBox="1">
            <a:spLocks noChangeArrowheads="1"/>
          </p:cNvSpPr>
          <p:nvPr/>
        </p:nvSpPr>
        <p:spPr bwMode="auto">
          <a:xfrm>
            <a:off x="7646988" y="1774156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9527</a:t>
            </a:r>
          </a:p>
        </p:txBody>
      </p:sp>
      <p:pic>
        <p:nvPicPr>
          <p:cNvPr id="3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45" y="5157192"/>
            <a:ext cx="56165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44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链表结点结构体声明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268760"/>
            <a:ext cx="7129462" cy="49959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UserInfoNode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char </a:t>
            </a:r>
            <a:r>
              <a:rPr lang="en-US" altLang="zh-CN" sz="2000" b="1" dirty="0" err="1" smtClean="0"/>
              <a:t>szID</a:t>
            </a:r>
            <a:r>
              <a:rPr lang="en-US" altLang="zh-CN" sz="2000" b="1" dirty="0" smtClean="0"/>
              <a:t>[11];			       //ID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 smtClean="0"/>
              <a:t>	char </a:t>
            </a:r>
            <a:r>
              <a:rPr lang="en-US" altLang="zh-CN" sz="2000" b="1" dirty="0" err="1" smtClean="0"/>
              <a:t>szName</a:t>
            </a:r>
            <a:r>
              <a:rPr lang="en-US" altLang="zh-CN" sz="2000" b="1" dirty="0" smtClean="0"/>
              <a:t>[11];	</a:t>
            </a:r>
            <a:r>
              <a:rPr lang="en-US" altLang="zh-CN" sz="2000" b="1" dirty="0"/>
              <a:t>	 </a:t>
            </a:r>
            <a:r>
              <a:rPr lang="en-US" altLang="zh-CN" sz="2000" b="1" dirty="0" smtClean="0"/>
              <a:t>      //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000" b="1" dirty="0" smtClean="0"/>
              <a:t>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UserInfoNode</a:t>
            </a:r>
            <a:r>
              <a:rPr lang="en-US" altLang="zh-CN" sz="2000" b="1" dirty="0" smtClean="0"/>
              <a:t> *</a:t>
            </a:r>
            <a:r>
              <a:rPr lang="en-US" altLang="zh-CN" sz="2000" b="1" dirty="0" err="1" smtClean="0"/>
              <a:t>pNextUser</a:t>
            </a:r>
            <a:r>
              <a:rPr lang="en-US" altLang="zh-CN" sz="2000" b="1" dirty="0" smtClean="0"/>
              <a:t>;   //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下个用户指针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 err="1" smtClean="0"/>
              <a:t>typedef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UserInfoNode</a:t>
            </a:r>
            <a:r>
              <a:rPr lang="en-US" altLang="zh-CN" sz="2000" b="1" dirty="0"/>
              <a:t> USERNODE, </a:t>
            </a:r>
            <a:r>
              <a:rPr lang="en-US" altLang="zh-CN" sz="2000" b="1" dirty="0">
                <a:solidFill>
                  <a:srgbClr val="FF0000"/>
                </a:solidFill>
              </a:rPr>
              <a:t>*USERPOINTER</a:t>
            </a:r>
            <a:r>
              <a:rPr lang="en-US" altLang="zh-CN" sz="2000" b="1" dirty="0"/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UserInfoNode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/>
              <a:t>	char </a:t>
            </a:r>
            <a:r>
              <a:rPr lang="en-US" altLang="zh-CN" sz="2000" b="1" dirty="0" err="1"/>
              <a:t>szID</a:t>
            </a:r>
            <a:r>
              <a:rPr lang="en-US" altLang="zh-CN" sz="2000" b="1" dirty="0"/>
              <a:t>[11];			//ID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/>
              <a:t>	char </a:t>
            </a:r>
            <a:r>
              <a:rPr lang="en-US" altLang="zh-CN" sz="2000" b="1" dirty="0" err="1"/>
              <a:t>szName</a:t>
            </a:r>
            <a:r>
              <a:rPr lang="en-US" altLang="zh-CN" sz="2000" b="1" dirty="0"/>
              <a:t>[11];		</a:t>
            </a:r>
            <a:r>
              <a:rPr lang="en-US" altLang="zh-CN" sz="2000" b="1" dirty="0" smtClean="0"/>
              <a:t>//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000" b="1" dirty="0"/>
              <a:t>   </a:t>
            </a:r>
            <a:r>
              <a:rPr lang="zh-CN" altLang="en-US" sz="2000" b="1" dirty="0" smtClean="0"/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USERPOINTER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pNextUser</a:t>
            </a:r>
            <a:r>
              <a:rPr lang="en-US" altLang="zh-CN" sz="2000" b="1" dirty="0"/>
              <a:t>;	</a:t>
            </a:r>
            <a:r>
              <a:rPr lang="en-US" altLang="zh-CN" sz="2000" b="1" dirty="0" smtClean="0"/>
              <a:t>//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下个用户指针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9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更好的方法：数据域单独声明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1268760"/>
            <a:ext cx="3456384" cy="44644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用户基本信息结构声明</a:t>
            </a:r>
            <a:endParaRPr lang="zh-CN" altLang="en-US" sz="20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UserInfo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char </a:t>
            </a:r>
            <a:r>
              <a:rPr lang="en-US" altLang="zh-CN" sz="2000" b="1" dirty="0" err="1"/>
              <a:t>szID</a:t>
            </a:r>
            <a:r>
              <a:rPr lang="en-US" altLang="zh-CN" sz="2000" b="1" dirty="0"/>
              <a:t>[11];	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000" dirty="0" smtClean="0"/>
              <a:t>//ID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char </a:t>
            </a:r>
            <a:r>
              <a:rPr lang="en-US" altLang="zh-CN" sz="2000" b="1" dirty="0" err="1"/>
              <a:t>szName</a:t>
            </a:r>
            <a:r>
              <a:rPr lang="en-US" altLang="zh-CN" sz="2000" b="1" dirty="0"/>
              <a:t>[11</a:t>
            </a:r>
            <a:r>
              <a:rPr lang="en-US" altLang="zh-CN" sz="2000" b="1" dirty="0" smtClean="0"/>
              <a:t>];   </a:t>
            </a:r>
            <a:r>
              <a:rPr lang="en-US" altLang="zh-CN" sz="2000" dirty="0" smtClean="0"/>
              <a:t>//</a:t>
            </a: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};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endParaRPr lang="en-US" altLang="zh-CN" sz="200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/>
              <a:t>typedef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UserInfo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char </a:t>
            </a:r>
            <a:r>
              <a:rPr lang="en-US" altLang="zh-CN" sz="2000" b="1" dirty="0" err="1"/>
              <a:t>szID</a:t>
            </a:r>
            <a:r>
              <a:rPr lang="en-US" altLang="zh-CN" sz="2000" b="1" dirty="0"/>
              <a:t>[11];	</a:t>
            </a:r>
            <a:r>
              <a:rPr lang="en-US" altLang="zh-CN" sz="2000" b="1" dirty="0" smtClean="0"/>
              <a:t>         </a:t>
            </a:r>
            <a:r>
              <a:rPr lang="en-US" altLang="zh-CN" sz="2000" dirty="0" smtClean="0"/>
              <a:t>//ID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char </a:t>
            </a:r>
            <a:r>
              <a:rPr lang="en-US" altLang="zh-CN" sz="2000" b="1" dirty="0" err="1"/>
              <a:t>szName</a:t>
            </a:r>
            <a:r>
              <a:rPr lang="en-US" altLang="zh-CN" sz="2000" b="1" dirty="0"/>
              <a:t>[11</a:t>
            </a:r>
            <a:r>
              <a:rPr lang="en-US" altLang="zh-CN" sz="2000" b="1" dirty="0" smtClean="0"/>
              <a:t>];  </a:t>
            </a:r>
            <a:r>
              <a:rPr lang="en-US" altLang="zh-CN" sz="2000" dirty="0" smtClean="0"/>
              <a:t>//</a:t>
            </a: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} USERINFO;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55976" y="1268760"/>
            <a:ext cx="4392488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链表结点结构体声明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UserLinkNode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UserInfo</a:t>
            </a:r>
            <a:r>
              <a:rPr lang="en-US" altLang="zh-CN" sz="2000" b="1" dirty="0"/>
              <a:t> Data;	</a:t>
            </a:r>
            <a:r>
              <a:rPr lang="en-US" altLang="zh-CN" sz="2000" dirty="0"/>
              <a:t>//</a:t>
            </a: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endParaRPr lang="en-US" altLang="zh-CN" sz="200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dirty="0" smtClean="0"/>
              <a:t>//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下一结点指针</a:t>
            </a:r>
            <a:endParaRPr lang="en-US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/>
              <a:t>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UserLinkNode</a:t>
            </a:r>
            <a:r>
              <a:rPr lang="en-US" altLang="zh-CN" sz="2000" b="1" dirty="0"/>
              <a:t> *</a:t>
            </a:r>
            <a:r>
              <a:rPr lang="en-US" altLang="zh-CN" sz="2000" b="1" dirty="0" err="1"/>
              <a:t>pNextUser</a:t>
            </a:r>
            <a:r>
              <a:rPr lang="en-US" altLang="zh-CN" sz="2000" b="1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};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endParaRPr lang="en-US" altLang="zh-CN" sz="200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/>
              <a:t>typedef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UserLinkNode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USERINFO Data;	</a:t>
            </a:r>
            <a:r>
              <a:rPr lang="en-US" altLang="zh-CN" sz="2000" dirty="0"/>
              <a:t>//</a:t>
            </a: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endParaRPr lang="en-US" altLang="zh-CN" sz="200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 dirty="0" smtClean="0"/>
              <a:t>//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下一结点指针</a:t>
            </a:r>
            <a:endParaRPr lang="en-US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/>
              <a:t>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UserLinkNode</a:t>
            </a:r>
            <a:r>
              <a:rPr lang="en-US" altLang="zh-CN" sz="2000" b="1" dirty="0"/>
              <a:t> *</a:t>
            </a:r>
            <a:r>
              <a:rPr lang="en-US" altLang="zh-CN" sz="2000" b="1" dirty="0" err="1"/>
              <a:t>pNextUser</a:t>
            </a:r>
            <a:r>
              <a:rPr lang="en-US" altLang="zh-CN" sz="2000" b="1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} </a:t>
            </a:r>
            <a:r>
              <a:rPr lang="en-US" altLang="zh-CN" sz="2000" b="1" dirty="0"/>
              <a:t>USERLINKNODE;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3923928" y="1196752"/>
            <a:ext cx="0" cy="511256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如何申明链表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55976" y="1268760"/>
            <a:ext cx="4392488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链表结点结构体声明</a:t>
            </a:r>
          </a:p>
          <a:p>
            <a:pPr marL="0" indent="0"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DataItem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item1 </a:t>
            </a:r>
            <a:r>
              <a:rPr lang="en-US" altLang="zh-CN" sz="2000" dirty="0" smtClean="0"/>
              <a:t>; </a:t>
            </a:r>
            <a:r>
              <a:rPr lang="en-US" altLang="zh-CN" sz="2000" dirty="0"/>
              <a:t>//</a:t>
            </a:r>
            <a:r>
              <a:rPr lang="zh-CN" altLang="en-US" sz="1800" dirty="0"/>
              <a:t>数据记录三元组第一个元素</a:t>
            </a:r>
          </a:p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item2 ;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//</a:t>
            </a:r>
            <a:r>
              <a:rPr lang="zh-CN" altLang="en-US" sz="1800" dirty="0"/>
              <a:t>数据记录三元组第二个元素</a:t>
            </a:r>
          </a:p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item3 ;  </a:t>
            </a:r>
            <a:r>
              <a:rPr lang="en-US" altLang="zh-CN" sz="2000" dirty="0" smtClean="0"/>
              <a:t>//</a:t>
            </a:r>
            <a:r>
              <a:rPr lang="zh-CN" altLang="en-US" sz="1800" dirty="0"/>
              <a:t>数据记录三元组第三个元素</a:t>
            </a:r>
          </a:p>
          <a:p>
            <a:pPr marL="0" indent="0">
              <a:buNone/>
            </a:pPr>
            <a:r>
              <a:rPr lang="en-US" altLang="zh-CN" sz="2000" dirty="0"/>
              <a:t>} DATAITEM;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LinkNode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   DATAITEM </a:t>
            </a:r>
            <a:r>
              <a:rPr lang="en-US" altLang="zh-CN" sz="2000" dirty="0"/>
              <a:t>record;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LinkNode</a:t>
            </a:r>
            <a:r>
              <a:rPr lang="en-US" altLang="zh-CN" sz="2000" dirty="0"/>
              <a:t> *next;</a:t>
            </a:r>
          </a:p>
          <a:p>
            <a:pPr marL="0" indent="0">
              <a:buNone/>
            </a:pPr>
            <a:r>
              <a:rPr lang="en-US" altLang="zh-CN" sz="2000" dirty="0"/>
              <a:t>} LINKNODE;</a:t>
            </a:r>
            <a:endParaRPr lang="en-US" altLang="zh-CN" sz="2000" b="1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4211960" y="1196752"/>
            <a:ext cx="0" cy="511256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8" y="1130701"/>
            <a:ext cx="3623378" cy="22923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556" y="3452458"/>
            <a:ext cx="3528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* Array2D;  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/>
              <a:t>二维数</a:t>
            </a:r>
            <a:r>
              <a:rPr lang="zh-CN" altLang="en-US" dirty="0" smtClean="0"/>
              <a:t>组，定义方式不唯一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DATAITEM </a:t>
            </a:r>
            <a:r>
              <a:rPr lang="en-US" altLang="zh-CN" dirty="0"/>
              <a:t>*</a:t>
            </a:r>
            <a:r>
              <a:rPr lang="en-US" altLang="zh-CN" dirty="0" err="1"/>
              <a:t>StructArray</a:t>
            </a:r>
            <a:r>
              <a:rPr lang="en-US" altLang="zh-CN" dirty="0"/>
              <a:t>;          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/>
              <a:t>结构体数组首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DATAITEM </a:t>
            </a:r>
            <a:r>
              <a:rPr lang="en-US" altLang="zh-CN" dirty="0"/>
              <a:t>**</a:t>
            </a:r>
            <a:r>
              <a:rPr lang="en-US" altLang="zh-CN" dirty="0" err="1"/>
              <a:t>FingerArray</a:t>
            </a:r>
            <a:r>
              <a:rPr lang="en-US" altLang="zh-CN" dirty="0"/>
              <a:t> ;     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指针数组首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LINKNODE </a:t>
            </a:r>
            <a:r>
              <a:rPr lang="en-US" altLang="zh-CN" dirty="0"/>
              <a:t>*</a:t>
            </a:r>
            <a:r>
              <a:rPr lang="en-US" altLang="zh-CN" dirty="0" err="1"/>
              <a:t>LinkHead</a:t>
            </a:r>
            <a:r>
              <a:rPr lang="en-US" altLang="zh-CN" dirty="0"/>
              <a:t>;     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链表头指针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4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大纲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27800482"/>
              </p:ext>
            </p:extLst>
          </p:nvPr>
        </p:nvGraphicFramePr>
        <p:xfrm>
          <a:off x="559371" y="1340769"/>
          <a:ext cx="818909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4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755576" y="1340768"/>
            <a:ext cx="7696200" cy="47974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声明链表结点数据结构；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声明链表头指针变量；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声明第一个链表结点变量，填充结点数据并将结点变量的地址赋值给链表头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依次声明链表后续结点，并将它们串联起来；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使用初始化好的链表开展业务操作，完成业务功能；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FontTx/>
              <a:buNone/>
              <a:defRPr/>
            </a:pPr>
            <a:endParaRPr lang="zh-CN" altLang="en-US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单向链表初始化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6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79512" y="260648"/>
            <a:ext cx="4032448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typedef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UserNO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[15];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Name[20];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ID[19];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Gender;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double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Balance;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}Node;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n = 10;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Node  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head, *tail;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head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tail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(&amp;head, &amp;tail, n);</a:t>
            </a:r>
            <a:endParaRPr lang="en-US" altLang="zh-CN" dirty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427984" y="260648"/>
            <a:ext cx="4464496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(Node **h, Node **t,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n)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   Node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for(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i=0;i&lt;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n;i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++){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=(Node *)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malloc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(Node));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getInfo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);//</a:t>
            </a:r>
            <a:r>
              <a:rPr lang="zh-CN" altLang="en-US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填写数据域</a:t>
            </a:r>
            <a:endParaRPr lang="en-US" altLang="zh-CN" dirty="0" smtClean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if(*h == NULL){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 *h 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*t = *h;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else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(*t)-&gt;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(*t) = (*t)-&gt;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(*t)-&gt;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6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79512" y="260648"/>
            <a:ext cx="4032448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typedef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UserNO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[15];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Name[20];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ID[19];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Gender;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double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Balance;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}Node;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n = 10;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Node  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head, *tail;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head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tail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(head, tail, n);</a:t>
            </a:r>
            <a:endParaRPr lang="en-US" altLang="zh-CN" dirty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427984" y="260648"/>
            <a:ext cx="4464496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(Node *h, Node *t,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n)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   Node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for(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i=0;i&lt;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n;i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++){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=(Node *)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malloc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(Node));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getInfo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);//</a:t>
            </a:r>
            <a:r>
              <a:rPr lang="zh-CN" altLang="en-US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填写数据域</a:t>
            </a:r>
            <a:endParaRPr lang="en-US" altLang="zh-CN" dirty="0" smtClean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if(h == NULL){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 h 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t = h;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else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(t)-&gt;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(t) = (t)-&gt;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(t)-&gt;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5736" y="2996952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如果改成这样， </a:t>
            </a:r>
            <a:r>
              <a:rPr lang="en-US" altLang="zh-CN" dirty="0" err="1"/>
              <a:t>initLink</a:t>
            </a:r>
            <a:r>
              <a:rPr lang="zh-CN" altLang="en-US" dirty="0"/>
              <a:t>里给链表的赋值没有办法传回</a:t>
            </a:r>
            <a:r>
              <a:rPr lang="en-US" altLang="zh-CN" dirty="0"/>
              <a:t>main</a:t>
            </a:r>
            <a:r>
              <a:rPr lang="zh-CN" altLang="en-US" dirty="0"/>
              <a:t>，因为动态内存分配是在</a:t>
            </a:r>
            <a:r>
              <a:rPr lang="en-US" altLang="zh-CN" dirty="0" err="1"/>
              <a:t>initLink</a:t>
            </a:r>
            <a:r>
              <a:rPr lang="zh-CN" altLang="en-US" dirty="0"/>
              <a:t>里做的，</a:t>
            </a:r>
            <a:r>
              <a:rPr lang="en-US" altLang="zh-CN" dirty="0" err="1"/>
              <a:t>initLink</a:t>
            </a:r>
            <a:r>
              <a:rPr lang="zh-CN" altLang="en-US" dirty="0"/>
              <a:t>执行完毕，这个动态内存就没法访问了（局部变量）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zh-CN" altLang="en-US" dirty="0"/>
              <a:t>在</a:t>
            </a:r>
            <a:r>
              <a:rPr lang="en-US" altLang="zh-CN" dirty="0" err="1"/>
              <a:t>initLink</a:t>
            </a:r>
            <a:r>
              <a:rPr lang="zh-CN" altLang="en-US" dirty="0"/>
              <a:t>函数外面、</a:t>
            </a:r>
            <a:r>
              <a:rPr lang="en-US" altLang="zh-CN" dirty="0"/>
              <a:t>main</a:t>
            </a:r>
            <a:r>
              <a:rPr lang="zh-CN" altLang="en-US" dirty="0"/>
              <a:t>函数里面做的动态内存分配，再传入</a:t>
            </a:r>
            <a:r>
              <a:rPr lang="en-US" altLang="zh-CN" dirty="0" err="1"/>
              <a:t>initLink</a:t>
            </a:r>
            <a:r>
              <a:rPr lang="zh-CN" altLang="en-US" dirty="0" smtClean="0"/>
              <a:t>，可以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7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链表的插入和删除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9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将新结点作为最后一个元素增加到链表的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尾部；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将新结点作为第一个元素增加到链表的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头部；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将新结点按照某种次序要求插入到指定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位置。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5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插入到链表尾部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如果链表为空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新的结点当成头结点和尾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如果链表不为空，则将该结点作为尾结点的下一个结点，修改尾结点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没有尾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结点指针，则需要从头结点开始找到最后一个结点。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6473" y="4657328"/>
            <a:ext cx="1192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2800">
                <a:latin typeface="Tahoma" pitchFamily="34" charset="0"/>
                <a:ea typeface="华文新魏" pitchFamily="2" charset="-122"/>
              </a:rPr>
              <a:t>pHead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05673" y="4581128"/>
            <a:ext cx="938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2800">
                <a:latin typeface="Tahoma" pitchFamily="34" charset="0"/>
                <a:ea typeface="华文新魏" pitchFamily="2" charset="-122"/>
              </a:rPr>
              <a:t>pTail</a:t>
            </a:r>
          </a:p>
        </p:txBody>
      </p:sp>
      <p:graphicFrame>
        <p:nvGraphicFramePr>
          <p:cNvPr id="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14149"/>
              </p:ext>
            </p:extLst>
          </p:nvPr>
        </p:nvGraphicFramePr>
        <p:xfrm>
          <a:off x="2276673" y="5298678"/>
          <a:ext cx="1143000" cy="10366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Data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44333"/>
              </p:ext>
            </p:extLst>
          </p:nvPr>
        </p:nvGraphicFramePr>
        <p:xfrm>
          <a:off x="5629473" y="5298678"/>
          <a:ext cx="1143000" cy="10366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Data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reeform 30"/>
          <p:cNvSpPr>
            <a:spLocks/>
          </p:cNvSpPr>
          <p:nvPr/>
        </p:nvSpPr>
        <p:spPr bwMode="auto">
          <a:xfrm flipV="1">
            <a:off x="1757560" y="4922440"/>
            <a:ext cx="519113" cy="360363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962473" y="5282803"/>
            <a:ext cx="2667000" cy="762000"/>
            <a:chOff x="2976" y="1248"/>
            <a:chExt cx="1680" cy="480"/>
          </a:xfrm>
        </p:grpSpPr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2976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Freeform 33"/>
            <p:cNvSpPr>
              <a:spLocks/>
            </p:cNvSpPr>
            <p:nvPr/>
          </p:nvSpPr>
          <p:spPr bwMode="auto">
            <a:xfrm>
              <a:off x="4080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638" y="137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…</a:t>
              </a:r>
              <a:endParaRPr lang="en-US" altLang="zh-CN">
                <a:latin typeface="Tahoma" pitchFamily="34" charset="0"/>
                <a:ea typeface="华文新魏" pitchFamily="2" charset="-122"/>
              </a:endParaRPr>
            </a:p>
          </p:txBody>
        </p:sp>
      </p:grpSp>
      <p:graphicFrame>
        <p:nvGraphicFramePr>
          <p:cNvPr id="13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73956"/>
              </p:ext>
            </p:extLst>
          </p:nvPr>
        </p:nvGraphicFramePr>
        <p:xfrm>
          <a:off x="7534473" y="5266928"/>
          <a:ext cx="1066800" cy="1036638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华文新魏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7524328" y="4844008"/>
            <a:ext cx="163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zh-CN" dirty="0" err="1">
                <a:latin typeface="Tahoma" pitchFamily="34" charset="0"/>
                <a:ea typeface="华文新魏" pitchFamily="2" charset="-122"/>
              </a:rPr>
              <a:t>pNewNode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5" name="Freeform 45"/>
          <p:cNvSpPr>
            <a:spLocks/>
          </p:cNvSpPr>
          <p:nvPr/>
        </p:nvSpPr>
        <p:spPr bwMode="auto">
          <a:xfrm>
            <a:off x="6543873" y="5266928"/>
            <a:ext cx="914400" cy="762000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 flipH="1">
            <a:off x="5629473" y="5038328"/>
            <a:ext cx="457200" cy="228600"/>
          </a:xfrm>
          <a:prstGeom prst="lin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10673" y="5800328"/>
            <a:ext cx="89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dirty="0">
                <a:latin typeface="Tahoma" pitchFamily="34" charset="0"/>
                <a:ea typeface="华文新魏" pitchFamily="2" charset="-122"/>
              </a:rPr>
              <a:t>NULL</a:t>
            </a:r>
          </a:p>
        </p:txBody>
      </p:sp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5705673" y="4787503"/>
            <a:ext cx="1828800" cy="579437"/>
            <a:chOff x="3456" y="898"/>
            <a:chExt cx="1152" cy="365"/>
          </a:xfrm>
        </p:grpSpPr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3984" y="960"/>
              <a:ext cx="624" cy="19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3456" y="898"/>
              <a:ext cx="25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 sz="3200" b="1">
                  <a:latin typeface="Tahoma" pitchFamily="34" charset="0"/>
                  <a:ea typeface="华文新魏" pitchFamily="2" charset="-122"/>
                  <a:sym typeface="Symbol" pitchFamily="18" charset="2"/>
                </a:rPr>
                <a:t></a:t>
              </a:r>
              <a:endParaRPr lang="en-US" altLang="zh-CN" sz="3200" b="1">
                <a:latin typeface="Tahoma" pitchFamily="34" charset="0"/>
                <a:ea typeface="华文新魏" pitchFamily="2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4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nimBg="1"/>
      <p:bldP spid="1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插入到链表尾部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331640" y="1124744"/>
            <a:ext cx="6552728" cy="540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AddUserToTail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Node *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链表头指针</a:t>
            </a: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               Node 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链表尾指针</a:t>
            </a:r>
            <a:endParaRPr lang="zh-CN" altLang="en-US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	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Node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新结点指针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if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== NULL) return -1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插入失败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if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== NULL ||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如果还没有元素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头尾指针指向同一个结点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else{//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把结点信息附到链表尾部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; //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加到尾到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-&gt;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;    //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修改尾结点指针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NULL;//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最后一个结点的后继置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空</a:t>
            </a: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return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1;//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插入成功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38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插入到链表头部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74393"/>
            <a:ext cx="8424936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如果链表为空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新的结点当成头结点和尾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如果链表不为空，需要将新结点的下一个结点置为原来的头结点，并把新结点作为头结点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88147" y="3599532"/>
            <a:ext cx="1192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2800">
                <a:latin typeface="Tahoma" pitchFamily="34" charset="0"/>
                <a:ea typeface="华文新魏" pitchFamily="2" charset="-122"/>
              </a:rPr>
              <a:t>pHead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61584" y="3763044"/>
            <a:ext cx="938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2800">
                <a:latin typeface="Tahoma" pitchFamily="34" charset="0"/>
                <a:ea typeface="华文新魏" pitchFamily="2" charset="-122"/>
              </a:rPr>
              <a:t>pTail</a:t>
            </a:r>
          </a:p>
        </p:txBody>
      </p:sp>
      <p:graphicFrame>
        <p:nvGraphicFramePr>
          <p:cNvPr id="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07508"/>
              </p:ext>
            </p:extLst>
          </p:nvPr>
        </p:nvGraphicFramePr>
        <p:xfrm>
          <a:off x="3532584" y="4480594"/>
          <a:ext cx="1143000" cy="10366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Data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03855"/>
              </p:ext>
            </p:extLst>
          </p:nvPr>
        </p:nvGraphicFramePr>
        <p:xfrm>
          <a:off x="6885384" y="4480594"/>
          <a:ext cx="1143000" cy="10366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Data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4218384" y="4464719"/>
            <a:ext cx="2667000" cy="762000"/>
            <a:chOff x="2976" y="1248"/>
            <a:chExt cx="1680" cy="480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2976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4080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638" y="137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…</a:t>
              </a:r>
              <a:endParaRPr lang="en-US" altLang="zh-CN">
                <a:latin typeface="Tahoma" pitchFamily="34" charset="0"/>
                <a:ea typeface="华文新魏" pitchFamily="2" charset="-122"/>
              </a:endParaRPr>
            </a:p>
          </p:txBody>
        </p:sp>
      </p:grpSp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42127"/>
              </p:ext>
            </p:extLst>
          </p:nvPr>
        </p:nvGraphicFramePr>
        <p:xfrm>
          <a:off x="1860947" y="4464719"/>
          <a:ext cx="1066800" cy="1036638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华文新魏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114822" y="4077072"/>
            <a:ext cx="163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zh-CN" dirty="0" err="1">
                <a:latin typeface="Tahoma" pitchFamily="34" charset="0"/>
                <a:ea typeface="华文新魏" pitchFamily="2" charset="-122"/>
              </a:rPr>
              <a:t>pNewNode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1906984" y="5015582"/>
            <a:ext cx="935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>
                <a:latin typeface="Tahoma" pitchFamily="34" charset="0"/>
                <a:ea typeface="华文新魏" pitchFamily="2" charset="-122"/>
              </a:rPr>
              <a:t>        </a:t>
            </a:r>
          </a:p>
        </p:txBody>
      </p:sp>
      <p:sp>
        <p:nvSpPr>
          <p:cNvPr id="16" name="Freeform 37"/>
          <p:cNvSpPr>
            <a:spLocks/>
          </p:cNvSpPr>
          <p:nvPr/>
        </p:nvSpPr>
        <p:spPr bwMode="auto">
          <a:xfrm>
            <a:off x="2602309" y="4536157"/>
            <a:ext cx="914400" cy="762000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4021534" y="4031332"/>
            <a:ext cx="142875" cy="446087"/>
          </a:xfrm>
          <a:prstGeom prst="lin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41"/>
          <p:cNvSpPr>
            <a:spLocks noChangeShapeType="1"/>
          </p:cNvSpPr>
          <p:nvPr/>
        </p:nvSpPr>
        <p:spPr bwMode="auto">
          <a:xfrm flipH="1">
            <a:off x="2292747" y="3959894"/>
            <a:ext cx="1439862" cy="431800"/>
          </a:xfrm>
          <a:prstGeom prst="lin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2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nimBg="1" autoUpdateAnimBg="0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插入到链表头部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3568" y="1124744"/>
            <a:ext cx="7920880" cy="540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AddUserToHead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*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链表头指针</a:t>
            </a:r>
            <a:endParaRPr lang="zh-CN" altLang="en-US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	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新结点指针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if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== NULL) return -1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插入失败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if 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== NULL)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如果还没有元素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头尾指针指向同一个结点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else{//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把结点信息附到链表头部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-&gt;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; //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加到头部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;	//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修改头结点指针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return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1;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插入成功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8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插入到其他位置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052736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个工作指针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指针：指向链表上待插入位置前面的结点；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指针：指向待插入结点；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插入操作：</a:t>
            </a:r>
            <a:r>
              <a:rPr lang="en-US" altLang="zh-CN" sz="2800" dirty="0" smtClean="0">
                <a:solidFill>
                  <a:srgbClr val="FF0000"/>
                </a:solidFill>
              </a:rPr>
              <a:t>t-&gt;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pNextUser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s-&gt;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</a:t>
            </a:r>
            <a:r>
              <a:rPr lang="en-US" altLang="zh-CN" sz="2800" dirty="0" err="1">
                <a:solidFill>
                  <a:srgbClr val="FF0000"/>
                </a:solidFill>
              </a:rPr>
              <a:t>User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                     s-&gt;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pNextUser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t;</a:t>
            </a:r>
            <a:endParaRPr lang="zh-CN" altLang="en-US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9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90323"/>
              </p:ext>
            </p:extLst>
          </p:nvPr>
        </p:nvGraphicFramePr>
        <p:xfrm>
          <a:off x="900113" y="5991324"/>
          <a:ext cx="838200" cy="517534"/>
        </p:xfrm>
        <a:graphic>
          <a:graphicData uri="http://schemas.openxmlformats.org/drawingml/2006/table">
            <a:tbl>
              <a:tblPr/>
              <a:tblGrid>
                <a:gridCol w="377825"/>
                <a:gridCol w="460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32228"/>
              </p:ext>
            </p:extLst>
          </p:nvPr>
        </p:nvGraphicFramePr>
        <p:xfrm>
          <a:off x="2576513" y="5991324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a1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08178"/>
              </p:ext>
            </p:extLst>
          </p:nvPr>
        </p:nvGraphicFramePr>
        <p:xfrm>
          <a:off x="4329113" y="6007199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  <a:cs typeface="+mn-cs"/>
                        </a:rPr>
                        <a:t>a2</a:t>
                      </a:r>
                      <a:endParaRPr kumimoji="0" lang="zh-CN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  <a:cs typeface="+mn-cs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17106"/>
              </p:ext>
            </p:extLst>
          </p:nvPr>
        </p:nvGraphicFramePr>
        <p:xfrm>
          <a:off x="6005513" y="6007199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a3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45065"/>
              </p:ext>
            </p:extLst>
          </p:nvPr>
        </p:nvGraphicFramePr>
        <p:xfrm>
          <a:off x="7681913" y="5991324"/>
          <a:ext cx="838200" cy="519112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9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550" marB="455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^</a:t>
                      </a:r>
                    </a:p>
                  </a:txBody>
                  <a:tcPr marT="45550" marB="455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Line 49"/>
          <p:cNvSpPr>
            <a:spLocks noChangeShapeType="1"/>
          </p:cNvSpPr>
          <p:nvPr/>
        </p:nvSpPr>
        <p:spPr bwMode="auto">
          <a:xfrm>
            <a:off x="1509713" y="62199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>
            <a:off x="6615113" y="62199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8306"/>
              </p:ext>
            </p:extLst>
          </p:nvPr>
        </p:nvGraphicFramePr>
        <p:xfrm>
          <a:off x="900113" y="4911824"/>
          <a:ext cx="838200" cy="517534"/>
        </p:xfrm>
        <a:graphic>
          <a:graphicData uri="http://schemas.openxmlformats.org/drawingml/2006/table">
            <a:tbl>
              <a:tblPr/>
              <a:tblGrid>
                <a:gridCol w="377825"/>
                <a:gridCol w="460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3377"/>
              </p:ext>
            </p:extLst>
          </p:nvPr>
        </p:nvGraphicFramePr>
        <p:xfrm>
          <a:off x="2576513" y="4911824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a1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35412"/>
              </p:ext>
            </p:extLst>
          </p:nvPr>
        </p:nvGraphicFramePr>
        <p:xfrm>
          <a:off x="4329113" y="4927699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a3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50064"/>
              </p:ext>
            </p:extLst>
          </p:nvPr>
        </p:nvGraphicFramePr>
        <p:xfrm>
          <a:off x="6005513" y="4911824"/>
          <a:ext cx="990600" cy="519112"/>
        </p:xfrm>
        <a:graphic>
          <a:graphicData uri="http://schemas.openxmlformats.org/drawingml/2006/table">
            <a:tbl>
              <a:tblPr/>
              <a:tblGrid>
                <a:gridCol w="539750"/>
                <a:gridCol w="450850"/>
              </a:tblGrid>
              <a:tr h="519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550" marB="455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^</a:t>
                      </a:r>
                    </a:p>
                  </a:txBody>
                  <a:tcPr marT="45550" marB="455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Line 87"/>
          <p:cNvSpPr>
            <a:spLocks noChangeShapeType="1"/>
          </p:cNvSpPr>
          <p:nvPr/>
        </p:nvSpPr>
        <p:spPr bwMode="auto">
          <a:xfrm>
            <a:off x="1509713" y="51404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88"/>
          <p:cNvSpPr>
            <a:spLocks noChangeShapeType="1"/>
          </p:cNvSpPr>
          <p:nvPr/>
        </p:nvSpPr>
        <p:spPr bwMode="auto">
          <a:xfrm>
            <a:off x="3186113" y="51404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89"/>
          <p:cNvSpPr>
            <a:spLocks noChangeShapeType="1"/>
          </p:cNvSpPr>
          <p:nvPr/>
        </p:nvSpPr>
        <p:spPr bwMode="auto">
          <a:xfrm>
            <a:off x="4938713" y="51404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90"/>
          <p:cNvSpPr txBox="1">
            <a:spLocks noChangeArrowheads="1"/>
          </p:cNvSpPr>
          <p:nvPr/>
        </p:nvSpPr>
        <p:spPr bwMode="auto">
          <a:xfrm>
            <a:off x="900113" y="445462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>
                <a:latin typeface="Tahoma" pitchFamily="34" charset="0"/>
                <a:ea typeface="华文新魏" pitchFamily="2" charset="-122"/>
              </a:rPr>
              <a:t>功能示意</a:t>
            </a:r>
          </a:p>
        </p:txBody>
      </p:sp>
      <p:sp>
        <p:nvSpPr>
          <p:cNvPr id="34" name="Text Box 91"/>
          <p:cNvSpPr txBox="1">
            <a:spLocks noChangeArrowheads="1"/>
          </p:cNvSpPr>
          <p:nvPr/>
        </p:nvSpPr>
        <p:spPr bwMode="auto">
          <a:xfrm>
            <a:off x="2827040" y="450912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s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5" name="Text Box 92"/>
          <p:cNvSpPr txBox="1">
            <a:spLocks noChangeArrowheads="1"/>
          </p:cNvSpPr>
          <p:nvPr/>
        </p:nvSpPr>
        <p:spPr bwMode="auto">
          <a:xfrm>
            <a:off x="2822848" y="558862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s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6" name="Text Box 93"/>
          <p:cNvSpPr txBox="1">
            <a:spLocks noChangeArrowheads="1"/>
          </p:cNvSpPr>
          <p:nvPr/>
        </p:nvSpPr>
        <p:spPr bwMode="auto">
          <a:xfrm>
            <a:off x="5194920" y="5779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t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7" name="Line 94"/>
          <p:cNvSpPr>
            <a:spLocks noChangeShapeType="1"/>
          </p:cNvSpPr>
          <p:nvPr/>
        </p:nvSpPr>
        <p:spPr bwMode="auto">
          <a:xfrm>
            <a:off x="4938713" y="62961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95"/>
          <p:cNvSpPr>
            <a:spLocks noChangeShapeType="1"/>
          </p:cNvSpPr>
          <p:nvPr/>
        </p:nvSpPr>
        <p:spPr bwMode="auto">
          <a:xfrm>
            <a:off x="3262313" y="62199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9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12687"/>
              </p:ext>
            </p:extLst>
          </p:nvPr>
        </p:nvGraphicFramePr>
        <p:xfrm>
          <a:off x="4329113" y="4207619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a2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Line 105"/>
          <p:cNvSpPr>
            <a:spLocks noChangeShapeType="1"/>
          </p:cNvSpPr>
          <p:nvPr/>
        </p:nvSpPr>
        <p:spPr bwMode="auto">
          <a:xfrm flipH="1">
            <a:off x="3795713" y="4509120"/>
            <a:ext cx="381000" cy="478904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106"/>
          <p:cNvSpPr txBox="1">
            <a:spLocks noChangeArrowheads="1"/>
          </p:cNvSpPr>
          <p:nvPr/>
        </p:nvSpPr>
        <p:spPr bwMode="auto">
          <a:xfrm>
            <a:off x="5220072" y="4149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t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44" name="Text Box 109"/>
          <p:cNvSpPr txBox="1">
            <a:spLocks noChangeArrowheads="1"/>
          </p:cNvSpPr>
          <p:nvPr/>
        </p:nvSpPr>
        <p:spPr bwMode="auto">
          <a:xfrm>
            <a:off x="7931150" y="493449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sz="1800" dirty="0">
                <a:latin typeface="Tahoma" pitchFamily="34" charset="0"/>
                <a:ea typeface="宋体" charset="-122"/>
              </a:rPr>
              <a:t>插入前</a:t>
            </a:r>
          </a:p>
        </p:txBody>
      </p:sp>
      <p:sp>
        <p:nvSpPr>
          <p:cNvPr id="45" name="Text Box 110"/>
          <p:cNvSpPr txBox="1">
            <a:spLocks noChangeArrowheads="1"/>
          </p:cNvSpPr>
          <p:nvPr/>
        </p:nvSpPr>
        <p:spPr bwMode="auto">
          <a:xfrm>
            <a:off x="7931150" y="5445224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sz="1800">
                <a:latin typeface="Tahoma" pitchFamily="34" charset="0"/>
                <a:ea typeface="宋体" charset="-122"/>
              </a:rPr>
              <a:t>插入后</a:t>
            </a:r>
          </a:p>
        </p:txBody>
      </p:sp>
    </p:spTree>
    <p:extLst>
      <p:ext uri="{BB962C8B-B14F-4D97-AF65-F5344CB8AC3E}">
        <p14:creationId xmlns:p14="http://schemas.microsoft.com/office/powerpoint/2010/main" val="27175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/>
      <p:bldP spid="36" grpId="0"/>
      <p:bldP spid="37" grpId="0" animBg="1"/>
      <p:bldP spid="38" grpId="0" animBg="1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删除链表中的结点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052736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个工作指针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指针：指向待删除结点的前序结点；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指针：指向待删除结点；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删除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操作：</a:t>
            </a:r>
            <a:r>
              <a:rPr lang="en-US" altLang="zh-CN" sz="2800" dirty="0" smtClean="0">
                <a:solidFill>
                  <a:srgbClr val="FF0000"/>
                </a:solidFill>
              </a:rPr>
              <a:t>s-&gt;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pNextUser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t-&gt;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</a:t>
            </a:r>
            <a:r>
              <a:rPr lang="en-US" altLang="zh-CN" sz="2800" dirty="0" err="1">
                <a:solidFill>
                  <a:srgbClr val="FF0000"/>
                </a:solidFill>
              </a:rPr>
              <a:t>User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  <a:endParaRPr lang="zh-CN" altLang="en-US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87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31772"/>
              </p:ext>
            </p:extLst>
          </p:nvPr>
        </p:nvGraphicFramePr>
        <p:xfrm>
          <a:off x="755576" y="5703903"/>
          <a:ext cx="838200" cy="517534"/>
        </p:xfrm>
        <a:graphic>
          <a:graphicData uri="http://schemas.openxmlformats.org/drawingml/2006/table">
            <a:tbl>
              <a:tblPr/>
              <a:tblGrid>
                <a:gridCol w="377825"/>
                <a:gridCol w="460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77255"/>
              </p:ext>
            </p:extLst>
          </p:nvPr>
        </p:nvGraphicFramePr>
        <p:xfrm>
          <a:off x="2431976" y="5703903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69780"/>
              </p:ext>
            </p:extLst>
          </p:nvPr>
        </p:nvGraphicFramePr>
        <p:xfrm>
          <a:off x="4184576" y="5719778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48090"/>
              </p:ext>
            </p:extLst>
          </p:nvPr>
        </p:nvGraphicFramePr>
        <p:xfrm>
          <a:off x="5860976" y="5719778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41023"/>
              </p:ext>
            </p:extLst>
          </p:nvPr>
        </p:nvGraphicFramePr>
        <p:xfrm>
          <a:off x="7537376" y="5703903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" name="Line 49"/>
          <p:cNvSpPr>
            <a:spLocks noChangeShapeType="1"/>
          </p:cNvSpPr>
          <p:nvPr/>
        </p:nvSpPr>
        <p:spPr bwMode="auto">
          <a:xfrm>
            <a:off x="1365176" y="59325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" name="Line 50"/>
          <p:cNvSpPr>
            <a:spLocks noChangeShapeType="1"/>
          </p:cNvSpPr>
          <p:nvPr/>
        </p:nvSpPr>
        <p:spPr bwMode="auto">
          <a:xfrm>
            <a:off x="6470576" y="59325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" name="Freeform 51"/>
          <p:cNvSpPr>
            <a:spLocks/>
          </p:cNvSpPr>
          <p:nvPr/>
        </p:nvSpPr>
        <p:spPr bwMode="auto">
          <a:xfrm>
            <a:off x="3041576" y="5468953"/>
            <a:ext cx="2895600" cy="463550"/>
          </a:xfrm>
          <a:custGeom>
            <a:avLst/>
            <a:gdLst>
              <a:gd name="T0" fmla="*/ 0 w 1824"/>
              <a:gd name="T1" fmla="*/ 2147483647 h 292"/>
              <a:gd name="T2" fmla="*/ 2147483647 w 1824"/>
              <a:gd name="T3" fmla="*/ 2147483647 h 292"/>
              <a:gd name="T4" fmla="*/ 2147483647 w 1824"/>
              <a:gd name="T5" fmla="*/ 0 h 292"/>
              <a:gd name="T6" fmla="*/ 2147483647 w 1824"/>
              <a:gd name="T7" fmla="*/ 2147483647 h 292"/>
              <a:gd name="T8" fmla="*/ 2147483647 w 1824"/>
              <a:gd name="T9" fmla="*/ 2147483647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292"/>
              <a:gd name="T17" fmla="*/ 1824 w 1824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292">
                <a:moveTo>
                  <a:pt x="0" y="292"/>
                </a:moveTo>
                <a:lnTo>
                  <a:pt x="480" y="292"/>
                </a:lnTo>
                <a:cubicBezTo>
                  <a:pt x="480" y="195"/>
                  <a:pt x="480" y="97"/>
                  <a:pt x="480" y="0"/>
                </a:cubicBezTo>
                <a:lnTo>
                  <a:pt x="1824" y="4"/>
                </a:lnTo>
                <a:lnTo>
                  <a:pt x="1824" y="148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5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72501"/>
              </p:ext>
            </p:extLst>
          </p:nvPr>
        </p:nvGraphicFramePr>
        <p:xfrm>
          <a:off x="755576" y="4408503"/>
          <a:ext cx="838200" cy="517534"/>
        </p:xfrm>
        <a:graphic>
          <a:graphicData uri="http://schemas.openxmlformats.org/drawingml/2006/table">
            <a:tbl>
              <a:tblPr/>
              <a:tblGrid>
                <a:gridCol w="377825"/>
                <a:gridCol w="460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88304"/>
              </p:ext>
            </p:extLst>
          </p:nvPr>
        </p:nvGraphicFramePr>
        <p:xfrm>
          <a:off x="2431976" y="4408503"/>
          <a:ext cx="838200" cy="528637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28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16956"/>
              </p:ext>
            </p:extLst>
          </p:nvPr>
        </p:nvGraphicFramePr>
        <p:xfrm>
          <a:off x="4184576" y="4424378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11405"/>
              </p:ext>
            </p:extLst>
          </p:nvPr>
        </p:nvGraphicFramePr>
        <p:xfrm>
          <a:off x="5860976" y="4424378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73538"/>
              </p:ext>
            </p:extLst>
          </p:nvPr>
        </p:nvGraphicFramePr>
        <p:xfrm>
          <a:off x="7537376" y="4408503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Line 97"/>
          <p:cNvSpPr>
            <a:spLocks noChangeShapeType="1"/>
          </p:cNvSpPr>
          <p:nvPr/>
        </p:nvSpPr>
        <p:spPr bwMode="auto">
          <a:xfrm>
            <a:off x="1365176" y="46371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>
            <a:off x="3041576" y="46371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>
            <a:off x="4794176" y="46371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>
            <a:off x="6470576" y="46371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" name="Text Box 101"/>
          <p:cNvSpPr txBox="1">
            <a:spLocks noChangeArrowheads="1"/>
          </p:cNvSpPr>
          <p:nvPr/>
        </p:nvSpPr>
        <p:spPr bwMode="auto">
          <a:xfrm>
            <a:off x="755576" y="395130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>
                <a:latin typeface="Tahoma" pitchFamily="34" charset="0"/>
                <a:ea typeface="华文新魏" pitchFamily="2" charset="-122"/>
              </a:rPr>
              <a:t>功能示意</a:t>
            </a: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2889176" y="387510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s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6" name="Text Box 103"/>
          <p:cNvSpPr txBox="1">
            <a:spLocks noChangeArrowheads="1"/>
          </p:cNvSpPr>
          <p:nvPr/>
        </p:nvSpPr>
        <p:spPr bwMode="auto">
          <a:xfrm>
            <a:off x="4336976" y="38751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t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8" name="Text Box 105"/>
          <p:cNvSpPr txBox="1">
            <a:spLocks noChangeArrowheads="1"/>
          </p:cNvSpPr>
          <p:nvPr/>
        </p:nvSpPr>
        <p:spPr bwMode="auto">
          <a:xfrm>
            <a:off x="2812976" y="501810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s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10" name="Text Box 107"/>
          <p:cNvSpPr txBox="1">
            <a:spLocks noChangeArrowheads="1"/>
          </p:cNvSpPr>
          <p:nvPr/>
        </p:nvSpPr>
        <p:spPr bwMode="auto">
          <a:xfrm>
            <a:off x="4336976" y="50181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t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11" name="Line 108"/>
          <p:cNvSpPr>
            <a:spLocks noChangeShapeType="1"/>
          </p:cNvSpPr>
          <p:nvPr/>
        </p:nvSpPr>
        <p:spPr bwMode="auto">
          <a:xfrm>
            <a:off x="4794176" y="60087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1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108" grpId="0"/>
      <p:bldP spid="110" grpId="0"/>
      <p:bldP spid="1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0660"/>
            <a:ext cx="806489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如果动态申请了许多同类型缓冲区，该如何管理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780928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思路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申请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一段连续内存空间，顺序地存放该类型数据。这样，只需要知道该空间的首地址，存储类型的大小和个数，就可以方便地找到每一个数据的位置。</a:t>
            </a:r>
            <a:endParaRPr lang="zh-CN" altLang="en-US" sz="28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1763688" y="5013176"/>
            <a:ext cx="5976664" cy="9361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数组</a:t>
            </a:r>
            <a:endParaRPr lang="zh-CN" altLang="en-US" sz="3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61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删除链表中的结点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124744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</a:t>
            </a:r>
            <a:endParaRPr lang="en-US" altLang="zh-CN" sz="36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链表为空怎么办？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链表只有一个结点，且要删除该结点怎么办；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要删除的是头结点怎么办？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要删除的是尾结点怎么办？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怎么判断上述情况出现？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被删除的结点怎么处理？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5652120" y="4221088"/>
            <a:ext cx="3384376" cy="201622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……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t-&gt;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free(t);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t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070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遍历链表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83568" y="1124744"/>
            <a:ext cx="7920880" cy="540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ShowData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 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给出头指针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用于遍历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的指针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变量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if 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== NULL)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    return -1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for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;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从第一个元素开始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!= NULL;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	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判断当前结点是否为空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pNext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准备处理下一个结点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){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对每个结点出输出信息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("%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11s\t%11s\t\n",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Data.szID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Data.szName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return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1;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2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链表优点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克服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数组需要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预先知道数据大小的缺点；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可以充分利用计算机内存空间，实现灵活的内存动态管理；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允许插入和移除表上任意位置上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的结点，非常灵活。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8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链表缺点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增加了结点的指针域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，会有额外空间开销；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查找或访问一个结点较为麻烦和低效；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使用上的灵活性带来的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代码阅读和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理解上的困难。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思考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如果把链表看成是铁链，铁链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中的每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一个铁环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是一样的吗？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普通的铁链是单向的还是双向的？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有没有一些特殊的铁链，比如有多个分叉的？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铁链可以跟铜链拴一起吗？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铁链的头部可以拴在柱子上吗？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链表是需要设计的，设计什么结构的链表与需要用链表来做什么事有关；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链表的实现主要反映为对链表结点结构体的构造；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由于链表的动态特性，必须注意链表结点空间释放问题。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链表使用技巧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想清楚需要构造的链表结构；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设计合适的链表结点结构体；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谨慎并规范化地使用链表中的指针，避免各类指针“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飞掉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”，务必保证链表的各个结点是能“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被找到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”的；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一定要注意链表结点空间的释放问题。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链表使用技巧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根据设计的链表结构，想清楚链表的初始化、插入、删除、遍历操作如何实现；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操作时谨慎处理链表为空、操作头结点、操作尾结点等情况；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链表操作时通常需要多个指针配合，要学会合理使用这些指针。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8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9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设有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个人围成一个圆圈，从编号为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的人开始由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开始报数，每次正好报到数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的人退出游戏，后面一个人重新由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开始报数，请求出最后剩下的那个人的编号。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如何用链表实现？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9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建立一个单向循环链表，每一个人是一个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不停往后报数，直到报到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就删除当前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直到最后只剩下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节点。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1864320" y="4509120"/>
            <a:ext cx="5579207" cy="1252537"/>
            <a:chOff x="312" y="2785"/>
            <a:chExt cx="5076" cy="1053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12" y="2878"/>
              <a:ext cx="624" cy="3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884" y="3030"/>
              <a:ext cx="4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1306" y="2863"/>
              <a:ext cx="1526" cy="543"/>
              <a:chOff x="1306" y="2863"/>
              <a:chExt cx="1526" cy="543"/>
            </a:xfrm>
          </p:grpSpPr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1306" y="2863"/>
                <a:ext cx="832" cy="54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 eaLnBrk="1" hangingPunct="1"/>
                <a:r>
                  <a:rPr kumimoji="1"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</a:p>
            </p:txBody>
          </p:sp>
          <p:sp>
            <p:nvSpPr>
              <p:cNvPr id="45" name="Line 9"/>
              <p:cNvSpPr>
                <a:spLocks noChangeShapeType="1"/>
              </p:cNvSpPr>
              <p:nvPr/>
            </p:nvSpPr>
            <p:spPr bwMode="auto">
              <a:xfrm>
                <a:off x="2312" y="2976"/>
                <a:ext cx="52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>
                <a:off x="1306" y="3158"/>
                <a:ext cx="8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>
                <a:off x="2130" y="329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 flipV="1">
                <a:off x="2312" y="29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13"/>
            <p:cNvGrpSpPr>
              <a:grpSpLocks/>
            </p:cNvGrpSpPr>
            <p:nvPr/>
          </p:nvGrpSpPr>
          <p:grpSpPr bwMode="auto">
            <a:xfrm>
              <a:off x="2848" y="2830"/>
              <a:ext cx="1526" cy="543"/>
              <a:chOff x="1306" y="2863"/>
              <a:chExt cx="1526" cy="543"/>
            </a:xfrm>
          </p:grpSpPr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1306" y="2863"/>
                <a:ext cx="832" cy="54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ctr" eaLnBrk="1" hangingPunct="1"/>
                <a:r>
                  <a:rPr kumimoji="1"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2312" y="2976"/>
                <a:ext cx="52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1306" y="3158"/>
                <a:ext cx="8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2130" y="329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 flipV="1">
                <a:off x="2312" y="29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90" y="2785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</a:t>
              </a:r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390" y="3080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214" y="3216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5388" y="3216"/>
              <a:ext cx="0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1079" y="3838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V="1">
              <a:off x="1079" y="320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1079" y="320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4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0660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如果待存储类型数量是变化的怎么办？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预估一个最大值，按最大数量申请空间？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有没有较为节省空间的办法？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985333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思路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申请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一段连续内存空间，用来存放待存储数据的起始地址。当有具体的数据要存储时，再申请相应的空间存放数据，把这个数据空间的首地址存储在先前申请的连续空间内。这样通过该连续空间也可以找到每一个数据。</a:t>
            </a:r>
            <a:endParaRPr lang="zh-CN" altLang="en-US" sz="28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78231" y="1861119"/>
            <a:ext cx="2230307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太浪费！！！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1763688" y="5661248"/>
            <a:ext cx="5976664" cy="9361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指针数组</a:t>
            </a:r>
            <a:endParaRPr lang="zh-CN" altLang="en-US" sz="3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4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最初状态（假设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n=7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m=2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k=3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找到编号为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1546250" y="1847900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" name="Line 4"/>
          <p:cNvSpPr>
            <a:spLocks noChangeShapeType="1"/>
          </p:cNvSpPr>
          <p:nvPr/>
        </p:nvSpPr>
        <p:spPr bwMode="auto">
          <a:xfrm>
            <a:off x="1695475" y="2398762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2794025" y="2224137"/>
            <a:ext cx="1676400" cy="647700"/>
            <a:chOff x="1306" y="2863"/>
            <a:chExt cx="1526" cy="543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487887" y="2186037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594375" y="2319387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4487887" y="25368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5394350" y="269880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 flipV="1">
            <a:off x="5594375" y="2319387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6181750" y="2132062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3" name="Line 17"/>
          <p:cNvSpPr>
            <a:spLocks noChangeShapeType="1"/>
          </p:cNvSpPr>
          <p:nvPr/>
        </p:nvSpPr>
        <p:spPr bwMode="auto">
          <a:xfrm>
            <a:off x="6181750" y="2482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 flipV="1">
            <a:off x="7380310" y="2613074"/>
            <a:ext cx="1" cy="77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flipV="1">
            <a:off x="1695475" y="2398762"/>
            <a:ext cx="0" cy="1259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6232550" y="3214936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4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7" name="Line 21"/>
          <p:cNvSpPr>
            <a:spLocks noChangeShapeType="1"/>
          </p:cNvSpPr>
          <p:nvPr/>
        </p:nvSpPr>
        <p:spPr bwMode="auto">
          <a:xfrm>
            <a:off x="6232550" y="356577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7080275" y="2613075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 flipH="1">
            <a:off x="7129487" y="3387973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4786337" y="3214936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4786337" y="356577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5683275" y="338797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>
            <a:off x="6032525" y="3767386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V="1">
            <a:off x="6032525" y="3387973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3340125" y="3214936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>
            <a:off x="3340125" y="356577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Line 31"/>
          <p:cNvSpPr>
            <a:spLocks noChangeShapeType="1"/>
          </p:cNvSpPr>
          <p:nvPr/>
        </p:nvSpPr>
        <p:spPr bwMode="auto">
          <a:xfrm>
            <a:off x="4237062" y="3387973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Line 32"/>
          <p:cNvSpPr>
            <a:spLocks noChangeShapeType="1"/>
          </p:cNvSpPr>
          <p:nvPr/>
        </p:nvSpPr>
        <p:spPr bwMode="auto">
          <a:xfrm>
            <a:off x="4586312" y="3767386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Line 33"/>
          <p:cNvSpPr>
            <a:spLocks noChangeShapeType="1"/>
          </p:cNvSpPr>
          <p:nvPr/>
        </p:nvSpPr>
        <p:spPr bwMode="auto">
          <a:xfrm flipV="1">
            <a:off x="4587900" y="3387973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1893912" y="3160961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1893912" y="351179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2792437" y="3333998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Line 37"/>
          <p:cNvSpPr>
            <a:spLocks noChangeShapeType="1"/>
          </p:cNvSpPr>
          <p:nvPr/>
        </p:nvSpPr>
        <p:spPr bwMode="auto">
          <a:xfrm>
            <a:off x="3140100" y="3713411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V="1">
            <a:off x="3140100" y="3333998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>
            <a:off x="1695475" y="365784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Line 40"/>
          <p:cNvSpPr>
            <a:spLocks noChangeShapeType="1"/>
          </p:cNvSpPr>
          <p:nvPr/>
        </p:nvSpPr>
        <p:spPr bwMode="auto">
          <a:xfrm>
            <a:off x="2244750" y="2019350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>
            <a:off x="2941662" y="2019350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4069581" y="4187438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1407443" y="5063058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0" name="Group 5"/>
          <p:cNvGrpSpPr>
            <a:grpSpLocks/>
          </p:cNvGrpSpPr>
          <p:nvPr/>
        </p:nvGrpSpPr>
        <p:grpSpPr bwMode="auto">
          <a:xfrm>
            <a:off x="2505993" y="4888433"/>
            <a:ext cx="1676400" cy="647700"/>
            <a:chOff x="1306" y="2863"/>
            <a:chExt cx="1526" cy="543"/>
          </a:xfrm>
        </p:grpSpPr>
        <p:sp>
          <p:nvSpPr>
            <p:cNvPr id="91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 Box 11"/>
          <p:cNvSpPr txBox="1">
            <a:spLocks noChangeArrowheads="1"/>
          </p:cNvSpPr>
          <p:nvPr/>
        </p:nvSpPr>
        <p:spPr bwMode="auto">
          <a:xfrm>
            <a:off x="4199855" y="4850333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7" name="Line 12"/>
          <p:cNvSpPr>
            <a:spLocks noChangeShapeType="1"/>
          </p:cNvSpPr>
          <p:nvPr/>
        </p:nvSpPr>
        <p:spPr bwMode="auto">
          <a:xfrm>
            <a:off x="5306343" y="4983683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4199855" y="520117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106318" y="5363096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 flipV="1">
            <a:off x="5306343" y="4983683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Text Box 16"/>
          <p:cNvSpPr txBox="1">
            <a:spLocks noChangeArrowheads="1"/>
          </p:cNvSpPr>
          <p:nvPr/>
        </p:nvSpPr>
        <p:spPr bwMode="auto">
          <a:xfrm>
            <a:off x="5893718" y="4796358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" name="Line 17"/>
          <p:cNvSpPr>
            <a:spLocks noChangeShapeType="1"/>
          </p:cNvSpPr>
          <p:nvPr/>
        </p:nvSpPr>
        <p:spPr bwMode="auto">
          <a:xfrm>
            <a:off x="5893718" y="514719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 flipV="1">
            <a:off x="7090691" y="5277370"/>
            <a:ext cx="1587" cy="77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V="1">
            <a:off x="1407443" y="5063058"/>
            <a:ext cx="0" cy="1259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5" name="Text Box 20"/>
          <p:cNvSpPr txBox="1">
            <a:spLocks noChangeArrowheads="1"/>
          </p:cNvSpPr>
          <p:nvPr/>
        </p:nvSpPr>
        <p:spPr bwMode="auto">
          <a:xfrm>
            <a:off x="5944518" y="587923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4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5944518" y="623006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6792243" y="5277371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 flipH="1">
            <a:off x="6841455" y="6052269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4498305" y="587923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4498305" y="623006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>
            <a:off x="5395243" y="6052269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5744493" y="643168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V="1">
            <a:off x="5744493" y="605226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4" name="Text Box 29"/>
          <p:cNvSpPr txBox="1">
            <a:spLocks noChangeArrowheads="1"/>
          </p:cNvSpPr>
          <p:nvPr/>
        </p:nvSpPr>
        <p:spPr bwMode="auto">
          <a:xfrm>
            <a:off x="3052093" y="587923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>
            <a:off x="3052093" y="623006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3949030" y="6052269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7" name="Line 32"/>
          <p:cNvSpPr>
            <a:spLocks noChangeShapeType="1"/>
          </p:cNvSpPr>
          <p:nvPr/>
        </p:nvSpPr>
        <p:spPr bwMode="auto">
          <a:xfrm>
            <a:off x="4298280" y="643168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8" name="Line 33"/>
          <p:cNvSpPr>
            <a:spLocks noChangeShapeType="1"/>
          </p:cNvSpPr>
          <p:nvPr/>
        </p:nvSpPr>
        <p:spPr bwMode="auto">
          <a:xfrm flipV="1">
            <a:off x="4299868" y="605226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1605880" y="582525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20" name="Line 35"/>
          <p:cNvSpPr>
            <a:spLocks noChangeShapeType="1"/>
          </p:cNvSpPr>
          <p:nvPr/>
        </p:nvSpPr>
        <p:spPr bwMode="auto">
          <a:xfrm>
            <a:off x="1605880" y="61760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Line 36"/>
          <p:cNvSpPr>
            <a:spLocks noChangeShapeType="1"/>
          </p:cNvSpPr>
          <p:nvPr/>
        </p:nvSpPr>
        <p:spPr bwMode="auto">
          <a:xfrm>
            <a:off x="2504405" y="5998294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Line 37"/>
          <p:cNvSpPr>
            <a:spLocks noChangeShapeType="1"/>
          </p:cNvSpPr>
          <p:nvPr/>
        </p:nvSpPr>
        <p:spPr bwMode="auto">
          <a:xfrm>
            <a:off x="2852068" y="637770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Line 38"/>
          <p:cNvSpPr>
            <a:spLocks noChangeShapeType="1"/>
          </p:cNvSpPr>
          <p:nvPr/>
        </p:nvSpPr>
        <p:spPr bwMode="auto">
          <a:xfrm flipV="1">
            <a:off x="2852068" y="5998294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4" name="Line 39"/>
          <p:cNvSpPr>
            <a:spLocks noChangeShapeType="1"/>
          </p:cNvSpPr>
          <p:nvPr/>
        </p:nvSpPr>
        <p:spPr bwMode="auto">
          <a:xfrm>
            <a:off x="1407443" y="6322144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5" name="Line 40"/>
          <p:cNvSpPr>
            <a:spLocks noChangeShapeType="1"/>
          </p:cNvSpPr>
          <p:nvPr/>
        </p:nvSpPr>
        <p:spPr bwMode="auto">
          <a:xfrm>
            <a:off x="4755381" y="4372380"/>
            <a:ext cx="2019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Line 41"/>
          <p:cNvSpPr>
            <a:spLocks noChangeShapeType="1"/>
          </p:cNvSpPr>
          <p:nvPr/>
        </p:nvSpPr>
        <p:spPr bwMode="auto">
          <a:xfrm>
            <a:off x="4957375" y="4372382"/>
            <a:ext cx="0" cy="47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Text Box 3"/>
          <p:cNvSpPr txBox="1">
            <a:spLocks noChangeArrowheads="1"/>
          </p:cNvSpPr>
          <p:nvPr/>
        </p:nvSpPr>
        <p:spPr bwMode="auto">
          <a:xfrm>
            <a:off x="4770438" y="2466454"/>
            <a:ext cx="685800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2" name="Line 4"/>
          <p:cNvSpPr>
            <a:spLocks noChangeShapeType="1"/>
          </p:cNvSpPr>
          <p:nvPr/>
        </p:nvSpPr>
        <p:spPr bwMode="auto">
          <a:xfrm>
            <a:off x="1481138" y="1882254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3" name="Group 5"/>
          <p:cNvGrpSpPr>
            <a:grpSpLocks/>
          </p:cNvGrpSpPr>
          <p:nvPr/>
        </p:nvGrpSpPr>
        <p:grpSpPr bwMode="auto">
          <a:xfrm>
            <a:off x="2579688" y="1707629"/>
            <a:ext cx="1676400" cy="647700"/>
            <a:chOff x="1306" y="2863"/>
            <a:chExt cx="1526" cy="543"/>
          </a:xfrm>
        </p:grpSpPr>
        <p:sp>
          <p:nvSpPr>
            <p:cNvPr id="274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5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79" name="Text Box 11"/>
          <p:cNvSpPr txBox="1">
            <a:spLocks noChangeArrowheads="1"/>
          </p:cNvSpPr>
          <p:nvPr/>
        </p:nvSpPr>
        <p:spPr bwMode="auto">
          <a:xfrm>
            <a:off x="4273550" y="1669529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0" name="Line 12"/>
          <p:cNvSpPr>
            <a:spLocks noChangeShapeType="1"/>
          </p:cNvSpPr>
          <p:nvPr/>
        </p:nvSpPr>
        <p:spPr bwMode="auto">
          <a:xfrm>
            <a:off x="5380038" y="1802879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1" name="Line 13"/>
          <p:cNvSpPr>
            <a:spLocks noChangeShapeType="1"/>
          </p:cNvSpPr>
          <p:nvPr/>
        </p:nvSpPr>
        <p:spPr bwMode="auto">
          <a:xfrm>
            <a:off x="4273550" y="202036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2" name="Line 14"/>
          <p:cNvSpPr>
            <a:spLocks noChangeShapeType="1"/>
          </p:cNvSpPr>
          <p:nvPr/>
        </p:nvSpPr>
        <p:spPr bwMode="auto">
          <a:xfrm>
            <a:off x="5180013" y="218229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3" name="Line 15"/>
          <p:cNvSpPr>
            <a:spLocks noChangeShapeType="1"/>
          </p:cNvSpPr>
          <p:nvPr/>
        </p:nvSpPr>
        <p:spPr bwMode="auto">
          <a:xfrm flipV="1">
            <a:off x="5380038" y="180287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4" name="Text Box 16"/>
          <p:cNvSpPr txBox="1">
            <a:spLocks noChangeArrowheads="1"/>
          </p:cNvSpPr>
          <p:nvPr/>
        </p:nvSpPr>
        <p:spPr bwMode="auto">
          <a:xfrm>
            <a:off x="5967413" y="1615554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5" name="Line 17"/>
          <p:cNvSpPr>
            <a:spLocks noChangeShapeType="1"/>
          </p:cNvSpPr>
          <p:nvPr/>
        </p:nvSpPr>
        <p:spPr bwMode="auto">
          <a:xfrm>
            <a:off x="5967413" y="196639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6" name="Line 18"/>
          <p:cNvSpPr>
            <a:spLocks noChangeShapeType="1"/>
          </p:cNvSpPr>
          <p:nvPr/>
        </p:nvSpPr>
        <p:spPr bwMode="auto">
          <a:xfrm flipH="1" flipV="1">
            <a:off x="7165180" y="2096567"/>
            <a:ext cx="794" cy="1127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7" name="Line 19"/>
          <p:cNvSpPr>
            <a:spLocks noChangeShapeType="1"/>
          </p:cNvSpPr>
          <p:nvPr/>
        </p:nvSpPr>
        <p:spPr bwMode="auto">
          <a:xfrm flipV="1">
            <a:off x="1481138" y="1882254"/>
            <a:ext cx="0" cy="1611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8" name="Text Box 20"/>
          <p:cNvSpPr txBox="1">
            <a:spLocks noChangeArrowheads="1"/>
          </p:cNvSpPr>
          <p:nvPr/>
        </p:nvSpPr>
        <p:spPr bwMode="auto">
          <a:xfrm>
            <a:off x="6018213" y="305092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4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9" name="Line 21"/>
          <p:cNvSpPr>
            <a:spLocks noChangeShapeType="1"/>
          </p:cNvSpPr>
          <p:nvPr/>
        </p:nvSpPr>
        <p:spPr bwMode="auto">
          <a:xfrm>
            <a:off x="6018213" y="340176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0" name="Line 22"/>
          <p:cNvSpPr>
            <a:spLocks noChangeShapeType="1"/>
          </p:cNvSpPr>
          <p:nvPr/>
        </p:nvSpPr>
        <p:spPr bwMode="auto">
          <a:xfrm>
            <a:off x="6865938" y="2096567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1" name="Line 23"/>
          <p:cNvSpPr>
            <a:spLocks noChangeShapeType="1"/>
          </p:cNvSpPr>
          <p:nvPr/>
        </p:nvSpPr>
        <p:spPr bwMode="auto">
          <a:xfrm flipH="1">
            <a:off x="6915150" y="3223964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2" name="Text Box 24"/>
          <p:cNvSpPr txBox="1">
            <a:spLocks noChangeArrowheads="1"/>
          </p:cNvSpPr>
          <p:nvPr/>
        </p:nvSpPr>
        <p:spPr bwMode="auto">
          <a:xfrm>
            <a:off x="4572000" y="305092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3" name="Line 25"/>
          <p:cNvSpPr>
            <a:spLocks noChangeShapeType="1"/>
          </p:cNvSpPr>
          <p:nvPr/>
        </p:nvSpPr>
        <p:spPr bwMode="auto">
          <a:xfrm>
            <a:off x="4572000" y="340176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4" name="Line 26"/>
          <p:cNvSpPr>
            <a:spLocks noChangeShapeType="1"/>
          </p:cNvSpPr>
          <p:nvPr/>
        </p:nvSpPr>
        <p:spPr bwMode="auto">
          <a:xfrm>
            <a:off x="5468938" y="3223964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5" name="Line 27"/>
          <p:cNvSpPr>
            <a:spLocks noChangeShapeType="1"/>
          </p:cNvSpPr>
          <p:nvPr/>
        </p:nvSpPr>
        <p:spPr bwMode="auto">
          <a:xfrm>
            <a:off x="5818188" y="360337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6" name="Line 28"/>
          <p:cNvSpPr>
            <a:spLocks noChangeShapeType="1"/>
          </p:cNvSpPr>
          <p:nvPr/>
        </p:nvSpPr>
        <p:spPr bwMode="auto">
          <a:xfrm flipV="1">
            <a:off x="5818188" y="3223964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7" name="Text Box 29"/>
          <p:cNvSpPr txBox="1">
            <a:spLocks noChangeArrowheads="1"/>
          </p:cNvSpPr>
          <p:nvPr/>
        </p:nvSpPr>
        <p:spPr bwMode="auto">
          <a:xfrm>
            <a:off x="3125788" y="305092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8" name="Line 30"/>
          <p:cNvSpPr>
            <a:spLocks noChangeShapeType="1"/>
          </p:cNvSpPr>
          <p:nvPr/>
        </p:nvSpPr>
        <p:spPr bwMode="auto">
          <a:xfrm>
            <a:off x="3125788" y="340176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9" name="Line 31"/>
          <p:cNvSpPr>
            <a:spLocks noChangeShapeType="1"/>
          </p:cNvSpPr>
          <p:nvPr/>
        </p:nvSpPr>
        <p:spPr bwMode="auto">
          <a:xfrm>
            <a:off x="4022725" y="3223964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0" name="Line 32"/>
          <p:cNvSpPr>
            <a:spLocks noChangeShapeType="1"/>
          </p:cNvSpPr>
          <p:nvPr/>
        </p:nvSpPr>
        <p:spPr bwMode="auto">
          <a:xfrm>
            <a:off x="4371975" y="360337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1" name="Line 33"/>
          <p:cNvSpPr>
            <a:spLocks noChangeShapeType="1"/>
          </p:cNvSpPr>
          <p:nvPr/>
        </p:nvSpPr>
        <p:spPr bwMode="auto">
          <a:xfrm flipV="1">
            <a:off x="4373563" y="3223964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2" name="Text Box 34"/>
          <p:cNvSpPr txBox="1">
            <a:spLocks noChangeArrowheads="1"/>
          </p:cNvSpPr>
          <p:nvPr/>
        </p:nvSpPr>
        <p:spPr bwMode="auto">
          <a:xfrm>
            <a:off x="1679575" y="299695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3" name="Line 35"/>
          <p:cNvSpPr>
            <a:spLocks noChangeShapeType="1"/>
          </p:cNvSpPr>
          <p:nvPr/>
        </p:nvSpPr>
        <p:spPr bwMode="auto">
          <a:xfrm>
            <a:off x="1679575" y="334778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4" name="Line 36"/>
          <p:cNvSpPr>
            <a:spLocks noChangeShapeType="1"/>
          </p:cNvSpPr>
          <p:nvPr/>
        </p:nvSpPr>
        <p:spPr bwMode="auto">
          <a:xfrm>
            <a:off x="2578100" y="3169989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5" name="Line 37"/>
          <p:cNvSpPr>
            <a:spLocks noChangeShapeType="1"/>
          </p:cNvSpPr>
          <p:nvPr/>
        </p:nvSpPr>
        <p:spPr bwMode="auto">
          <a:xfrm>
            <a:off x="2925763" y="354940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6" name="Line 38"/>
          <p:cNvSpPr>
            <a:spLocks noChangeShapeType="1"/>
          </p:cNvSpPr>
          <p:nvPr/>
        </p:nvSpPr>
        <p:spPr bwMode="auto">
          <a:xfrm flipV="1">
            <a:off x="2925763" y="316998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7" name="Line 39"/>
          <p:cNvSpPr>
            <a:spLocks noChangeShapeType="1"/>
          </p:cNvSpPr>
          <p:nvPr/>
        </p:nvSpPr>
        <p:spPr bwMode="auto">
          <a:xfrm>
            <a:off x="1481138" y="3493839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8" name="Line 40"/>
          <p:cNvSpPr>
            <a:spLocks noChangeShapeType="1"/>
          </p:cNvSpPr>
          <p:nvPr/>
        </p:nvSpPr>
        <p:spPr bwMode="auto">
          <a:xfrm>
            <a:off x="5468938" y="2637904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9" name="Line 41"/>
          <p:cNvSpPr>
            <a:spLocks noChangeShapeType="1"/>
          </p:cNvSpPr>
          <p:nvPr/>
        </p:nvSpPr>
        <p:spPr bwMode="auto">
          <a:xfrm>
            <a:off x="6165850" y="2637903"/>
            <a:ext cx="0" cy="413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0" name="Rectangle 42"/>
          <p:cNvSpPr>
            <a:spLocks noChangeArrowheads="1"/>
          </p:cNvSpPr>
          <p:nvPr/>
        </p:nvSpPr>
        <p:spPr bwMode="auto">
          <a:xfrm>
            <a:off x="5918199" y="2853804"/>
            <a:ext cx="1122363" cy="10792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1" name="Text Box 3"/>
          <p:cNvSpPr txBox="1">
            <a:spLocks noChangeArrowheads="1"/>
          </p:cNvSpPr>
          <p:nvPr/>
        </p:nvSpPr>
        <p:spPr bwMode="auto">
          <a:xfrm>
            <a:off x="3773488" y="5445224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2" name="Line 4"/>
          <p:cNvSpPr>
            <a:spLocks noChangeShapeType="1"/>
          </p:cNvSpPr>
          <p:nvPr/>
        </p:nvSpPr>
        <p:spPr bwMode="auto">
          <a:xfrm>
            <a:off x="1481138" y="4919042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13" name="Group 5"/>
          <p:cNvGrpSpPr>
            <a:grpSpLocks/>
          </p:cNvGrpSpPr>
          <p:nvPr/>
        </p:nvGrpSpPr>
        <p:grpSpPr bwMode="auto">
          <a:xfrm>
            <a:off x="2579688" y="4744417"/>
            <a:ext cx="1676400" cy="647700"/>
            <a:chOff x="1306" y="2863"/>
            <a:chExt cx="1526" cy="543"/>
          </a:xfrm>
        </p:grpSpPr>
        <p:sp>
          <p:nvSpPr>
            <p:cNvPr id="314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5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6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7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8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9" name="Text Box 11"/>
          <p:cNvSpPr txBox="1">
            <a:spLocks noChangeArrowheads="1"/>
          </p:cNvSpPr>
          <p:nvPr/>
        </p:nvSpPr>
        <p:spPr bwMode="auto">
          <a:xfrm>
            <a:off x="4273550" y="4706317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0" name="Line 12"/>
          <p:cNvSpPr>
            <a:spLocks noChangeShapeType="1"/>
          </p:cNvSpPr>
          <p:nvPr/>
        </p:nvSpPr>
        <p:spPr bwMode="auto">
          <a:xfrm>
            <a:off x="5380038" y="4839667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1" name="Line 13"/>
          <p:cNvSpPr>
            <a:spLocks noChangeShapeType="1"/>
          </p:cNvSpPr>
          <p:nvPr/>
        </p:nvSpPr>
        <p:spPr bwMode="auto">
          <a:xfrm>
            <a:off x="4273550" y="50571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2" name="Line 14"/>
          <p:cNvSpPr>
            <a:spLocks noChangeShapeType="1"/>
          </p:cNvSpPr>
          <p:nvPr/>
        </p:nvSpPr>
        <p:spPr bwMode="auto">
          <a:xfrm>
            <a:off x="5180013" y="521908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3" name="Line 15"/>
          <p:cNvSpPr>
            <a:spLocks noChangeShapeType="1"/>
          </p:cNvSpPr>
          <p:nvPr/>
        </p:nvSpPr>
        <p:spPr bwMode="auto">
          <a:xfrm flipV="1">
            <a:off x="5380038" y="4839667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4" name="Text Box 16"/>
          <p:cNvSpPr txBox="1">
            <a:spLocks noChangeArrowheads="1"/>
          </p:cNvSpPr>
          <p:nvPr/>
        </p:nvSpPr>
        <p:spPr bwMode="auto">
          <a:xfrm>
            <a:off x="5967413" y="4652342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5" name="Line 17"/>
          <p:cNvSpPr>
            <a:spLocks noChangeShapeType="1"/>
          </p:cNvSpPr>
          <p:nvPr/>
        </p:nvSpPr>
        <p:spPr bwMode="auto">
          <a:xfrm>
            <a:off x="5967413" y="500318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6" name="Line 18"/>
          <p:cNvSpPr>
            <a:spLocks noChangeShapeType="1"/>
          </p:cNvSpPr>
          <p:nvPr/>
        </p:nvSpPr>
        <p:spPr bwMode="auto">
          <a:xfrm flipV="1">
            <a:off x="7147596" y="5133355"/>
            <a:ext cx="0" cy="934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7" name="Line 19"/>
          <p:cNvSpPr>
            <a:spLocks noChangeShapeType="1"/>
          </p:cNvSpPr>
          <p:nvPr/>
        </p:nvSpPr>
        <p:spPr bwMode="auto">
          <a:xfrm flipV="1">
            <a:off x="1481138" y="4919042"/>
            <a:ext cx="0" cy="1418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8" name="Line 20"/>
          <p:cNvSpPr>
            <a:spLocks noChangeShapeType="1"/>
          </p:cNvSpPr>
          <p:nvPr/>
        </p:nvSpPr>
        <p:spPr bwMode="auto">
          <a:xfrm>
            <a:off x="6876257" y="5133355"/>
            <a:ext cx="271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9" name="Text Box 21"/>
          <p:cNvSpPr txBox="1">
            <a:spLocks noChangeArrowheads="1"/>
          </p:cNvSpPr>
          <p:nvPr/>
        </p:nvSpPr>
        <p:spPr bwMode="auto">
          <a:xfrm>
            <a:off x="4572000" y="589505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30" name="Line 22"/>
          <p:cNvSpPr>
            <a:spLocks noChangeShapeType="1"/>
          </p:cNvSpPr>
          <p:nvPr/>
        </p:nvSpPr>
        <p:spPr bwMode="auto">
          <a:xfrm>
            <a:off x="4572000" y="62458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1" name="Line 23"/>
          <p:cNvSpPr>
            <a:spLocks noChangeShapeType="1"/>
          </p:cNvSpPr>
          <p:nvPr/>
        </p:nvSpPr>
        <p:spPr bwMode="auto">
          <a:xfrm>
            <a:off x="5468939" y="6068094"/>
            <a:ext cx="16786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2" name="Text Box 24"/>
          <p:cNvSpPr txBox="1">
            <a:spLocks noChangeArrowheads="1"/>
          </p:cNvSpPr>
          <p:nvPr/>
        </p:nvSpPr>
        <p:spPr bwMode="auto">
          <a:xfrm>
            <a:off x="3125788" y="589505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33" name="Line 25"/>
          <p:cNvSpPr>
            <a:spLocks noChangeShapeType="1"/>
          </p:cNvSpPr>
          <p:nvPr/>
        </p:nvSpPr>
        <p:spPr bwMode="auto">
          <a:xfrm>
            <a:off x="3125788" y="62458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4" name="Line 26"/>
          <p:cNvSpPr>
            <a:spLocks noChangeShapeType="1"/>
          </p:cNvSpPr>
          <p:nvPr/>
        </p:nvSpPr>
        <p:spPr bwMode="auto">
          <a:xfrm>
            <a:off x="4022725" y="6068094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5" name="Line 27"/>
          <p:cNvSpPr>
            <a:spLocks noChangeShapeType="1"/>
          </p:cNvSpPr>
          <p:nvPr/>
        </p:nvSpPr>
        <p:spPr bwMode="auto">
          <a:xfrm>
            <a:off x="4371975" y="644750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6" name="Line 28"/>
          <p:cNvSpPr>
            <a:spLocks noChangeShapeType="1"/>
          </p:cNvSpPr>
          <p:nvPr/>
        </p:nvSpPr>
        <p:spPr bwMode="auto">
          <a:xfrm flipV="1">
            <a:off x="4373563" y="6068094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7" name="Text Box 29"/>
          <p:cNvSpPr txBox="1">
            <a:spLocks noChangeArrowheads="1"/>
          </p:cNvSpPr>
          <p:nvPr/>
        </p:nvSpPr>
        <p:spPr bwMode="auto">
          <a:xfrm>
            <a:off x="1679575" y="584108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38" name="Line 30"/>
          <p:cNvSpPr>
            <a:spLocks noChangeShapeType="1"/>
          </p:cNvSpPr>
          <p:nvPr/>
        </p:nvSpPr>
        <p:spPr bwMode="auto">
          <a:xfrm>
            <a:off x="1679575" y="619191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9" name="Line 31"/>
          <p:cNvSpPr>
            <a:spLocks noChangeShapeType="1"/>
          </p:cNvSpPr>
          <p:nvPr/>
        </p:nvSpPr>
        <p:spPr bwMode="auto">
          <a:xfrm>
            <a:off x="2578100" y="6014119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" name="Line 32"/>
          <p:cNvSpPr>
            <a:spLocks noChangeShapeType="1"/>
          </p:cNvSpPr>
          <p:nvPr/>
        </p:nvSpPr>
        <p:spPr bwMode="auto">
          <a:xfrm>
            <a:off x="2925763" y="639353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1" name="Line 33"/>
          <p:cNvSpPr>
            <a:spLocks noChangeShapeType="1"/>
          </p:cNvSpPr>
          <p:nvPr/>
        </p:nvSpPr>
        <p:spPr bwMode="auto">
          <a:xfrm flipV="1">
            <a:off x="2925763" y="601411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2" name="Line 34"/>
          <p:cNvSpPr>
            <a:spLocks noChangeShapeType="1"/>
          </p:cNvSpPr>
          <p:nvPr/>
        </p:nvSpPr>
        <p:spPr bwMode="auto">
          <a:xfrm>
            <a:off x="1481138" y="6337969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3" name="Line 35"/>
          <p:cNvSpPr>
            <a:spLocks noChangeShapeType="1"/>
          </p:cNvSpPr>
          <p:nvPr/>
        </p:nvSpPr>
        <p:spPr bwMode="auto">
          <a:xfrm>
            <a:off x="4459288" y="5630168"/>
            <a:ext cx="7111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4" name="Line 36"/>
          <p:cNvSpPr>
            <a:spLocks noChangeShapeType="1"/>
          </p:cNvSpPr>
          <p:nvPr/>
        </p:nvSpPr>
        <p:spPr bwMode="auto">
          <a:xfrm flipH="1">
            <a:off x="5170487" y="5628505"/>
            <a:ext cx="0" cy="27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找到第二个报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Rectangle 42"/>
          <p:cNvSpPr>
            <a:spLocks noChangeArrowheads="1"/>
          </p:cNvSpPr>
          <p:nvPr/>
        </p:nvSpPr>
        <p:spPr bwMode="auto">
          <a:xfrm>
            <a:off x="2147518" y="2911300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7" name="Text Box 3"/>
          <p:cNvSpPr txBox="1">
            <a:spLocks noChangeArrowheads="1"/>
          </p:cNvSpPr>
          <p:nvPr/>
        </p:nvSpPr>
        <p:spPr bwMode="auto">
          <a:xfrm>
            <a:off x="1187624" y="2564904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8" name="Line 4"/>
          <p:cNvSpPr>
            <a:spLocks noChangeShapeType="1"/>
          </p:cNvSpPr>
          <p:nvPr/>
        </p:nvSpPr>
        <p:spPr bwMode="auto">
          <a:xfrm>
            <a:off x="2051720" y="2110730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69" name="Group 5"/>
          <p:cNvGrpSpPr>
            <a:grpSpLocks/>
          </p:cNvGrpSpPr>
          <p:nvPr/>
        </p:nvGrpSpPr>
        <p:grpSpPr bwMode="auto">
          <a:xfrm>
            <a:off x="3150270" y="1936105"/>
            <a:ext cx="1676400" cy="647700"/>
            <a:chOff x="1306" y="2863"/>
            <a:chExt cx="1526" cy="543"/>
          </a:xfrm>
        </p:grpSpPr>
        <p:sp>
          <p:nvSpPr>
            <p:cNvPr id="170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5" name="Text Box 11"/>
          <p:cNvSpPr txBox="1">
            <a:spLocks noChangeArrowheads="1"/>
          </p:cNvSpPr>
          <p:nvPr/>
        </p:nvSpPr>
        <p:spPr bwMode="auto">
          <a:xfrm>
            <a:off x="4844132" y="189800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76" name="Line 12"/>
          <p:cNvSpPr>
            <a:spLocks noChangeShapeType="1"/>
          </p:cNvSpPr>
          <p:nvPr/>
        </p:nvSpPr>
        <p:spPr bwMode="auto">
          <a:xfrm>
            <a:off x="5950620" y="2031355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7" name="Line 13"/>
          <p:cNvSpPr>
            <a:spLocks noChangeShapeType="1"/>
          </p:cNvSpPr>
          <p:nvPr/>
        </p:nvSpPr>
        <p:spPr bwMode="auto">
          <a:xfrm>
            <a:off x="4844132" y="224884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Line 14"/>
          <p:cNvSpPr>
            <a:spLocks noChangeShapeType="1"/>
          </p:cNvSpPr>
          <p:nvPr/>
        </p:nvSpPr>
        <p:spPr bwMode="auto">
          <a:xfrm>
            <a:off x="5750595" y="241076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9" name="Line 15"/>
          <p:cNvSpPr>
            <a:spLocks noChangeShapeType="1"/>
          </p:cNvSpPr>
          <p:nvPr/>
        </p:nvSpPr>
        <p:spPr bwMode="auto">
          <a:xfrm flipV="1">
            <a:off x="5950620" y="203135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0" name="Text Box 16"/>
          <p:cNvSpPr txBox="1">
            <a:spLocks noChangeArrowheads="1"/>
          </p:cNvSpPr>
          <p:nvPr/>
        </p:nvSpPr>
        <p:spPr bwMode="auto">
          <a:xfrm>
            <a:off x="6537995" y="1844030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1" name="Line 17"/>
          <p:cNvSpPr>
            <a:spLocks noChangeShapeType="1"/>
          </p:cNvSpPr>
          <p:nvPr/>
        </p:nvSpPr>
        <p:spPr bwMode="auto">
          <a:xfrm>
            <a:off x="6537995" y="219486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2" name="Line 18"/>
          <p:cNvSpPr>
            <a:spLocks noChangeShapeType="1"/>
          </p:cNvSpPr>
          <p:nvPr/>
        </p:nvSpPr>
        <p:spPr bwMode="auto">
          <a:xfrm flipH="1" flipV="1">
            <a:off x="7736556" y="2325043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3" name="Line 19"/>
          <p:cNvSpPr>
            <a:spLocks noChangeShapeType="1"/>
          </p:cNvSpPr>
          <p:nvPr/>
        </p:nvSpPr>
        <p:spPr bwMode="auto">
          <a:xfrm flipV="1">
            <a:off x="2051720" y="2110730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" name="Line 20"/>
          <p:cNvSpPr>
            <a:spLocks noChangeShapeType="1"/>
          </p:cNvSpPr>
          <p:nvPr/>
        </p:nvSpPr>
        <p:spPr bwMode="auto">
          <a:xfrm>
            <a:off x="7452320" y="2325043"/>
            <a:ext cx="284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5" name="Text Box 21"/>
          <p:cNvSpPr txBox="1">
            <a:spLocks noChangeArrowheads="1"/>
          </p:cNvSpPr>
          <p:nvPr/>
        </p:nvSpPr>
        <p:spPr bwMode="auto">
          <a:xfrm>
            <a:off x="5142582" y="314292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6" name="Line 22"/>
          <p:cNvSpPr>
            <a:spLocks noChangeShapeType="1"/>
          </p:cNvSpPr>
          <p:nvPr/>
        </p:nvSpPr>
        <p:spPr bwMode="auto">
          <a:xfrm>
            <a:off x="5142582" y="349376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7" name="Line 23"/>
          <p:cNvSpPr>
            <a:spLocks noChangeShapeType="1"/>
          </p:cNvSpPr>
          <p:nvPr/>
        </p:nvSpPr>
        <p:spPr bwMode="auto">
          <a:xfrm>
            <a:off x="6039520" y="3315965"/>
            <a:ext cx="169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8" name="Text Box 24"/>
          <p:cNvSpPr txBox="1">
            <a:spLocks noChangeArrowheads="1"/>
          </p:cNvSpPr>
          <p:nvPr/>
        </p:nvSpPr>
        <p:spPr bwMode="auto">
          <a:xfrm>
            <a:off x="3696370" y="314292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9" name="Line 25"/>
          <p:cNvSpPr>
            <a:spLocks noChangeShapeType="1"/>
          </p:cNvSpPr>
          <p:nvPr/>
        </p:nvSpPr>
        <p:spPr bwMode="auto">
          <a:xfrm>
            <a:off x="3696370" y="349376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0" name="Line 26"/>
          <p:cNvSpPr>
            <a:spLocks noChangeShapeType="1"/>
          </p:cNvSpPr>
          <p:nvPr/>
        </p:nvSpPr>
        <p:spPr bwMode="auto">
          <a:xfrm>
            <a:off x="4610769" y="331596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1" name="Line 27"/>
          <p:cNvSpPr>
            <a:spLocks noChangeShapeType="1"/>
          </p:cNvSpPr>
          <p:nvPr/>
        </p:nvSpPr>
        <p:spPr bwMode="auto">
          <a:xfrm>
            <a:off x="4942557" y="369537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2" name="Line 28"/>
          <p:cNvSpPr>
            <a:spLocks noChangeShapeType="1"/>
          </p:cNvSpPr>
          <p:nvPr/>
        </p:nvSpPr>
        <p:spPr bwMode="auto">
          <a:xfrm flipV="1">
            <a:off x="4944145" y="331596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3" name="Text Box 29"/>
          <p:cNvSpPr txBox="1">
            <a:spLocks noChangeArrowheads="1"/>
          </p:cNvSpPr>
          <p:nvPr/>
        </p:nvSpPr>
        <p:spPr bwMode="auto">
          <a:xfrm>
            <a:off x="2250157" y="3088953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94" name="Line 30"/>
          <p:cNvSpPr>
            <a:spLocks noChangeShapeType="1"/>
          </p:cNvSpPr>
          <p:nvPr/>
        </p:nvSpPr>
        <p:spPr bwMode="auto">
          <a:xfrm>
            <a:off x="2250157" y="343979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5" name="Line 31"/>
          <p:cNvSpPr>
            <a:spLocks noChangeShapeType="1"/>
          </p:cNvSpPr>
          <p:nvPr/>
        </p:nvSpPr>
        <p:spPr bwMode="auto">
          <a:xfrm>
            <a:off x="3148682" y="3261990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6" name="Line 32"/>
          <p:cNvSpPr>
            <a:spLocks noChangeShapeType="1"/>
          </p:cNvSpPr>
          <p:nvPr/>
        </p:nvSpPr>
        <p:spPr bwMode="auto">
          <a:xfrm>
            <a:off x="3496345" y="3641403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7" name="Line 33"/>
          <p:cNvSpPr>
            <a:spLocks noChangeShapeType="1"/>
          </p:cNvSpPr>
          <p:nvPr/>
        </p:nvSpPr>
        <p:spPr bwMode="auto">
          <a:xfrm flipV="1">
            <a:off x="3496345" y="326199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8" name="Line 34"/>
          <p:cNvSpPr>
            <a:spLocks noChangeShapeType="1"/>
          </p:cNvSpPr>
          <p:nvPr/>
        </p:nvSpPr>
        <p:spPr bwMode="auto">
          <a:xfrm>
            <a:off x="2051720" y="358584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9" name="Line 35"/>
          <p:cNvSpPr>
            <a:spLocks noChangeShapeType="1"/>
          </p:cNvSpPr>
          <p:nvPr/>
        </p:nvSpPr>
        <p:spPr bwMode="auto">
          <a:xfrm>
            <a:off x="1869182" y="2780928"/>
            <a:ext cx="7154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0" name="Line 36"/>
          <p:cNvSpPr>
            <a:spLocks noChangeShapeType="1"/>
          </p:cNvSpPr>
          <p:nvPr/>
        </p:nvSpPr>
        <p:spPr bwMode="auto">
          <a:xfrm>
            <a:off x="2584624" y="2780928"/>
            <a:ext cx="0" cy="301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340024" y="4653136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3" name="Line 4"/>
          <p:cNvSpPr>
            <a:spLocks noChangeShapeType="1"/>
          </p:cNvSpPr>
          <p:nvPr/>
        </p:nvSpPr>
        <p:spPr bwMode="auto">
          <a:xfrm>
            <a:off x="2204120" y="4775820"/>
            <a:ext cx="109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4" name="Group 5"/>
          <p:cNvGrpSpPr>
            <a:grpSpLocks/>
          </p:cNvGrpSpPr>
          <p:nvPr/>
        </p:nvGrpSpPr>
        <p:grpSpPr bwMode="auto">
          <a:xfrm>
            <a:off x="3302670" y="4601195"/>
            <a:ext cx="1676400" cy="647700"/>
            <a:chOff x="1306" y="2863"/>
            <a:chExt cx="1526" cy="543"/>
          </a:xfrm>
        </p:grpSpPr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06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7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 Box 11"/>
          <p:cNvSpPr txBox="1">
            <a:spLocks noChangeArrowheads="1"/>
          </p:cNvSpPr>
          <p:nvPr/>
        </p:nvSpPr>
        <p:spPr bwMode="auto">
          <a:xfrm>
            <a:off x="4996532" y="456309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1" name="Line 12"/>
          <p:cNvSpPr>
            <a:spLocks noChangeShapeType="1"/>
          </p:cNvSpPr>
          <p:nvPr/>
        </p:nvSpPr>
        <p:spPr bwMode="auto">
          <a:xfrm>
            <a:off x="6103020" y="4696445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2" name="Line 13"/>
          <p:cNvSpPr>
            <a:spLocks noChangeShapeType="1"/>
          </p:cNvSpPr>
          <p:nvPr/>
        </p:nvSpPr>
        <p:spPr bwMode="auto">
          <a:xfrm>
            <a:off x="4996532" y="491393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3" name="Line 14"/>
          <p:cNvSpPr>
            <a:spLocks noChangeShapeType="1"/>
          </p:cNvSpPr>
          <p:nvPr/>
        </p:nvSpPr>
        <p:spPr bwMode="auto">
          <a:xfrm>
            <a:off x="5902995" y="507585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4" name="Line 15"/>
          <p:cNvSpPr>
            <a:spLocks noChangeShapeType="1"/>
          </p:cNvSpPr>
          <p:nvPr/>
        </p:nvSpPr>
        <p:spPr bwMode="auto">
          <a:xfrm flipV="1">
            <a:off x="6103020" y="469644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" name="Text Box 16"/>
          <p:cNvSpPr txBox="1">
            <a:spLocks noChangeArrowheads="1"/>
          </p:cNvSpPr>
          <p:nvPr/>
        </p:nvSpPr>
        <p:spPr bwMode="auto">
          <a:xfrm>
            <a:off x="6690395" y="4509120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6" name="Line 17"/>
          <p:cNvSpPr>
            <a:spLocks noChangeShapeType="1"/>
          </p:cNvSpPr>
          <p:nvPr/>
        </p:nvSpPr>
        <p:spPr bwMode="auto">
          <a:xfrm>
            <a:off x="6690395" y="48599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7" name="Line 18"/>
          <p:cNvSpPr>
            <a:spLocks noChangeShapeType="1"/>
          </p:cNvSpPr>
          <p:nvPr/>
        </p:nvSpPr>
        <p:spPr bwMode="auto">
          <a:xfrm flipH="1" flipV="1">
            <a:off x="7888956" y="4990133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 flipV="1">
            <a:off x="2204120" y="4775820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9" name="Line 20"/>
          <p:cNvSpPr>
            <a:spLocks noChangeShapeType="1"/>
          </p:cNvSpPr>
          <p:nvPr/>
        </p:nvSpPr>
        <p:spPr bwMode="auto">
          <a:xfrm>
            <a:off x="7604720" y="4990133"/>
            <a:ext cx="284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0" name="Text Box 21"/>
          <p:cNvSpPr txBox="1">
            <a:spLocks noChangeArrowheads="1"/>
          </p:cNvSpPr>
          <p:nvPr/>
        </p:nvSpPr>
        <p:spPr bwMode="auto">
          <a:xfrm>
            <a:off x="5294982" y="580801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1" name="Line 22"/>
          <p:cNvSpPr>
            <a:spLocks noChangeShapeType="1"/>
          </p:cNvSpPr>
          <p:nvPr/>
        </p:nvSpPr>
        <p:spPr bwMode="auto">
          <a:xfrm>
            <a:off x="5294982" y="61588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2" name="Line 23"/>
          <p:cNvSpPr>
            <a:spLocks noChangeShapeType="1"/>
          </p:cNvSpPr>
          <p:nvPr/>
        </p:nvSpPr>
        <p:spPr bwMode="auto">
          <a:xfrm>
            <a:off x="6191920" y="5981055"/>
            <a:ext cx="169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3" name="Text Box 24"/>
          <p:cNvSpPr txBox="1">
            <a:spLocks noChangeArrowheads="1"/>
          </p:cNvSpPr>
          <p:nvPr/>
        </p:nvSpPr>
        <p:spPr bwMode="auto">
          <a:xfrm>
            <a:off x="3848770" y="580801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4" name="Line 25"/>
          <p:cNvSpPr>
            <a:spLocks noChangeShapeType="1"/>
          </p:cNvSpPr>
          <p:nvPr/>
        </p:nvSpPr>
        <p:spPr bwMode="auto">
          <a:xfrm>
            <a:off x="3848770" y="61588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" name="Line 26"/>
          <p:cNvSpPr>
            <a:spLocks noChangeShapeType="1"/>
          </p:cNvSpPr>
          <p:nvPr/>
        </p:nvSpPr>
        <p:spPr bwMode="auto">
          <a:xfrm>
            <a:off x="4763169" y="598105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6" name="Line 27"/>
          <p:cNvSpPr>
            <a:spLocks noChangeShapeType="1"/>
          </p:cNvSpPr>
          <p:nvPr/>
        </p:nvSpPr>
        <p:spPr bwMode="auto">
          <a:xfrm>
            <a:off x="5094957" y="636046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7" name="Line 28"/>
          <p:cNvSpPr>
            <a:spLocks noChangeShapeType="1"/>
          </p:cNvSpPr>
          <p:nvPr/>
        </p:nvSpPr>
        <p:spPr bwMode="auto">
          <a:xfrm flipV="1">
            <a:off x="5096545" y="598105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3" name="Line 34"/>
          <p:cNvSpPr>
            <a:spLocks noChangeShapeType="1"/>
          </p:cNvSpPr>
          <p:nvPr/>
        </p:nvSpPr>
        <p:spPr bwMode="auto">
          <a:xfrm>
            <a:off x="2204120" y="6250930"/>
            <a:ext cx="164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4" name="Line 35"/>
          <p:cNvSpPr>
            <a:spLocks noChangeShapeType="1"/>
          </p:cNvSpPr>
          <p:nvPr/>
        </p:nvSpPr>
        <p:spPr bwMode="auto">
          <a:xfrm>
            <a:off x="2021582" y="4869160"/>
            <a:ext cx="7154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5" name="Line 36"/>
          <p:cNvSpPr>
            <a:spLocks noChangeShapeType="1"/>
          </p:cNvSpPr>
          <p:nvPr/>
        </p:nvSpPr>
        <p:spPr bwMode="auto">
          <a:xfrm flipV="1">
            <a:off x="2737024" y="4869158"/>
            <a:ext cx="5656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找到第三个报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6131098" y="5328431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3" name="Line 4"/>
          <p:cNvSpPr>
            <a:spLocks noChangeShapeType="1"/>
          </p:cNvSpPr>
          <p:nvPr/>
        </p:nvSpPr>
        <p:spPr bwMode="auto">
          <a:xfrm>
            <a:off x="1691680" y="4775820"/>
            <a:ext cx="109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4" name="Group 5"/>
          <p:cNvGrpSpPr>
            <a:grpSpLocks/>
          </p:cNvGrpSpPr>
          <p:nvPr/>
        </p:nvGrpSpPr>
        <p:grpSpPr bwMode="auto">
          <a:xfrm>
            <a:off x="2790230" y="4601195"/>
            <a:ext cx="1676400" cy="647700"/>
            <a:chOff x="1306" y="2863"/>
            <a:chExt cx="1526" cy="543"/>
          </a:xfrm>
        </p:grpSpPr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06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7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 Box 11"/>
          <p:cNvSpPr txBox="1">
            <a:spLocks noChangeArrowheads="1"/>
          </p:cNvSpPr>
          <p:nvPr/>
        </p:nvSpPr>
        <p:spPr bwMode="auto">
          <a:xfrm>
            <a:off x="4484092" y="456309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2" name="Line 13"/>
          <p:cNvSpPr>
            <a:spLocks noChangeShapeType="1"/>
          </p:cNvSpPr>
          <p:nvPr/>
        </p:nvSpPr>
        <p:spPr bwMode="auto">
          <a:xfrm>
            <a:off x="4484092" y="491393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7" name="Line 18"/>
          <p:cNvSpPr>
            <a:spLocks noChangeShapeType="1"/>
          </p:cNvSpPr>
          <p:nvPr/>
        </p:nvSpPr>
        <p:spPr bwMode="auto">
          <a:xfrm flipH="1" flipV="1">
            <a:off x="7376516" y="4990133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 flipV="1">
            <a:off x="1691680" y="4775820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9" name="Line 20"/>
          <p:cNvSpPr>
            <a:spLocks noChangeShapeType="1"/>
          </p:cNvSpPr>
          <p:nvPr/>
        </p:nvSpPr>
        <p:spPr bwMode="auto">
          <a:xfrm>
            <a:off x="5398492" y="4990133"/>
            <a:ext cx="1978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0" name="Text Box 21"/>
          <p:cNvSpPr txBox="1">
            <a:spLocks noChangeArrowheads="1"/>
          </p:cNvSpPr>
          <p:nvPr/>
        </p:nvSpPr>
        <p:spPr bwMode="auto">
          <a:xfrm>
            <a:off x="4782542" y="580801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1" name="Line 22"/>
          <p:cNvSpPr>
            <a:spLocks noChangeShapeType="1"/>
          </p:cNvSpPr>
          <p:nvPr/>
        </p:nvSpPr>
        <p:spPr bwMode="auto">
          <a:xfrm>
            <a:off x="4782542" y="61588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2" name="Line 23"/>
          <p:cNvSpPr>
            <a:spLocks noChangeShapeType="1"/>
          </p:cNvSpPr>
          <p:nvPr/>
        </p:nvSpPr>
        <p:spPr bwMode="auto">
          <a:xfrm>
            <a:off x="5679480" y="5981055"/>
            <a:ext cx="169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3" name="Text Box 24"/>
          <p:cNvSpPr txBox="1">
            <a:spLocks noChangeArrowheads="1"/>
          </p:cNvSpPr>
          <p:nvPr/>
        </p:nvSpPr>
        <p:spPr bwMode="auto">
          <a:xfrm>
            <a:off x="3336330" y="580801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4" name="Line 25"/>
          <p:cNvSpPr>
            <a:spLocks noChangeShapeType="1"/>
          </p:cNvSpPr>
          <p:nvPr/>
        </p:nvSpPr>
        <p:spPr bwMode="auto">
          <a:xfrm>
            <a:off x="3336330" y="61588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" name="Line 26"/>
          <p:cNvSpPr>
            <a:spLocks noChangeShapeType="1"/>
          </p:cNvSpPr>
          <p:nvPr/>
        </p:nvSpPr>
        <p:spPr bwMode="auto">
          <a:xfrm>
            <a:off x="4250729" y="598105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6" name="Line 27"/>
          <p:cNvSpPr>
            <a:spLocks noChangeShapeType="1"/>
          </p:cNvSpPr>
          <p:nvPr/>
        </p:nvSpPr>
        <p:spPr bwMode="auto">
          <a:xfrm>
            <a:off x="4582517" y="636046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7" name="Line 28"/>
          <p:cNvSpPr>
            <a:spLocks noChangeShapeType="1"/>
          </p:cNvSpPr>
          <p:nvPr/>
        </p:nvSpPr>
        <p:spPr bwMode="auto">
          <a:xfrm flipV="1">
            <a:off x="4584105" y="598105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3" name="Line 34"/>
          <p:cNvSpPr>
            <a:spLocks noChangeShapeType="1"/>
          </p:cNvSpPr>
          <p:nvPr/>
        </p:nvSpPr>
        <p:spPr bwMode="auto">
          <a:xfrm>
            <a:off x="1691680" y="6250930"/>
            <a:ext cx="164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4" name="Line 35"/>
          <p:cNvSpPr>
            <a:spLocks noChangeShapeType="1"/>
          </p:cNvSpPr>
          <p:nvPr/>
        </p:nvSpPr>
        <p:spPr bwMode="auto">
          <a:xfrm>
            <a:off x="5415657" y="5513375"/>
            <a:ext cx="7154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5" name="Line 36"/>
          <p:cNvSpPr>
            <a:spLocks noChangeShapeType="1"/>
          </p:cNvSpPr>
          <p:nvPr/>
        </p:nvSpPr>
        <p:spPr bwMode="auto">
          <a:xfrm flipH="1">
            <a:off x="5415657" y="5513374"/>
            <a:ext cx="0" cy="291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7403938" y="1901056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Line 4"/>
          <p:cNvSpPr>
            <a:spLocks noChangeShapeType="1"/>
          </p:cNvSpPr>
          <p:nvPr/>
        </p:nvSpPr>
        <p:spPr bwMode="auto">
          <a:xfrm>
            <a:off x="1187624" y="2163787"/>
            <a:ext cx="109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3" name="Group 5"/>
          <p:cNvGrpSpPr>
            <a:grpSpLocks/>
          </p:cNvGrpSpPr>
          <p:nvPr/>
        </p:nvGrpSpPr>
        <p:grpSpPr bwMode="auto">
          <a:xfrm>
            <a:off x="2286174" y="1989162"/>
            <a:ext cx="1676400" cy="647700"/>
            <a:chOff x="1306" y="2863"/>
            <a:chExt cx="1526" cy="543"/>
          </a:xfrm>
        </p:grpSpPr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3980036" y="1951062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0" name="Line 12"/>
          <p:cNvSpPr>
            <a:spLocks noChangeShapeType="1"/>
          </p:cNvSpPr>
          <p:nvPr/>
        </p:nvSpPr>
        <p:spPr bwMode="auto">
          <a:xfrm>
            <a:off x="5086524" y="2084412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3980036" y="2301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>
            <a:off x="4886499" y="2463825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flipV="1">
            <a:off x="5086524" y="2084412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4" name="Text Box 16"/>
          <p:cNvSpPr txBox="1">
            <a:spLocks noChangeArrowheads="1"/>
          </p:cNvSpPr>
          <p:nvPr/>
        </p:nvSpPr>
        <p:spPr bwMode="auto">
          <a:xfrm>
            <a:off x="5673899" y="1897087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5" name="Line 17"/>
          <p:cNvSpPr>
            <a:spLocks noChangeShapeType="1"/>
          </p:cNvSpPr>
          <p:nvPr/>
        </p:nvSpPr>
        <p:spPr bwMode="auto">
          <a:xfrm>
            <a:off x="5673899" y="2247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Line 18"/>
          <p:cNvSpPr>
            <a:spLocks noChangeShapeType="1"/>
          </p:cNvSpPr>
          <p:nvPr/>
        </p:nvSpPr>
        <p:spPr bwMode="auto">
          <a:xfrm flipH="1" flipV="1">
            <a:off x="6872460" y="2378100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Line 19"/>
          <p:cNvSpPr>
            <a:spLocks noChangeShapeType="1"/>
          </p:cNvSpPr>
          <p:nvPr/>
        </p:nvSpPr>
        <p:spPr bwMode="auto">
          <a:xfrm flipV="1">
            <a:off x="1187624" y="2163787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Line 20"/>
          <p:cNvSpPr>
            <a:spLocks noChangeShapeType="1"/>
          </p:cNvSpPr>
          <p:nvPr/>
        </p:nvSpPr>
        <p:spPr bwMode="auto">
          <a:xfrm>
            <a:off x="6588224" y="2378100"/>
            <a:ext cx="284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278486" y="3195985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0" name="Line 22"/>
          <p:cNvSpPr>
            <a:spLocks noChangeShapeType="1"/>
          </p:cNvSpPr>
          <p:nvPr/>
        </p:nvSpPr>
        <p:spPr bwMode="auto">
          <a:xfrm>
            <a:off x="4278486" y="354682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1" name="Line 23"/>
          <p:cNvSpPr>
            <a:spLocks noChangeShapeType="1"/>
          </p:cNvSpPr>
          <p:nvPr/>
        </p:nvSpPr>
        <p:spPr bwMode="auto">
          <a:xfrm>
            <a:off x="5175424" y="3369022"/>
            <a:ext cx="169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2832274" y="3195985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>
            <a:off x="2832274" y="354682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>
            <a:off x="3746673" y="3369022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5" name="Line 27"/>
          <p:cNvSpPr>
            <a:spLocks noChangeShapeType="1"/>
          </p:cNvSpPr>
          <p:nvPr/>
        </p:nvSpPr>
        <p:spPr bwMode="auto">
          <a:xfrm>
            <a:off x="4078461" y="3748435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6" name="Line 28"/>
          <p:cNvSpPr>
            <a:spLocks noChangeShapeType="1"/>
          </p:cNvSpPr>
          <p:nvPr/>
        </p:nvSpPr>
        <p:spPr bwMode="auto">
          <a:xfrm flipV="1">
            <a:off x="4080049" y="3369022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1187624" y="3638897"/>
            <a:ext cx="164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 flipH="1">
            <a:off x="6588299" y="2084413"/>
            <a:ext cx="8156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5543204" y="1752091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找到第四个报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090016" y="1988840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3" name="Line 4"/>
          <p:cNvSpPr>
            <a:spLocks noChangeShapeType="1"/>
          </p:cNvSpPr>
          <p:nvPr/>
        </p:nvSpPr>
        <p:spPr bwMode="auto">
          <a:xfrm>
            <a:off x="2555776" y="2109811"/>
            <a:ext cx="594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4" name="Group 5"/>
          <p:cNvGrpSpPr>
            <a:grpSpLocks/>
          </p:cNvGrpSpPr>
          <p:nvPr/>
        </p:nvGrpSpPr>
        <p:grpSpPr bwMode="auto">
          <a:xfrm>
            <a:off x="3150270" y="1935186"/>
            <a:ext cx="1676400" cy="647700"/>
            <a:chOff x="1306" y="2863"/>
            <a:chExt cx="1526" cy="543"/>
          </a:xfrm>
        </p:grpSpPr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06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7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 Box 11"/>
          <p:cNvSpPr txBox="1">
            <a:spLocks noChangeArrowheads="1"/>
          </p:cNvSpPr>
          <p:nvPr/>
        </p:nvSpPr>
        <p:spPr bwMode="auto">
          <a:xfrm>
            <a:off x="4844132" y="1897086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2" name="Line 13"/>
          <p:cNvSpPr>
            <a:spLocks noChangeShapeType="1"/>
          </p:cNvSpPr>
          <p:nvPr/>
        </p:nvSpPr>
        <p:spPr bwMode="auto">
          <a:xfrm>
            <a:off x="4844132" y="224792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7" name="Line 18"/>
          <p:cNvSpPr>
            <a:spLocks noChangeShapeType="1"/>
          </p:cNvSpPr>
          <p:nvPr/>
        </p:nvSpPr>
        <p:spPr bwMode="auto">
          <a:xfrm flipH="1" flipV="1">
            <a:off x="6558955" y="2324124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 flipV="1">
            <a:off x="2555776" y="2109811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9" name="Line 20"/>
          <p:cNvSpPr>
            <a:spLocks noChangeShapeType="1"/>
          </p:cNvSpPr>
          <p:nvPr/>
        </p:nvSpPr>
        <p:spPr bwMode="auto">
          <a:xfrm>
            <a:off x="5758533" y="2324124"/>
            <a:ext cx="8004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0" name="Text Box 21"/>
          <p:cNvSpPr txBox="1">
            <a:spLocks noChangeArrowheads="1"/>
          </p:cNvSpPr>
          <p:nvPr/>
        </p:nvSpPr>
        <p:spPr bwMode="auto">
          <a:xfrm>
            <a:off x="5142582" y="3142009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1" name="Line 22"/>
          <p:cNvSpPr>
            <a:spLocks noChangeShapeType="1"/>
          </p:cNvSpPr>
          <p:nvPr/>
        </p:nvSpPr>
        <p:spPr bwMode="auto">
          <a:xfrm>
            <a:off x="5142582" y="349284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2" name="Line 23"/>
          <p:cNvSpPr>
            <a:spLocks noChangeShapeType="1"/>
          </p:cNvSpPr>
          <p:nvPr/>
        </p:nvSpPr>
        <p:spPr bwMode="auto">
          <a:xfrm>
            <a:off x="6039520" y="3315046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3" name="Text Box 24"/>
          <p:cNvSpPr txBox="1">
            <a:spLocks noChangeArrowheads="1"/>
          </p:cNvSpPr>
          <p:nvPr/>
        </p:nvSpPr>
        <p:spPr bwMode="auto">
          <a:xfrm>
            <a:off x="3696370" y="3142009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4" name="Line 25"/>
          <p:cNvSpPr>
            <a:spLocks noChangeShapeType="1"/>
          </p:cNvSpPr>
          <p:nvPr/>
        </p:nvSpPr>
        <p:spPr bwMode="auto">
          <a:xfrm>
            <a:off x="3696370" y="349284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" name="Line 26"/>
          <p:cNvSpPr>
            <a:spLocks noChangeShapeType="1"/>
          </p:cNvSpPr>
          <p:nvPr/>
        </p:nvSpPr>
        <p:spPr bwMode="auto">
          <a:xfrm>
            <a:off x="4610769" y="3315046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6" name="Line 27"/>
          <p:cNvSpPr>
            <a:spLocks noChangeShapeType="1"/>
          </p:cNvSpPr>
          <p:nvPr/>
        </p:nvSpPr>
        <p:spPr bwMode="auto">
          <a:xfrm>
            <a:off x="4942557" y="3694459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7" name="Line 28"/>
          <p:cNvSpPr>
            <a:spLocks noChangeShapeType="1"/>
          </p:cNvSpPr>
          <p:nvPr/>
        </p:nvSpPr>
        <p:spPr bwMode="auto">
          <a:xfrm flipV="1">
            <a:off x="4944145" y="331504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3" name="Line 34"/>
          <p:cNvSpPr>
            <a:spLocks noChangeShapeType="1"/>
          </p:cNvSpPr>
          <p:nvPr/>
        </p:nvSpPr>
        <p:spPr bwMode="auto">
          <a:xfrm>
            <a:off x="2555776" y="3584921"/>
            <a:ext cx="11405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5" name="Line 36"/>
          <p:cNvSpPr>
            <a:spLocks noChangeShapeType="1"/>
          </p:cNvSpPr>
          <p:nvPr/>
        </p:nvSpPr>
        <p:spPr bwMode="auto">
          <a:xfrm flipV="1">
            <a:off x="1775816" y="2220142"/>
            <a:ext cx="13744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2979662" y="1790984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1619672" y="4654055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2792683" y="4775026"/>
            <a:ext cx="15097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4297335" y="4562301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4297335" y="49131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 flipH="1" flipV="1">
            <a:off x="6012158" y="4989339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V="1">
            <a:off x="2792683" y="4775026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Line 20"/>
          <p:cNvSpPr>
            <a:spLocks noChangeShapeType="1"/>
          </p:cNvSpPr>
          <p:nvPr/>
        </p:nvSpPr>
        <p:spPr bwMode="auto">
          <a:xfrm>
            <a:off x="5211736" y="4989339"/>
            <a:ext cx="8004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4595785" y="580722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4595785" y="615806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5492723" y="5980261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Text Box 24"/>
          <p:cNvSpPr txBox="1">
            <a:spLocks noChangeArrowheads="1"/>
          </p:cNvSpPr>
          <p:nvPr/>
        </p:nvSpPr>
        <p:spPr bwMode="auto">
          <a:xfrm>
            <a:off x="3149573" y="580722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3149573" y="615806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4063972" y="5980261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Line 27"/>
          <p:cNvSpPr>
            <a:spLocks noChangeShapeType="1"/>
          </p:cNvSpPr>
          <p:nvPr/>
        </p:nvSpPr>
        <p:spPr bwMode="auto">
          <a:xfrm>
            <a:off x="4395760" y="6359674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Line 28"/>
          <p:cNvSpPr>
            <a:spLocks noChangeShapeType="1"/>
          </p:cNvSpPr>
          <p:nvPr/>
        </p:nvSpPr>
        <p:spPr bwMode="auto">
          <a:xfrm flipV="1">
            <a:off x="4397348" y="5980261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Line 34"/>
          <p:cNvSpPr>
            <a:spLocks noChangeShapeType="1"/>
          </p:cNvSpPr>
          <p:nvPr/>
        </p:nvSpPr>
        <p:spPr bwMode="auto">
          <a:xfrm>
            <a:off x="2792683" y="6250136"/>
            <a:ext cx="3568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" name="Line 36"/>
          <p:cNvSpPr>
            <a:spLocks noChangeShapeType="1"/>
          </p:cNvSpPr>
          <p:nvPr/>
        </p:nvSpPr>
        <p:spPr bwMode="auto">
          <a:xfrm flipV="1">
            <a:off x="2305472" y="4885357"/>
            <a:ext cx="19993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找到第五个报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3036171" y="2852936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1619672" y="2987105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2792683" y="1985541"/>
            <a:ext cx="15097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4297335" y="1772816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4297335" y="212365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 flipH="1" flipV="1">
            <a:off x="6012158" y="2199854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V="1">
            <a:off x="2792683" y="1985541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Line 20"/>
          <p:cNvSpPr>
            <a:spLocks noChangeShapeType="1"/>
          </p:cNvSpPr>
          <p:nvPr/>
        </p:nvSpPr>
        <p:spPr bwMode="auto">
          <a:xfrm>
            <a:off x="5211736" y="2199854"/>
            <a:ext cx="8004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4595785" y="3017739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4595785" y="336857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5492723" y="3190776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Text Box 24"/>
          <p:cNvSpPr txBox="1">
            <a:spLocks noChangeArrowheads="1"/>
          </p:cNvSpPr>
          <p:nvPr/>
        </p:nvSpPr>
        <p:spPr bwMode="auto">
          <a:xfrm>
            <a:off x="3149573" y="3017739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3149573" y="336857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4063972" y="3190776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Line 27"/>
          <p:cNvSpPr>
            <a:spLocks noChangeShapeType="1"/>
          </p:cNvSpPr>
          <p:nvPr/>
        </p:nvSpPr>
        <p:spPr bwMode="auto">
          <a:xfrm>
            <a:off x="4395760" y="3570189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Line 28"/>
          <p:cNvSpPr>
            <a:spLocks noChangeShapeType="1"/>
          </p:cNvSpPr>
          <p:nvPr/>
        </p:nvSpPr>
        <p:spPr bwMode="auto">
          <a:xfrm flipV="1">
            <a:off x="4397348" y="319077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Line 34"/>
          <p:cNvSpPr>
            <a:spLocks noChangeShapeType="1"/>
          </p:cNvSpPr>
          <p:nvPr/>
        </p:nvSpPr>
        <p:spPr bwMode="auto">
          <a:xfrm>
            <a:off x="2792683" y="3460651"/>
            <a:ext cx="3568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" name="Line 36"/>
          <p:cNvSpPr>
            <a:spLocks noChangeShapeType="1"/>
          </p:cNvSpPr>
          <p:nvPr/>
        </p:nvSpPr>
        <p:spPr bwMode="auto">
          <a:xfrm flipV="1">
            <a:off x="2305472" y="3218407"/>
            <a:ext cx="8441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2662064" y="4654055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3779912" y="4775026"/>
            <a:ext cx="522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4297335" y="4562301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4297335" y="49131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 flipV="1">
            <a:off x="5739507" y="4989339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 flipV="1">
            <a:off x="3779912" y="4775026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>
            <a:off x="5211736" y="4989339"/>
            <a:ext cx="5407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305672" y="580722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>
            <a:off x="4305672" y="615806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5220072" y="5980261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Line 34"/>
          <p:cNvSpPr>
            <a:spLocks noChangeShapeType="1"/>
          </p:cNvSpPr>
          <p:nvPr/>
        </p:nvSpPr>
        <p:spPr bwMode="auto">
          <a:xfrm>
            <a:off x="3779912" y="6250136"/>
            <a:ext cx="504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V="1">
            <a:off x="3347864" y="4885357"/>
            <a:ext cx="95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六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47864" y="4221088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3756251" y="1897025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2769430" y="5437337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052998" y="544718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>
            <a:off x="4052998" y="579802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V="1">
            <a:off x="3455231" y="5668639"/>
            <a:ext cx="597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2267744" y="2133775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3385592" y="2254746"/>
            <a:ext cx="522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3903015" y="2042021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3903015" y="239285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 flipV="1">
            <a:off x="5345187" y="2469059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3385592" y="2254746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4817416" y="2469059"/>
            <a:ext cx="5407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3911352" y="328694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3911352" y="363778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>
            <a:off x="4825752" y="3459981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3385592" y="3729856"/>
            <a:ext cx="504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V="1">
            <a:off x="2953544" y="2365077"/>
            <a:ext cx="95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V="1">
            <a:off x="2663142" y="4960318"/>
            <a:ext cx="0" cy="10258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2663141" y="5986190"/>
            <a:ext cx="13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 flipH="1" flipV="1">
            <a:off x="5495169" y="4960318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2663142" y="4960318"/>
            <a:ext cx="2844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4975734" y="5951240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链表结点设计：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如何判断只剩下一个结点？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1954575"/>
            <a:ext cx="42484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</a:t>
            </a:r>
          </a:p>
          <a:p>
            <a:pPr>
              <a:defRPr/>
            </a:pP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defRPr/>
            </a:pP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*next;</a:t>
            </a:r>
          </a:p>
          <a:p>
            <a:pPr>
              <a:defRPr/>
            </a:pP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5373216"/>
            <a:ext cx="4102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head-&gt;next ==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kumimoji="1"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11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链表如何初始化？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n=7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一个循环，总共循环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次，每次构造一个节点，并将新构造的节点插入到链表的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最后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83568" y="1124744"/>
            <a:ext cx="7920880" cy="540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constructlink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n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返回循环链表头指针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*p=NULL, *q=NULL, *head;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for(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i=0; i&lt;n; i++)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       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 = 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*)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malloc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sizeof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person));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num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i+1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if(NULL != q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 q-&gt;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next = 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else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head = 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q=p;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q-&gt;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next = head; 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如果用非循环链表则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q-&gt;next=NULL;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return head;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1197569"/>
            <a:ext cx="8137525" cy="526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</a:t>
            </a:r>
            <a:r>
              <a:rPr lang="zh-CN" altLang="en-US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一个班最多有</a:t>
            </a:r>
            <a:r>
              <a:rPr lang="en-US" altLang="zh-CN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</a:t>
            </a:r>
            <a:r>
              <a:rPr lang="zh-CN" altLang="en-US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人，但每个班的人数不定，为了表示这</a:t>
            </a:r>
            <a:r>
              <a:rPr lang="en-US" altLang="zh-CN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</a:t>
            </a:r>
            <a:r>
              <a:rPr lang="zh-CN" altLang="en-US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用户，可以定义如下指针数组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en-US" altLang="zh-CN" sz="2600" b="1" dirty="0" err="1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UserAccount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*Accounts [50];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每个人的信息用结构体保存</a:t>
            </a:r>
            <a:r>
              <a:rPr lang="en-US" altLang="zh-CN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600" b="1" dirty="0" err="1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UserAccount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	   char  id[9];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char   name[10];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char   </a:t>
            </a:r>
            <a:r>
              <a:rPr lang="en-US" altLang="zh-CN" sz="2600" b="1" dirty="0" err="1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cardid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[20];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char   sex;</a:t>
            </a:r>
            <a:endParaRPr lang="en-US" altLang="zh-CN" sz="2600" b="1" dirty="0">
              <a:solidFill>
                <a:srgbClr val="003399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 double  score;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}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3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24744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如何删除结点？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构造三个工作指针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，配合完成删除工作；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指针：指向待删除结点；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的前序结点；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的后续结点；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从链表上删除下来的结点要做什么处理？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释放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空间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763688" y="5193630"/>
            <a:ext cx="2238375" cy="111569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s-&gt;next = r</a:t>
            </a:r>
            <a:r>
              <a:rPr kumimoji="1" lang="en-US" altLang="zh-CN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free(p</a:t>
            </a: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NULL;</a:t>
            </a:r>
            <a:endParaRPr kumimoji="1" lang="en-US" altLang="zh-CN" sz="19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28393" y="192020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928393" y="227104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483768" y="192020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83768" y="227104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579143" y="209324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79118" y="247106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3579143" y="2093243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631405" y="1366168"/>
            <a:ext cx="747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latin typeface="Arial" charset="0"/>
              </a:rPr>
              <a:t>s</a:t>
            </a:r>
            <a:endParaRPr lang="en-US" altLang="zh-CN" b="1" dirty="0">
              <a:latin typeface="Arial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731418" y="1690018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28430" y="1366168"/>
            <a:ext cx="74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p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328443" y="1690018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373018" y="189480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373018" y="224564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023768" y="206784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842793" y="2445668"/>
            <a:ext cx="18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5023768" y="20678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671468" y="1340768"/>
            <a:ext cx="747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r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771480" y="1666205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137793" y="4075360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137793" y="442461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437830" y="3521322"/>
            <a:ext cx="746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latin typeface="Arial" charset="0"/>
              </a:rPr>
              <a:t>s</a:t>
            </a:r>
            <a:endParaRPr lang="en-US" altLang="zh-CN" b="1" dirty="0">
              <a:latin typeface="Arial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537843" y="3845172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582418" y="407553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582418" y="442637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4233168" y="4222997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052194" y="4602410"/>
            <a:ext cx="18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4233168" y="4222997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880868" y="3497510"/>
            <a:ext cx="7477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r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980880" y="3821360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2932" y="1450305"/>
            <a:ext cx="1438896" cy="11866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698976" y="5157192"/>
            <a:ext cx="2239962" cy="111569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s-&gt;next = p-</a:t>
            </a:r>
            <a:r>
              <a:rPr kumimoji="1" lang="en-US" altLang="zh-CN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free(p</a:t>
            </a: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NULL;</a:t>
            </a: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6291808" y="2445668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 flipV="1">
            <a:off x="6444208" y="2445668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2123728" y="2823169"/>
            <a:ext cx="43204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 flipV="1">
            <a:off x="2123728" y="2093243"/>
            <a:ext cx="0" cy="733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2123728" y="209324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3300852" y="299695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 flipV="1">
            <a:off x="5499720" y="4560169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 flipV="1">
            <a:off x="5652120" y="4560169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V="1">
            <a:off x="2788542" y="4937670"/>
            <a:ext cx="28635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2788543" y="4207744"/>
            <a:ext cx="0" cy="733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2788543" y="4207744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6" grpId="0" uiExpand="1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99592" y="3429000"/>
            <a:ext cx="6624736" cy="27363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void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deletenode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*p,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*q)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q-&gt;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next = p-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&gt;next;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free(p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 = NULL;</a:t>
            </a: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return;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037635"/>
            <a:ext cx="84249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用函数实现，参数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struct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person *p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：需要删除的节点；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struct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person *q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的前一个节点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返回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20791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79512" y="1124744"/>
            <a:ext cx="3960440" cy="56886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声明变量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*head, *pre;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int n, m, k, count=0,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获取参数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k&gt;=1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("input the number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n,m,k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:");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scanf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("%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d%d%d",&amp;n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&amp;m, &amp;k);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初始化链表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head 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constructlink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(n);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	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找到编号为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的人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for 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=0;i&lt;m-1;i++){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head = head-&gt;next;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}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427984" y="1043358"/>
            <a:ext cx="4536504" cy="581464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开始选大王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do{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count++;  //</a:t>
            </a: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报数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pre = head;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head=head-&gt;next;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//</a:t>
            </a: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找到报数为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k</a:t>
            </a: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的人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if(count == k-1)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	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	//delete node head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	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deletenode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(pre, head);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	count = 0; //</a:t>
            </a: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重新报数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	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head=pre-&gt;next;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}while(head-&gt;next!=head);	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输出结果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printf</a:t>
            </a: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 the king is: %4d ",head-&gt;num);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free(head);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head=NULL;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16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  <a:endParaRPr lang="en-US" altLang="zh-CN" sz="16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两种</a:t>
            </a:r>
            <a:r>
              <a:rPr lang="zh-CN" altLang="zh-CN" dirty="0"/>
              <a:t>方式调用外部程序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b="1" dirty="0"/>
              <a:t>使用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en-US" altLang="zh-CN" b="1" dirty="0"/>
              <a:t>system(char *command);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 system</a:t>
            </a:r>
            <a:r>
              <a:rPr lang="en-US" altLang="zh-CN" dirty="0"/>
              <a:t>("notepad.exe");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return </a:t>
            </a:r>
            <a:r>
              <a:rPr lang="en-US" altLang="zh-CN" dirty="0"/>
              <a:t>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其执行效果和直接在</a:t>
            </a:r>
            <a:r>
              <a:rPr lang="en-US" altLang="zh-CN" dirty="0"/>
              <a:t>windows</a:t>
            </a:r>
            <a:r>
              <a:rPr lang="zh-CN" altLang="zh-CN" dirty="0"/>
              <a:t>的命令提示符窗口中输入</a:t>
            </a:r>
            <a:r>
              <a:rPr lang="en-US" altLang="zh-CN" dirty="0"/>
              <a:t>notepad.exe</a:t>
            </a:r>
            <a:r>
              <a:rPr lang="zh-CN" altLang="zh-CN" dirty="0"/>
              <a:t>命令效果相同。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两种方式调用外部程序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zh-CN" b="1" dirty="0"/>
              <a:t>使用</a:t>
            </a:r>
            <a:r>
              <a:rPr lang="en-US" altLang="zh-CN" b="1" dirty="0" err="1"/>
              <a:t>ShellExecute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  <a:endParaRPr lang="zh-CN" altLang="zh-CN" dirty="0"/>
          </a:p>
          <a:p>
            <a:r>
              <a:rPr lang="en-US" altLang="zh-CN" dirty="0" err="1"/>
              <a:t>ShellExecute</a:t>
            </a:r>
            <a:r>
              <a:rPr lang="zh-CN" altLang="zh-CN" dirty="0"/>
              <a:t>的功能是运行一个外部程序（或者是打开一个已注册的文件、打开一个目录、打印一个文件等等），并对外部程序有一定的控制。函数所在头文件为：</a:t>
            </a:r>
            <a:r>
              <a:rPr lang="en-US" altLang="zh-CN" dirty="0"/>
              <a:t>#include &lt;</a:t>
            </a:r>
            <a:r>
              <a:rPr lang="en-US" altLang="zh-CN" dirty="0" err="1"/>
              <a:t>windows.h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ShellExecute</a:t>
            </a:r>
            <a:r>
              <a:rPr lang="zh-CN" altLang="zh-CN" dirty="0"/>
              <a:t>函数原型为：</a:t>
            </a:r>
          </a:p>
          <a:p>
            <a:pPr marL="0" indent="0">
              <a:buNone/>
            </a:pPr>
            <a:r>
              <a:rPr lang="en-US" altLang="zh-CN" sz="2000" b="1" dirty="0" smtClean="0"/>
              <a:t>HINSTANCE  </a:t>
            </a:r>
            <a:r>
              <a:rPr lang="en-US" altLang="zh-CN" sz="2000" b="1" dirty="0" err="1"/>
              <a:t>ShellExecute</a:t>
            </a:r>
            <a:r>
              <a:rPr lang="en-US" altLang="zh-CN" sz="2000" b="1" dirty="0"/>
              <a:t>(HWND </a:t>
            </a:r>
            <a:r>
              <a:rPr lang="en-US" altLang="zh-CN" sz="2000" b="1" dirty="0" err="1"/>
              <a:t>hwnd</a:t>
            </a:r>
            <a:r>
              <a:rPr lang="en-US" altLang="zh-CN" sz="2000" b="1" dirty="0"/>
              <a:t>, LPCTSTR </a:t>
            </a:r>
            <a:r>
              <a:rPr lang="en-US" altLang="zh-CN" sz="2000" b="1" dirty="0" err="1"/>
              <a:t>lpOperation</a:t>
            </a:r>
            <a:r>
              <a:rPr lang="en-US" altLang="zh-CN" sz="2000" b="1" dirty="0"/>
              <a:t>, LPCTSTR </a:t>
            </a:r>
            <a:r>
              <a:rPr lang="en-US" altLang="zh-CN" sz="2000" b="1" dirty="0" err="1"/>
              <a:t>lpFile</a:t>
            </a:r>
            <a:r>
              <a:rPr lang="en-US" altLang="zh-CN" sz="2000" b="1" dirty="0"/>
              <a:t>, LPCTSTR </a:t>
            </a:r>
            <a:r>
              <a:rPr lang="en-US" altLang="zh-CN" sz="2000" b="1" dirty="0" err="1"/>
              <a:t>lpParameters</a:t>
            </a:r>
            <a:r>
              <a:rPr lang="en-US" altLang="zh-CN" sz="2000" b="1" dirty="0"/>
              <a:t>, LPCTSTR </a:t>
            </a:r>
            <a:r>
              <a:rPr lang="en-US" altLang="zh-CN" sz="2000" b="1" dirty="0" err="1"/>
              <a:t>lpDirectory</a:t>
            </a:r>
            <a:r>
              <a:rPr lang="en-US" altLang="zh-CN" sz="2000" b="1" dirty="0"/>
              <a:t>, INT </a:t>
            </a:r>
            <a:r>
              <a:rPr lang="en-US" altLang="zh-CN" sz="2000" b="1" dirty="0" err="1"/>
              <a:t>nShowCmd</a:t>
            </a:r>
            <a:r>
              <a:rPr lang="en-US" altLang="zh-CN" sz="2000" b="1" dirty="0"/>
              <a:t>);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1268760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例</a:t>
            </a:r>
            <a:r>
              <a:rPr lang="en-US" altLang="zh-CN" dirty="0"/>
              <a:t>1.</a:t>
            </a:r>
            <a:r>
              <a:rPr lang="zh-CN" altLang="zh-CN" dirty="0"/>
              <a:t>调用计算器：</a:t>
            </a:r>
          </a:p>
          <a:p>
            <a:r>
              <a:rPr lang="en-US" altLang="zh-CN" dirty="0" err="1"/>
              <a:t>ShellExecute</a:t>
            </a:r>
            <a:r>
              <a:rPr lang="en-US" altLang="zh-CN" dirty="0"/>
              <a:t>(</a:t>
            </a:r>
            <a:r>
              <a:rPr lang="en-US" altLang="zh-CN" dirty="0" err="1"/>
              <a:t>NULL,"open","calc.exe",NULL,NULL,SW_SHOWNORMAL</a:t>
            </a:r>
            <a:r>
              <a:rPr lang="en-US" altLang="zh-CN" dirty="0" smtClean="0"/>
              <a:t>);</a:t>
            </a:r>
          </a:p>
          <a:p>
            <a:endParaRPr lang="zh-CN" altLang="zh-CN" dirty="0"/>
          </a:p>
          <a:p>
            <a:r>
              <a:rPr lang="zh-CN" altLang="zh-CN" dirty="0"/>
              <a:t>例</a:t>
            </a:r>
            <a:r>
              <a:rPr lang="en-US" altLang="zh-CN" dirty="0"/>
              <a:t>2</a:t>
            </a:r>
            <a:r>
              <a:rPr lang="zh-CN" altLang="zh-CN" dirty="0"/>
              <a:t>．调用记事本：</a:t>
            </a:r>
          </a:p>
          <a:p>
            <a:r>
              <a:rPr lang="en-US" altLang="zh-CN" dirty="0" err="1"/>
              <a:t>ShellExecute</a:t>
            </a:r>
            <a:r>
              <a:rPr lang="en-US" altLang="zh-CN" dirty="0"/>
              <a:t>(</a:t>
            </a:r>
            <a:r>
              <a:rPr lang="en-US" altLang="zh-CN" dirty="0" err="1"/>
              <a:t>NULL,"open","NOTEPAD.EXE",NULL,NULL,SW_SHOWNORMAL</a:t>
            </a:r>
            <a:r>
              <a:rPr lang="en-US" altLang="zh-CN" dirty="0" smtClean="0"/>
              <a:t>);</a:t>
            </a:r>
          </a:p>
          <a:p>
            <a:endParaRPr lang="zh-CN" altLang="zh-CN" dirty="0"/>
          </a:p>
          <a:p>
            <a:r>
              <a:rPr lang="zh-CN" altLang="zh-CN" dirty="0"/>
              <a:t>例</a:t>
            </a:r>
            <a:r>
              <a:rPr lang="en-US" altLang="zh-CN" dirty="0"/>
              <a:t>3</a:t>
            </a:r>
            <a:r>
              <a:rPr lang="zh-CN" altLang="zh-CN" dirty="0"/>
              <a:t>．打开</a:t>
            </a:r>
            <a:r>
              <a:rPr lang="en-US" altLang="zh-CN" dirty="0"/>
              <a:t>C:/Test.txt </a:t>
            </a:r>
            <a:r>
              <a:rPr lang="zh-CN" altLang="zh-CN" dirty="0"/>
              <a:t>文件</a:t>
            </a:r>
          </a:p>
          <a:p>
            <a:r>
              <a:rPr lang="en-US" altLang="zh-CN" dirty="0" err="1"/>
              <a:t>ShellExecute</a:t>
            </a:r>
            <a:r>
              <a:rPr lang="en-US" altLang="zh-CN" dirty="0"/>
              <a:t>(</a:t>
            </a:r>
            <a:r>
              <a:rPr lang="en-US" altLang="zh-CN" dirty="0" err="1"/>
              <a:t>NULL,"open","C</a:t>
            </a:r>
            <a:r>
              <a:rPr lang="en-US" altLang="zh-CN" dirty="0"/>
              <a:t>://Test.txt",NULL,NULL,SW_SHOWNORMAL</a:t>
            </a:r>
            <a:r>
              <a:rPr lang="en-US" altLang="zh-CN" dirty="0" smtClean="0"/>
              <a:t>);</a:t>
            </a:r>
          </a:p>
          <a:p>
            <a:endParaRPr lang="zh-CN" altLang="zh-CN" dirty="0"/>
          </a:p>
          <a:p>
            <a:r>
              <a:rPr lang="zh-CN" altLang="zh-CN" dirty="0"/>
              <a:t>例</a:t>
            </a:r>
            <a:r>
              <a:rPr lang="en-US" altLang="zh-CN" dirty="0"/>
              <a:t>4</a:t>
            </a:r>
            <a:r>
              <a:rPr lang="zh-CN" altLang="zh-CN" dirty="0"/>
              <a:t>．打开网页</a:t>
            </a:r>
            <a:r>
              <a:rPr lang="en-US" altLang="zh-CN" u="sng" dirty="0">
                <a:hlinkClick r:id="rId2"/>
              </a:rPr>
              <a:t>www.google.com</a:t>
            </a:r>
            <a:endParaRPr lang="zh-CN" altLang="zh-CN" dirty="0"/>
          </a:p>
          <a:p>
            <a:r>
              <a:rPr lang="en-US" altLang="zh-CN" dirty="0" err="1"/>
              <a:t>ShellExecute</a:t>
            </a:r>
            <a:r>
              <a:rPr lang="en-US" altLang="zh-CN" dirty="0"/>
              <a:t>(NULL, "open", "http://www.google.com", NULL, NULL, SW_SHOWNORMAL);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2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 flipV="1">
            <a:off x="1372453" y="2276870"/>
            <a:ext cx="147353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97008"/>
              </p:ext>
            </p:extLst>
          </p:nvPr>
        </p:nvGraphicFramePr>
        <p:xfrm>
          <a:off x="1643069" y="620688"/>
          <a:ext cx="4873147" cy="62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3926112" imgH="5035770" progId="Visio.Drawing.11">
                  <p:embed/>
                </p:oleObj>
              </mc:Choice>
              <mc:Fallback>
                <p:oleObj name="Visio" r:id="rId3" imgW="3926112" imgH="50357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9" y="620688"/>
                        <a:ext cx="4873147" cy="625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3491880" y="6445122"/>
            <a:ext cx="1656184" cy="40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执行相应功能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1268760"/>
            <a:ext cx="4032448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释放上次程序执行过程中动态申请的内存资源，重新初始化全局变量</a:t>
            </a:r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释放结构体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(code</a:t>
            </a:r>
            <a:r>
              <a:rPr lang="zh-CN" altLang="en-US" dirty="0" smtClean="0"/>
              <a:t>省略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释放指针数组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FingerArray</a:t>
            </a:r>
            <a:r>
              <a:rPr lang="en-US" altLang="zh-CN" dirty="0"/>
              <a:t> != NULL)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record_num;i</a:t>
            </a:r>
            <a:r>
              <a:rPr lang="en-US" altLang="zh-CN" dirty="0"/>
              <a:t>++)</a:t>
            </a:r>
          </a:p>
          <a:p>
            <a:r>
              <a:rPr lang="en-US" altLang="zh-CN" dirty="0" smtClean="0"/>
              <a:t>   {</a:t>
            </a:r>
            <a:endParaRPr lang="en-US" altLang="zh-CN" dirty="0"/>
          </a:p>
          <a:p>
            <a:r>
              <a:rPr lang="en-US" altLang="zh-CN" dirty="0" smtClean="0"/>
              <a:t>       free(</a:t>
            </a:r>
            <a:r>
              <a:rPr lang="en-US" altLang="zh-CN" dirty="0" err="1" smtClean="0"/>
              <a:t>FingerArray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FingerArray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 = NULL;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    free(</a:t>
            </a:r>
            <a:r>
              <a:rPr lang="en-US" altLang="zh-CN" dirty="0" err="1" smtClean="0"/>
              <a:t>FingerArray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FingerArray</a:t>
            </a:r>
            <a:r>
              <a:rPr lang="en-US" altLang="zh-CN" dirty="0"/>
              <a:t> = NULL;          </a:t>
            </a:r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释放</a:t>
            </a:r>
            <a:r>
              <a:rPr lang="zh-CN" altLang="en-US" dirty="0" smtClean="0"/>
              <a:t>链表</a:t>
            </a:r>
            <a:r>
              <a:rPr lang="en-US" altLang="zh-CN" dirty="0"/>
              <a:t>(code</a:t>
            </a:r>
            <a:r>
              <a:rPr lang="zh-CN" altLang="en-US" dirty="0"/>
              <a:t>省略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04048" y="1340768"/>
            <a:ext cx="388843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释放二维数组</a:t>
            </a:r>
          </a:p>
          <a:p>
            <a:r>
              <a:rPr lang="en-US" altLang="zh-CN" dirty="0"/>
              <a:t>if(Array2D != NULL)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free(Array2D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Array2D = NULL;</a:t>
            </a:r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置空文件</a:t>
            </a:r>
            <a:r>
              <a:rPr lang="zh-CN" altLang="en-US" dirty="0" smtClean="0"/>
              <a:t>存储位置</a:t>
            </a:r>
            <a:r>
              <a:rPr lang="en-US" altLang="zh-CN" dirty="0"/>
              <a:t>(code</a:t>
            </a:r>
            <a:r>
              <a:rPr lang="zh-CN" altLang="en-US" dirty="0"/>
              <a:t>省略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初始化数据记录条数</a:t>
            </a:r>
          </a:p>
          <a:p>
            <a:r>
              <a:rPr lang="en-US" altLang="zh-CN" dirty="0" err="1"/>
              <a:t>record_num</a:t>
            </a:r>
            <a:r>
              <a:rPr lang="en-US" altLang="zh-CN" dirty="0"/>
              <a:t> = 0;</a:t>
            </a:r>
          </a:p>
          <a:p>
            <a:endParaRPr lang="zh-CN" altLang="en-US" dirty="0"/>
          </a:p>
          <a:p>
            <a:r>
              <a:rPr lang="en-US" altLang="zh-CN" dirty="0"/>
              <a:t>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没有选择退出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再次显示系统主菜单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showMenu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544" y="18864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如果</a:t>
            </a:r>
            <a:r>
              <a:rPr lang="zh-CN" altLang="en-US" sz="2400" b="1" dirty="0"/>
              <a:t>结构体</a:t>
            </a:r>
            <a:r>
              <a:rPr lang="zh-CN" altLang="en-US" sz="2400" b="1" dirty="0" smtClean="0"/>
              <a:t>数组、</a:t>
            </a:r>
            <a:r>
              <a:rPr lang="zh-CN" altLang="en-US" sz="2400" b="1" dirty="0"/>
              <a:t>指针</a:t>
            </a:r>
            <a:r>
              <a:rPr lang="zh-CN" altLang="en-US" sz="2400" b="1" dirty="0" smtClean="0"/>
              <a:t>数组、二维数组、链表是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全局变量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72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1556792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努力学习！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收获知识与成功体验！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谢谢！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3">
            <a:extLst>
              <a:ext uri="{FF2B5EF4-FFF2-40B4-BE49-F238E27FC236}"/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27435"/>
              </p:ext>
            </p:extLst>
          </p:nvPr>
        </p:nvGraphicFramePr>
        <p:xfrm>
          <a:off x="873125" y="2532087"/>
          <a:ext cx="7642225" cy="5207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/>
                  </a:extLst>
                </a:gridCol>
                <a:gridCol w="814388">
                  <a:extLst>
                    <a:ext uri="{9D8B030D-6E8A-4147-A177-3AD203B41FA5}"/>
                  </a:extLst>
                </a:gridCol>
                <a:gridCol w="1531937">
                  <a:extLst>
                    <a:ext uri="{9D8B030D-6E8A-4147-A177-3AD203B41FA5}"/>
                  </a:extLst>
                </a:gridCol>
                <a:gridCol w="1519238">
                  <a:extLst>
                    <a:ext uri="{9D8B030D-6E8A-4147-A177-3AD203B41FA5}"/>
                  </a:extLst>
                </a:gridCol>
                <a:gridCol w="1563687">
                  <a:extLst>
                    <a:ext uri="{9D8B030D-6E8A-4147-A177-3AD203B41FA5}"/>
                  </a:extLst>
                </a:gridCol>
                <a:gridCol w="882650">
                  <a:extLst>
                    <a:ext uri="{9D8B030D-6E8A-4147-A177-3AD203B41FA5}"/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0x0012ff6d</a:t>
                      </a:r>
                    </a:p>
                  </a:txBody>
                  <a:tcPr marL="90000" marR="90000" marT="46834" marB="468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0x0012ff80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0x0012ce00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0x0012fe12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Group 19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64296"/>
              </p:ext>
            </p:extLst>
          </p:nvPr>
        </p:nvGraphicFramePr>
        <p:xfrm>
          <a:off x="831850" y="3926136"/>
          <a:ext cx="1317625" cy="2235200"/>
        </p:xfrm>
        <a:graphic>
          <a:graphicData uri="http://schemas.openxmlformats.org/drawingml/2006/table">
            <a:tbl>
              <a:tblPr/>
              <a:tblGrid>
                <a:gridCol w="1317625">
                  <a:extLst>
                    <a:ext uri="{9D8B030D-6E8A-4147-A177-3AD203B41FA5}"/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08120001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张帅帅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110108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0.10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Group 33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0619"/>
              </p:ext>
            </p:extLst>
          </p:nvPr>
        </p:nvGraphicFramePr>
        <p:xfrm>
          <a:off x="6448425" y="3865811"/>
          <a:ext cx="1274763" cy="2295525"/>
        </p:xfrm>
        <a:graphic>
          <a:graphicData uri="http://schemas.openxmlformats.org/drawingml/2006/table">
            <a:tbl>
              <a:tblPr/>
              <a:tblGrid>
                <a:gridCol w="1274763">
                  <a:extLst>
                    <a:ext uri="{9D8B030D-6E8A-4147-A177-3AD203B41FA5}"/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08120099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李美美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350108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500.00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9" name="Group 4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97779"/>
              </p:ext>
            </p:extLst>
          </p:nvPr>
        </p:nvGraphicFramePr>
        <p:xfrm>
          <a:off x="2965450" y="3927723"/>
          <a:ext cx="1296988" cy="2233613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/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08120002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赵小飞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360108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0" name="Group 61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77584"/>
              </p:ext>
            </p:extLst>
          </p:nvPr>
        </p:nvGraphicFramePr>
        <p:xfrm>
          <a:off x="4673600" y="3861048"/>
          <a:ext cx="1287463" cy="2300288"/>
        </p:xfrm>
        <a:graphic>
          <a:graphicData uri="http://schemas.openxmlformats.org/drawingml/2006/table">
            <a:tbl>
              <a:tblPr/>
              <a:tblGrid>
                <a:gridCol w="1287463">
                  <a:extLst>
                    <a:ext uri="{9D8B030D-6E8A-4147-A177-3AD203B41FA5}"/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08120007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罗小花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410108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88.20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Line 75"/>
          <p:cNvSpPr>
            <a:spLocks noChangeShapeType="1"/>
          </p:cNvSpPr>
          <p:nvPr/>
        </p:nvSpPr>
        <p:spPr bwMode="auto">
          <a:xfrm flipH="1">
            <a:off x="827584" y="2878162"/>
            <a:ext cx="186829" cy="10350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3" name="Line 76"/>
          <p:cNvSpPr>
            <a:spLocks noChangeShapeType="1"/>
          </p:cNvSpPr>
          <p:nvPr/>
        </p:nvSpPr>
        <p:spPr bwMode="auto">
          <a:xfrm flipH="1">
            <a:off x="2949575" y="2876574"/>
            <a:ext cx="336550" cy="103663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4" name="Line 77"/>
          <p:cNvSpPr>
            <a:spLocks noChangeShapeType="1"/>
          </p:cNvSpPr>
          <p:nvPr/>
        </p:nvSpPr>
        <p:spPr bwMode="auto">
          <a:xfrm>
            <a:off x="7940675" y="2938487"/>
            <a:ext cx="604838" cy="12922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" name="Line 78"/>
          <p:cNvSpPr>
            <a:spLocks noChangeShapeType="1"/>
          </p:cNvSpPr>
          <p:nvPr/>
        </p:nvSpPr>
        <p:spPr bwMode="auto">
          <a:xfrm flipH="1">
            <a:off x="4644008" y="2909912"/>
            <a:ext cx="93092" cy="95091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" name="Line 79"/>
          <p:cNvSpPr>
            <a:spLocks noChangeShapeType="1"/>
          </p:cNvSpPr>
          <p:nvPr/>
        </p:nvSpPr>
        <p:spPr bwMode="auto">
          <a:xfrm>
            <a:off x="6450013" y="2898799"/>
            <a:ext cx="0" cy="962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899592" y="3561581"/>
            <a:ext cx="13287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/>
            <a:r>
              <a:rPr lang="en-US" altLang="zh-CN" dirty="0">
                <a:solidFill>
                  <a:schemeClr val="folHlink"/>
                </a:solidFill>
                <a:ea typeface="华文新魏" pitchFamily="2" charset="-122"/>
              </a:rPr>
              <a:t>0x0012ff6d</a:t>
            </a:r>
          </a:p>
        </p:txBody>
      </p:sp>
      <p:sp>
        <p:nvSpPr>
          <p:cNvPr id="18" name="Rectangle 81"/>
          <p:cNvSpPr>
            <a:spLocks noChangeArrowheads="1"/>
          </p:cNvSpPr>
          <p:nvPr/>
        </p:nvSpPr>
        <p:spPr bwMode="auto">
          <a:xfrm>
            <a:off x="3065463" y="3561581"/>
            <a:ext cx="1327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/>
            <a:r>
              <a:rPr lang="en-US" altLang="zh-CN" dirty="0">
                <a:solidFill>
                  <a:schemeClr val="folHlink"/>
                </a:solidFill>
                <a:ea typeface="华文新魏" pitchFamily="2" charset="-122"/>
              </a:rPr>
              <a:t>0x0012ff80</a:t>
            </a:r>
          </a:p>
        </p:txBody>
      </p:sp>
      <p:sp>
        <p:nvSpPr>
          <p:cNvPr id="19" name="Rectangle 82"/>
          <p:cNvSpPr>
            <a:spLocks noChangeArrowheads="1"/>
          </p:cNvSpPr>
          <p:nvPr/>
        </p:nvSpPr>
        <p:spPr bwMode="auto">
          <a:xfrm>
            <a:off x="4716016" y="3561581"/>
            <a:ext cx="140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ea typeface="华文新魏" pitchFamily="2" charset="-122"/>
              </a:rPr>
              <a:t>0x0012ce00</a:t>
            </a:r>
          </a:p>
        </p:txBody>
      </p:sp>
      <p:sp>
        <p:nvSpPr>
          <p:cNvPr id="20" name="Rectangle 83"/>
          <p:cNvSpPr>
            <a:spLocks noChangeArrowheads="1"/>
          </p:cNvSpPr>
          <p:nvPr/>
        </p:nvSpPr>
        <p:spPr bwMode="auto">
          <a:xfrm>
            <a:off x="6509593" y="3561581"/>
            <a:ext cx="1374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ea typeface="华文新魏" pitchFamily="2" charset="-122"/>
              </a:rPr>
              <a:t>0x0012fe12</a:t>
            </a:r>
          </a:p>
        </p:txBody>
      </p:sp>
      <p:sp>
        <p:nvSpPr>
          <p:cNvPr id="21" name="Rectangle 84"/>
          <p:cNvSpPr>
            <a:spLocks noChangeArrowheads="1"/>
          </p:cNvSpPr>
          <p:nvPr/>
        </p:nvSpPr>
        <p:spPr bwMode="auto">
          <a:xfrm>
            <a:off x="8181975" y="4070374"/>
            <a:ext cx="590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/>
            <a:r>
              <a:rPr lang="en-US" altLang="zh-CN" sz="3200" b="1">
                <a:latin typeface="Arial" charset="0"/>
                <a:ea typeface="华文新魏" pitchFamily="2" charset="-122"/>
              </a:rPr>
              <a:t>…</a:t>
            </a:r>
            <a:endParaRPr lang="en-US" altLang="zh-CN" sz="3200" b="1">
              <a:ea typeface="华文新魏" pitchFamily="2" charset="-122"/>
            </a:endParaRPr>
          </a:p>
        </p:txBody>
      </p:sp>
      <p:sp>
        <p:nvSpPr>
          <p:cNvPr id="22" name="AutoShape 85"/>
          <p:cNvSpPr>
            <a:spLocks/>
          </p:cNvSpPr>
          <p:nvPr/>
        </p:nvSpPr>
        <p:spPr bwMode="auto">
          <a:xfrm rot="5400000">
            <a:off x="4228306" y="-1751782"/>
            <a:ext cx="700088" cy="7651750"/>
          </a:xfrm>
          <a:prstGeom prst="leftBrace">
            <a:avLst>
              <a:gd name="adj1" fmla="val 91081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endParaRPr lang="zh-CN" altLang="en-US"/>
          </a:p>
        </p:txBody>
      </p:sp>
      <p:sp>
        <p:nvSpPr>
          <p:cNvPr id="23" name="Text Box 86"/>
          <p:cNvSpPr txBox="1">
            <a:spLocks noChangeArrowheads="1"/>
          </p:cNvSpPr>
          <p:nvPr/>
        </p:nvSpPr>
        <p:spPr bwMode="auto">
          <a:xfrm>
            <a:off x="3830638" y="1198587"/>
            <a:ext cx="14414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新魏" pitchFamily="2" charset="-122"/>
              </a:rPr>
              <a:t>长度为</a:t>
            </a:r>
            <a:r>
              <a:rPr kumimoji="1" lang="en-US" altLang="zh-CN" sz="2400">
                <a:ea typeface="华文新魏" pitchFamily="2" charset="-122"/>
              </a:rPr>
              <a:t>50</a:t>
            </a:r>
          </a:p>
        </p:txBody>
      </p:sp>
      <p:sp>
        <p:nvSpPr>
          <p:cNvPr id="24" name="AutoShape 87"/>
          <p:cNvSpPr>
            <a:spLocks noChangeArrowheads="1"/>
          </p:cNvSpPr>
          <p:nvPr/>
        </p:nvSpPr>
        <p:spPr bwMode="auto">
          <a:xfrm>
            <a:off x="1936750" y="1176362"/>
            <a:ext cx="1666875" cy="727075"/>
          </a:xfrm>
          <a:prstGeom prst="wedgeRoundRectCallout">
            <a:avLst>
              <a:gd name="adj1" fmla="val -18652"/>
              <a:gd name="adj2" fmla="val 1407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ea typeface="华文新魏" pitchFamily="2" charset="-122"/>
              </a:rPr>
              <a:t>空指针，可能曾被删除</a:t>
            </a:r>
          </a:p>
        </p:txBody>
      </p:sp>
      <p:sp>
        <p:nvSpPr>
          <p:cNvPr id="25" name="AutoShape 88"/>
          <p:cNvSpPr>
            <a:spLocks noChangeArrowheads="1"/>
          </p:cNvSpPr>
          <p:nvPr/>
        </p:nvSpPr>
        <p:spPr bwMode="auto">
          <a:xfrm>
            <a:off x="6926263" y="1189757"/>
            <a:ext cx="1666875" cy="727075"/>
          </a:xfrm>
          <a:prstGeom prst="wedgeRoundRectCallout">
            <a:avLst>
              <a:gd name="adj1" fmla="val 6287"/>
              <a:gd name="adj2" fmla="val 1639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ea typeface="华文新魏" pitchFamily="2" charset="-122"/>
              </a:rPr>
              <a:t>后续元素或空或不空</a:t>
            </a:r>
          </a:p>
        </p:txBody>
      </p:sp>
      <p:sp>
        <p:nvSpPr>
          <p:cNvPr id="26" name="Rectangle 89"/>
          <p:cNvSpPr>
            <a:spLocks noChangeArrowheads="1"/>
          </p:cNvSpPr>
          <p:nvPr/>
        </p:nvSpPr>
        <p:spPr bwMode="auto">
          <a:xfrm>
            <a:off x="228600" y="1539899"/>
            <a:ext cx="14017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/>
            <a:r>
              <a:rPr lang="en-US" altLang="zh-CN" sz="2400">
                <a:ea typeface="华文新魏" pitchFamily="2" charset="-122"/>
              </a:rPr>
              <a:t>Accounts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4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0660"/>
            <a:ext cx="80648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什么时候使用指针数组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存储的数据是复合型数据（结构体）；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每次程序执行，需要存储的数据数量不定；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存在数据的上限；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3429000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存在问题：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1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）会更消耗额外的内存空间，取数据需要两步，比较耗时；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2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）当每次存储数据都不多时，指针数组里面大量空间浪费；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971600" y="5517232"/>
            <a:ext cx="7560840" cy="9361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有没有其他的办法？</a:t>
            </a:r>
            <a:endParaRPr lang="zh-CN" altLang="en-US" sz="3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0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420888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链表：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物理上：一系列非连续、非顺序的存储单元；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逻辑上：一个有序的元素序列；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特点：逻辑上有序，物理上无序！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动态：链表是一个结点一个结点，一步步构造出来的，无法像数组一样在定义时一次性初始化。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4744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思路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采用链接结构，一环扣一环，通过一个元素保存的其他元素的地址找到其他元素。</a:t>
            </a:r>
            <a:endParaRPr lang="zh-CN" altLang="en-US" sz="28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052736"/>
            <a:ext cx="8297044" cy="5111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问题：链接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结构中的元素需要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什么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信息？</a:t>
            </a:r>
            <a:endParaRPr lang="zh-CN" altLang="en-US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需要存储的业务相关信息；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找到其它元素所需要的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信息；</a:t>
            </a:r>
            <a:endParaRPr lang="en-US" altLang="zh-CN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可以将这些信息封装成结构体；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：如何找到其它元素？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保存其它元素在内存中的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地址；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在结构中设置指针分量，用来保存其它元素的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地址；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问题：指针的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类型？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指针所指向元素的类型；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自引</a:t>
            </a: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用的结构类型。</a:t>
            </a:r>
          </a:p>
        </p:txBody>
      </p:sp>
    </p:spTree>
    <p:extLst>
      <p:ext uri="{BB962C8B-B14F-4D97-AF65-F5344CB8AC3E}">
        <p14:creationId xmlns:p14="http://schemas.microsoft.com/office/powerpoint/2010/main" val="20655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16271</TotalTime>
  <Words>3545</Words>
  <Application>Microsoft Office PowerPoint</Application>
  <PresentationFormat>全屏显示(4:3)</PresentationFormat>
  <Paragraphs>867</Paragraphs>
  <Slides>59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方正小标宋简体</vt:lpstr>
      <vt:lpstr>华文新魏</vt:lpstr>
      <vt:lpstr>楷体_GB2312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Office 主题</vt:lpstr>
      <vt:lpstr>Visio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无效结构定义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两种方式调用外部程序</vt:lpstr>
      <vt:lpstr>两种方式调用外部程序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qq</cp:lastModifiedBy>
  <cp:revision>303</cp:revision>
  <cp:lastPrinted>2018-11-16T16:10:59Z</cp:lastPrinted>
  <dcterms:created xsi:type="dcterms:W3CDTF">2016-04-25T07:27:26Z</dcterms:created>
  <dcterms:modified xsi:type="dcterms:W3CDTF">2021-05-11T06:48:17Z</dcterms:modified>
</cp:coreProperties>
</file>