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71" r:id="rId10"/>
    <p:sldId id="270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515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28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053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899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77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19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96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39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788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0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17F8-4FC9-42EE-A61C-9725CBB060C1}" type="datetimeFigureOut">
              <a:rPr lang="zh-CN" altLang="en-US" smtClean="0"/>
              <a:pPr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E1FA-5337-45CB-AC5B-DC4EF4FED9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114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Lab5_6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103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数据记录文件的存放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路径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>
              <a:spcBef>
                <a:spcPts val="1800"/>
              </a:spcBef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0000FF"/>
                </a:solidFill>
              </a:rPr>
              <a:t>工作模式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自动模式：需要相关的配置文件</a:t>
            </a:r>
            <a:r>
              <a:rPr lang="en-US" b="1" dirty="0" smtClean="0">
                <a:solidFill>
                  <a:srgbClr val="FF0000"/>
                </a:solidFill>
              </a:rPr>
              <a:t>conf.ini</a:t>
            </a:r>
            <a:r>
              <a:rPr lang="zh-CN" altLang="en-US" dirty="0" smtClean="0"/>
              <a:t>进行设定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交互模式：根据提示，用户输入</a:t>
            </a:r>
            <a:endParaRPr lang="en-US" altLang="zh-CN" dirty="0" smtClean="0"/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</a:rPr>
              <a:t>其他</a:t>
            </a:r>
            <a:r>
              <a:rPr lang="zh-CN" altLang="en-US" b="1" dirty="0" smtClean="0">
                <a:solidFill>
                  <a:srgbClr val="0000FF"/>
                </a:solidFill>
              </a:rPr>
              <a:t>参数：记录的条数，上下限等 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qsort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包含在头文件</a:t>
            </a:r>
            <a:r>
              <a:rPr lang="en-US" altLang="zh-CN" b="1" dirty="0" smtClean="0">
                <a:solidFill>
                  <a:srgbClr val="FF0000"/>
                </a:solidFill>
              </a:rPr>
              <a:t>#include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b="1" dirty="0" smtClean="0">
                <a:solidFill>
                  <a:srgbClr val="FF0000"/>
                </a:solidFill>
              </a:rPr>
              <a:t>&gt;,</a:t>
            </a:r>
            <a:r>
              <a:rPr lang="zh-CN" altLang="en-US" dirty="0" smtClean="0"/>
              <a:t>其函数原型如下：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void </a:t>
            </a:r>
            <a:r>
              <a:rPr lang="en-US" altLang="zh-CN" b="1" dirty="0" err="1" smtClean="0"/>
              <a:t>qsort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void *</a:t>
            </a:r>
            <a:r>
              <a:rPr lang="en-US" altLang="zh-CN" b="1" dirty="0" smtClean="0"/>
              <a:t>base, </a:t>
            </a:r>
            <a:r>
              <a:rPr lang="en-US" altLang="zh-CN" b="1" dirty="0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nelem</a:t>
            </a:r>
            <a:r>
              <a:rPr lang="en-US" altLang="zh-CN" b="1" dirty="0" smtClean="0"/>
              <a:t>, </a:t>
            </a:r>
            <a:r>
              <a:rPr lang="en-US" altLang="zh-CN" b="1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/>
              <a:t>width,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smtClean="0"/>
              <a:t>*</a:t>
            </a:r>
            <a:r>
              <a:rPr lang="en-US" altLang="zh-CN" b="1" dirty="0" err="1" smtClean="0"/>
              <a:t>fcmp</a:t>
            </a:r>
            <a:r>
              <a:rPr lang="en-US" altLang="zh-CN" b="1" dirty="0" smtClean="0">
                <a:solidFill>
                  <a:srgbClr val="FF0000"/>
                </a:solidFill>
              </a:rPr>
              <a:t>)(</a:t>
            </a:r>
            <a:r>
              <a:rPr lang="en-US" altLang="zh-CN" b="1" dirty="0" smtClean="0"/>
              <a:t>const </a:t>
            </a:r>
            <a:r>
              <a:rPr lang="en-US" altLang="zh-CN" b="1" dirty="0" smtClean="0">
                <a:solidFill>
                  <a:srgbClr val="FF0000"/>
                </a:solidFill>
              </a:rPr>
              <a:t>void *</a:t>
            </a:r>
            <a:r>
              <a:rPr lang="en-US" altLang="zh-CN" b="1" dirty="0" smtClean="0"/>
              <a:t>,const </a:t>
            </a:r>
            <a:r>
              <a:rPr lang="en-US" altLang="zh-CN" b="1" dirty="0" smtClean="0">
                <a:solidFill>
                  <a:srgbClr val="FF0000"/>
                </a:solidFill>
              </a:rPr>
              <a:t>void*)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各参数代表的含义是：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base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0000FF"/>
                </a:solidFill>
              </a:rPr>
              <a:t>待排序数组首地址</a:t>
            </a:r>
            <a:r>
              <a:rPr lang="zh-CN" altLang="en-US" dirty="0" smtClean="0"/>
              <a:t>；</a:t>
            </a:r>
          </a:p>
          <a:p>
            <a:pPr>
              <a:buNone/>
            </a:pPr>
            <a:r>
              <a:rPr lang="en-US" altLang="zh-CN" dirty="0" err="1" smtClean="0"/>
              <a:t>nelem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数组中待排序元素数量</a:t>
            </a:r>
            <a:r>
              <a:rPr lang="zh-CN" altLang="en-US" dirty="0" smtClean="0"/>
              <a:t>；</a:t>
            </a:r>
          </a:p>
          <a:p>
            <a:pPr>
              <a:buNone/>
            </a:pPr>
            <a:r>
              <a:rPr lang="en-US" altLang="zh-CN" dirty="0" smtClean="0"/>
              <a:t>width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0000FF"/>
                </a:solidFill>
              </a:rPr>
              <a:t>各元素的占用空间大小；</a:t>
            </a:r>
          </a:p>
          <a:p>
            <a:pPr>
              <a:buNone/>
            </a:pPr>
            <a:r>
              <a:rPr lang="en-US" altLang="zh-CN" dirty="0" err="1" smtClean="0"/>
              <a:t>fcmp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指向函数的指针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实际运用中函数名就是函数指针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r>
              <a:rPr lang="zh-CN" altLang="en-US" dirty="0" smtClean="0"/>
              <a:t>：整数的排序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929718" cy="5429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stdlib.h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int </a:t>
            </a:r>
            <a:r>
              <a:rPr lang="en-US" altLang="zh-CN" sz="2000" dirty="0" err="1" smtClean="0"/>
              <a:t>cmp</a:t>
            </a:r>
            <a:r>
              <a:rPr lang="en-US" altLang="zh-CN" sz="2000" dirty="0" smtClean="0"/>
              <a:t>(const void*</a:t>
            </a:r>
            <a:r>
              <a:rPr lang="en-US" altLang="zh-CN" sz="2000" dirty="0" err="1" smtClean="0"/>
              <a:t>a,const</a:t>
            </a:r>
            <a:r>
              <a:rPr lang="en-US" altLang="zh-CN" sz="2000" dirty="0" smtClean="0"/>
              <a:t> void*b)//</a:t>
            </a:r>
            <a:r>
              <a:rPr lang="zh-CN" altLang="en-US" sz="2000" dirty="0" smtClean="0"/>
              <a:t>降序，而实现升序规则只需调换成</a:t>
            </a:r>
            <a:r>
              <a:rPr lang="en-US" altLang="zh-CN" sz="2000" dirty="0" smtClean="0"/>
              <a:t>a-b</a:t>
            </a:r>
            <a:r>
              <a:rPr lang="zh-CN" altLang="en-US" sz="2000" dirty="0" smtClean="0"/>
              <a:t>的形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	return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*(int*)b-*(int*)a;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 int main()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	int  a[6]={1,2,3,4,5,6},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qsort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(a,6,sizeof(int),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cmp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); </a:t>
            </a:r>
            <a:r>
              <a:rPr lang="en-US" altLang="zh-CN" sz="2000" dirty="0" smtClean="0"/>
              <a:t>//  a</a:t>
            </a:r>
            <a:r>
              <a:rPr lang="zh-CN" altLang="en-US" sz="2000" dirty="0" smtClean="0"/>
              <a:t>是被排序的数组，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是排序元素的个数</a:t>
            </a:r>
          </a:p>
          <a:p>
            <a:pPr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=0;i&lt;6;i++)                          //</a:t>
            </a:r>
            <a:r>
              <a:rPr lang="zh-CN" altLang="en-US" sz="2000" dirty="0" smtClean="0"/>
              <a:t>输出</a:t>
            </a:r>
          </a:p>
          <a:p>
            <a:pPr>
              <a:buNone/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("%d ",a[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</a:p>
          <a:p>
            <a:pPr>
              <a:buNone/>
            </a:pPr>
            <a:r>
              <a:rPr lang="en-US" altLang="zh-CN" sz="2000" dirty="0" smtClean="0"/>
              <a:t>	return 0;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00562" y="2928934"/>
            <a:ext cx="4357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提问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只对前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个元素排序，怎样修改？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r>
              <a:rPr lang="zh-CN" altLang="en-US" dirty="0" smtClean="0"/>
              <a:t>：浮点数的排序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stdlib.h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int </a:t>
            </a:r>
            <a:r>
              <a:rPr lang="en-US" altLang="zh-CN" sz="2000" dirty="0" err="1" smtClean="0"/>
              <a:t>cmp</a:t>
            </a:r>
            <a:r>
              <a:rPr lang="en-US" altLang="zh-CN" sz="2000" dirty="0" smtClean="0"/>
              <a:t>(const void*</a:t>
            </a:r>
            <a:r>
              <a:rPr lang="en-US" altLang="zh-CN" sz="2000" dirty="0" err="1" smtClean="0"/>
              <a:t>a,const</a:t>
            </a:r>
            <a:r>
              <a:rPr lang="en-US" altLang="zh-CN" sz="2000" dirty="0" smtClean="0"/>
              <a:t> void*b)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	return 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(*(double*)a-*(double*)b&gt;0)?1:-1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int main()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	double in[6] = {1.0, 2.3, 3.6,-4.9, 5.6, 6.8};</a:t>
            </a:r>
          </a:p>
          <a:p>
            <a:pPr>
              <a:buNone/>
            </a:pPr>
            <a:r>
              <a:rPr lang="en-US" altLang="zh-CN" sz="2000" dirty="0" smtClean="0"/>
              <a:t>	int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qsort</a:t>
            </a:r>
            <a:r>
              <a:rPr lang="en-US" altLang="zh-CN" sz="2000" dirty="0" smtClean="0"/>
              <a:t>(in,6,sizeof(double),</a:t>
            </a:r>
            <a:r>
              <a:rPr lang="en-US" altLang="zh-CN" sz="2000" dirty="0" err="1" smtClean="0"/>
              <a:t>cmp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	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=0;i&lt;6;i++)                          //</a:t>
            </a:r>
            <a:r>
              <a:rPr lang="zh-CN" altLang="en-US" sz="2000" dirty="0" smtClean="0"/>
              <a:t>输出</a:t>
            </a:r>
          </a:p>
          <a:p>
            <a:pPr>
              <a:buNone/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("%lf ",in[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</a:p>
          <a:p>
            <a:pPr>
              <a:buNone/>
            </a:pPr>
            <a:r>
              <a:rPr lang="en-US" altLang="zh-CN" sz="2000" dirty="0" smtClean="0"/>
              <a:t>	return 0;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71934" y="3214686"/>
            <a:ext cx="4357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提问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输出结果是降序还是升序？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3</a:t>
            </a:r>
            <a:r>
              <a:rPr lang="zh-CN" altLang="en-US" dirty="0" smtClean="0"/>
              <a:t>：字符串的排序</a:t>
            </a:r>
            <a:r>
              <a:rPr lang="en-US" altLang="zh-CN" dirty="0" smtClean="0"/>
              <a:t>char s[][]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char s[100][100];</a:t>
            </a:r>
          </a:p>
          <a:p>
            <a:pPr>
              <a:buNone/>
            </a:pPr>
            <a:r>
              <a:rPr lang="en-US" altLang="zh-CN" sz="2000" dirty="0" smtClean="0"/>
              <a:t>int </a:t>
            </a:r>
            <a:r>
              <a:rPr lang="en-US" altLang="zh-CN" sz="2000" dirty="0" err="1" smtClean="0"/>
              <a:t>i,n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int </a:t>
            </a:r>
            <a:r>
              <a:rPr lang="en-US" altLang="zh-CN" sz="2000" dirty="0" err="1" smtClean="0"/>
              <a:t>cmp</a:t>
            </a:r>
            <a:r>
              <a:rPr lang="en-US" altLang="zh-CN" sz="2000" dirty="0" smtClean="0"/>
              <a:t>(const void *</a:t>
            </a:r>
            <a:r>
              <a:rPr lang="en-US" altLang="zh-CN" sz="2000" dirty="0" err="1" smtClean="0"/>
              <a:t>a,const</a:t>
            </a:r>
            <a:r>
              <a:rPr lang="en-US" altLang="zh-CN" sz="2000" dirty="0" smtClean="0"/>
              <a:t> void *b)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     return(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strcmp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((char*)a,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(char*)b)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int main()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</a:t>
            </a:r>
            <a:r>
              <a:rPr lang="en-US" altLang="zh-CN" sz="2000" dirty="0" err="1" smtClean="0"/>
              <a:t>d",&amp;n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   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 	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</a:t>
            </a:r>
            <a:r>
              <a:rPr lang="en-US" altLang="zh-CN" sz="2000" dirty="0" err="1" smtClean="0"/>
              <a:t>s",s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qsort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s,n,sizeof</a:t>
            </a:r>
            <a:r>
              <a:rPr lang="en-US" altLang="zh-CN" sz="2000" dirty="0" smtClean="0"/>
              <a:t>(s[0]),</a:t>
            </a:r>
            <a:r>
              <a:rPr lang="en-US" altLang="zh-CN" sz="2000" dirty="0" err="1" smtClean="0"/>
              <a:t>cmp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("_________________after sort:_________________\n");</a:t>
            </a:r>
          </a:p>
          <a:p>
            <a:pPr>
              <a:buNone/>
            </a:pPr>
            <a:r>
              <a:rPr lang="en-US" altLang="zh-CN" sz="2000" dirty="0" smtClean="0"/>
              <a:t>   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("%s\</a:t>
            </a:r>
            <a:r>
              <a:rPr lang="en-US" altLang="zh-CN" sz="2000" dirty="0" err="1" smtClean="0"/>
              <a:t>n",s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</a:p>
          <a:p>
            <a:pPr>
              <a:buNone/>
            </a:pPr>
            <a:r>
              <a:rPr lang="en-US" altLang="zh-CN" sz="2000" dirty="0" smtClean="0"/>
              <a:t>     return(0);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r>
              <a:rPr lang="zh-CN" altLang="en-US" dirty="0" smtClean="0"/>
              <a:t>：对</a:t>
            </a:r>
            <a:r>
              <a:rPr lang="zh-CN" altLang="en-US" dirty="0" smtClean="0"/>
              <a:t>结构体数组排序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14422"/>
            <a:ext cx="475774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node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     double date1;</a:t>
            </a:r>
          </a:p>
          <a:p>
            <a:pPr>
              <a:buNone/>
            </a:pPr>
            <a:r>
              <a:rPr lang="en-US" altLang="zh-CN" sz="2000" dirty="0" smtClean="0"/>
              <a:t>     int no;</a:t>
            </a:r>
          </a:p>
          <a:p>
            <a:pPr>
              <a:buNone/>
            </a:pPr>
            <a:r>
              <a:rPr lang="en-US" altLang="zh-CN" sz="2000" dirty="0" smtClean="0"/>
              <a:t>} s[100];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int </a:t>
            </a:r>
            <a:r>
              <a:rPr lang="en-US" altLang="zh-CN" sz="2000" dirty="0" err="1" smtClean="0"/>
              <a:t>i,n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int </a:t>
            </a:r>
            <a:r>
              <a:rPr lang="en-US" altLang="zh-CN" sz="2000" dirty="0" err="1" smtClean="0"/>
              <a:t>cmp</a:t>
            </a:r>
            <a:r>
              <a:rPr lang="en-US" altLang="zh-CN" sz="2000" dirty="0" smtClean="0"/>
              <a:t>(const void *</a:t>
            </a:r>
            <a:r>
              <a:rPr lang="en-US" altLang="zh-CN" sz="2000" dirty="0" err="1" smtClean="0"/>
              <a:t>a,const</a:t>
            </a:r>
            <a:r>
              <a:rPr lang="en-US" altLang="zh-CN" sz="2000" dirty="0" smtClean="0"/>
              <a:t> void *b)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node *</a:t>
            </a:r>
            <a:r>
              <a:rPr lang="en-US" altLang="zh-CN" sz="2000" dirty="0" err="1" smtClean="0"/>
              <a:t>aa</a:t>
            </a:r>
            <a:r>
              <a:rPr lang="en-US" altLang="zh-CN" sz="2000" dirty="0" smtClean="0"/>
              <a:t>=(node *)a;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node *bb=(node *)b;</a:t>
            </a:r>
          </a:p>
          <a:p>
            <a:pPr>
              <a:buNone/>
            </a:pPr>
            <a:r>
              <a:rPr lang="en-US" altLang="zh-CN" sz="2000" dirty="0" smtClean="0"/>
              <a:t>     return(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aa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-&gt;date1)&gt;(bb-&gt;date1))?1:-1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>
          <a:xfrm>
            <a:off x="4786314" y="1214422"/>
            <a:ext cx="411476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int main()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</a:t>
            </a:r>
            <a:r>
              <a:rPr lang="en-US" altLang="zh-CN" sz="2000" dirty="0" err="1" smtClean="0"/>
              <a:t>d",&amp;n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</a:t>
            </a:r>
          </a:p>
          <a:p>
            <a:pPr>
              <a:buNone/>
            </a:pPr>
            <a:r>
              <a:rPr lang="en-US" altLang="zh-CN" sz="2000" dirty="0" smtClean="0"/>
              <a:t>     {</a:t>
            </a:r>
          </a:p>
          <a:p>
            <a:pPr>
              <a:buNone/>
            </a:pPr>
            <a:r>
              <a:rPr lang="en-US" altLang="zh-CN" sz="2000" dirty="0" smtClean="0"/>
              <a:t>         s[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].no=i+1;</a:t>
            </a:r>
          </a:p>
          <a:p>
            <a:pPr>
              <a:buNone/>
            </a:pPr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</a:t>
            </a:r>
            <a:r>
              <a:rPr lang="en-US" altLang="zh-CN" sz="2000" dirty="0" err="1" smtClean="0"/>
              <a:t>lf",&amp;s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].date1);</a:t>
            </a:r>
          </a:p>
          <a:p>
            <a:pPr>
              <a:buNone/>
            </a:pPr>
            <a:r>
              <a:rPr lang="en-US" altLang="zh-CN" sz="2000" dirty="0" smtClean="0"/>
              <a:t>     }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qsort</a:t>
            </a:r>
            <a:r>
              <a:rPr lang="en-US" altLang="zh-CN" sz="2000" dirty="0" smtClean="0"/>
              <a:t>(s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n,</a:t>
            </a:r>
            <a:r>
              <a:rPr lang="zh-CN" altLang="en-US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sizeof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(s[0])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cmp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(“___after sort:______\n");</a:t>
            </a:r>
          </a:p>
          <a:p>
            <a:pPr>
              <a:buNone/>
            </a:pPr>
            <a:r>
              <a:rPr lang="en-US" altLang="zh-CN" sz="2000" dirty="0" smtClean="0"/>
              <a:t>   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("%d   	%lf\</a:t>
            </a:r>
            <a:r>
              <a:rPr lang="en-US" altLang="zh-CN" sz="2000" dirty="0" err="1" smtClean="0"/>
              <a:t>n",s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no,s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].date1);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</a:p>
          <a:p>
            <a:pPr>
              <a:buNone/>
            </a:pPr>
            <a:r>
              <a:rPr lang="en-US" altLang="zh-CN" sz="2000" dirty="0" smtClean="0"/>
              <a:t>     return(0);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2249471" y="3749677"/>
            <a:ext cx="4929222" cy="1588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 </a:t>
            </a:r>
            <a:r>
              <a:rPr lang="zh-CN" altLang="en-US" dirty="0" smtClean="0"/>
              <a:t>行</a:t>
            </a:r>
            <a:r>
              <a:rPr lang="en-US" altLang="zh-CN" dirty="0" smtClean="0"/>
              <a:t>3 </a:t>
            </a:r>
            <a:r>
              <a:rPr lang="zh-CN" altLang="en-US" dirty="0" smtClean="0"/>
              <a:t>列的二维数组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2224843"/>
              </p:ext>
            </p:extLst>
          </p:nvPr>
        </p:nvGraphicFramePr>
        <p:xfrm>
          <a:off x="3131842" y="2420888"/>
          <a:ext cx="45118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941"/>
                <a:gridCol w="1503941"/>
                <a:gridCol w="150394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2099742"/>
            <a:ext cx="155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buffer</a:t>
            </a:r>
            <a:endParaRPr lang="zh-CN" altLang="en-US" sz="36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234693" y="2420888"/>
            <a:ext cx="90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/>
          <p:cNvSpPr/>
          <p:nvPr/>
        </p:nvSpPr>
        <p:spPr>
          <a:xfrm>
            <a:off x="2843808" y="2420888"/>
            <a:ext cx="296386" cy="1872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3000372"/>
            <a:ext cx="134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n</a:t>
            </a:r>
            <a:r>
              <a:rPr lang="zh-CN" altLang="en-US" sz="3600" dirty="0" smtClean="0"/>
              <a:t>条</a:t>
            </a:r>
            <a:endParaRPr lang="zh-CN" altLang="en-US" sz="3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5000636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注意：</a:t>
            </a:r>
            <a:r>
              <a:rPr lang="zh-CN" altLang="en-US" b="1" dirty="0" smtClean="0"/>
              <a:t>二维数组中相邻元素之间</a:t>
            </a:r>
            <a:r>
              <a:rPr lang="zh-CN" altLang="en-US" b="1" dirty="0" smtClean="0">
                <a:solidFill>
                  <a:srgbClr val="0000FF"/>
                </a:solidFill>
              </a:rPr>
              <a:t>逻辑上存在前后关系， 物理存储位置上也存在前后连续的关系。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2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长度为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的结构体数组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198748"/>
              </p:ext>
            </p:extLst>
          </p:nvPr>
        </p:nvGraphicFramePr>
        <p:xfrm>
          <a:off x="3131842" y="2420888"/>
          <a:ext cx="4511823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8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结构体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3038" y="209974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buffer</a:t>
            </a:r>
            <a:endParaRPr lang="zh-CN" altLang="en-US" sz="36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234693" y="2420888"/>
            <a:ext cx="90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/>
          <p:cNvSpPr/>
          <p:nvPr/>
        </p:nvSpPr>
        <p:spPr>
          <a:xfrm>
            <a:off x="2843808" y="2420888"/>
            <a:ext cx="299432" cy="20082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12603" y="3068421"/>
            <a:ext cx="134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n</a:t>
            </a:r>
            <a:r>
              <a:rPr lang="zh-CN" altLang="en-US" sz="3600" dirty="0" smtClean="0"/>
              <a:t>条</a:t>
            </a:r>
            <a:endParaRPr lang="zh-CN" altLang="en-US" sz="3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134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长度为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的指针数组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4473925"/>
              </p:ext>
            </p:extLst>
          </p:nvPr>
        </p:nvGraphicFramePr>
        <p:xfrm>
          <a:off x="3131843" y="2420888"/>
          <a:ext cx="2016222" cy="300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2"/>
              </a:tblGrid>
              <a:tr h="844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指针</a:t>
                      </a:r>
                      <a:endParaRPr lang="zh-CN" altLang="en-US" sz="3200" dirty="0"/>
                    </a:p>
                  </a:txBody>
                  <a:tcPr/>
                </a:tc>
              </a:tr>
              <a:tr h="5409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5409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409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09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676" y="2085326"/>
            <a:ext cx="133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buffer</a:t>
            </a:r>
            <a:endParaRPr lang="zh-CN" altLang="en-US" sz="36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113010" y="2857496"/>
            <a:ext cx="90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/>
          <p:cNvSpPr/>
          <p:nvPr/>
        </p:nvSpPr>
        <p:spPr>
          <a:xfrm>
            <a:off x="2843808" y="2420888"/>
            <a:ext cx="370870" cy="29369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41165" y="3568487"/>
            <a:ext cx="141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n</a:t>
            </a:r>
            <a:r>
              <a:rPr lang="zh-CN" altLang="en-US" sz="3600" dirty="0" smtClean="0"/>
              <a:t>条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32381" y="2554244"/>
            <a:ext cx="175879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结构体</a:t>
            </a:r>
            <a:endParaRPr lang="zh-CN" altLang="en-US" sz="32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153954" y="3571876"/>
            <a:ext cx="90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9677" y="3300149"/>
            <a:ext cx="175879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结构体</a:t>
            </a:r>
            <a:endParaRPr lang="zh-CN" altLang="en-US" sz="32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109812" y="4099238"/>
            <a:ext cx="90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143504" y="4643446"/>
            <a:ext cx="90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143504" y="5143512"/>
            <a:ext cx="90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72057" y="4857760"/>
            <a:ext cx="175879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结构体</a:t>
            </a:r>
            <a:endParaRPr lang="zh-CN" altLang="en-US" sz="32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234693" y="2420888"/>
            <a:ext cx="90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51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包含头结点的单向链表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730180" y="2568563"/>
            <a:ext cx="1224136" cy="954107"/>
            <a:chOff x="2699792" y="2636803"/>
            <a:chExt cx="1224136" cy="954107"/>
          </a:xfrm>
        </p:grpSpPr>
        <p:sp>
          <p:nvSpPr>
            <p:cNvPr id="3" name="TextBox 2"/>
            <p:cNvSpPr txBox="1"/>
            <p:nvPr/>
          </p:nvSpPr>
          <p:spPr>
            <a:xfrm>
              <a:off x="2699792" y="2636803"/>
              <a:ext cx="750683" cy="95410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结点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3" idx="3"/>
            </p:cNvCxnSpPr>
            <p:nvPr/>
          </p:nvCxnSpPr>
          <p:spPr>
            <a:xfrm flipV="1">
              <a:off x="3450475" y="2821469"/>
              <a:ext cx="473453" cy="29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965963" y="2634388"/>
            <a:ext cx="1224136" cy="954107"/>
            <a:chOff x="2666741" y="2636803"/>
            <a:chExt cx="1224136" cy="954107"/>
          </a:xfrm>
        </p:grpSpPr>
        <p:sp>
          <p:nvSpPr>
            <p:cNvPr id="21" name="TextBox 20"/>
            <p:cNvSpPr txBox="1"/>
            <p:nvPr/>
          </p:nvSpPr>
          <p:spPr>
            <a:xfrm>
              <a:off x="2666741" y="2636803"/>
              <a:ext cx="750683" cy="95410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结点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21" idx="3"/>
            </p:cNvCxnSpPr>
            <p:nvPr/>
          </p:nvCxnSpPr>
          <p:spPr>
            <a:xfrm flipV="1">
              <a:off x="3417424" y="2821469"/>
              <a:ext cx="473453" cy="29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189469" y="2638637"/>
            <a:ext cx="1224136" cy="523220"/>
            <a:chOff x="2666741" y="2636803"/>
            <a:chExt cx="1224136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2666741" y="2636803"/>
              <a:ext cx="750683" cy="5232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cxnSp>
          <p:nvCxnSpPr>
            <p:cNvPr id="25" name="直接箭头连接符 24"/>
            <p:cNvCxnSpPr>
              <a:stCxn id="24" idx="3"/>
            </p:cNvCxnSpPr>
            <p:nvPr/>
          </p:nvCxnSpPr>
          <p:spPr>
            <a:xfrm flipV="1">
              <a:off x="3417424" y="2821469"/>
              <a:ext cx="473453" cy="76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413605" y="2638637"/>
            <a:ext cx="1224136" cy="954107"/>
            <a:chOff x="2666741" y="2636803"/>
            <a:chExt cx="1224136" cy="954107"/>
          </a:xfrm>
        </p:grpSpPr>
        <p:sp>
          <p:nvSpPr>
            <p:cNvPr id="27" name="TextBox 26"/>
            <p:cNvSpPr txBox="1"/>
            <p:nvPr/>
          </p:nvSpPr>
          <p:spPr>
            <a:xfrm>
              <a:off x="2666741" y="2636803"/>
              <a:ext cx="750683" cy="95410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</a:rPr>
                <a:t>结点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7" idx="3"/>
            </p:cNvCxnSpPr>
            <p:nvPr/>
          </p:nvCxnSpPr>
          <p:spPr>
            <a:xfrm flipV="1">
              <a:off x="3417424" y="2821469"/>
              <a:ext cx="473453" cy="29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637741" y="2639994"/>
            <a:ext cx="107766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NULL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>
            <a:stCxn id="34" idx="3"/>
            <a:endCxn id="3" idx="1"/>
          </p:cNvCxnSpPr>
          <p:nvPr/>
        </p:nvCxnSpPr>
        <p:spPr>
          <a:xfrm flipV="1">
            <a:off x="1730431" y="3045617"/>
            <a:ext cx="999749" cy="2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158" y="2786058"/>
            <a:ext cx="1373273" cy="52322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头结点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405" y="1428736"/>
            <a:ext cx="342504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存储数据记录</a:t>
            </a:r>
            <a:r>
              <a:rPr lang="zh-CN" altLang="en-US" sz="2800" dirty="0"/>
              <a:t>个数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84052" y="3786190"/>
            <a:ext cx="18573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存储一条数据记录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26019" y="3808518"/>
            <a:ext cx="1745111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存储一条数据记录</a:t>
            </a:r>
          </a:p>
        </p:txBody>
      </p:sp>
      <p:cxnSp>
        <p:nvCxnSpPr>
          <p:cNvPr id="39" name="直接箭头连接符 38"/>
          <p:cNvCxnSpPr>
            <a:stCxn id="34" idx="0"/>
            <a:endCxn id="35" idx="2"/>
          </p:cNvCxnSpPr>
          <p:nvPr/>
        </p:nvCxnSpPr>
        <p:spPr>
          <a:xfrm rot="5400000" flipH="1" flipV="1">
            <a:off x="1092310" y="1903441"/>
            <a:ext cx="834102" cy="931132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792450" y="3018986"/>
            <a:ext cx="0" cy="779714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116538" y="3003720"/>
            <a:ext cx="0" cy="779714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06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与实验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的整合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428596" y="1785926"/>
          <a:ext cx="8286808" cy="3167072"/>
        </p:xfrm>
        <a:graphic>
          <a:graphicData uri="http://schemas.openxmlformats.org/presentationml/2006/ole">
            <p:oleObj spid="_x0000_s1025" r:id="rId3" imgW="6370545" imgH="2225610" progId="Visio.Drawing.11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system </a:t>
            </a:r>
            <a:r>
              <a:rPr lang="zh-CN" altLang="en-US" b="1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函数需加头文件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后方可调用。</a:t>
            </a:r>
            <a:endParaRPr lang="en-US" altLang="zh-CN" dirty="0" smtClean="0"/>
          </a:p>
          <a:p>
            <a:r>
              <a:rPr lang="zh-CN" altLang="en-US" dirty="0" smtClean="0"/>
              <a:t>函数名： </a:t>
            </a:r>
            <a:r>
              <a:rPr lang="en-US" altLang="zh-CN" dirty="0" smtClean="0"/>
              <a:t>system</a:t>
            </a:r>
          </a:p>
          <a:p>
            <a:pPr lvl="1"/>
            <a:r>
              <a:rPr lang="zh-CN" altLang="en-US" dirty="0" smtClean="0"/>
              <a:t>功 能： 发出一个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命令</a:t>
            </a:r>
          </a:p>
          <a:p>
            <a:pPr lvl="1"/>
            <a:r>
              <a:rPr lang="zh-CN" altLang="en-US" dirty="0" smtClean="0"/>
              <a:t>用 法：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system(char *command);</a:t>
            </a: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程序例：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/>
              <a:t>#include 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pPr marL="400050" lvl="1" indent="0">
              <a:buNone/>
            </a:pPr>
            <a:r>
              <a:rPr lang="en-US" altLang="zh-CN" dirty="0" smtClean="0"/>
              <a:t>#include 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40005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 main(void)</a:t>
            </a:r>
          </a:p>
          <a:p>
            <a:pPr marL="400050" lvl="1" indent="0">
              <a:buNone/>
            </a:pPr>
            <a:r>
              <a:rPr lang="en-US" altLang="zh-CN" dirty="0" smtClean="0"/>
              <a:t>{</a:t>
            </a:r>
          </a:p>
          <a:p>
            <a:pPr marL="400050" lvl="1" indent="0">
              <a:buNone/>
            </a:pPr>
            <a:r>
              <a:rPr lang="en-US" altLang="zh-CN" dirty="0" smtClean="0"/>
              <a:t>    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("About to spawn and run a DOS command\n");</a:t>
            </a:r>
          </a:p>
          <a:p>
            <a:pPr marL="400050" lvl="1" indent="0">
              <a:buNone/>
            </a:pPr>
            <a:r>
              <a:rPr lang="en-US" altLang="zh-CN" dirty="0" smtClean="0"/>
              <a:t>    </a:t>
            </a:r>
            <a:r>
              <a:rPr lang="en-US" altLang="zh-CN" b="1" dirty="0" smtClean="0">
                <a:solidFill>
                  <a:srgbClr val="C00000"/>
                </a:solidFill>
              </a:rPr>
              <a:t>system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</a:t>
            </a:r>
            <a:r>
              <a:rPr lang="en-US" altLang="zh-CN" b="1" dirty="0" err="1" smtClean="0">
                <a:solidFill>
                  <a:srgbClr val="7030A0"/>
                </a:solidFill>
              </a:rPr>
              <a:t>dir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);</a:t>
            </a:r>
          </a:p>
          <a:p>
            <a:pPr marL="400050" lvl="1" indent="0">
              <a:buNone/>
            </a:pPr>
            <a:r>
              <a:rPr lang="en-US" altLang="zh-CN" dirty="0" smtClean="0"/>
              <a:t>    return 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646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system()</a:t>
            </a:r>
            <a:r>
              <a:rPr lang="zh-CN" altLang="en-US" dirty="0" smtClean="0"/>
              <a:t>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 smtClean="0"/>
              <a:t>#include&lt;</a:t>
            </a:r>
            <a:r>
              <a:rPr lang="en-US" altLang="zh-CN" sz="2200" dirty="0" err="1" smtClean="0"/>
              <a:t>stdlib.h</a:t>
            </a:r>
            <a:r>
              <a:rPr lang="en-US" altLang="zh-CN" sz="2200" dirty="0" smtClean="0"/>
              <a:t>&gt;</a:t>
            </a:r>
          </a:p>
          <a:p>
            <a:pPr marL="0" indent="0">
              <a:buNone/>
            </a:pPr>
            <a:r>
              <a:rPr lang="en-US" altLang="zh-CN" sz="2200" dirty="0" smtClean="0"/>
              <a:t>#include&lt;</a:t>
            </a:r>
            <a:r>
              <a:rPr lang="en-US" altLang="zh-CN" sz="2200" dirty="0" err="1" smtClean="0"/>
              <a:t>stdio.h</a:t>
            </a:r>
            <a:r>
              <a:rPr lang="en-US" altLang="zh-CN" sz="2200" dirty="0" smtClean="0"/>
              <a:t>&gt;</a:t>
            </a:r>
          </a:p>
          <a:p>
            <a:pPr marL="0" indent="0">
              <a:buNone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main(void)</a:t>
            </a:r>
          </a:p>
          <a:p>
            <a:pPr marL="0" indent="0">
              <a:buNone/>
            </a:pPr>
            <a:r>
              <a:rPr lang="en-US" altLang="zh-CN" sz="2200" dirty="0" smtClean="0"/>
              <a:t>{</a:t>
            </a:r>
          </a:p>
          <a:p>
            <a:pPr marL="0" indent="0">
              <a:buNone/>
            </a:pPr>
            <a:r>
              <a:rPr lang="en-US" altLang="zh-CN" sz="2200" dirty="0" smtClean="0"/>
              <a:t>//	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system</a:t>
            </a:r>
            <a:r>
              <a:rPr lang="en-US" altLang="zh-CN" sz="2200" b="1" dirty="0" smtClean="0">
                <a:solidFill>
                  <a:srgbClr val="7030A0"/>
                </a:solidFill>
              </a:rPr>
              <a:t>("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del</a:t>
            </a:r>
            <a:r>
              <a:rPr lang="en-US" altLang="zh-CN" sz="2200" b="1" dirty="0" smtClean="0">
                <a:solidFill>
                  <a:srgbClr val="7030A0"/>
                </a:solidFill>
              </a:rPr>
              <a:t>  c:\\a.txt");</a:t>
            </a:r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	char </a:t>
            </a:r>
            <a:r>
              <a:rPr lang="en-US" altLang="zh-CN" sz="2200" dirty="0" err="1" smtClean="0"/>
              <a:t>tmp</a:t>
            </a:r>
            <a:r>
              <a:rPr lang="en-US" altLang="zh-CN" sz="2200" dirty="0" smtClean="0"/>
              <a:t>[80];</a:t>
            </a:r>
          </a:p>
          <a:p>
            <a:pPr marL="0" indent="0">
              <a:buNone/>
            </a:pPr>
            <a:r>
              <a:rPr lang="en-US" altLang="zh-CN" sz="2200" dirty="0" smtClean="0"/>
              <a:t>	char var1[20] = "c:\\a.txt";</a:t>
            </a:r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2200" dirty="0" err="1" smtClean="0"/>
              <a:t>sprintf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tmp</a:t>
            </a:r>
            <a:r>
              <a:rPr lang="en-US" altLang="zh-CN" sz="2200" dirty="0" smtClean="0"/>
              <a:t>, "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del  %s</a:t>
            </a:r>
            <a:r>
              <a:rPr lang="en-US" altLang="zh-CN" sz="2200" dirty="0" smtClean="0"/>
              <a:t>", var1);</a:t>
            </a:r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2200" b="1" dirty="0">
                <a:solidFill>
                  <a:srgbClr val="C00000"/>
                </a:solidFill>
              </a:rPr>
              <a:t>system</a:t>
            </a:r>
            <a:r>
              <a:rPr lang="en-US" altLang="zh-CN" sz="2200" b="1" dirty="0">
                <a:solidFill>
                  <a:srgbClr val="7030A0"/>
                </a:solidFill>
              </a:rPr>
              <a:t>(</a:t>
            </a:r>
            <a:r>
              <a:rPr lang="en-US" altLang="zh-CN" sz="2200" b="1" dirty="0" err="1">
                <a:solidFill>
                  <a:srgbClr val="7030A0"/>
                </a:solidFill>
              </a:rPr>
              <a:t>tmp</a:t>
            </a:r>
            <a:r>
              <a:rPr lang="en-US" altLang="zh-CN" sz="2200" dirty="0" smtClean="0"/>
              <a:t>);</a:t>
            </a:r>
          </a:p>
          <a:p>
            <a:pPr marL="0" indent="0">
              <a:buNone/>
            </a:pPr>
            <a:r>
              <a:rPr lang="en-US" altLang="zh-CN" sz="2200" dirty="0" smtClean="0"/>
              <a:t>	return 0;</a:t>
            </a:r>
          </a:p>
          <a:p>
            <a:pPr marL="0" indent="0">
              <a:buNone/>
            </a:pPr>
            <a:r>
              <a:rPr lang="en-US" altLang="zh-CN" sz="2200" dirty="0" smtClean="0"/>
              <a:t>}</a:t>
            </a:r>
            <a:endParaRPr lang="zh-CN" altLang="en-US" sz="22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278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system()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2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3571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//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helloArgc.c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stdio.h</a:t>
            </a:r>
            <a:r>
              <a:rPr lang="en-US" altLang="zh-CN" sz="2000" b="1" dirty="0" smtClean="0"/>
              <a:t>&gt;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void main(int </a:t>
            </a:r>
            <a:r>
              <a:rPr lang="en-US" altLang="zh-CN" sz="2000" b="1" dirty="0" err="1" smtClean="0"/>
              <a:t>argc</a:t>
            </a:r>
            <a:r>
              <a:rPr lang="en-US" altLang="zh-CN" sz="2000" b="1" dirty="0" smtClean="0"/>
              <a:t>, char *</a:t>
            </a:r>
            <a:r>
              <a:rPr lang="en-US" altLang="zh-CN" sz="2000" b="1" dirty="0" err="1" smtClean="0"/>
              <a:t>argv</a:t>
            </a:r>
            <a:r>
              <a:rPr lang="en-US" altLang="zh-CN" sz="2000" b="1" dirty="0" smtClean="0"/>
              <a:t>[])</a:t>
            </a:r>
          </a:p>
          <a:p>
            <a:r>
              <a:rPr lang="en-US" altLang="zh-CN" sz="2000" b="1" dirty="0" smtClean="0"/>
              <a:t>{</a:t>
            </a:r>
          </a:p>
          <a:p>
            <a:r>
              <a:rPr lang="zh-CN" altLang="en-US" sz="2000" b="1" dirty="0" smtClean="0"/>
              <a:t>      </a:t>
            </a:r>
            <a:r>
              <a:rPr lang="en-US" altLang="zh-CN" sz="2000" b="1" dirty="0" smtClean="0"/>
              <a:t>int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</a:t>
            </a:r>
          </a:p>
          <a:p>
            <a:r>
              <a:rPr lang="zh-CN" altLang="en-US" sz="2000" b="1" dirty="0" smtClean="0"/>
              <a:t>      </a:t>
            </a:r>
            <a:r>
              <a:rPr lang="en-US" altLang="zh-CN" sz="2000" b="1" dirty="0" smtClean="0"/>
              <a:t>for(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=0</a:t>
            </a:r>
            <a:r>
              <a:rPr lang="en-US" altLang="zh-CN" sz="2000" b="1" dirty="0" smtClean="0"/>
              <a:t>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&lt;</a:t>
            </a:r>
            <a:r>
              <a:rPr lang="en-US" altLang="zh-CN" sz="2000" b="1" dirty="0" err="1" smtClean="0"/>
              <a:t>argc</a:t>
            </a:r>
            <a:r>
              <a:rPr lang="en-US" altLang="zh-CN" sz="2000" b="1" dirty="0" smtClean="0"/>
              <a:t>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++)</a:t>
            </a:r>
          </a:p>
          <a:p>
            <a:r>
              <a:rPr lang="zh-CN" altLang="en-US" sz="2000" b="1" dirty="0" smtClean="0"/>
              <a:t>        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("%s\n", </a:t>
            </a:r>
            <a:r>
              <a:rPr lang="en-US" altLang="zh-CN" sz="2000" b="1" dirty="0" err="1" smtClean="0"/>
              <a:t>argv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]);</a:t>
            </a:r>
          </a:p>
          <a:p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314" y="1285860"/>
            <a:ext cx="3643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//systemTest2.c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stdlib.h</a:t>
            </a:r>
            <a:r>
              <a:rPr lang="en-US" altLang="zh-CN" sz="2000" b="1" dirty="0" smtClean="0"/>
              <a:t>&gt;</a:t>
            </a:r>
          </a:p>
          <a:p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stdio.h</a:t>
            </a:r>
            <a:r>
              <a:rPr lang="en-US" altLang="zh-CN" sz="2000" b="1" dirty="0" smtClean="0"/>
              <a:t>&gt;</a:t>
            </a:r>
          </a:p>
          <a:p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string.h</a:t>
            </a:r>
            <a:r>
              <a:rPr lang="en-US" altLang="zh-CN" sz="2000" b="1" dirty="0" smtClean="0"/>
              <a:t>&gt;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int main(int </a:t>
            </a:r>
            <a:r>
              <a:rPr lang="en-US" altLang="zh-CN" sz="2000" b="1" dirty="0" err="1" smtClean="0"/>
              <a:t>argc</a:t>
            </a:r>
            <a:r>
              <a:rPr lang="en-US" altLang="zh-CN" sz="2000" b="1" dirty="0" smtClean="0"/>
              <a:t>, char *</a:t>
            </a:r>
            <a:r>
              <a:rPr lang="en-US" altLang="zh-CN" sz="2000" b="1" dirty="0" err="1" smtClean="0"/>
              <a:t>argv</a:t>
            </a:r>
            <a:r>
              <a:rPr lang="en-US" altLang="zh-CN" sz="2000" b="1" dirty="0" smtClean="0"/>
              <a:t>[])</a:t>
            </a:r>
          </a:p>
          <a:p>
            <a:r>
              <a:rPr lang="en-US" altLang="zh-CN" sz="2000" b="1" dirty="0" smtClean="0"/>
              <a:t>{</a:t>
            </a:r>
          </a:p>
          <a:p>
            <a:r>
              <a:rPr lang="zh-CN" altLang="en-US" sz="2000" b="1" dirty="0" smtClean="0"/>
              <a:t>     </a:t>
            </a:r>
            <a:r>
              <a:rPr lang="en-US" altLang="zh-CN" sz="2000" b="1" dirty="0" smtClean="0"/>
              <a:t>int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</a:t>
            </a:r>
          </a:p>
          <a:p>
            <a:r>
              <a:rPr lang="zh-CN" altLang="en-US" sz="2000" b="1" dirty="0" smtClean="0"/>
              <a:t>     </a:t>
            </a:r>
            <a:r>
              <a:rPr lang="en-US" altLang="zh-CN" sz="2000" b="1" dirty="0" smtClean="0"/>
              <a:t>char 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[80];</a:t>
            </a:r>
          </a:p>
          <a:p>
            <a:r>
              <a:rPr lang="zh-CN" altLang="en-US" sz="2000" b="1" dirty="0" smtClean="0"/>
              <a:t>     </a:t>
            </a:r>
            <a:r>
              <a:rPr lang="en-US" altLang="zh-CN" sz="2000" b="1" dirty="0" err="1" smtClean="0"/>
              <a:t>strcpy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, "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helloArgc.exe</a:t>
            </a:r>
            <a:r>
              <a:rPr lang="en-US" altLang="zh-CN" sz="2000" b="1" dirty="0" smtClean="0"/>
              <a:t>  ");</a:t>
            </a:r>
          </a:p>
          <a:p>
            <a:r>
              <a:rPr lang="zh-CN" altLang="en-US" sz="2000" b="1" dirty="0" smtClean="0"/>
              <a:t>     </a:t>
            </a:r>
            <a:r>
              <a:rPr lang="en-US" altLang="zh-CN" sz="2000" b="1" dirty="0" smtClean="0"/>
              <a:t>for(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=1;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&lt;</a:t>
            </a:r>
            <a:r>
              <a:rPr lang="en-US" altLang="zh-CN" sz="2000" b="1" dirty="0" err="1" smtClean="0"/>
              <a:t>argc</a:t>
            </a:r>
            <a:r>
              <a:rPr lang="en-US" altLang="zh-CN" sz="2000" b="1" dirty="0" smtClean="0"/>
              <a:t>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++)</a:t>
            </a:r>
          </a:p>
          <a:p>
            <a:r>
              <a:rPr lang="zh-CN" altLang="en-US" sz="2000" b="1" dirty="0" smtClean="0"/>
              <a:t>     </a:t>
            </a:r>
            <a:r>
              <a:rPr lang="en-US" altLang="zh-CN" sz="2000" b="1" dirty="0" smtClean="0"/>
              <a:t>{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strcat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argv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]);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strcat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, " "); </a:t>
            </a:r>
          </a:p>
          <a:p>
            <a:r>
              <a:rPr lang="zh-CN" altLang="en-US" sz="2000" b="1" dirty="0" smtClean="0"/>
              <a:t>     </a:t>
            </a:r>
            <a:r>
              <a:rPr lang="en-US" altLang="zh-CN" sz="2000" b="1" dirty="0" smtClean="0"/>
              <a:t>}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</a:t>
            </a:r>
            <a:r>
              <a:rPr lang="en-US" altLang="zh-CN" sz="2000" b="1" dirty="0" smtClean="0"/>
              <a:t>system(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);</a:t>
            </a:r>
          </a:p>
          <a:p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255366"/>
            <a:ext cx="8572560" cy="1588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1465241" y="3749677"/>
            <a:ext cx="4929222" cy="1588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607</Words>
  <Application>Microsoft Office PowerPoint</Application>
  <PresentationFormat>全屏显示(4:3)</PresentationFormat>
  <Paragraphs>179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Visio.Drawing.11</vt:lpstr>
      <vt:lpstr>Lab5_6 </vt:lpstr>
      <vt:lpstr>n 行3 列的二维数组</vt:lpstr>
      <vt:lpstr>长度为n 的结构体数组</vt:lpstr>
      <vt:lpstr>长度为n 的指针数组</vt:lpstr>
      <vt:lpstr>包含头结点的单向链表</vt:lpstr>
      <vt:lpstr>实验4与实验5的整合</vt:lpstr>
      <vt:lpstr>system 函数</vt:lpstr>
      <vt:lpstr>system()使用举例</vt:lpstr>
      <vt:lpstr>system()使用举例2</vt:lpstr>
      <vt:lpstr>数据记录文件的存放</vt:lpstr>
      <vt:lpstr>qsort 函数使用</vt:lpstr>
      <vt:lpstr>Example 1：整数的排序</vt:lpstr>
      <vt:lpstr>Example 2：浮点数的排序</vt:lpstr>
      <vt:lpstr>Example 3：字符串的排序char s[][]型</vt:lpstr>
      <vt:lpstr>Example 4：对结构体数组排序</vt:lpstr>
    </vt:vector>
  </TitlesOfParts>
  <Company>CIT.BJTU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com.lab</dc:creator>
  <cp:lastModifiedBy>psh</cp:lastModifiedBy>
  <cp:revision>47</cp:revision>
  <dcterms:created xsi:type="dcterms:W3CDTF">2019-04-19T00:19:02Z</dcterms:created>
  <dcterms:modified xsi:type="dcterms:W3CDTF">2019-04-29T23:52:32Z</dcterms:modified>
</cp:coreProperties>
</file>