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11"/>
  </p:notesMasterIdLst>
  <p:sldIdLst>
    <p:sldId id="256" r:id="rId6"/>
    <p:sldId id="258" r:id="rId7"/>
    <p:sldId id="259" r:id="rId8"/>
    <p:sldId id="261" r:id="rId9"/>
    <p:sldId id="262" r:id="rId10"/>
    <p:sldId id="263" r:id="rId12"/>
    <p:sldId id="264" r:id="rId13"/>
    <p:sldId id="268" r:id="rId14"/>
    <p:sldId id="269" r:id="rId15"/>
    <p:sldId id="270" r:id="rId16"/>
    <p:sldId id="272" r:id="rId17"/>
    <p:sldId id="273" r:id="rId18"/>
    <p:sldId id="275" r:id="rId19"/>
    <p:sldId id="277" r:id="rId20"/>
    <p:sldId id="278" r:id="rId21"/>
    <p:sldId id="279" r:id="rId22"/>
    <p:sldId id="276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590C1-BDBA-4336-8BDE-4ED26BBE2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590C1-BDBA-4336-8BDE-4ED26BBE2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2.xml"/><Relationship Id="rId18" Type="http://schemas.openxmlformats.org/officeDocument/2006/relationships/image" Target="../media/image1.svg"/><Relationship Id="rId17" Type="http://schemas.openxmlformats.org/officeDocument/2006/relationships/image" Target="../media/image1.png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4.xml"/><Relationship Id="rId18" Type="http://schemas.openxmlformats.org/officeDocument/2006/relationships/image" Target="../media/image1.svg"/><Relationship Id="rId17" Type="http://schemas.openxmlformats.org/officeDocument/2006/relationships/image" Target="../media/image1.png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9" Type="http://schemas.openxmlformats.org/officeDocument/2006/relationships/tags" Target="../tags/tag186.xml"/><Relationship Id="rId18" Type="http://schemas.openxmlformats.org/officeDocument/2006/relationships/image" Target="../media/image1.svg"/><Relationship Id="rId17" Type="http://schemas.openxmlformats.org/officeDocument/2006/relationships/image" Target="../media/image1.png"/><Relationship Id="rId16" Type="http://schemas.openxmlformats.org/officeDocument/2006/relationships/tags" Target="../tags/tag185.xml"/><Relationship Id="rId15" Type="http://schemas.openxmlformats.org/officeDocument/2006/relationships/tags" Target="../tags/tag184.xml"/><Relationship Id="rId14" Type="http://schemas.openxmlformats.org/officeDocument/2006/relationships/tags" Target="../tags/tag183.xml"/><Relationship Id="rId13" Type="http://schemas.openxmlformats.org/officeDocument/2006/relationships/tags" Target="../tags/tag182.xml"/><Relationship Id="rId12" Type="http://schemas.openxmlformats.org/officeDocument/2006/relationships/tags" Target="../tags/tag181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0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9" Type="http://schemas.openxmlformats.org/officeDocument/2006/relationships/tags" Target="../tags/tag248.xml"/><Relationship Id="rId18" Type="http://schemas.openxmlformats.org/officeDocument/2006/relationships/image" Target="../media/image1.svg"/><Relationship Id="rId17" Type="http://schemas.openxmlformats.org/officeDocument/2006/relationships/image" Target="../media/image1.png"/><Relationship Id="rId16" Type="http://schemas.openxmlformats.org/officeDocument/2006/relationships/tags" Target="../tags/tag247.xml"/><Relationship Id="rId15" Type="http://schemas.openxmlformats.org/officeDocument/2006/relationships/tags" Target="../tags/tag246.xml"/><Relationship Id="rId14" Type="http://schemas.openxmlformats.org/officeDocument/2006/relationships/tags" Target="../tags/tag245.xml"/><Relationship Id="rId13" Type="http://schemas.openxmlformats.org/officeDocument/2006/relationships/tags" Target="../tags/tag244.xml"/><Relationship Id="rId12" Type="http://schemas.openxmlformats.org/officeDocument/2006/relationships/tags" Target="../tags/tag243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BJTU-校徽校名-矢量图-01版"/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581390" y="175260"/>
            <a:ext cx="3435350" cy="987425"/>
          </a:xfrm>
          <a:prstGeom prst="rect">
            <a:avLst/>
          </a:prstGeom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BJTU-校徽校名-矢量图-01版"/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581390" y="175260"/>
            <a:ext cx="3435350" cy="987425"/>
          </a:xfrm>
          <a:prstGeom prst="rect">
            <a:avLst/>
          </a:prstGeom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BJTU-校徽校名-矢量图-01版"/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581390" y="175260"/>
            <a:ext cx="3435350" cy="987425"/>
          </a:xfrm>
          <a:prstGeom prst="rect">
            <a:avLst/>
          </a:prstGeom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BJTU-校徽校名-矢量图-01版"/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581390" y="175260"/>
            <a:ext cx="3435350" cy="987425"/>
          </a:xfrm>
          <a:prstGeom prst="rect">
            <a:avLst/>
          </a:prstGeom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大一第二学期</a:t>
            </a:r>
            <a:r>
              <a:rPr lang="en-US" altLang="zh-CN"/>
              <a:t>c</a:t>
            </a:r>
            <a:r>
              <a:rPr lang="zh-CN" altLang="en-US"/>
              <a:t>语言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杜海玮</a:t>
            </a:r>
            <a:endParaRPr lang="zh-CN" altLang="en-US"/>
          </a:p>
          <a:p>
            <a:r>
              <a:rPr lang="zh-CN" altLang="en-US"/>
              <a:t>内部交流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sym typeface="+mn-ea"/>
              </a:rPr>
              <a:t>（2）#pragma once</a:t>
            </a: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sym typeface="+mn-ea"/>
              </a:rPr>
              <a:t>  #pragma once 一般由编译器提供保证：同一个文件不会被包含多次。注意这里所说的“同一个文件”是指物理上的一个文件，而不是指内容相同的两个文件。</a:t>
            </a: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sym typeface="+mn-ea"/>
              </a:rPr>
              <a:t>  你无法对一个头文件中的一段代码作pragma once声明，而只能针对文件。</a:t>
            </a: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sym typeface="+mn-ea"/>
              </a:rPr>
              <a:t>  其好处是，你不必再担心宏名冲突了，当然也就不会出现宏名冲突引发的奇怪问题。大型项目的编译速度也因此提高了一些。</a:t>
            </a: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sym typeface="+mn-ea"/>
              </a:rPr>
              <a:t>  对应的缺点就是如果某个头文件有多份拷贝，本方法不能保证他们不被重复包含。当然，相比宏名冲突引发的“找不到声明”的问题，这种重复包含很容易被发现并修正。</a:t>
            </a: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sym typeface="+mn-ea"/>
              </a:rPr>
              <a:t>  另外，这种方式不支持跨平台！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2264" y="6309320"/>
            <a:ext cx="216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2" y="211287"/>
            <a:ext cx="54006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理解相对路径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47528" y="1196752"/>
            <a:ext cx="8496944" cy="39597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相对于谁？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57150" indent="0">
              <a:buNone/>
            </a:pPr>
            <a:r>
              <a:rPr lang="en-US" altLang="zh-CN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</a:t>
            </a:r>
            <a:r>
              <a:rPr lang="zh-CN" altLang="en-US" sz="4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相对于当前工作目录！</a:t>
            </a:r>
            <a:endParaRPr lang="en-US" altLang="zh-CN" sz="40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如何书写？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楷体_GB2312" panose="02010609030101010101" pitchFamily="49" charset="-122"/>
              </a:rPr>
              <a:t>../</a:t>
            </a:r>
            <a:r>
              <a:rPr lang="en-US" altLang="zh-CN" sz="3200" b="1" dirty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或</a:t>
            </a: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楷体_GB2312" panose="02010609030101010101" pitchFamily="49" charset="-122"/>
                <a:cs typeface="Times New Roman" panose="02020603050405020304" pitchFamily="18" charset="0"/>
              </a:rPr>
              <a:t>..\\</a:t>
            </a: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向上走一级目录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</a:rPr>
              <a:t>”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楷体_GB2312" panose="02010609030101010101" pitchFamily="49" charset="-122"/>
              </a:rPr>
              <a:t>&lt;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子目录名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楷体_GB2312" panose="02010609030101010101" pitchFamily="49" charset="-122"/>
              </a:rPr>
              <a:t>&gt;/</a:t>
            </a: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</a:rPr>
              <a:t>”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或</a:t>
            </a: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</a:rPr>
              <a:t>”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楷体_GB2312" panose="02010609030101010101" pitchFamily="49" charset="-122"/>
              </a:rPr>
              <a:t>&lt;</a:t>
            </a:r>
            <a:r>
              <a:rPr lang="zh-CN" altLang="en-US" sz="3200" b="1" dirty="0">
                <a:solidFill>
                  <a:srgbClr val="FF0000"/>
                </a:solidFill>
                <a:latin typeface="+mj-lt"/>
                <a:ea typeface="楷体_GB2312" panose="02010609030101010101" pitchFamily="49" charset="-122"/>
              </a:rPr>
              <a:t>子目录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名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楷体_GB2312" panose="02010609030101010101" pitchFamily="49" charset="-122"/>
              </a:rPr>
              <a:t>&gt;\\</a:t>
            </a: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</a:rPr>
              <a:t>”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：向下走一级目录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2264" y="6309320"/>
            <a:ext cx="216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2" y="211287"/>
            <a:ext cx="54006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理解相对路径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03512" y="1520788"/>
            <a:ext cx="8784976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设当前工作目录为：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D://aaa//bbb  </a:t>
            </a:r>
            <a:endParaRPr lang="en-US" altLang="zh-CN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75520" y="2276872"/>
          <a:ext cx="86410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540"/>
                <a:gridCol w="43205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程序中相对路径表示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实际文件位置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111.txt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D:\aaa\bbb\ 111.txt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ccc\\222.txt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D:\aaa\bbb\ ccc\222.txt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ccc/</a:t>
                      </a:r>
                      <a:r>
                        <a:rPr lang="en-US" altLang="zh-CN" sz="2400" dirty="0" err="1" smtClean="0"/>
                        <a:t>ddd</a:t>
                      </a:r>
                      <a:r>
                        <a:rPr lang="en-US" altLang="zh-CN" sz="2400" dirty="0" smtClean="0"/>
                        <a:t>/333.txt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D:\aaa\bbb\ ccc\</a:t>
                      </a:r>
                      <a:r>
                        <a:rPr lang="en-US" altLang="zh-CN" sz="2400" dirty="0" err="1" smtClean="0"/>
                        <a:t>ddd</a:t>
                      </a:r>
                      <a:r>
                        <a:rPr lang="en-US" altLang="zh-CN" sz="2400" dirty="0" smtClean="0"/>
                        <a:t>\333.txt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../444.txt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D:\aaa\444.txt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..\\555.txt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D:\aaa\555.txt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../../666.txt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D:\666.txt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../..\\777.txt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D:\777.txt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2264" y="6309320"/>
            <a:ext cx="216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2" y="211287"/>
            <a:ext cx="64087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常用的字符串处理函数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56310" y="1493520"/>
            <a:ext cx="10279380" cy="5069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zh-CN" sz="2800" dirty="0" smtClean="0"/>
              <a:t>#include&lt;</a:t>
            </a:r>
            <a:r>
              <a:rPr lang="en-US" altLang="zh-CN" sz="2800" dirty="0" err="1" smtClean="0"/>
              <a:t>string.h</a:t>
            </a:r>
            <a:r>
              <a:rPr lang="en-US" altLang="zh-CN" sz="2800" dirty="0" smtClean="0"/>
              <a:t>&gt;</a:t>
            </a:r>
            <a:endParaRPr lang="en-US" altLang="zh-CN" sz="2800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altLang="zh-CN" i="1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i="1" dirty="0" err="1" smtClean="0"/>
              <a:t>size_t</a:t>
            </a:r>
            <a:r>
              <a:rPr lang="en-US" altLang="zh-CN" i="1" dirty="0" smtClean="0"/>
              <a:t> </a:t>
            </a:r>
            <a:r>
              <a:rPr lang="en-US" altLang="zh-CN" i="1" dirty="0" err="1"/>
              <a:t>strlen</a:t>
            </a:r>
            <a:r>
              <a:rPr lang="en-US" altLang="zh-CN" i="1" dirty="0"/>
              <a:t>( </a:t>
            </a:r>
            <a:r>
              <a:rPr lang="en-US" altLang="zh-CN" i="1" dirty="0" err="1"/>
              <a:t>const</a:t>
            </a:r>
            <a:r>
              <a:rPr lang="en-US" altLang="zh-CN" i="1" dirty="0"/>
              <a:t> char *string </a:t>
            </a:r>
            <a:r>
              <a:rPr lang="en-US" altLang="zh-CN" i="1" dirty="0" smtClean="0"/>
              <a:t>);</a:t>
            </a:r>
            <a:r>
              <a:rPr lang="zh-CN" altLang="en-US" i="1" dirty="0" smtClean="0"/>
              <a:t>字符串长度</a:t>
            </a:r>
            <a:endParaRPr lang="en-US" altLang="zh-CN" i="1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i="1" dirty="0" smtClean="0"/>
              <a:t>char </a:t>
            </a:r>
            <a:r>
              <a:rPr lang="en-US" altLang="zh-CN" i="1" dirty="0"/>
              <a:t>*</a:t>
            </a:r>
            <a:r>
              <a:rPr lang="en-US" altLang="zh-CN" i="1" dirty="0" err="1"/>
              <a:t>strcpy</a:t>
            </a:r>
            <a:r>
              <a:rPr lang="en-US" altLang="zh-CN" i="1" dirty="0"/>
              <a:t>( char *</a:t>
            </a:r>
            <a:r>
              <a:rPr lang="en-US" altLang="zh-CN" i="1" dirty="0" err="1"/>
              <a:t>strDestination</a:t>
            </a:r>
            <a:r>
              <a:rPr lang="en-US" altLang="zh-CN" i="1" dirty="0"/>
              <a:t>, </a:t>
            </a:r>
            <a:r>
              <a:rPr lang="en-US" altLang="zh-CN" i="1" dirty="0" err="1"/>
              <a:t>const</a:t>
            </a:r>
            <a:r>
              <a:rPr lang="en-US" altLang="zh-CN" i="1" dirty="0"/>
              <a:t> char *</a:t>
            </a:r>
            <a:r>
              <a:rPr lang="en-US" altLang="zh-CN" i="1" dirty="0" err="1"/>
              <a:t>strSource</a:t>
            </a:r>
            <a:r>
              <a:rPr lang="en-US" altLang="zh-CN" i="1" dirty="0"/>
              <a:t> </a:t>
            </a:r>
            <a:r>
              <a:rPr lang="en-US" altLang="zh-CN" i="1" dirty="0" smtClean="0"/>
              <a:t>);</a:t>
            </a:r>
            <a:r>
              <a:rPr lang="zh-CN" altLang="en-US" i="1" dirty="0" smtClean="0"/>
              <a:t>字符串复制</a:t>
            </a:r>
            <a:endParaRPr lang="zh-CN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i="1" dirty="0" err="1" smtClean="0"/>
              <a:t>strncpy</a:t>
            </a:r>
            <a:r>
              <a:rPr lang="en-US" altLang="zh-CN" i="1" dirty="0" smtClean="0"/>
              <a:t>(char </a:t>
            </a:r>
            <a:r>
              <a:rPr lang="en-US" altLang="zh-CN" i="1" dirty="0"/>
              <a:t>s[], </a:t>
            </a:r>
            <a:r>
              <a:rPr lang="en-US" altLang="zh-CN" i="1" dirty="0" err="1"/>
              <a:t>const</a:t>
            </a:r>
            <a:r>
              <a:rPr lang="en-US" altLang="zh-CN" i="1" dirty="0"/>
              <a:t> char t[], </a:t>
            </a:r>
            <a:r>
              <a:rPr lang="en-US" altLang="zh-CN" i="1" dirty="0" err="1"/>
              <a:t>int</a:t>
            </a:r>
            <a:r>
              <a:rPr lang="en-US" altLang="zh-CN" i="1" dirty="0"/>
              <a:t> n</a:t>
            </a:r>
            <a:r>
              <a:rPr lang="en-US" altLang="zh-CN" i="1" dirty="0" smtClean="0"/>
              <a:t>);</a:t>
            </a:r>
            <a:r>
              <a:rPr lang="zh-CN" altLang="en-US" i="1" dirty="0" smtClean="0"/>
              <a:t>字符串限界复制函数</a:t>
            </a:r>
            <a:endParaRPr lang="en-US" altLang="zh-CN" sz="2000" i="1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i="1" dirty="0" err="1"/>
              <a:t>int</a:t>
            </a:r>
            <a:r>
              <a:rPr lang="en-US" altLang="zh-CN" i="1" dirty="0"/>
              <a:t> </a:t>
            </a:r>
            <a:r>
              <a:rPr lang="en-US" altLang="zh-CN" i="1" dirty="0" err="1"/>
              <a:t>strcmp</a:t>
            </a:r>
            <a:r>
              <a:rPr lang="en-US" altLang="zh-CN" i="1" dirty="0"/>
              <a:t>( </a:t>
            </a:r>
            <a:r>
              <a:rPr lang="en-US" altLang="zh-CN" i="1" dirty="0" err="1"/>
              <a:t>const</a:t>
            </a:r>
            <a:r>
              <a:rPr lang="en-US" altLang="zh-CN" i="1" dirty="0"/>
              <a:t> char *string1, </a:t>
            </a:r>
            <a:r>
              <a:rPr lang="en-US" altLang="zh-CN" i="1" dirty="0" err="1"/>
              <a:t>const</a:t>
            </a:r>
            <a:r>
              <a:rPr lang="en-US" altLang="zh-CN" i="1" dirty="0"/>
              <a:t> char *string2 );</a:t>
            </a:r>
            <a:r>
              <a:rPr lang="zh-CN" altLang="en-US" i="1" dirty="0"/>
              <a:t>字符串比较函数：</a:t>
            </a:r>
            <a:r>
              <a:rPr lang="en-US" altLang="zh-CN" i="1" dirty="0"/>
              <a:t>return 0</a:t>
            </a:r>
            <a:r>
              <a:rPr lang="zh-CN" altLang="en-US" i="1" dirty="0"/>
              <a:t>：</a:t>
            </a:r>
            <a:r>
              <a:rPr lang="en-US" altLang="zh-CN" i="1" dirty="0"/>
              <a:t>str1=</a:t>
            </a:r>
            <a:r>
              <a:rPr lang="en-US" altLang="zh-CN" i="1" dirty="0"/>
              <a:t>str2</a:t>
            </a:r>
            <a:endParaRPr lang="en-US" altLang="zh-CN" i="1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i="1" dirty="0"/>
              <a:t>return&lt;0:</a:t>
            </a:r>
            <a:r>
              <a:rPr lang="en-US" altLang="zh-CN" i="1" dirty="0"/>
              <a:t>str1&lt;str2</a:t>
            </a:r>
            <a:endParaRPr lang="en-US" altLang="zh-CN" i="1" dirty="0"/>
          </a:p>
          <a:p>
            <a:pPr marL="0" lvl="1" indent="0">
              <a:lnSpc>
                <a:spcPct val="80000"/>
              </a:lnSpc>
              <a:buNone/>
            </a:pPr>
            <a:r>
              <a:rPr lang="en-US" altLang="zh-CN" i="1" dirty="0">
                <a:sym typeface="+mn-ea"/>
              </a:rPr>
              <a:t>    return&gt;0:str1&gt;str2</a:t>
            </a:r>
            <a:r>
              <a:rPr lang="zh-CN" altLang="en-US" i="1" dirty="0">
                <a:sym typeface="+mn-ea"/>
              </a:rPr>
              <a:t>（字典序）</a:t>
            </a:r>
            <a:endParaRPr lang="en-US" altLang="zh-CN" i="1" dirty="0"/>
          </a:p>
          <a:p>
            <a:pPr marL="457200" lvl="1" indent="0">
              <a:lnSpc>
                <a:spcPct val="80000"/>
              </a:lnSpc>
              <a:buNone/>
            </a:pPr>
            <a:endParaRPr lang="en-US" altLang="zh-CN" i="1" dirty="0"/>
          </a:p>
          <a:p>
            <a:pPr marL="457200" lvl="1" indent="0">
              <a:lnSpc>
                <a:spcPct val="80000"/>
              </a:lnSpc>
              <a:buNone/>
            </a:pPr>
            <a:endParaRPr lang="en-US" altLang="zh-CN" dirty="0">
              <a:latin typeface="Verdana" panose="020B0604030504040204" pitchFamily="34" charset="0"/>
            </a:endParaRPr>
          </a:p>
          <a:p>
            <a:pPr marL="57150" indent="0"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2264" y="6309320"/>
            <a:ext cx="216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2" y="211287"/>
            <a:ext cx="64087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常用的字符串处理函数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56310" y="1493520"/>
            <a:ext cx="10279380" cy="5069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zh-CN" sz="2800" dirty="0" smtClean="0"/>
              <a:t>#include&lt;</a:t>
            </a:r>
            <a:r>
              <a:rPr lang="en-US" altLang="zh-CN" sz="2800" dirty="0" err="1" smtClean="0"/>
              <a:t>string.h</a:t>
            </a:r>
            <a:r>
              <a:rPr lang="en-US" altLang="zh-CN" sz="2800" dirty="0" smtClean="0"/>
              <a:t>&gt;</a:t>
            </a:r>
            <a:endParaRPr lang="en-US" altLang="zh-CN" sz="2800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altLang="zh-CN" i="1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char *</a:t>
            </a:r>
            <a:r>
              <a:rPr lang="en-US" altLang="zh-CN" i="1" dirty="0" err="1">
                <a:solidFill>
                  <a:srgbClr val="FF0000"/>
                </a:solidFill>
              </a:rPr>
              <a:t>strstr</a:t>
            </a:r>
            <a:r>
              <a:rPr lang="en-US" altLang="zh-CN" dirty="0">
                <a:solidFill>
                  <a:srgbClr val="FF0000"/>
                </a:solidFill>
              </a:rPr>
              <a:t>(char *str1,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char *str2);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该函数返回在 haystack 中</a:t>
            </a:r>
            <a:r>
              <a:rPr lang="en-US" altLang="zh-CN" dirty="0">
                <a:solidFill>
                  <a:schemeClr val="tx1"/>
                </a:solidFill>
              </a:rPr>
              <a:t>第一次</a:t>
            </a:r>
            <a:r>
              <a:rPr lang="en-US" altLang="zh-CN" dirty="0">
                <a:solidFill>
                  <a:srgbClr val="FF0000"/>
                </a:solidFill>
              </a:rPr>
              <a:t>出现 needle 字符串的位置，如果未找到则返回 null。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const char haystack[20] = "RUNOOB";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const char needle[10] = "NOOB";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char *ret;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ret = strstr(haystack, needle);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printf("子字符串是： %s\n", ret); </a:t>
            </a:r>
            <a:r>
              <a:rPr lang="zh-CN" altLang="en-US" dirty="0">
                <a:solidFill>
                  <a:schemeClr val="tx1"/>
                </a:solidFill>
              </a:rPr>
              <a:t>（打印</a:t>
            </a:r>
            <a:r>
              <a:rPr lang="en-US" altLang="zh-CN" dirty="0">
                <a:solidFill>
                  <a:schemeClr val="tx1"/>
                </a:solidFill>
              </a:rPr>
              <a:t>NOOB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dirty="0">
              <a:latin typeface="Verdana" panose="020B0604030504040204" pitchFamily="34" charset="0"/>
            </a:endParaRPr>
          </a:p>
          <a:p>
            <a:pPr marL="57150" indent="0"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2264" y="6309320"/>
            <a:ext cx="216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2" y="211287"/>
            <a:ext cx="64087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常用的字符串处理函数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56310" y="1493520"/>
            <a:ext cx="10279380" cy="5069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zh-CN" sz="2800" dirty="0" smtClean="0"/>
              <a:t>#include&lt;</a:t>
            </a:r>
            <a:r>
              <a:rPr lang="en-US" altLang="zh-CN" sz="2800" dirty="0" err="1" smtClean="0"/>
              <a:t>string.h</a:t>
            </a:r>
            <a:r>
              <a:rPr lang="en-US" altLang="zh-CN" sz="2800" dirty="0" smtClean="0"/>
              <a:t>&gt;</a:t>
            </a:r>
            <a:endParaRPr lang="en-US" altLang="zh-CN" sz="2800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altLang="zh-CN" i="1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char *</a:t>
            </a:r>
            <a:r>
              <a:rPr lang="en-US" altLang="zh-CN" i="1" dirty="0" err="1">
                <a:solidFill>
                  <a:srgbClr val="FF0000"/>
                </a:solidFill>
                <a:sym typeface="+mn-ea"/>
              </a:rPr>
              <a:t>strchr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const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char *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s,char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);该函数返回在字符串 str 中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第一次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出现字符 c 的位置，如果未找到该字符则返回 NULL。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const char str[] = "http://www.runoob.com";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  const char ch = '.';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  char *ret;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  ret = strchr(str, ch);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  printf("|%c| 之后的字符串是 - |%s|\n", ch, ret);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latin typeface="Verdana" panose="020B0604030504040204" pitchFamily="34" charset="0"/>
              </a:rPr>
              <a:t>|.| 之后的字符串是 - |.runoob.com|</a:t>
            </a:r>
            <a:endParaRPr lang="en-US" altLang="zh-CN" dirty="0">
              <a:latin typeface="Verdana" panose="020B0604030504040204" pitchFamily="34" charset="0"/>
            </a:endParaRPr>
          </a:p>
          <a:p>
            <a:pPr marL="57150" indent="0"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2264" y="6309320"/>
            <a:ext cx="216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2" y="211287"/>
            <a:ext cx="64087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常用的字符串处理函数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56310" y="825500"/>
            <a:ext cx="10279380" cy="57905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zh-CN" sz="2800" dirty="0" smtClean="0"/>
              <a:t>#include&lt;</a:t>
            </a:r>
            <a:r>
              <a:rPr lang="en-US" altLang="zh-CN" sz="2800" dirty="0" err="1" smtClean="0"/>
              <a:t>string.h</a:t>
            </a:r>
            <a:r>
              <a:rPr lang="en-US" altLang="zh-CN" sz="2800" dirty="0" smtClean="0"/>
              <a:t>&gt;</a:t>
            </a:r>
            <a:endParaRPr lang="en-US" altLang="zh-CN" sz="2800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char *</a:t>
            </a:r>
            <a:r>
              <a:rPr lang="en-US" altLang="zh-CN" i="1" dirty="0" err="1">
                <a:solidFill>
                  <a:srgbClr val="FF0000"/>
                </a:solidFill>
                <a:sym typeface="+mn-ea"/>
              </a:rPr>
              <a:t>strrchr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const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char *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str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, char c);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80000"/>
              </a:lnSpc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该函数返回 str 中</a:t>
            </a:r>
            <a:r>
              <a:rPr kumimoji="1" lang="en-US" altLang="zh-CN" dirty="0">
                <a:solidFill>
                  <a:schemeClr val="tx1"/>
                </a:solidFill>
              </a:rPr>
              <a:t>最后一次</a:t>
            </a:r>
            <a:r>
              <a:rPr kumimoji="1" lang="en-US" altLang="zh-CN" dirty="0">
                <a:solidFill>
                  <a:srgbClr val="FF0000"/>
                </a:solidFill>
              </a:rPr>
              <a:t>出现字符 c 的位置。如果未找到该值，则函数返回一个空指针。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latin typeface="Verdana" panose="020B0604030504040204" pitchFamily="34" charset="0"/>
              </a:rPr>
              <a:t>int len;</a:t>
            </a:r>
            <a:endParaRPr lang="en-US" altLang="zh-CN" dirty="0">
              <a:latin typeface="Verdana" panose="020B0604030504040204" pitchFamily="3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latin typeface="Verdana" panose="020B0604030504040204" pitchFamily="34" charset="0"/>
              </a:rPr>
              <a:t>   const char str[] = "https://www.runoob.com";</a:t>
            </a:r>
            <a:endParaRPr lang="en-US" altLang="zh-CN" dirty="0">
              <a:latin typeface="Verdana" panose="020B0604030504040204" pitchFamily="3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latin typeface="Verdana" panose="020B0604030504040204" pitchFamily="34" charset="0"/>
              </a:rPr>
              <a:t>   const char ch = '.';</a:t>
            </a:r>
            <a:endParaRPr lang="en-US" altLang="zh-CN" dirty="0">
              <a:latin typeface="Verdana" panose="020B0604030504040204" pitchFamily="3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latin typeface="Verdana" panose="020B0604030504040204" pitchFamily="34" charset="0"/>
              </a:rPr>
              <a:t>   char *ret;</a:t>
            </a:r>
            <a:endParaRPr lang="en-US" altLang="zh-CN" dirty="0">
              <a:latin typeface="Verdana" panose="020B0604030504040204" pitchFamily="3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latin typeface="Verdana" panose="020B0604030504040204" pitchFamily="34" charset="0"/>
              </a:rPr>
              <a:t> </a:t>
            </a:r>
            <a:endParaRPr lang="en-US" altLang="zh-CN" dirty="0">
              <a:latin typeface="Verdana" panose="020B0604030504040204" pitchFamily="3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latin typeface="Verdana" panose="020B0604030504040204" pitchFamily="34" charset="0"/>
              </a:rPr>
              <a:t>   ret = strrchr(str, ch);</a:t>
            </a:r>
            <a:endParaRPr lang="en-US" altLang="zh-CN" dirty="0">
              <a:latin typeface="Verdana" panose="020B0604030504040204" pitchFamily="3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latin typeface="Verdana" panose="020B0604030504040204" pitchFamily="34" charset="0"/>
              </a:rPr>
              <a:t> </a:t>
            </a:r>
            <a:endParaRPr lang="en-US" altLang="zh-CN" dirty="0">
              <a:latin typeface="Verdana" panose="020B0604030504040204" pitchFamily="3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latin typeface="Verdana" panose="020B0604030504040204" pitchFamily="34" charset="0"/>
              </a:rPr>
              <a:t>   printf("|%c| 之后的字符串是 - |%s|\n", ch, ret);</a:t>
            </a:r>
            <a:endParaRPr lang="en-US" altLang="zh-CN" dirty="0">
              <a:latin typeface="Verdana" panose="020B0604030504040204" pitchFamily="3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latin typeface="Verdana" panose="020B0604030504040204" pitchFamily="34" charset="0"/>
              </a:rPr>
              <a:t>   |.| 之后的字符串是 - |.com|</a:t>
            </a:r>
            <a:endParaRPr lang="en-US" altLang="zh-CN" dirty="0">
              <a:latin typeface="Verdana" panose="020B0604030504040204" pitchFamily="3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latin typeface="Verdana" panose="020B0604030504040204" pitchFamily="34" charset="0"/>
              </a:rPr>
              <a:t>   </a:t>
            </a:r>
            <a:endParaRPr lang="en-US" altLang="zh-CN" dirty="0">
              <a:latin typeface="Verdana" panose="020B0604030504040204" pitchFamily="34" charset="0"/>
            </a:endParaRPr>
          </a:p>
          <a:p>
            <a:pPr marL="57150" indent="0"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2264" y="6309320"/>
            <a:ext cx="216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2" y="211287"/>
            <a:ext cx="64087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常用的字符串处理函数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03512" y="1196752"/>
            <a:ext cx="9145016" cy="39964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zh-CN" sz="2800" dirty="0" smtClean="0"/>
              <a:t>#include&lt;</a:t>
            </a:r>
            <a:r>
              <a:rPr lang="en-US" altLang="zh-CN" sz="2800" dirty="0" err="1" smtClean="0"/>
              <a:t>unistd.h</a:t>
            </a:r>
            <a:r>
              <a:rPr lang="en-US" altLang="zh-CN" sz="2800" dirty="0" smtClean="0"/>
              <a:t>&gt;</a:t>
            </a:r>
            <a:endParaRPr lang="en-US" altLang="zh-CN" sz="2800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altLang="zh-CN" i="1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access(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filenpath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mode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/>
              <a:t>mode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define R_OK 4 /* Test for </a:t>
            </a:r>
            <a:r>
              <a:rPr lang="en-US" altLang="zh-CN" dirty="0">
                <a:solidFill>
                  <a:srgbClr val="FF0000"/>
                </a:solidFill>
              </a:rPr>
              <a:t>read permission</a:t>
            </a:r>
            <a:r>
              <a:rPr lang="en-US" altLang="zh-CN" dirty="0"/>
              <a:t>. */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#define W_OK 2 /* Test for </a:t>
            </a:r>
            <a:r>
              <a:rPr lang="en-US" altLang="zh-CN" dirty="0">
                <a:solidFill>
                  <a:srgbClr val="FF0000"/>
                </a:solidFill>
              </a:rPr>
              <a:t>write permission</a:t>
            </a:r>
            <a:r>
              <a:rPr lang="en-US" altLang="zh-CN" dirty="0"/>
              <a:t>. */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#define X_OK 1 /* Test for </a:t>
            </a:r>
            <a:r>
              <a:rPr lang="en-US" altLang="zh-CN" dirty="0">
                <a:solidFill>
                  <a:srgbClr val="FF0000"/>
                </a:solidFill>
              </a:rPr>
              <a:t>execute permission</a:t>
            </a:r>
            <a:r>
              <a:rPr lang="en-US" altLang="zh-CN" dirty="0"/>
              <a:t>. */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#define F_OK 0 /* Test for </a:t>
            </a:r>
            <a:r>
              <a:rPr lang="en-US" altLang="zh-CN" dirty="0">
                <a:solidFill>
                  <a:srgbClr val="FF0000"/>
                </a:solidFill>
              </a:rPr>
              <a:t>existence</a:t>
            </a:r>
            <a:r>
              <a:rPr lang="en-US" altLang="zh-CN" dirty="0"/>
              <a:t>. */</a:t>
            </a:r>
            <a:endParaRPr lang="en-US" altLang="zh-CN" dirty="0"/>
          </a:p>
          <a:p>
            <a:pPr marL="57150" indent="0">
              <a:buNone/>
            </a:pPr>
            <a:r>
              <a:rPr lang="zh-CN" altLang="en-US" sz="2000" dirty="0" smtClean="0"/>
              <a:t>当</a:t>
            </a:r>
            <a:r>
              <a:rPr lang="zh-CN" altLang="en-US" sz="2000" dirty="0"/>
              <a:t>参数</a:t>
            </a:r>
            <a:r>
              <a:rPr lang="en-US" altLang="zh-CN" sz="2000" dirty="0"/>
              <a:t>1</a:t>
            </a:r>
            <a:r>
              <a:rPr lang="zh-CN" altLang="en-US" sz="2000" dirty="0"/>
              <a:t>满足参数</a:t>
            </a:r>
            <a:r>
              <a:rPr lang="en-US" altLang="zh-CN" sz="2000" dirty="0"/>
              <a:t>2</a:t>
            </a:r>
            <a:r>
              <a:rPr lang="zh-CN" altLang="en-US" sz="2000" dirty="0"/>
              <a:t>条件时候返回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，不满足返回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en-US" altLang="zh-CN" sz="2000" dirty="0"/>
              <a:t>if(access(conf.filesavepath,0)==0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marL="57150" indent="0">
              <a:buNone/>
            </a:pPr>
            <a:r>
              <a:rPr lang="en-US" altLang="zh-CN" sz="2000" dirty="0"/>
              <a:t>if(access(</a:t>
            </a:r>
            <a:r>
              <a:rPr lang="en-US" altLang="zh-CN" sz="2000" dirty="0" err="1"/>
              <a:t>conf.filesavepath</a:t>
            </a:r>
            <a:r>
              <a:rPr lang="en-US" altLang="zh-CN" sz="2000" dirty="0" smtClean="0"/>
              <a:t>,</a:t>
            </a:r>
            <a:r>
              <a:rPr lang="en-US" altLang="zh-CN" sz="2000" dirty="0"/>
              <a:t> F_OK</a:t>
            </a:r>
            <a:r>
              <a:rPr lang="en-US" altLang="zh-CN" sz="2000" dirty="0" smtClean="0"/>
              <a:t>)==</a:t>
            </a:r>
            <a:r>
              <a:rPr lang="en-US" altLang="zh-CN" sz="2000" dirty="0"/>
              <a:t>0)</a:t>
            </a:r>
            <a:endParaRPr lang="en-US" altLang="zh-CN" sz="2000" dirty="0"/>
          </a:p>
          <a:p>
            <a:pPr marL="57150" indent="0"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1.</a:t>
            </a:r>
            <a:r>
              <a:rPr lang="zh-CN" altLang="en-US" dirty="0"/>
              <a:t>文件的打开</a:t>
            </a:r>
            <a:endParaRPr lang="zh-CN" altLang="en-US" dirty="0"/>
          </a:p>
        </p:txBody>
      </p:sp>
      <p:sp>
        <p:nvSpPr>
          <p:cNvPr id="16389" name="Rectangle 5"/>
          <p:cNvSpPr>
            <a:spLocks noGrp="1"/>
          </p:cNvSpPr>
          <p:nvPr>
            <p:ph idx="1"/>
          </p:nvPr>
        </p:nvSpPr>
        <p:spPr>
          <a:xfrm>
            <a:off x="2351088" y="1268413"/>
            <a:ext cx="8054975" cy="4832350"/>
          </a:xfrm>
        </p:spPr>
        <p:txBody>
          <a:bodyPr vert="horz" wrap="square" lIns="91440" tIns="45720" rIns="91440" bIns="45720" anchor="t" anchorCtr="0">
            <a:normAutofit lnSpcReduction="10000"/>
          </a:bodyPr>
          <a:p>
            <a:pPr eaLnBrk="1" hangingPunct="1">
              <a:lnSpc>
                <a:spcPct val="90000"/>
              </a:lnSpc>
            </a:pPr>
            <a:r>
              <a:rPr lang="en-US" altLang="zh-CN" sz="2600" dirty="0"/>
              <a:t>fopen</a:t>
            </a:r>
            <a:r>
              <a:rPr lang="en-US" altLang="zh-CN" sz="2600" dirty="0">
                <a:latin typeface="Arial" panose="020B0604020202020204" pitchFamily="34" charset="0"/>
              </a:rPr>
              <a:t>—</a:t>
            </a:r>
            <a:r>
              <a:rPr lang="zh-CN" altLang="en-US" sz="2600" dirty="0"/>
              <a:t>打开文件     </a:t>
            </a:r>
            <a:endParaRPr lang="zh-CN" altLang="en-US" sz="26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返回与流对应的</a:t>
            </a:r>
            <a:r>
              <a:rPr lang="en-US" altLang="zh-CN" sz="2400" dirty="0"/>
              <a:t>FILE</a:t>
            </a:r>
            <a:r>
              <a:rPr lang="zh-CN" altLang="en-US" sz="2400" dirty="0"/>
              <a:t>类型结构体地址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若文件打开出错，</a:t>
            </a:r>
            <a:r>
              <a:rPr lang="en-US" altLang="zh-CN" sz="2400" dirty="0"/>
              <a:t>fopen</a:t>
            </a:r>
            <a:r>
              <a:rPr lang="zh-CN" altLang="en-US" sz="2400" dirty="0"/>
              <a:t>返回空指针值 </a:t>
            </a:r>
            <a:r>
              <a:rPr lang="en-US" altLang="zh-CN" sz="2400" dirty="0"/>
              <a:t>NULL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通过这种指针可进行各种文件操作。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原型</a:t>
            </a:r>
            <a:endParaRPr lang="zh-CN" altLang="en-US" sz="26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>
                <a:latin typeface="Verdana" panose="020B0604030504040204" pitchFamily="34" charset="0"/>
              </a:rPr>
              <a:t>FILE</a:t>
            </a:r>
            <a:r>
              <a:rPr lang="en-US" altLang="zh-CN" sz="2400" dirty="0">
                <a:latin typeface="Verdana" panose="020B0604030504040204" pitchFamily="34" charset="0"/>
              </a:rPr>
              <a:t> </a:t>
            </a:r>
            <a:r>
              <a:rPr lang="en-US" altLang="zh-CN" sz="2400" b="1" dirty="0">
                <a:latin typeface="Verdana" panose="020B0604030504040204" pitchFamily="34" charset="0"/>
              </a:rPr>
              <a:t>*fopen(</a:t>
            </a:r>
            <a:r>
              <a:rPr lang="en-US" altLang="zh-CN" sz="2400" dirty="0">
                <a:latin typeface="Verdana" panose="020B0604030504040204" pitchFamily="34" charset="0"/>
              </a:rPr>
              <a:t> </a:t>
            </a:r>
            <a:r>
              <a:rPr lang="en-US" altLang="zh-CN" sz="2400" b="1" dirty="0">
                <a:latin typeface="Verdana" panose="020B0604030504040204" pitchFamily="34" charset="0"/>
              </a:rPr>
              <a:t>const</a:t>
            </a:r>
            <a:r>
              <a:rPr lang="en-US" altLang="zh-CN" sz="2400" dirty="0">
                <a:latin typeface="Verdana" panose="020B0604030504040204" pitchFamily="34" charset="0"/>
              </a:rPr>
              <a:t> </a:t>
            </a:r>
            <a:r>
              <a:rPr lang="en-US" altLang="zh-CN" sz="2400" b="1" dirty="0">
                <a:latin typeface="Verdana" panose="020B0604030504040204" pitchFamily="34" charset="0"/>
              </a:rPr>
              <a:t>char</a:t>
            </a:r>
            <a:r>
              <a:rPr lang="en-US" altLang="zh-CN" sz="2400" dirty="0">
                <a:latin typeface="Verdana" panose="020B0604030504040204" pitchFamily="34" charset="0"/>
              </a:rPr>
              <a:t> </a:t>
            </a:r>
            <a:r>
              <a:rPr lang="en-US" altLang="zh-CN" sz="2400" b="1" dirty="0">
                <a:latin typeface="Verdana" panose="020B0604030504040204" pitchFamily="34" charset="0"/>
              </a:rPr>
              <a:t>*</a:t>
            </a:r>
            <a:r>
              <a:rPr lang="en-US" altLang="zh-CN" sz="2400" i="1" dirty="0">
                <a:latin typeface="Verdana" panose="020B0604030504040204" pitchFamily="34" charset="0"/>
              </a:rPr>
              <a:t>filename</a:t>
            </a:r>
            <a:r>
              <a:rPr lang="en-US" altLang="zh-CN" sz="2400" b="1" dirty="0">
                <a:latin typeface="Verdana" panose="020B0604030504040204" pitchFamily="34" charset="0"/>
              </a:rPr>
              <a:t>,</a:t>
            </a:r>
            <a:r>
              <a:rPr lang="en-US" altLang="zh-CN" sz="2400" dirty="0">
                <a:latin typeface="Verdana" panose="020B0604030504040204" pitchFamily="34" charset="0"/>
              </a:rPr>
              <a:t> </a:t>
            </a:r>
            <a:r>
              <a:rPr lang="en-US" altLang="zh-CN" sz="2400" b="1" dirty="0">
                <a:latin typeface="Verdana" panose="020B0604030504040204" pitchFamily="34" charset="0"/>
              </a:rPr>
              <a:t>const</a:t>
            </a:r>
            <a:r>
              <a:rPr lang="en-US" altLang="zh-CN" sz="2400" dirty="0">
                <a:latin typeface="Verdana" panose="020B0604030504040204" pitchFamily="34" charset="0"/>
              </a:rPr>
              <a:t> </a:t>
            </a:r>
            <a:r>
              <a:rPr lang="en-US" altLang="zh-CN" sz="2400" b="1" dirty="0">
                <a:latin typeface="Verdana" panose="020B0604030504040204" pitchFamily="34" charset="0"/>
              </a:rPr>
              <a:t>char</a:t>
            </a:r>
            <a:r>
              <a:rPr lang="en-US" altLang="zh-CN" sz="2400" dirty="0">
                <a:latin typeface="Verdana" panose="020B0604030504040204" pitchFamily="34" charset="0"/>
              </a:rPr>
              <a:t> </a:t>
            </a:r>
            <a:r>
              <a:rPr lang="en-US" altLang="zh-CN" sz="2400" b="1" dirty="0">
                <a:latin typeface="Verdana" panose="020B0604030504040204" pitchFamily="34" charset="0"/>
              </a:rPr>
              <a:t>*</a:t>
            </a:r>
            <a:r>
              <a:rPr lang="en-US" altLang="zh-CN" sz="2400" i="1" dirty="0">
                <a:latin typeface="Verdana" panose="020B0604030504040204" pitchFamily="34" charset="0"/>
              </a:rPr>
              <a:t>mode</a:t>
            </a:r>
            <a:r>
              <a:rPr lang="en-US" altLang="zh-CN" sz="2400" dirty="0">
                <a:latin typeface="Verdana" panose="020B0604030504040204" pitchFamily="34" charset="0"/>
              </a:rPr>
              <a:t> </a:t>
            </a:r>
            <a:r>
              <a:rPr lang="en-US" altLang="zh-CN" sz="2400" b="1" dirty="0">
                <a:latin typeface="Verdana" panose="020B0604030504040204" pitchFamily="34" charset="0"/>
              </a:rPr>
              <a:t>);</a:t>
            </a:r>
            <a:endParaRPr lang="en-US" altLang="zh-CN" sz="26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600" dirty="0"/>
              <a:t>filename</a:t>
            </a:r>
            <a:r>
              <a:rPr lang="zh-CN" altLang="en-US" sz="2600" dirty="0"/>
              <a:t>是文件名；</a:t>
            </a:r>
            <a:endParaRPr lang="zh-CN" altLang="en-US" sz="26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600" dirty="0"/>
              <a:t>mode</a:t>
            </a:r>
            <a:r>
              <a:rPr lang="zh-CN" altLang="en-US" sz="2600" dirty="0"/>
              <a:t>指明文件打开方式，例：</a:t>
            </a:r>
            <a:r>
              <a:rPr lang="en-US" altLang="zh-CN" sz="2600" dirty="0"/>
              <a:t>”r”</a:t>
            </a:r>
            <a:r>
              <a:rPr lang="zh-CN" altLang="en-US" sz="2600" dirty="0"/>
              <a:t>；</a:t>
            </a:r>
            <a:endParaRPr lang="en-US" altLang="zh-CN" sz="26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dirty="0"/>
              <a:t>如果需要用二进制方式打开文件，要</a:t>
            </a:r>
            <a:r>
              <a:rPr lang="en-US" altLang="zh-CN" sz="2600" dirty="0"/>
              <a:t>+b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3000" dirty="0"/>
              <a:t>文件打开以后</a:t>
            </a:r>
            <a:r>
              <a:rPr lang="zh-CN" altLang="en-US" sz="3000" dirty="0">
                <a:solidFill>
                  <a:schemeClr val="folHlink"/>
                </a:solidFill>
              </a:rPr>
              <a:t>必须要检查</a:t>
            </a:r>
            <a:r>
              <a:rPr lang="zh-CN" altLang="en-US" sz="3000" dirty="0"/>
              <a:t>指针是否为空，以确保正确地打开了一个文件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charRg st="7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charRg st="8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charRg st="135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charRg st="149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charRg st="169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charRg st="189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文件打开方式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>
            <a:normAutofit lnSpcReduction="20000"/>
          </a:bodyPr>
          <a:p>
            <a:pPr eaLnBrk="1" hangingPunct="1"/>
            <a:r>
              <a:rPr lang="en-US" altLang="zh-CN" sz="2800" dirty="0">
                <a:latin typeface="Verdana" panose="020B0604030504040204" pitchFamily="34" charset="0"/>
              </a:rPr>
              <a:t>"r"</a:t>
            </a:r>
            <a:endParaRPr lang="en-US" altLang="zh-CN" sz="2800" dirty="0">
              <a:latin typeface="Verdana" panose="020B0604030504040204" pitchFamily="34" charset="0"/>
            </a:endParaRPr>
          </a:p>
          <a:p>
            <a:pPr lvl="1" eaLnBrk="1" hangingPunct="1"/>
            <a:r>
              <a:rPr lang="en-US" altLang="zh-CN" sz="2400" dirty="0">
                <a:latin typeface="Verdana" panose="020B0604030504040204" pitchFamily="34" charset="0"/>
              </a:rPr>
              <a:t>Opens for reading. If the file does not exist or cannot be found, the fopen call fails.</a:t>
            </a:r>
            <a:endParaRPr lang="en-US" altLang="zh-CN" sz="2400" dirty="0">
              <a:latin typeface="Verdana" panose="020B0604030504040204" pitchFamily="34" charset="0"/>
            </a:endParaRPr>
          </a:p>
          <a:p>
            <a:pPr eaLnBrk="1" hangingPunct="1"/>
            <a:r>
              <a:rPr lang="en-US" altLang="zh-CN" sz="2800" dirty="0">
                <a:latin typeface="Verdana" panose="020B0604030504040204" pitchFamily="34" charset="0"/>
              </a:rPr>
              <a:t>"w"</a:t>
            </a:r>
            <a:endParaRPr lang="en-US" altLang="zh-CN" sz="2800" dirty="0">
              <a:latin typeface="Verdana" panose="020B0604030504040204" pitchFamily="34" charset="0"/>
            </a:endParaRPr>
          </a:p>
          <a:p>
            <a:pPr lvl="1" eaLnBrk="1" hangingPunct="1"/>
            <a:r>
              <a:rPr lang="en-US" altLang="zh-CN" sz="2400" dirty="0">
                <a:latin typeface="Verdana" panose="020B0604030504040204" pitchFamily="34" charset="0"/>
              </a:rPr>
              <a:t>Opens an empty file for writing. 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</a:rPr>
              <a:t>If the given file exists, its contents are destroyed.</a:t>
            </a:r>
            <a:endParaRPr lang="en-US" altLang="zh-CN" sz="240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en-US" altLang="zh-CN" sz="2800" dirty="0">
                <a:latin typeface="Verdana" panose="020B0604030504040204" pitchFamily="34" charset="0"/>
              </a:rPr>
              <a:t>"a"</a:t>
            </a:r>
            <a:endParaRPr lang="en-US" altLang="zh-CN" sz="2800" dirty="0">
              <a:latin typeface="Verdana" panose="020B0604030504040204" pitchFamily="34" charset="0"/>
            </a:endParaRPr>
          </a:p>
          <a:p>
            <a:pPr lvl="1" eaLnBrk="1" hangingPunct="1"/>
            <a:r>
              <a:rPr lang="en-US" altLang="zh-CN" sz="2400" dirty="0">
                <a:latin typeface="Verdana" panose="020B0604030504040204" pitchFamily="34" charset="0"/>
              </a:rPr>
              <a:t>Opens for writing at the end of the file (appending) 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</a:rPr>
              <a:t>without removing the EOF marker before writing new data to the file</a:t>
            </a:r>
            <a:r>
              <a:rPr lang="en-US" altLang="zh-CN" sz="2400" dirty="0">
                <a:latin typeface="Verdana" panose="020B0604030504040204" pitchFamily="34" charset="0"/>
              </a:rPr>
              <a:t>; creates the file first if it doesn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>
                <a:latin typeface="Verdana" panose="020B0604030504040204" pitchFamily="34" charset="0"/>
              </a:rPr>
              <a:t>t exist.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7A45E-70F1-490D-83B7-A96657B52999}" type="slidenum">
              <a:rPr lang="en-US" altLang="zh-CN"/>
            </a:fld>
            <a:endParaRPr lang="en-US" altLang="zh-CN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919288" y="1219671"/>
            <a:ext cx="8497887" cy="2122805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标准库提供随机数功能，需要包含文件</a:t>
            </a:r>
            <a:r>
              <a:rPr kumimoji="1"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2400" b="1" dirty="0" err="1">
                <a:solidFill>
                  <a:srgbClr val="CC0066"/>
                </a:solidFill>
                <a:latin typeface="Courier New" panose="02070309020205020404" pitchFamily="49" charset="0"/>
              </a:rPr>
              <a:t>stdlib.h</a:t>
            </a:r>
            <a:r>
              <a:rPr kumimoji="1" lang="en-US" altLang="zh-CN" sz="2400" b="1" dirty="0">
                <a:solidFill>
                  <a:srgbClr val="CC0066"/>
                </a:solidFill>
                <a:latin typeface="Courier New" panose="02070309020205020404" pitchFamily="49" charset="0"/>
              </a:rPr>
              <a:t>&gt;</a:t>
            </a:r>
            <a:r>
              <a:rPr kumimoji="1" lang="zh-CN" altLang="en-US" sz="2400" b="1" dirty="0">
                <a:latin typeface="Courier New" panose="02070309020205020404" pitchFamily="49" charset="0"/>
              </a:rPr>
              <a:t>。</a:t>
            </a:r>
            <a:endParaRPr kumimoji="1" lang="zh-CN" altLang="en-US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Courier New" panose="02070309020205020404" pitchFamily="49" charset="0"/>
              </a:rPr>
              <a:t>随机数生成函数：</a:t>
            </a:r>
            <a:r>
              <a:rPr kumimoji="1" lang="en-US" altLang="zh-CN" sz="2400" b="1" dirty="0">
                <a:solidFill>
                  <a:srgbClr val="CC0066"/>
                </a:solidFill>
                <a:latin typeface="Courier New" panose="02070309020205020404" pitchFamily="49" charset="0"/>
              </a:rPr>
              <a:t>int rand(void)</a:t>
            </a:r>
            <a:endParaRPr kumimoji="1" lang="en-US" altLang="zh-CN" sz="2400" b="1" dirty="0">
              <a:solidFill>
                <a:srgbClr val="CC0066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Courier New" panose="02070309020205020404" pitchFamily="49" charset="0"/>
              </a:rPr>
              <a:t>无参数，得到</a:t>
            </a:r>
            <a:r>
              <a:rPr kumimoji="1"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latin typeface="Courier New" panose="02070309020205020404" pitchFamily="49" charset="0"/>
              </a:rPr>
              <a:t>和符号常量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CC0066"/>
                </a:solidFill>
                <a:latin typeface="Courier New" panose="02070309020205020404" pitchFamily="49" charset="0"/>
              </a:rPr>
              <a:t>RAND_MAX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Courier New" panose="02070309020205020404" pitchFamily="49" charset="0"/>
              </a:rPr>
              <a:t>间的随机整数。</a:t>
            </a:r>
            <a:endParaRPr kumimoji="1" lang="zh-CN" altLang="en-US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不同系统的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RAND_MAX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可能不同，至少为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32767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。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676400" y="4312121"/>
            <a:ext cx="8839200" cy="1803400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1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函数</a:t>
            </a:r>
            <a:r>
              <a:rPr kumimoji="1" lang="en-US" altLang="zh-CN" sz="2400" b="1">
                <a:solidFill>
                  <a:srgbClr val="CC0066"/>
                </a:solidFill>
                <a:latin typeface="Courier New" panose="02070309020205020404" pitchFamily="49" charset="0"/>
              </a:rPr>
              <a:t>srand</a:t>
            </a:r>
            <a:r>
              <a:rPr kumimoji="1" lang="zh-CN" altLang="en-US" sz="2400" b="1">
                <a:latin typeface="Courier New" panose="02070309020205020404" pitchFamily="49" charset="0"/>
              </a:rPr>
              <a:t>用</a:t>
            </a:r>
            <a:r>
              <a:rPr kumimoji="1" lang="en-US" altLang="zh-CN" sz="2400" b="1">
                <a:solidFill>
                  <a:srgbClr val="CC0066"/>
                </a:solidFill>
                <a:latin typeface="Courier New" panose="02070309020205020404" pitchFamily="49" charset="0"/>
              </a:rPr>
              <a:t>seed</a:t>
            </a:r>
            <a:r>
              <a:rPr kumimoji="1" lang="zh-CN" altLang="en-US" sz="2400" b="1">
                <a:latin typeface="Courier New" panose="02070309020205020404" pitchFamily="49" charset="0"/>
              </a:rPr>
              <a:t>值设种子值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</a:t>
            </a:r>
            <a:endParaRPr kumimoji="1" lang="zh-CN" altLang="en-US" sz="2400" b="1">
              <a:latin typeface="Courier New" panose="02070309020205020404" pitchFamily="49" charset="0"/>
            </a:endParaRPr>
          </a:p>
          <a:p>
            <a:pPr algn="just">
              <a:spcBef>
                <a:spcPct val="10000"/>
              </a:spcBef>
              <a:spcAft>
                <a:spcPct val="30000"/>
              </a:spcAft>
            </a:pPr>
            <a:r>
              <a:rPr kumimoji="1" lang="en-US" altLang="zh-CN" sz="2400" b="1">
                <a:solidFill>
                  <a:srgbClr val="CC0066"/>
                </a:solidFill>
                <a:latin typeface="Courier New" panose="02070309020205020404" pitchFamily="49" charset="0"/>
              </a:rPr>
              <a:t>void srand(unsigned seed)</a:t>
            </a:r>
            <a:endParaRPr kumimoji="1" lang="en-US" altLang="zh-CN" sz="2400" b="1">
              <a:solidFill>
                <a:srgbClr val="CC0066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10000"/>
              </a:spcBef>
            </a:pPr>
            <a:r>
              <a:rPr kumimoji="1" lang="zh-CN" altLang="en-US" sz="2400" b="1">
                <a:latin typeface="Courier New" panose="02070309020205020404" pitchFamily="49" charset="0"/>
              </a:rPr>
              <a:t>默认初始种子值是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；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algn="just">
              <a:spcBef>
                <a:spcPct val="10000"/>
              </a:spcBef>
            </a:pPr>
            <a:r>
              <a:rPr kumimoji="1" lang="en-US" altLang="zh-CN" sz="2400" b="1">
                <a:latin typeface="Courier New" panose="02070309020205020404" pitchFamily="49" charset="0"/>
              </a:rPr>
              <a:t>rand</a:t>
            </a:r>
            <a:r>
              <a:rPr kumimoji="1" lang="zh-CN" altLang="en-US" sz="2400" b="1">
                <a:latin typeface="Courier New" panose="02070309020205020404" pitchFamily="49" charset="0"/>
              </a:rPr>
              <a:t>根据当时种子值生成下一随机数并修改种子值。</a:t>
            </a:r>
            <a:endParaRPr kumimoji="1" lang="zh-CN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文件打开方式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Verdana" panose="020B0604030504040204" pitchFamily="34" charset="0"/>
              </a:rPr>
              <a:t>"r+"</a:t>
            </a:r>
            <a:endParaRPr lang="en-US" altLang="zh-CN" sz="2800" dirty="0">
              <a:latin typeface="Verdan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Verdana" panose="020B0604030504040204" pitchFamily="34" charset="0"/>
              </a:rPr>
              <a:t>Opens for both reading and writing. (The file must exist.)</a:t>
            </a:r>
            <a:endParaRPr lang="en-US" altLang="zh-CN" sz="2400" dirty="0"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Verdana" panose="020B0604030504040204" pitchFamily="34" charset="0"/>
              </a:rPr>
              <a:t>"w+"</a:t>
            </a:r>
            <a:endParaRPr lang="en-US" altLang="zh-CN" sz="2800" dirty="0">
              <a:latin typeface="Verdan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Verdana" panose="020B0604030504040204" pitchFamily="34" charset="0"/>
              </a:rPr>
              <a:t>Opens an empty file for both reading and writing. 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</a:rPr>
              <a:t>If the given file exists, its contents are destroyed.</a:t>
            </a:r>
            <a:endParaRPr lang="en-US" altLang="zh-CN" sz="240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Verdana" panose="020B0604030504040204" pitchFamily="34" charset="0"/>
              </a:rPr>
              <a:t>"a+"</a:t>
            </a:r>
            <a:endParaRPr lang="en-US" altLang="zh-CN" sz="2800" dirty="0">
              <a:latin typeface="Verdan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Verdana" panose="020B0604030504040204" pitchFamily="34" charset="0"/>
              </a:rPr>
              <a:t>Opens for reading and appending; the appending operation 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</a:rPr>
              <a:t>includes the removal of the EOF marker before new data is written to the file and the EOF marker is restored after writing is complete;</a:t>
            </a:r>
            <a:r>
              <a:rPr lang="en-US" altLang="zh-CN" sz="2400" dirty="0">
                <a:latin typeface="Verdana" panose="020B0604030504040204" pitchFamily="34" charset="0"/>
              </a:rPr>
              <a:t> creates the file first if it doesn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>
                <a:latin typeface="Verdana" panose="020B0604030504040204" pitchFamily="34" charset="0"/>
              </a:rPr>
              <a:t>t exist.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文件打开方式</a:t>
            </a:r>
            <a:r>
              <a:rPr lang="en-US" altLang="zh-CN" dirty="0"/>
              <a:t>-3</a:t>
            </a:r>
            <a:endParaRPr lang="zh-CN" altLang="en-US" dirty="0"/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>
            <a:normAutofit fontScale="90000" lnSpcReduction="10000"/>
          </a:bodyPr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Verdana" panose="020B0604030504040204" pitchFamily="34" charset="0"/>
              </a:rPr>
              <a:t>With the mode specifiers above the file is open as a text file. In order to open a file as a binary file, a "b" character has to be included in the mode string. This additional "b" character can either be appended at the end of the string (thus making the following compound modes: </a:t>
            </a:r>
            <a:r>
              <a:rPr lang="en-US" altLang="zh-CN" sz="2800" dirty="0">
                <a:solidFill>
                  <a:srgbClr val="FF0000"/>
                </a:solidFill>
                <a:latin typeface="Verdana" panose="020B0604030504040204" pitchFamily="34" charset="0"/>
              </a:rPr>
              <a:t>"rb", "wb", "ab", "r+b", "w+b", "a+b") or be inserted between the letter and the "+" sign for the mixed modes ("rb+", "wb+", "ab+").</a:t>
            </a:r>
            <a:endParaRPr lang="en-US" altLang="zh-CN" sz="280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Verdana" panose="020B0604030504040204" pitchFamily="34" charset="0"/>
              </a:rPr>
              <a:t>The new C standard (C2011, which is not part of C++) adds a new standard subspecifier ("x"), that can be appended to any "w" specifier (to form "wx", "wbx", "w+x" or "w+bx"/"wb+x"). </a:t>
            </a:r>
            <a:r>
              <a:rPr lang="en-US" altLang="zh-CN" sz="2800" dirty="0">
                <a:solidFill>
                  <a:srgbClr val="FF0000"/>
                </a:solidFill>
                <a:latin typeface="Verdana" panose="020B0604030504040204" pitchFamily="34" charset="0"/>
              </a:rPr>
              <a:t>This subspecifier forces the function to fail if the file exists, instead of overwriting it.</a:t>
            </a:r>
            <a:endParaRPr lang="en-US" altLang="zh-CN" sz="280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2279576" y="1340768"/>
            <a:ext cx="7696200" cy="479744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声明链表结点数据结构；</a:t>
            </a:r>
            <a:endParaRPr lang="en-US" altLang="zh-CN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声明链表头指针变量；</a:t>
            </a:r>
            <a:endParaRPr lang="en-US" altLang="zh-CN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声明第一个链表结点变量，填充结点数据并将结点变量的地址赋值给链表头</a:t>
            </a:r>
            <a:r>
              <a:rPr lang="zh-CN" altLang="en-US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指针；</a:t>
            </a:r>
            <a:endParaRPr lang="en-US" altLang="zh-CN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依次声明链表后续结点，并将它们串联起来；</a:t>
            </a:r>
            <a:endParaRPr lang="en-US" altLang="zh-CN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使用初始化好的链表开展业务操作，完成业务功能；</a:t>
            </a:r>
            <a:endParaRPr lang="en-US" altLang="zh-CN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>
              <a:buFontTx/>
              <a:buNone/>
              <a:defRPr/>
            </a:pPr>
            <a:endParaRPr lang="zh-CN" altLang="en-US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2" y="211287"/>
            <a:ext cx="61206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单向链表初始化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2264" y="6309320"/>
            <a:ext cx="216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703512" y="260648"/>
            <a:ext cx="4032448" cy="626469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typedef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struct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UserAccount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{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char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UserNO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[15];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char 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Name[20];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char 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ID[19];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char 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Gender;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double 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Balance;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struct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UserAccount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*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pNextUser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}Node;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main()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{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n = 10;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Node 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head, *tail;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head = NULL;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tail = NULL;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</a:t>
            </a:r>
            <a:r>
              <a:rPr lang="en-US" altLang="zh-CN" dirty="0" err="1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initLink</a:t>
            </a:r>
            <a:r>
              <a:rPr lang="en-US" altLang="zh-CN" dirty="0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(&amp;head, &amp;tail, n);</a:t>
            </a:r>
            <a:endParaRPr lang="en-US" altLang="zh-CN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return 0;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5951984" y="260648"/>
            <a:ext cx="4464496" cy="626469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void 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initLink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(Node **h, Node **t, 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n)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{   Node 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*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for(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i=0;i&lt;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n;i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++){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</a:t>
            </a:r>
            <a:r>
              <a:rPr lang="en-US" altLang="zh-CN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new_node</a:t>
            </a:r>
            <a:r>
              <a:rPr lang="en-US" altLang="zh-CN" sz="16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=(Node *)</a:t>
            </a:r>
            <a:r>
              <a:rPr lang="en-US" altLang="zh-CN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malloc</a:t>
            </a:r>
            <a:r>
              <a:rPr lang="en-US" altLang="zh-CN" sz="16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sizeof</a:t>
            </a:r>
            <a:r>
              <a:rPr lang="en-US" altLang="zh-CN" sz="16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(Node));</a:t>
            </a:r>
            <a:endParaRPr lang="en-US" altLang="zh-CN" sz="1600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 </a:t>
            </a:r>
            <a:r>
              <a:rPr lang="en-US" altLang="zh-CN" dirty="0" err="1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getInfo</a:t>
            </a:r>
            <a:r>
              <a:rPr lang="en-US" altLang="zh-CN" dirty="0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);//</a:t>
            </a:r>
            <a:r>
              <a:rPr lang="zh-CN" altLang="en-US" dirty="0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填写数据域</a:t>
            </a:r>
            <a:endParaRPr lang="en-US" altLang="zh-CN" dirty="0" smtClean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 if(*h == NULL){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     *h = 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    *t = *h;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    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-&gt;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= NULL;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}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else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{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    (*t)-&gt;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    (*t) = (*t)-&gt;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    (*t)-&gt;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= NULL;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}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}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703512" y="260648"/>
            <a:ext cx="4032448" cy="626469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typedef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struct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UserAccount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{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char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UserNO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[15];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char 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Name[20];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char 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ID[19];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char 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Gender;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double 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Balance;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struct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UserAccount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*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pNextUser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}Node;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main()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{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n = 10;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Node 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head, *tail;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head = NULL;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tail = NULL;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</a:t>
            </a:r>
            <a:r>
              <a:rPr lang="en-US" altLang="zh-CN" dirty="0" err="1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initLink</a:t>
            </a:r>
            <a:r>
              <a:rPr lang="en-US" altLang="zh-CN" dirty="0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(head, tail, n);</a:t>
            </a:r>
            <a:endParaRPr lang="en-US" altLang="zh-CN" dirty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return 0;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5951984" y="260648"/>
            <a:ext cx="4464496" cy="626469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void 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initLink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(Node *h, Node *t, 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n)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{   Node 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*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for(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i=0;i&lt;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n;i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++){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</a:t>
            </a:r>
            <a:r>
              <a:rPr lang="en-US" altLang="zh-CN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new_node</a:t>
            </a:r>
            <a:r>
              <a:rPr lang="en-US" altLang="zh-CN" sz="16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=(Node *)</a:t>
            </a:r>
            <a:r>
              <a:rPr lang="en-US" altLang="zh-CN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malloc</a:t>
            </a:r>
            <a:r>
              <a:rPr lang="en-US" altLang="zh-CN" sz="16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sizeof</a:t>
            </a:r>
            <a:r>
              <a:rPr lang="en-US" altLang="zh-CN" sz="1600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(Node));</a:t>
            </a:r>
            <a:endParaRPr lang="en-US" altLang="zh-CN" sz="1600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 </a:t>
            </a:r>
            <a:r>
              <a:rPr lang="en-US" altLang="zh-CN" dirty="0" err="1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getInfo</a:t>
            </a:r>
            <a:r>
              <a:rPr lang="en-US" altLang="zh-CN" dirty="0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);//</a:t>
            </a:r>
            <a:r>
              <a:rPr lang="zh-CN" altLang="en-US" dirty="0" smtClean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填写数据域</a:t>
            </a:r>
            <a:endParaRPr lang="en-US" altLang="zh-CN" dirty="0" smtClean="0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 if(h == NULL){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     h = 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    t = h;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    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-&gt;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= NULL;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}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else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{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    (t)-&gt;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    (t) = (t)-&gt;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    (t)-&gt;</a:t>
            </a:r>
            <a:r>
              <a:rPr lang="en-US" altLang="zh-CN" dirty="0" err="1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= NULL;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   }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    }</a:t>
            </a:r>
            <a:endParaRPr lang="en-US" altLang="zh-CN" dirty="0" smtClean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华文新魏" pitchFamily="2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9736" y="2996952"/>
            <a:ext cx="3096344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如果改成这样， </a:t>
            </a:r>
            <a:r>
              <a:rPr lang="en-US" altLang="zh-CN" dirty="0" err="1"/>
              <a:t>initLink</a:t>
            </a:r>
            <a:r>
              <a:rPr lang="zh-CN" altLang="en-US" dirty="0"/>
              <a:t>里给链表的赋值没有办法传回</a:t>
            </a:r>
            <a:r>
              <a:rPr lang="en-US" altLang="zh-CN" dirty="0"/>
              <a:t>main</a:t>
            </a:r>
            <a:r>
              <a:rPr lang="zh-CN" altLang="en-US" dirty="0"/>
              <a:t>，因为动态内存分配是在</a:t>
            </a:r>
            <a:r>
              <a:rPr lang="en-US" altLang="zh-CN" dirty="0" err="1"/>
              <a:t>initLink</a:t>
            </a:r>
            <a:r>
              <a:rPr lang="zh-CN" altLang="en-US" dirty="0"/>
              <a:t>里做的，</a:t>
            </a:r>
            <a:r>
              <a:rPr lang="en-US" altLang="zh-CN" dirty="0" err="1"/>
              <a:t>initLink</a:t>
            </a:r>
            <a:r>
              <a:rPr lang="zh-CN" altLang="en-US" dirty="0"/>
              <a:t>执行完毕，这个动态内存就没法访问了（局部变量）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如果是</a:t>
            </a:r>
            <a:r>
              <a:rPr lang="zh-CN" altLang="en-US" dirty="0"/>
              <a:t>在</a:t>
            </a:r>
            <a:r>
              <a:rPr lang="en-US" altLang="zh-CN" dirty="0" err="1"/>
              <a:t>initLink</a:t>
            </a:r>
            <a:r>
              <a:rPr lang="zh-CN" altLang="en-US" dirty="0"/>
              <a:t>函数外面、</a:t>
            </a:r>
            <a:r>
              <a:rPr lang="en-US" altLang="zh-CN" dirty="0"/>
              <a:t>main</a:t>
            </a:r>
            <a:r>
              <a:rPr lang="zh-CN" altLang="en-US" dirty="0"/>
              <a:t>函数里面做的动态内存分配，再传入</a:t>
            </a:r>
            <a:r>
              <a:rPr lang="en-US" altLang="zh-CN" dirty="0" err="1"/>
              <a:t>initLink</a:t>
            </a:r>
            <a:r>
              <a:rPr lang="zh-CN" altLang="en-US" dirty="0" smtClean="0"/>
              <a:t>，可以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E732F-1718-4FDA-A089-F64E62E2EDFA}" type="slidenum">
              <a:rPr lang="en-US" altLang="zh-CN"/>
            </a:fld>
            <a:endParaRPr lang="en-US" altLang="zh-CN"/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874044" y="368438"/>
            <a:ext cx="8642350" cy="583565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marL="290830" indent="-2908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伪随机数的产生</a:t>
            </a:r>
            <a:endParaRPr kumimoji="1" lang="en-US" altLang="zh-CN" sz="32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874044" y="1277839"/>
            <a:ext cx="8443912" cy="48874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根据下面公式可以得到所需范围内的随机数：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   </a:t>
            </a:r>
            <a:r>
              <a:rPr lang="en-US" altLang="zh-CN" sz="2800" b="1" dirty="0">
                <a:latin typeface="宋体" panose="02010600030101010101" pitchFamily="2" charset="-122"/>
              </a:rPr>
              <a:t>n = a + rand () % b 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其中</a:t>
            </a:r>
            <a:r>
              <a:rPr lang="en-US" altLang="zh-CN" sz="2800" b="1" dirty="0"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为位移，是所需连续整数范围的第一个数，</a:t>
            </a:r>
            <a:r>
              <a:rPr lang="en-US" altLang="zh-CN" sz="2800" b="1" dirty="0">
                <a:latin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</a:rPr>
              <a:t>是比例因子，是所需连续整数范围的宽度，则希望产生</a:t>
            </a:r>
            <a:r>
              <a:rPr lang="en-US" altLang="zh-CN" sz="2800" b="1" dirty="0">
                <a:latin typeface="宋体" panose="02010600030101010101" pitchFamily="2" charset="-122"/>
              </a:rPr>
              <a:t>1--6</a:t>
            </a:r>
            <a:r>
              <a:rPr lang="zh-CN" altLang="en-US" sz="2800" b="1" dirty="0">
                <a:latin typeface="宋体" panose="02010600030101010101" pitchFamily="2" charset="-122"/>
              </a:rPr>
              <a:t>之间随机数的公式为：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   </a:t>
            </a:r>
            <a:r>
              <a:rPr lang="en-US" altLang="zh-CN" sz="2800" b="1" dirty="0">
                <a:latin typeface="宋体" panose="02010600030101010101" pitchFamily="2" charset="-122"/>
              </a:rPr>
              <a:t>n = 1 + rand () % 6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希望产生</a:t>
            </a:r>
            <a:r>
              <a:rPr lang="en-US" altLang="zh-CN" sz="2800" b="1" dirty="0">
                <a:latin typeface="宋体" panose="02010600030101010101" pitchFamily="2" charset="-122"/>
              </a:rPr>
              <a:t>0—1</a:t>
            </a:r>
            <a:r>
              <a:rPr lang="zh-CN" altLang="en-US" sz="2800" b="1" dirty="0">
                <a:latin typeface="宋体" panose="02010600030101010101" pitchFamily="2" charset="-122"/>
              </a:rPr>
              <a:t>之间随机数的公式为：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   </a:t>
            </a:r>
            <a:r>
              <a:rPr lang="en-US" altLang="zh-CN" sz="2800" b="1" dirty="0">
                <a:latin typeface="宋体" panose="02010600030101010101" pitchFamily="2" charset="-122"/>
              </a:rPr>
              <a:t>n =  rand () %2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4590" y="5876925"/>
            <a:ext cx="6816725" cy="8724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72264" y="6309320"/>
            <a:ext cx="216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77008" y="1089318"/>
            <a:ext cx="822344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数组名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可以作为指针常量使用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行名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a[1]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a[2]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也可以作为指针常量使用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5583" y="1298887"/>
            <a:ext cx="18103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003300"/>
                </a:solidFill>
                <a:latin typeface="Times New Roman" panose="02020603050405020304" pitchFamily="18" charset="0"/>
                <a:ea typeface="隶书" pitchFamily="49" charset="-122"/>
              </a:rPr>
              <a:t>int</a:t>
            </a:r>
            <a:r>
              <a:rPr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隶书" pitchFamily="49" charset="-122"/>
              </a:rPr>
              <a:t> a[3][4];</a:t>
            </a:r>
            <a:endParaRPr lang="zh-CN" altLang="en-US" sz="2800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700572" y="4286349"/>
            <a:ext cx="792089" cy="1158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2700571" y="4675287"/>
            <a:ext cx="7920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754300" y="4286349"/>
            <a:ext cx="60579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a[0]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2700571" y="5081141"/>
            <a:ext cx="79209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754300" y="4680000"/>
            <a:ext cx="60579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a[1]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2754300" y="5048349"/>
            <a:ext cx="60579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a[2]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Line 29"/>
          <p:cNvSpPr>
            <a:spLocks noChangeShapeType="1"/>
          </p:cNvSpPr>
          <p:nvPr/>
        </p:nvSpPr>
        <p:spPr bwMode="auto">
          <a:xfrm flipV="1">
            <a:off x="2108696" y="4289053"/>
            <a:ext cx="5762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1867531" y="4091692"/>
            <a:ext cx="293370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latinLnBrk="0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5782390" y="3573016"/>
            <a:ext cx="0" cy="4320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935760" y="3573016"/>
            <a:ext cx="3642461" cy="432048"/>
            <a:chOff x="2411760" y="3573016"/>
            <a:chExt cx="3642461" cy="432048"/>
          </a:xfrm>
        </p:grpSpPr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462560" y="3573016"/>
              <a:ext cx="3591661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latinLnBrk="0" hangingPunct="0"/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3324810" y="3573016"/>
              <a:ext cx="0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5166795" y="3573016"/>
              <a:ext cx="0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28"/>
            <p:cNvGrpSpPr/>
            <p:nvPr/>
          </p:nvGrpSpPr>
          <p:grpSpPr bwMode="auto">
            <a:xfrm>
              <a:off x="2411760" y="3573016"/>
              <a:ext cx="3622534" cy="409575"/>
              <a:chOff x="1503" y="2097"/>
              <a:chExt cx="2095" cy="258"/>
            </a:xfrm>
          </p:grpSpPr>
          <p:sp>
            <p:nvSpPr>
              <p:cNvPr id="23" name="Text Box 29"/>
              <p:cNvSpPr txBox="1">
                <a:spLocks noChangeArrowheads="1"/>
              </p:cNvSpPr>
              <p:nvPr/>
            </p:nvSpPr>
            <p:spPr bwMode="auto">
              <a:xfrm>
                <a:off x="1503" y="2097"/>
                <a:ext cx="51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latinLnBrk="0"/>
                <a:r>
                  <a:rPr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a[0][0]</a:t>
                </a:r>
                <a:endPara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Text Box 30"/>
              <p:cNvSpPr txBox="1">
                <a:spLocks noChangeArrowheads="1"/>
              </p:cNvSpPr>
              <p:nvPr/>
            </p:nvSpPr>
            <p:spPr bwMode="auto">
              <a:xfrm>
                <a:off x="2031" y="2097"/>
                <a:ext cx="511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latinLnBrk="0"/>
                <a:r>
                  <a:rPr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a[0][1]</a:t>
                </a:r>
                <a:endPara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Text Box 31"/>
              <p:cNvSpPr txBox="1">
                <a:spLocks noChangeArrowheads="1"/>
              </p:cNvSpPr>
              <p:nvPr/>
            </p:nvSpPr>
            <p:spPr bwMode="auto">
              <a:xfrm>
                <a:off x="2559" y="2097"/>
                <a:ext cx="511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latinLnBrk="0"/>
                <a:r>
                  <a:rPr lang="en-US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a[0][2]</a:t>
                </a:r>
                <a:endPara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Text Box 32"/>
              <p:cNvSpPr txBox="1">
                <a:spLocks noChangeArrowheads="1"/>
              </p:cNvSpPr>
              <p:nvPr/>
            </p:nvSpPr>
            <p:spPr bwMode="auto">
              <a:xfrm>
                <a:off x="3087" y="2097"/>
                <a:ext cx="511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latinLnBrk="0"/>
                <a:r>
                  <a:rPr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a[0][3]</a:t>
                </a:r>
                <a:endParaRPr lang="en-US" altLang="zh-CN" sz="2000" dirty="0">
                  <a:solidFill>
                    <a:srgbClr val="66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7" name="Group 33"/>
          <p:cNvGrpSpPr/>
          <p:nvPr/>
        </p:nvGrpSpPr>
        <p:grpSpPr bwMode="auto">
          <a:xfrm>
            <a:off x="2411760" y="4680000"/>
            <a:ext cx="3622534" cy="400050"/>
            <a:chOff x="1517" y="2097"/>
            <a:chExt cx="2095" cy="252"/>
          </a:xfrm>
        </p:grpSpPr>
        <p:sp>
          <p:nvSpPr>
            <p:cNvPr id="28" name="Text Box 34"/>
            <p:cNvSpPr txBox="1">
              <a:spLocks noChangeArrowheads="1"/>
            </p:cNvSpPr>
            <p:nvPr/>
          </p:nvSpPr>
          <p:spPr bwMode="auto">
            <a:xfrm>
              <a:off x="1517" y="2097"/>
              <a:ext cx="5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a[1][0]</a:t>
              </a:r>
              <a:endParaRPr lang="en-US" altLang="zh-CN" sz="20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35"/>
            <p:cNvSpPr txBox="1">
              <a:spLocks noChangeArrowheads="1"/>
            </p:cNvSpPr>
            <p:nvPr/>
          </p:nvSpPr>
          <p:spPr bwMode="auto">
            <a:xfrm>
              <a:off x="2045" y="2097"/>
              <a:ext cx="5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a[1][1]</a:t>
              </a:r>
              <a:endPara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2573" y="2097"/>
              <a:ext cx="5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a[1][2]</a:t>
              </a:r>
              <a:endPara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3101" y="2097"/>
              <a:ext cx="5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a[1][3]</a:t>
              </a:r>
              <a:endPara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" name="Group 38"/>
          <p:cNvGrpSpPr/>
          <p:nvPr/>
        </p:nvGrpSpPr>
        <p:grpSpPr bwMode="auto">
          <a:xfrm>
            <a:off x="3935760" y="5733256"/>
            <a:ext cx="3622534" cy="400050"/>
            <a:chOff x="1533" y="2097"/>
            <a:chExt cx="2095" cy="252"/>
          </a:xfrm>
        </p:grpSpPr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1533" y="2097"/>
              <a:ext cx="5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a[2][0]</a:t>
              </a:r>
              <a:endParaRPr lang="en-US" altLang="zh-CN" sz="20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40"/>
            <p:cNvSpPr txBox="1">
              <a:spLocks noChangeArrowheads="1"/>
            </p:cNvSpPr>
            <p:nvPr/>
          </p:nvSpPr>
          <p:spPr bwMode="auto">
            <a:xfrm>
              <a:off x="2061" y="2097"/>
              <a:ext cx="5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a[2][1]</a:t>
              </a:r>
              <a:endPara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Text Box 41"/>
            <p:cNvSpPr txBox="1">
              <a:spLocks noChangeArrowheads="1"/>
            </p:cNvSpPr>
            <p:nvPr/>
          </p:nvSpPr>
          <p:spPr bwMode="auto">
            <a:xfrm>
              <a:off x="2589" y="2097"/>
              <a:ext cx="5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a[2][2]</a:t>
              </a:r>
              <a:endParaRPr lang="en-US" altLang="zh-CN" sz="20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Text Box 42"/>
            <p:cNvSpPr txBox="1">
              <a:spLocks noChangeArrowheads="1"/>
            </p:cNvSpPr>
            <p:nvPr/>
          </p:nvSpPr>
          <p:spPr bwMode="auto">
            <a:xfrm>
              <a:off x="3117" y="2097"/>
              <a:ext cx="5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a[2][3]</a:t>
              </a:r>
              <a:endPara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" name="Line 10"/>
          <p:cNvSpPr>
            <a:spLocks noChangeShapeType="1"/>
          </p:cNvSpPr>
          <p:nvPr/>
        </p:nvSpPr>
        <p:spPr bwMode="auto">
          <a:xfrm>
            <a:off x="5779391" y="4680000"/>
            <a:ext cx="0" cy="4320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3983561" y="4680000"/>
            <a:ext cx="3591661" cy="432048"/>
            <a:chOff x="2462560" y="3573016"/>
            <a:chExt cx="3591661" cy="432048"/>
          </a:xfrm>
        </p:grpSpPr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2462560" y="3573016"/>
              <a:ext cx="3591661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latinLnBrk="0" hangingPunct="0"/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3324810" y="3573016"/>
              <a:ext cx="0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>
              <a:off x="5166795" y="3573016"/>
              <a:ext cx="0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984469" y="5733256"/>
            <a:ext cx="3591661" cy="432048"/>
            <a:chOff x="2462560" y="3573016"/>
            <a:chExt cx="3591661" cy="432048"/>
          </a:xfrm>
        </p:grpSpPr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2462560" y="3573016"/>
              <a:ext cx="3591661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latinLnBrk="0" hangingPunct="0"/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>
              <a:off x="3324810" y="3573016"/>
              <a:ext cx="0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5166795" y="3573016"/>
              <a:ext cx="0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756092" y="5733256"/>
            <a:ext cx="0" cy="4320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3" name="肘形连接符 72"/>
          <p:cNvCxnSpPr>
            <a:stCxn id="9" idx="3"/>
            <a:endCxn id="23" idx="1"/>
          </p:cNvCxnSpPr>
          <p:nvPr/>
        </p:nvCxnSpPr>
        <p:spPr>
          <a:xfrm flipH="1" flipV="1">
            <a:off x="3935730" y="3771900"/>
            <a:ext cx="948055" cy="713740"/>
          </a:xfrm>
          <a:prstGeom prst="bentConnector5">
            <a:avLst>
              <a:gd name="adj1" fmla="val -25117"/>
              <a:gd name="adj2" fmla="val 50089"/>
              <a:gd name="adj3" fmla="val 1251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2" idx="3"/>
            <a:endCxn id="28" idx="1"/>
          </p:cNvCxnSpPr>
          <p:nvPr/>
        </p:nvCxnSpPr>
        <p:spPr>
          <a:xfrm flipH="1">
            <a:off x="3935730" y="4879340"/>
            <a:ext cx="948055" cy="635"/>
          </a:xfrm>
          <a:prstGeom prst="bentConnector5">
            <a:avLst>
              <a:gd name="adj1" fmla="val -25117"/>
              <a:gd name="adj2" fmla="val 69100000"/>
              <a:gd name="adj3" fmla="val 1251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13" idx="3"/>
            <a:endCxn id="58" idx="1"/>
          </p:cNvCxnSpPr>
          <p:nvPr/>
        </p:nvCxnSpPr>
        <p:spPr>
          <a:xfrm flipH="1">
            <a:off x="3984625" y="5247640"/>
            <a:ext cx="899160" cy="701675"/>
          </a:xfrm>
          <a:prstGeom prst="bentConnector5">
            <a:avLst>
              <a:gd name="adj1" fmla="val -26483"/>
              <a:gd name="adj2" fmla="val 48869"/>
              <a:gd name="adj3" fmla="val 1264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8066122" y="2931619"/>
            <a:ext cx="2376264" cy="2862580"/>
          </a:xfrm>
          <a:prstGeom prst="rect">
            <a:avLst/>
          </a:prstGeom>
          <a:solidFill>
            <a:srgbClr val="FEF1BF"/>
          </a:solidFill>
          <a:ln w="38100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a[3][4];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(*p)[4] = a</a:t>
            </a:r>
            <a:r>
              <a:rPr lang="zh-CN" altLang="en-US" dirty="0"/>
              <a:t>（数组指针）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*q, *r, *s;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q </a:t>
            </a:r>
            <a:r>
              <a:rPr lang="en-US" altLang="zh-CN" dirty="0">
                <a:solidFill>
                  <a:srgbClr val="FF0000"/>
                </a:solidFill>
              </a:rPr>
              <a:t>= a[0];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r = a[1];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 = a[2];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61488" y="116632"/>
            <a:ext cx="507061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二维数组的理解</a:t>
            </a:r>
            <a:endParaRPr lang="en-US" altLang="zh-CN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72264" y="6309320"/>
            <a:ext cx="216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151784" y="206084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元素值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元素地址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&amp;a[0]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*(p+1)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*(a+1)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&amp;a[1]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*(p+2)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*(a+2)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a+2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P+2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&amp;a[2]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61488" y="1125844"/>
            <a:ext cx="1656184" cy="3416300"/>
          </a:xfrm>
          <a:prstGeom prst="rect">
            <a:avLst/>
          </a:prstGeom>
          <a:solidFill>
            <a:srgbClr val="FEF1BF"/>
          </a:solidFill>
          <a:ln w="38100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a[3][4];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(*p)[4</a:t>
            </a:r>
            <a:r>
              <a:rPr lang="en-US" altLang="zh-CN" dirty="0" smtClean="0"/>
              <a:t>];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*q, *r, *s;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 =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q = a[0];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r = a[1];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 = a[2];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*x;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x = &amp;a[0][0];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151784" y="3717032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6576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表达式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*(*(p+1)+1)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a[1][1]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*(a[1]+1)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*(s+2)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a[2][2]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*(a[2]+2)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x+4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a[1][0]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*a[1]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*(r+2)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a[1][2]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*(x+6)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25512" y="1167595"/>
            <a:ext cx="629096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看成一个一维数组</a:t>
            </a:r>
            <a:endParaRPr lang="en-US" altLang="zh-CN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每个元素是一个包含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个元素的一维数组</a:t>
            </a:r>
            <a:endParaRPr lang="zh-CN" altLang="en-US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336360" y="2132856"/>
            <a:ext cx="792088" cy="165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61488" y="116632"/>
            <a:ext cx="521463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二维数组与指针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FA3B1A-8DBD-4F8D-9F32-367FA981E6B6}" type="slidenum">
              <a:rPr lang="en-US" altLang="zh-CN" sz="1200" smtClean="0">
                <a:latin typeface="Garamond" panose="02020404030301010803" pitchFamily="18" charset="0"/>
              </a:rPr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16113" y="304165"/>
            <a:ext cx="8615362" cy="583565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指针与动态存储管理</a:t>
            </a:r>
            <a:endParaRPr kumimoji="1" lang="zh-CN" altLang="en-US" sz="2800" b="1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670050" y="1052736"/>
            <a:ext cx="8861425" cy="1938020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Courier New" panose="02070309020205020404" pitchFamily="49" charset="0"/>
              </a:rPr>
              <a:t>分配函数</a:t>
            </a:r>
            <a:r>
              <a:rPr kumimoji="1" lang="en-US" altLang="zh-CN" sz="2400" b="1" dirty="0">
                <a:solidFill>
                  <a:srgbClr val="D60093"/>
                </a:solidFill>
                <a:latin typeface="Courier New" panose="02070309020205020404" pitchFamily="49" charset="0"/>
              </a:rPr>
              <a:t>malloc()</a:t>
            </a:r>
            <a:r>
              <a:rPr kumimoji="1" lang="zh-CN" altLang="en-US" sz="2400" b="1" dirty="0">
                <a:latin typeface="Courier New" panose="02070309020205020404" pitchFamily="49" charset="0"/>
              </a:rPr>
              <a:t>。</a:t>
            </a:r>
            <a:endParaRPr kumimoji="1" lang="zh-CN" altLang="en-US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Courier New" panose="02070309020205020404" pitchFamily="49" charset="0"/>
              </a:rPr>
              <a:t>原型：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void *malloc(</a:t>
            </a:r>
            <a:r>
              <a:rPr kumimoji="1" lang="en-US" altLang="zh-CN" sz="2400" b="1" dirty="0" err="1">
                <a:solidFill>
                  <a:srgbClr val="D60093"/>
                </a:solidFill>
                <a:latin typeface="Courier New" panose="02070309020205020404" pitchFamily="49" charset="0"/>
              </a:rPr>
              <a:t>size_t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 n); /*</a:t>
            </a:r>
            <a:r>
              <a:rPr kumimoji="1" lang="en-US" altLang="zh-CN" sz="2400" b="1" dirty="0" err="1">
                <a:latin typeface="Courier New" panose="02070309020205020404" pitchFamily="49" charset="0"/>
              </a:rPr>
              <a:t>size_t</a:t>
            </a:r>
            <a:r>
              <a:rPr kumimoji="1" lang="zh-CN" altLang="en-US" sz="2400" b="1" dirty="0">
                <a:latin typeface="Courier New" panose="02070309020205020404" pitchFamily="49" charset="0"/>
              </a:rPr>
              <a:t>是无符号整型*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/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Courier New" panose="02070309020205020404" pitchFamily="49" charset="0"/>
              </a:rPr>
              <a:t>分配一块不小于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n</a:t>
            </a:r>
            <a:r>
              <a:rPr kumimoji="1" lang="zh-CN" altLang="en-US" sz="2400" b="1" dirty="0">
                <a:latin typeface="Courier New" panose="02070309020205020404" pitchFamily="49" charset="0"/>
              </a:rPr>
              <a:t>的存储，返回其地址。</a:t>
            </a:r>
            <a:endParaRPr kumimoji="1" lang="zh-CN" altLang="en-US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Courier New" panose="02070309020205020404" pitchFamily="49" charset="0"/>
              </a:rPr>
              <a:t>无法满足时返回空指针值。</a:t>
            </a:r>
            <a:endParaRPr kumimoji="1" lang="zh-CN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70049" y="2996952"/>
            <a:ext cx="8861425" cy="3784600"/>
          </a:xfrm>
          <a:prstGeom prst="rect">
            <a:avLst/>
          </a:prstGeom>
          <a:solidFill>
            <a:schemeClr val="bg1"/>
          </a:solidFill>
          <a:ln w="9525">
            <a:solidFill>
              <a:srgbClr val="009900"/>
            </a:solidFill>
            <a:miter lim="800000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int n; double *data;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...  </a:t>
            </a:r>
            <a:r>
              <a:rPr kumimoji="1" lang="en-US" altLang="zh-CN" sz="2400" b="1" dirty="0" err="1">
                <a:latin typeface="Courier New" panose="02070309020205020404" pitchFamily="49" charset="0"/>
              </a:rPr>
              <a:t>scanf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("%d", &amp;n);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data=(</a:t>
            </a:r>
            <a:r>
              <a:rPr kumimoji="1" lang="en-US" altLang="zh-CN" sz="2400" b="1" dirty="0">
                <a:solidFill>
                  <a:srgbClr val="D60093"/>
                </a:solidFill>
                <a:latin typeface="Courier New" panose="02070309020205020404" pitchFamily="49" charset="0"/>
              </a:rPr>
              <a:t>double*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)malloc(</a:t>
            </a:r>
            <a:r>
              <a:rPr kumimoji="1" lang="en-US" altLang="zh-CN" sz="2400" b="1" dirty="0">
                <a:solidFill>
                  <a:srgbClr val="D60093"/>
                </a:solidFill>
                <a:latin typeface="Courier New" panose="02070309020205020404" pitchFamily="49" charset="0"/>
              </a:rPr>
              <a:t>n*</a:t>
            </a:r>
            <a:r>
              <a:rPr kumimoji="1" lang="en-US" altLang="zh-CN" sz="2400" b="1" dirty="0" err="1">
                <a:solidFill>
                  <a:srgbClr val="D60093"/>
                </a:solidFill>
                <a:latin typeface="Courier New" panose="02070309020205020404" pitchFamily="49" charset="0"/>
              </a:rPr>
              <a:t>sizeof</a:t>
            </a:r>
            <a:r>
              <a:rPr kumimoji="1" lang="en-US" altLang="zh-CN" sz="2400" b="1" dirty="0">
                <a:solidFill>
                  <a:srgbClr val="D60093"/>
                </a:solidFill>
                <a:latin typeface="Courier New" panose="02070309020205020404" pitchFamily="49" charset="0"/>
              </a:rPr>
              <a:t>(double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));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if (data == NULL) 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{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  .... /* </a:t>
            </a:r>
            <a:r>
              <a:rPr kumimoji="1" lang="zh-CN" altLang="en-US" sz="2400" b="1" dirty="0">
                <a:latin typeface="Courier New" panose="02070309020205020404" pitchFamily="49" charset="0"/>
              </a:rPr>
              <a:t>分配未完成时的处理 *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/ 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}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..data[</a:t>
            </a:r>
            <a:r>
              <a:rPr kumimoji="1"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]..*(</a:t>
            </a:r>
            <a:r>
              <a:rPr kumimoji="1" lang="en-US" altLang="zh-CN" sz="2400" b="1" dirty="0" err="1">
                <a:latin typeface="Courier New" panose="02070309020205020404" pitchFamily="49" charset="0"/>
              </a:rPr>
              <a:t>data+j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)../*</a:t>
            </a:r>
            <a:r>
              <a:rPr kumimoji="1" lang="zh-CN" altLang="en-US" sz="2400" b="1" dirty="0">
                <a:latin typeface="Courier New" panose="02070309020205020404" pitchFamily="49" charset="0"/>
              </a:rPr>
              <a:t>一维数组正常处理*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/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..*(</a:t>
            </a:r>
            <a:r>
              <a:rPr kumimoji="1" lang="en-US" altLang="zh-CN" sz="2400" b="1" dirty="0" err="1">
                <a:latin typeface="Courier New" panose="02070309020205020404" pitchFamily="49" charset="0"/>
              </a:rPr>
              <a:t>data+col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*</a:t>
            </a:r>
            <a:r>
              <a:rPr kumimoji="1" lang="en-US" altLang="zh-CN" sz="2400" b="1" dirty="0" err="1">
                <a:latin typeface="Courier New" panose="02070309020205020404" pitchFamily="49" charset="0"/>
              </a:rPr>
              <a:t>i+j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)../*</a:t>
            </a:r>
            <a:r>
              <a:rPr kumimoji="1" lang="zh-CN" altLang="en-US" sz="2400" b="1" dirty="0">
                <a:latin typeface="Courier New" panose="02070309020205020404" pitchFamily="49" charset="0"/>
              </a:rPr>
              <a:t>二维数组正常处理*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/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free(data);…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879976" y="3018854"/>
            <a:ext cx="1739900" cy="558800"/>
          </a:xfrm>
          <a:prstGeom prst="wedgeRoundRectCallout">
            <a:avLst>
              <a:gd name="adj1" fmla="val -134218"/>
              <a:gd name="adj2" fmla="val 112782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强制转换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397875" y="4562413"/>
            <a:ext cx="2133600" cy="826980"/>
          </a:xfrm>
          <a:prstGeom prst="wedgeRoundRectCallout">
            <a:avLst>
              <a:gd name="adj1" fmla="val -127826"/>
              <a:gd name="adj2" fmla="val 73203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可管理一维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/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二维数组等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 autoUpdateAnimBg="0"/>
      <p:bldP spid="11" grpId="0" bldLvl="0" animBg="1" autoUpdateAnimBg="0"/>
      <p:bldP spid="12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8000F9-1C5F-43C4-A500-F39B49B507A5}" type="slidenum">
              <a:rPr lang="en-US" altLang="zh-CN" sz="1200" smtClean="0">
                <a:latin typeface="Garamond" panose="02020404030301010803" pitchFamily="18" charset="0"/>
              </a:rPr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627442" y="157162"/>
            <a:ext cx="8229600" cy="5572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/>
              <a:t>二级指针与二维数组（动态内存分配）</a:t>
            </a:r>
            <a:endParaRPr lang="zh-CN" altLang="en-US" sz="2800" b="1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447196" y="1358475"/>
            <a:ext cx="4125912" cy="483235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/>
              <a:t>SetPrintArray</a:t>
            </a:r>
            <a:r>
              <a:rPr lang="en-US" altLang="zh-CN" sz="2000" dirty="0"/>
              <a:t>(int **p, int x, int y)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for 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x;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{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for (int j = 0; j &lt; y;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{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    p[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=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+ 1) * (j + 1);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("%4d", p[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][j]);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}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("\n");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}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return 0;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631504" y="916653"/>
            <a:ext cx="5773420" cy="5940425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stdio.h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&gt;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malloc.h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&gt;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int main()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int **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parr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row = 5, col = 6;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parr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= (int **)malloc(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sizeof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(int *) * row);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for (int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= 0;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&lt; row;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++)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{        *(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parr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+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) = (int *)malloc(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sizeof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(int) * col);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}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SetPrintArray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parr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row, col);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for (int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= 0;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&lt; row;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++)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{        free(*(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parr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+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));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}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free(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parr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);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return 0;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命令行参数的理解：</a:t>
            </a:r>
            <a:r>
              <a:rPr lang="en-US" altLang="zh-CN">
                <a:sym typeface="+mn-ea"/>
              </a:rPr>
              <a:t>int argc</a:t>
            </a:r>
            <a:r>
              <a:rPr lang="zh-CN" altLang="en-US">
                <a:sym typeface="+mn-ea"/>
              </a:rPr>
              <a:t>：代表命令行输入参数的个数，其中程序本身也算作其中，所以</a:t>
            </a:r>
            <a:r>
              <a:rPr lang="en-US" altLang="zh-CN">
                <a:sym typeface="+mn-ea"/>
              </a:rPr>
              <a:t>argc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也就是只有程序本身的参数。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char* argv[]</a:t>
            </a:r>
            <a:r>
              <a:rPr lang="zh-CN" altLang="en-US">
                <a:sym typeface="+mn-ea"/>
              </a:rPr>
              <a:t>：字符指针</a:t>
            </a:r>
            <a:r>
              <a:rPr lang="zh-CN" altLang="en-US">
                <a:sym typeface="+mn-ea"/>
              </a:rPr>
              <a:t>数组，为命令行参数的内容，</a:t>
            </a:r>
            <a:r>
              <a:rPr lang="en-US" altLang="zh-CN">
                <a:sym typeface="+mn-ea"/>
              </a:rPr>
              <a:t>argv[0]</a:t>
            </a:r>
            <a:r>
              <a:rPr lang="zh-CN" altLang="en-US">
                <a:sym typeface="+mn-ea"/>
              </a:rPr>
              <a:t>往往是程序名称。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2.代码的健壮性</a:t>
            </a:r>
            <a:endParaRPr lang="zh-CN" altLang="en-US"/>
          </a:p>
          <a:p>
            <a:r>
              <a:rPr lang="zh-CN" altLang="en-US"/>
              <a:t>2.1定义</a:t>
            </a:r>
            <a:endParaRPr lang="zh-CN" altLang="en-US"/>
          </a:p>
          <a:p>
            <a:r>
              <a:rPr lang="zh-CN" altLang="en-US"/>
              <a:t>健壮性是指软件（代码）对于规范要求以外的输入情况的处理能力。</a:t>
            </a:r>
            <a:endParaRPr lang="zh-CN" altLang="en-US"/>
          </a:p>
          <a:p>
            <a:r>
              <a:rPr lang="zh-CN" altLang="en-US"/>
              <a:t>2.2结合健壮性的概念谈谈程序还有什么地方可以改进</a:t>
            </a:r>
            <a:endParaRPr lang="zh-CN" altLang="en-US"/>
          </a:p>
          <a:p>
            <a:r>
              <a:rPr lang="zh-CN" altLang="en-US"/>
              <a:t>答：程序在用户引导方面可以“手把手”地教用户如何输入，在我的程序中，出现错误时除了wrong input外还会显示输入提示以便用户正确调用函数。在输入方面，鉴于字符串转换数字时的固有局限（例如用户输入013123568978，或者-4654654654这些都是无法转换的），我的程序还可以增加判定环节，将这些无效输入剔除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2800"/>
              <a:t>（1）#ifndef</a:t>
            </a: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/>
              <a:t>  #ifndef的方式受C/C++语言标准支持。它不仅可以保证同一个文件不会被包含多次，也能保证内容完全相同的两个文件（或者代码片段）不会被不小心同时包含。</a:t>
            </a: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/>
              <a:t>  当然，缺点就是如果不同头文件中的宏名不小心“撞车”，可能就会导致你看到头文件明明存在，但编译器却硬说找不到声明的状况——这种情况有时非常让人郁闷。</a:t>
            </a: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/>
              <a:t>  由于编译器每次都需要打开头文件才能判定是否有重复定义，因此在编译大型项目时，ifndef会使得编译时间相对较长，因此一些编译器逐渐开始支持#pragma once的方式。</a:t>
            </a: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4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52.xml><?xml version="1.0" encoding="utf-8"?>
<p:tagLst xmlns:p="http://schemas.openxmlformats.org/presentationml/2006/main">
  <p:tag name="KSO_WM_UNIT_TABLE_BEAUTIFY" val="smartTable{247e5578-aad7-4b1b-8cff-4393cbfb48ca}"/>
</p:tagLst>
</file>

<file path=ppt/tags/tag253.xml><?xml version="1.0" encoding="utf-8"?>
<p:tagLst xmlns:p="http://schemas.openxmlformats.org/presentationml/2006/main">
  <p:tag name="KSO_WM_UNIT_TABLE_BEAUTIFY" val="smartTable{bc3bd436-537e-46ab-a587-85fa4aadd947}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8087</Words>
  <Application>WPS 演示</Application>
  <PresentationFormat>宽屏</PresentationFormat>
  <Paragraphs>541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Wingdings</vt:lpstr>
      <vt:lpstr>Times New Roman</vt:lpstr>
      <vt:lpstr>Courier New</vt:lpstr>
      <vt:lpstr>楷体_GB2312</vt:lpstr>
      <vt:lpstr>新宋体</vt:lpstr>
      <vt:lpstr>隶书</vt:lpstr>
      <vt:lpstr>楷体</vt:lpstr>
      <vt:lpstr>Garamond</vt:lpstr>
      <vt:lpstr>Arial Unicode MS</vt:lpstr>
      <vt:lpstr>Calibri</vt:lpstr>
      <vt:lpstr>Verdana</vt:lpstr>
      <vt:lpstr>Tahoma</vt:lpstr>
      <vt:lpstr>华文新魏</vt:lpstr>
      <vt:lpstr>PMingLiU-ExtB</vt:lpstr>
      <vt:lpstr>Office 主题​​</vt:lpstr>
      <vt:lpstr>1_Office 主题​​</vt:lpstr>
      <vt:lpstr>2_Office 主题​​</vt:lpstr>
      <vt:lpstr>3_Office 主题​​</vt:lpstr>
      <vt:lpstr>大一第二学期c语言总结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lab2</vt:lpstr>
      <vt:lpstr>lab3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1.文件的打开</vt:lpstr>
      <vt:lpstr>文件打开方式-1</vt:lpstr>
      <vt:lpstr>文件打开方式-2</vt:lpstr>
      <vt:lpstr>文件打开方式-3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</cp:lastModifiedBy>
  <cp:revision>152</cp:revision>
  <dcterms:created xsi:type="dcterms:W3CDTF">2019-06-19T02:08:00Z</dcterms:created>
  <dcterms:modified xsi:type="dcterms:W3CDTF">2021-06-23T05:27:07Z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9032137A78E04CA99788672FAA4436D4</vt:lpwstr>
  </property>
</Properties>
</file>