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95" r:id="rId4"/>
    <p:sldId id="296" r:id="rId5"/>
    <p:sldId id="297" r:id="rId6"/>
    <p:sldId id="298" r:id="rId7"/>
    <p:sldId id="363" r:id="rId8"/>
    <p:sldId id="364" r:id="rId9"/>
    <p:sldId id="302" r:id="rId10"/>
    <p:sldId id="365" r:id="rId11"/>
    <p:sldId id="366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273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9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点击断点，在断点上面右键选择条件，右键条件按钮，并进行条件的的输入</a:t>
            </a:r>
            <a:endParaRPr lang="en-US" altLang="zh-CN" baseline="0" dirty="0"/>
          </a:p>
          <a:p>
            <a:r>
              <a:rPr lang="zh-CN" altLang="en-US" baseline="0" dirty="0"/>
              <a:t>好，我们来看相关的</a:t>
            </a:r>
            <a:r>
              <a:rPr lang="en-US" altLang="zh-CN" baseline="0" dirty="0"/>
              <a:t>demo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声明与之类似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200" dirty="0"/>
              <a:t>代码流程图可以让我们在设置断点的情况下明确所执行过得函数，在产品经理对应一套需求流程，程序员则对应一套代码流程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程序调试在任何平台下都不可或缺，希望大家好好回去好好复习相关断点调试知识，做好相关实验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综上所述，我们进行以下总结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推荐大家学习：。。。。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B9C-5261-49D1-97AC-D8047C1795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/>
              <a:t>Vs2013 </a:t>
            </a:r>
            <a:r>
              <a:rPr lang="zh-CN" altLang="en-US" sz="900" dirty="0"/>
              <a:t>和</a:t>
            </a:r>
            <a:r>
              <a:rPr lang="en-US" altLang="zh-CN" sz="900" dirty="0"/>
              <a:t>vc6.0</a:t>
            </a:r>
            <a:r>
              <a:rPr lang="zh-CN" altLang="en-US" sz="900" dirty="0"/>
              <a:t>几乎一致，考虑到</a:t>
            </a:r>
            <a:r>
              <a:rPr lang="en-US" altLang="zh-CN" sz="900" dirty="0"/>
              <a:t>6.0</a:t>
            </a:r>
            <a:r>
              <a:rPr lang="zh-CN" altLang="en-US" sz="900" dirty="0"/>
              <a:t>问题严重我们选用</a:t>
            </a:r>
            <a:r>
              <a:rPr lang="en-US" altLang="zh-CN" sz="900" dirty="0"/>
              <a:t>visual</a:t>
            </a:r>
            <a:r>
              <a:rPr lang="en-US" altLang="zh-CN" sz="900" baseline="0" dirty="0"/>
              <a:t> studio</a:t>
            </a:r>
            <a:r>
              <a:rPr lang="zh-CN" altLang="en-US" sz="900" baseline="0" dirty="0"/>
              <a:t>平台做相关功能简介，快捷键几乎一致，请同学们借鉴学习，建议各位同学在自己的</a:t>
            </a:r>
            <a:r>
              <a:rPr lang="en-US" altLang="zh-CN" sz="900" baseline="0" dirty="0"/>
              <a:t>pc</a:t>
            </a:r>
            <a:r>
              <a:rPr lang="zh-CN" altLang="en-US" sz="900" baseline="0" dirty="0"/>
              <a:t>上面安装</a:t>
            </a:r>
            <a:r>
              <a:rPr lang="en-US" altLang="zh-CN" sz="900" baseline="0" dirty="0"/>
              <a:t>vs2013</a:t>
            </a:r>
            <a:r>
              <a:rPr lang="zh-CN" altLang="en-US" sz="900" baseline="0" dirty="0"/>
              <a:t>及其更高版本，以避免微软公司的相应软件的底层的</a:t>
            </a:r>
            <a:r>
              <a:rPr lang="en-US" altLang="zh-CN" sz="900" baseline="0" dirty="0"/>
              <a:t>bug</a:t>
            </a:r>
            <a:r>
              <a:rPr lang="zh-CN" altLang="en-US" sz="900" baseline="0" dirty="0"/>
              <a:t>问题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断点的设置和取消都用</a:t>
            </a:r>
            <a:r>
              <a:rPr lang="en-US" altLang="zh-CN" baseline="0" dirty="0"/>
              <a:t>F9</a:t>
            </a:r>
            <a:r>
              <a:rPr lang="zh-CN" altLang="en-US" baseline="0" dirty="0"/>
              <a:t>或者右键设置取消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下面介绍一下程序执行流程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E2BB0-CC81-4A7D-AB0B-B2364A3B8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以下是变量的监视及查看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B9C-5261-49D1-97AC-D8047C1795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如图所示为内存的查看方法，下面我们根据简单实例进行相应讲解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B9C-5261-49D1-97AC-D8047C1795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在变量上将内存地址拷贝到内存监视块上面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B9C-5261-49D1-97AC-D8047C1795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在内存查看区域点击右键，根据自己的代码进行字节数，是否带符号等条件的选择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B9C-5261-49D1-97AC-D8047C1795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>
            <a:fillRect/>
          </a:stretch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>
            <a:fillRect/>
          </a:stretch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971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96975"/>
            <a:ext cx="8128000" cy="4935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64E2-9F72-4E95-85B7-8856DC414A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4D049F-244A-417F-898F-E04DD9062F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image" Target="../media/image9.png"/><Relationship Id="rId1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www.cplusplus.com/" TargetMode="External"/><Relationship Id="rId1" Type="http://schemas.openxmlformats.org/officeDocument/2006/relationships/hyperlink" Target="https://leetcode.com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916832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程序设计基础训练</a:t>
            </a:r>
            <a:endParaRPr lang="en-US" altLang="zh-CN" sz="4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指针与二维数组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4357680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邹 琪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qzou@bjtu.edu.cn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软件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编程规范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1196752"/>
            <a:ext cx="770485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sz="3600" dirty="0" smtClean="0"/>
              <a:t>变量和函数等标识符如何命名？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什么地方加空格，什么地方不加？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如何空行？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如何加注释？</a:t>
            </a:r>
            <a:endParaRPr lang="en-US" altLang="zh-CN" sz="3600" dirty="0" smtClean="0"/>
          </a:p>
          <a:p>
            <a:r>
              <a:rPr lang="zh-CN" altLang="en-US" sz="3600" dirty="0" smtClean="0"/>
              <a:t>代码如何缩进？</a:t>
            </a:r>
            <a:endParaRPr lang="en-US" altLang="zh-CN" sz="3600" dirty="0" smtClean="0"/>
          </a:p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课程考核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成绩构成</a:t>
            </a:r>
            <a:endParaRPr lang="en-US" altLang="zh-CN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实验成绩：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Team work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10%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考试：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评定标准</a:t>
            </a:r>
            <a:endParaRPr lang="en-US" altLang="zh-CN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实验成绩的评分标准参见各实验说明文档；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Team work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主要考察分组讨论的表现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考试以试题要求为准；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359922" cy="57603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7" y="170080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endParaRPr lang="en-US" altLang="zh-CN" sz="4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指针与二维数组</a:t>
            </a:r>
            <a:endParaRPr lang="zh-CN" altLang="en-US" sz="4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93" y="188640"/>
            <a:ext cx="359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数组定义 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lvl="4"/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  数组名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常量表达式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43454" y="2146271"/>
            <a:ext cx="1464160" cy="402291"/>
          </a:xfrm>
          <a:prstGeom prst="wedgeRectCallout">
            <a:avLst>
              <a:gd name="adj1" fmla="val 39977"/>
              <a:gd name="adj2" fmla="val -151093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0"/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合法标识符</a:t>
            </a:r>
            <a:endParaRPr lang="zh-CN" altLang="en-US" sz="20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5309" y="2060848"/>
            <a:ext cx="1743075" cy="1044575"/>
          </a:xfrm>
          <a:prstGeom prst="wedgeRectCallout">
            <a:avLst>
              <a:gd name="adj1" fmla="val -9472"/>
              <a:gd name="adj2" fmla="val -84194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表示元素个数</a:t>
            </a:r>
            <a:endParaRPr lang="zh-CN" altLang="en-US" sz="20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下标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endParaRPr lang="zh-CN" altLang="en-US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不能为变量</a:t>
            </a:r>
            <a:endParaRPr lang="zh-CN" altLang="en-US" sz="20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87624" y="2146271"/>
            <a:ext cx="2089150" cy="402291"/>
          </a:xfrm>
          <a:prstGeom prst="wedgeRectCallout">
            <a:avLst>
              <a:gd name="adj1" fmla="val 52659"/>
              <a:gd name="adj2" fmla="val -165110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atinLnBrk="0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数组元素的类型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30513" y="3835896"/>
            <a:ext cx="2460105" cy="2545432"/>
            <a:chOff x="3230513" y="3835896"/>
            <a:chExt cx="2460105" cy="2545432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3850705" y="4079453"/>
              <a:ext cx="1839913" cy="2301875"/>
              <a:chOff x="2154" y="2318"/>
              <a:chExt cx="1159" cy="1450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2320" y="2318"/>
                <a:ext cx="986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312" y="2563"/>
                <a:ext cx="9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26" y="231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34" y="2781"/>
                <a:ext cx="9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313" y="3028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327" y="3278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2162" y="23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162" y="256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162" y="32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313" y="3507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2162" y="35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626" y="255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626" y="279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626" y="303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626" y="327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a[4]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626" y="351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a[5]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7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154" y="30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3491681" y="4077072"/>
              <a:ext cx="576263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230513" y="3835896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latinLnBrk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255490" y="5277171"/>
            <a:ext cx="2490082" cy="402291"/>
          </a:xfrm>
          <a:prstGeom prst="wedgeRectCallout">
            <a:avLst>
              <a:gd name="adj1" fmla="val -72568"/>
              <a:gd name="adj2" fmla="val -120295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编译时分配连续内存</a:t>
            </a:r>
            <a:endParaRPr lang="zh-CN" altLang="en-US" sz="20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323280" y="5272232"/>
            <a:ext cx="3306764" cy="710067"/>
          </a:xfrm>
          <a:prstGeom prst="wedgeRectCallout">
            <a:avLst>
              <a:gd name="adj1" fmla="val 52432"/>
              <a:gd name="adj2" fmla="val -196481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数组名常指内存中首个元素的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地址，神似于地址常量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971600" y="3346698"/>
            <a:ext cx="32019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0" latinLnBrk="0" hangingPunct="0"/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a[6];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1" grpId="0" animBg="1" autoUpdateAnimBg="0"/>
      <p:bldP spid="32" grpId="0" animBg="1" autoUpdateAnimBg="0"/>
      <p:bldP spid="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-67733" y="328885"/>
            <a:ext cx="7793037" cy="9715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/>
              <a:t>数组名称与数组元素地址计算</a:t>
            </a:r>
            <a:endParaRPr lang="zh-CN" altLang="en-US" sz="4000" b="1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35570" y="1193528"/>
            <a:ext cx="8445500" cy="533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sz="2600" b="1"/>
              <a:t>C</a:t>
            </a:r>
            <a:r>
              <a:rPr lang="zh-CN" altLang="en-US" sz="2600" b="1"/>
              <a:t>规定，数组名在参与大部分的表达式运算时，将被转换成指向数组首元素的指针 </a:t>
            </a:r>
            <a:r>
              <a:rPr lang="en-US" altLang="zh-CN" sz="2600" b="1"/>
              <a:t>(array-to-pointer)</a:t>
            </a:r>
            <a:r>
              <a:rPr lang="zh-CN" altLang="en-US" sz="2600" b="1"/>
              <a:t>。</a:t>
            </a:r>
            <a:endParaRPr lang="en-US" altLang="zh-CN" sz="2600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sz="2200" b="1"/>
              <a:t>in most expression contexts (a notable exception is as operand of sizeof), the name of an array is automatically converted to a pointer to the array's first element. </a:t>
            </a:r>
            <a:endParaRPr lang="en-US" altLang="zh-CN" sz="2200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b="1"/>
              <a:t>int narr[5];</a:t>
            </a: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b="1"/>
              <a:t>int *p;</a:t>
            </a: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b="1"/>
              <a:t>p = narr; </a:t>
            </a:r>
            <a:endParaRPr lang="en-US" altLang="zh-CN" b="1"/>
          </a:p>
          <a:p>
            <a:pPr marL="457200" lvl="1" indent="-457200">
              <a:lnSpc>
                <a:spcPct val="105000"/>
              </a:lnSpc>
              <a:spcBef>
                <a:spcPct val="0"/>
              </a:spcBef>
              <a:buClr>
                <a:schemeClr val="folHlink"/>
              </a:buClr>
              <a:buSzPct val="71000"/>
              <a:buFont typeface="Wingdings" panose="05000000000000000000" pitchFamily="2" charset="2"/>
              <a:buChar char="n"/>
              <a:defRPr/>
            </a:pPr>
            <a:endParaRPr lang="en-US" altLang="zh-CN" b="1"/>
          </a:p>
          <a:p>
            <a:pPr marL="457200" lvl="1" indent="-457200">
              <a:lnSpc>
                <a:spcPct val="105000"/>
              </a:lnSpc>
              <a:spcBef>
                <a:spcPct val="0"/>
              </a:spcBef>
              <a:buClr>
                <a:schemeClr val="folHlink"/>
              </a:buClr>
              <a:buSzPct val="71000"/>
              <a:buFont typeface="Wingdings" panose="05000000000000000000" pitchFamily="2" charset="2"/>
              <a:buChar char="n"/>
              <a:defRPr/>
            </a:pPr>
            <a:r>
              <a:rPr lang="zh-CN" altLang="en-US" b="1"/>
              <a:t>不发生转换的情况：</a:t>
            </a:r>
            <a:r>
              <a:rPr lang="en-US" altLang="zh-CN" b="1"/>
              <a:t>sizeof</a:t>
            </a:r>
            <a:r>
              <a:rPr lang="zh-CN" altLang="en-US" b="1"/>
              <a:t>和</a:t>
            </a:r>
            <a:r>
              <a:rPr lang="en-US" altLang="zh-CN" b="1"/>
              <a:t>&amp;</a:t>
            </a:r>
            <a:r>
              <a:rPr lang="zh-CN" altLang="en-US" b="1"/>
              <a:t>操作符；</a:t>
            </a: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b="1"/>
              <a:t>sizeof(narr)</a:t>
            </a:r>
            <a:r>
              <a:rPr lang="zh-CN" altLang="en-US" b="1"/>
              <a:t>返回</a:t>
            </a:r>
            <a:r>
              <a:rPr lang="en-US" altLang="zh-CN" b="1"/>
              <a:t>20</a:t>
            </a:r>
            <a:r>
              <a:rPr lang="zh-CN" altLang="en-US" b="1"/>
              <a:t>个字节，此时</a:t>
            </a:r>
            <a:r>
              <a:rPr lang="en-US" altLang="zh-CN" b="1"/>
              <a:t>narr</a:t>
            </a:r>
            <a:r>
              <a:rPr lang="zh-CN" altLang="en-US" b="1"/>
              <a:t>是</a:t>
            </a:r>
            <a:r>
              <a:rPr lang="en-US" altLang="zh-CN" b="1"/>
              <a:t>int [5]</a:t>
            </a:r>
            <a:r>
              <a:rPr lang="zh-CN" altLang="en-US" b="1"/>
              <a:t>。</a:t>
            </a: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en-US" altLang="zh-CN" b="1"/>
              <a:t>sizeof(int *)</a:t>
            </a:r>
            <a:r>
              <a:rPr lang="zh-CN" altLang="en-US" b="1"/>
              <a:t>返回</a:t>
            </a:r>
            <a:r>
              <a:rPr lang="en-US" altLang="zh-CN" b="1"/>
              <a:t>4</a:t>
            </a:r>
            <a:r>
              <a:rPr lang="zh-CN" altLang="en-US" b="1"/>
              <a:t>个字节。</a:t>
            </a: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endParaRPr lang="en-US" altLang="zh-CN" b="1"/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endParaRPr lang="en-US" altLang="zh-CN" b="1" dirty="0"/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4723433" y="3146153"/>
            <a:ext cx="3429000" cy="1252537"/>
          </a:xfrm>
          <a:prstGeom prst="wedgeRoundRectCallout">
            <a:avLst>
              <a:gd name="adj1" fmla="val -104343"/>
              <a:gd name="adj2" fmla="val 3949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华文新魏" panose="02010800040101010101" pitchFamily="2" charset="-122"/>
              </a:rPr>
              <a:t>narr</a:t>
            </a:r>
            <a:r>
              <a:rPr lang="zh-CN" altLang="en-US" sz="1800">
                <a:latin typeface="Tahoma" panose="020B0604030504040204" pitchFamily="34" charset="0"/>
                <a:ea typeface="华文新魏" panose="02010800040101010101" pitchFamily="2" charset="-122"/>
              </a:rPr>
              <a:t>参与赋值运算时，将从</a:t>
            </a:r>
            <a:r>
              <a:rPr lang="en-US" altLang="zh-CN" sz="1800">
                <a:latin typeface="Tahoma" panose="020B0604030504040204" pitchFamily="34" charset="0"/>
                <a:ea typeface="华文新魏" panose="02010800040101010101" pitchFamily="2" charset="-122"/>
              </a:rPr>
              <a:t>int [5]</a:t>
            </a:r>
            <a:r>
              <a:rPr lang="zh-CN" altLang="en-US" sz="1800">
                <a:latin typeface="Tahoma" panose="020B0604030504040204" pitchFamily="34" charset="0"/>
                <a:ea typeface="华文新魏" panose="02010800040101010101" pitchFamily="2" charset="-122"/>
              </a:rPr>
              <a:t>转换为指向数组首元素的指针，即：</a:t>
            </a:r>
            <a:r>
              <a:rPr lang="en-US" altLang="zh-CN" sz="1800">
                <a:latin typeface="Tahoma" panose="020B0604030504040204" pitchFamily="34" charset="0"/>
                <a:ea typeface="华文新魏" panose="02010800040101010101" pitchFamily="2" charset="-122"/>
              </a:rPr>
              <a:t>int *</a:t>
            </a:r>
            <a:r>
              <a:rPr lang="zh-CN" altLang="en-US" sz="1800">
                <a:latin typeface="Tahoma" panose="020B0604030504040204" pitchFamily="34" charset="0"/>
                <a:ea typeface="华文新魏" panose="02010800040101010101" pitchFamily="2" charset="-122"/>
              </a:rPr>
              <a:t>类型。因而可以将</a:t>
            </a:r>
            <a:r>
              <a:rPr lang="en-US" altLang="zh-CN" sz="1800">
                <a:latin typeface="Tahoma" panose="020B0604030504040204" pitchFamily="34" charset="0"/>
                <a:ea typeface="华文新魏" panose="02010800040101010101" pitchFamily="2" charset="-122"/>
              </a:rPr>
              <a:t>a</a:t>
            </a:r>
            <a:r>
              <a:rPr lang="zh-CN" altLang="en-US" sz="1800">
                <a:latin typeface="Tahoma" panose="020B0604030504040204" pitchFamily="34" charset="0"/>
                <a:ea typeface="华文新魏" panose="02010800040101010101" pitchFamily="2" charset="-122"/>
              </a:rPr>
              <a:t>赋值给</a:t>
            </a:r>
            <a:r>
              <a:rPr lang="en-US" altLang="zh-CN" sz="1800">
                <a:latin typeface="Tahoma" panose="020B0604030504040204" pitchFamily="34" charset="0"/>
                <a:ea typeface="华文新魏" panose="02010800040101010101" pitchFamily="2" charset="-122"/>
              </a:rPr>
              <a:t>p</a:t>
            </a:r>
            <a:r>
              <a:rPr lang="zh-CN" altLang="en-US" sz="1800">
                <a:latin typeface="Tahoma" panose="020B0604030504040204" pitchFamily="34" charset="0"/>
                <a:ea typeface="华文新魏" panose="02010800040101010101" pitchFamily="2" charset="-122"/>
              </a:rPr>
              <a:t>。</a:t>
            </a:r>
            <a:endParaRPr lang="zh-CN" altLang="en-US" sz="18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83768" y="1916832"/>
            <a:ext cx="822344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914400" lvl="1" indent="-457200">
              <a:buFont typeface="Wingdings" panose="05000000000000000000" pitchFamily="2" charset="2"/>
              <a:buChar char="Ø"/>
            </a:lvl2pPr>
          </a:lstStyle>
          <a:p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下列表达式在多数情况下等价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780928"/>
            <a:ext cx="1296144" cy="1200329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179705" lvl="2"/>
            <a:r>
              <a:rPr lang="en-US" altLang="zh-CN" dirty="0" err="1"/>
              <a:t>int</a:t>
            </a:r>
            <a:r>
              <a:rPr lang="en-US" altLang="zh-CN" dirty="0"/>
              <a:t> a[6];</a:t>
            </a:r>
            <a:endParaRPr lang="en-US" altLang="zh-CN" dirty="0"/>
          </a:p>
          <a:p>
            <a:pPr marL="179705"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p;</a:t>
            </a:r>
            <a:endParaRPr lang="en-US" altLang="zh-CN" dirty="0"/>
          </a:p>
          <a:p>
            <a:pPr marL="179705" lvl="2"/>
            <a:endParaRPr lang="en-US" altLang="zh-CN" dirty="0"/>
          </a:p>
          <a:p>
            <a:pPr marL="179705" lvl="2"/>
            <a:r>
              <a:rPr lang="en-US" altLang="zh-CN" dirty="0"/>
              <a:t>p = a;</a:t>
            </a:r>
            <a:endParaRPr lang="en-US" altLang="zh-CN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483768" y="26369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元素值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元素地址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爆炸形 1 30"/>
          <p:cNvSpPr/>
          <p:nvPr/>
        </p:nvSpPr>
        <p:spPr>
          <a:xfrm>
            <a:off x="3851920" y="4437112"/>
            <a:ext cx="4248472" cy="1821353"/>
          </a:xfrm>
          <a:prstGeom prst="irregularSeal1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问题：什么情况下不能互换？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488" y="116632"/>
            <a:ext cx="38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数组与指针</a:t>
            </a:r>
            <a:endParaRPr lang="en-US" altLang="zh-C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88" y="116632"/>
            <a:ext cx="465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二维数组定义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  数组名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常量表达式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[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常量表达式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zh-CN" altLang="en-US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11"/>
          <p:cNvGrpSpPr/>
          <p:nvPr/>
        </p:nvGrpSpPr>
        <p:grpSpPr bwMode="auto">
          <a:xfrm>
            <a:off x="2322426" y="2785926"/>
            <a:ext cx="3179763" cy="2430461"/>
            <a:chOff x="522" y="2777"/>
            <a:chExt cx="2003" cy="1531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176" y="2812"/>
              <a:ext cx="1094" cy="348"/>
            </a:xfrm>
            <a:prstGeom prst="wedgeEllipseCallout">
              <a:avLst>
                <a:gd name="adj1" fmla="val 57574"/>
                <a:gd name="adj2" fmla="val 94347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zh-CN" sz="20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a[3][2]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13"/>
            <p:cNvGrpSpPr/>
            <p:nvPr/>
          </p:nvGrpSpPr>
          <p:grpSpPr bwMode="auto">
            <a:xfrm>
              <a:off x="2319" y="2777"/>
              <a:ext cx="206" cy="1531"/>
              <a:chOff x="1403" y="380"/>
              <a:chExt cx="218" cy="1404"/>
            </a:xfrm>
          </p:grpSpPr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0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82800" bIns="0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20"/>
            <p:cNvGrpSpPr/>
            <p:nvPr/>
          </p:nvGrpSpPr>
          <p:grpSpPr bwMode="auto">
            <a:xfrm>
              <a:off x="522" y="3387"/>
              <a:ext cx="1334" cy="634"/>
              <a:chOff x="1187" y="3309"/>
              <a:chExt cx="1173" cy="582"/>
            </a:xfrm>
          </p:grpSpPr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1231" y="3309"/>
                <a:ext cx="112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　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a[1][0]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　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a[1][1]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atinLnBrk="0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　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AutoShape 22"/>
              <p:cNvSpPr/>
              <p:nvPr/>
            </p:nvSpPr>
            <p:spPr bwMode="auto">
              <a:xfrm>
                <a:off x="1187" y="3381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23"/>
              <p:cNvSpPr/>
              <p:nvPr/>
            </p:nvSpPr>
            <p:spPr bwMode="auto">
              <a:xfrm>
                <a:off x="2263" y="336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" name="Group 99"/>
          <p:cNvGraphicFramePr>
            <a:graphicFrameLocks noGrp="1"/>
          </p:cNvGraphicFramePr>
          <p:nvPr/>
        </p:nvGraphicFramePr>
        <p:xfrm>
          <a:off x="5579145" y="2780928"/>
          <a:ext cx="1081087" cy="2420940"/>
        </p:xfrm>
        <a:graphic>
          <a:graphicData uri="http://schemas.openxmlformats.org/drawingml/2006/table">
            <a:tbl>
              <a:tblPr/>
              <a:tblGrid>
                <a:gridCol w="1081087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a[0][0]</a:t>
                      </a:r>
                      <a:endParaRPr kumimoji="1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a[0][1]</a:t>
                      </a:r>
                      <a:endParaRPr kumimoji="1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1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][0]</a:t>
                      </a:r>
                      <a:endParaRPr kumimoji="1" lang="en-US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1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][1]</a:t>
                      </a:r>
                      <a:endParaRPr kumimoji="1" lang="en-US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][0]</a:t>
                      </a:r>
                      <a:endParaRPr kumimoji="1" lang="en-US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][1]</a:t>
                      </a:r>
                      <a:endParaRPr kumimoji="1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-쉬리M" pitchFamily="18" charset="-127"/>
                        <a:ea typeface="-쉬리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4160" y="2204864"/>
            <a:ext cx="5327650" cy="2609269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/>
          <a:p>
            <a:pPr latinLnBrk="0"/>
            <a:r>
              <a:rPr lang="zh-CN" altLang="en-US" b="1" dirty="0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例    </a:t>
            </a:r>
            <a:r>
              <a:rPr lang="en-US" altLang="zh-CN" b="1" dirty="0" err="1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int</a:t>
            </a:r>
            <a:r>
              <a:rPr lang="en-US" altLang="zh-CN" b="1" dirty="0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 a[3][4];</a:t>
            </a:r>
            <a:endParaRPr lang="en-US" altLang="zh-CN" b="1" dirty="0">
              <a:solidFill>
                <a:srgbClr val="0033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rgbClr val="0033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atinLnBrk="0"/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01442" y="2729931"/>
            <a:ext cx="3591661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2401442" y="3330006"/>
            <a:ext cx="35736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401442" y="3858644"/>
            <a:ext cx="35916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4197272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263692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105677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8"/>
          <p:cNvGrpSpPr/>
          <p:nvPr/>
        </p:nvGrpSpPr>
        <p:grpSpPr bwMode="auto">
          <a:xfrm>
            <a:off x="2350642" y="2815656"/>
            <a:ext cx="3624263" cy="396875"/>
            <a:chOff x="1503" y="2097"/>
            <a:chExt cx="2096" cy="250"/>
          </a:xfrm>
        </p:grpSpPr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50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203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a[0][1]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55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a[0][2]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08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a[0][3]</a:t>
              </a:r>
              <a:endParaRPr lang="en-US" altLang="zh-CN" sz="2000">
                <a:solidFill>
                  <a:srgbClr val="66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3"/>
          <p:cNvGrpSpPr/>
          <p:nvPr/>
        </p:nvGrpSpPr>
        <p:grpSpPr bwMode="auto">
          <a:xfrm>
            <a:off x="2374849" y="3391918"/>
            <a:ext cx="3624263" cy="396875"/>
            <a:chOff x="1517" y="2097"/>
            <a:chExt cx="2096" cy="250"/>
          </a:xfrm>
        </p:grpSpPr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1517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</a:t>
              </a:r>
              <a:endParaRPr lang="en-US" altLang="zh-CN" sz="2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2045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a[1][1]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257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a[1][2]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101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a[1][3]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38"/>
          <p:cNvGrpSpPr/>
          <p:nvPr/>
        </p:nvGrpSpPr>
        <p:grpSpPr bwMode="auto">
          <a:xfrm>
            <a:off x="2373941" y="3923731"/>
            <a:ext cx="3624263" cy="396875"/>
            <a:chOff x="1533" y="2097"/>
            <a:chExt cx="2096" cy="250"/>
          </a:xfrm>
        </p:grpSpPr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53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a[2][0]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206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a[2][1]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258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a[2][2]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311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a[2][3]</a:t>
              </a:r>
              <a:endPara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Text Box 88"/>
          <p:cNvSpPr txBox="1">
            <a:spLocks noChangeArrowheads="1"/>
          </p:cNvSpPr>
          <p:nvPr/>
        </p:nvSpPr>
        <p:spPr bwMode="auto">
          <a:xfrm>
            <a:off x="1434734" y="4437113"/>
            <a:ext cx="69471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行名</a:t>
            </a:r>
            <a:endParaRPr lang="zh-CN" altLang="en-US" sz="2000" dirty="0">
              <a:solidFill>
                <a:srgbClr val="0033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7" name="Line 89"/>
          <p:cNvSpPr>
            <a:spLocks noChangeShapeType="1"/>
          </p:cNvSpPr>
          <p:nvPr/>
        </p:nvSpPr>
        <p:spPr bwMode="auto">
          <a:xfrm flipV="1">
            <a:off x="1795097" y="4256386"/>
            <a:ext cx="1444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8" name="Group 90"/>
          <p:cNvGrpSpPr/>
          <p:nvPr/>
        </p:nvGrpSpPr>
        <p:grpSpPr bwMode="auto">
          <a:xfrm>
            <a:off x="1850197" y="4419032"/>
            <a:ext cx="4222347" cy="1763713"/>
            <a:chOff x="1087" y="2795"/>
            <a:chExt cx="2497" cy="1111"/>
          </a:xfrm>
        </p:grpSpPr>
        <p:sp>
          <p:nvSpPr>
            <p:cNvPr id="49" name="AutoShape 91"/>
            <p:cNvSpPr>
              <a:spLocks noChangeArrowheads="1"/>
            </p:cNvSpPr>
            <p:nvPr/>
          </p:nvSpPr>
          <p:spPr bwMode="auto">
            <a:xfrm>
              <a:off x="1087" y="3277"/>
              <a:ext cx="2497" cy="629"/>
            </a:xfrm>
            <a:prstGeom prst="wedgeEllipseCallout">
              <a:avLst>
                <a:gd name="adj1" fmla="val 2243"/>
                <a:gd name="adj2" fmla="val -86585"/>
              </a:avLst>
            </a:prstGeom>
            <a:noFill/>
            <a:ln w="12700">
              <a:solidFill>
                <a:srgbClr val="00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latinLnBrk="0"/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每个元素</a:t>
              </a:r>
              <a:r>
                <a:rPr lang="en-US" altLang="zh-CN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a[i]</a:t>
              </a:r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是一个包含</a:t>
              </a:r>
              <a:endParaRPr lang="en-US" altLang="zh-CN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latinLnBrk="0"/>
              <a:r>
                <a:rPr lang="en-US" altLang="zh-CN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个元素的一维数组</a:t>
              </a:r>
              <a:endPara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50" name="AutoShape 92"/>
            <p:cNvSpPr/>
            <p:nvPr/>
          </p:nvSpPr>
          <p:spPr bwMode="auto">
            <a:xfrm rot="5400000">
              <a:off x="2381" y="1843"/>
              <a:ext cx="181" cy="2086"/>
            </a:xfrm>
            <a:prstGeom prst="rightBrace">
              <a:avLst>
                <a:gd name="adj1" fmla="val 96041"/>
                <a:gd name="adj2" fmla="val 53208"/>
              </a:avLst>
            </a:prstGeom>
            <a:noFill/>
            <a:ln w="19050">
              <a:solidFill>
                <a:srgbClr val="00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52" name="AutoShape 94"/>
          <p:cNvSpPr/>
          <p:nvPr/>
        </p:nvSpPr>
        <p:spPr bwMode="auto">
          <a:xfrm>
            <a:off x="1725614" y="2924102"/>
            <a:ext cx="73025" cy="1296987"/>
          </a:xfrm>
          <a:prstGeom prst="leftBrace">
            <a:avLst>
              <a:gd name="adj1" fmla="val 148007"/>
              <a:gd name="adj2" fmla="val 50000"/>
            </a:avLst>
          </a:prstGeom>
          <a:noFill/>
          <a:ln w="9525">
            <a:solidFill>
              <a:srgbClr val="00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4" name="AutoShape 96"/>
          <p:cNvSpPr>
            <a:spLocks noChangeArrowheads="1"/>
          </p:cNvSpPr>
          <p:nvPr/>
        </p:nvSpPr>
        <p:spPr bwMode="auto">
          <a:xfrm flipH="1">
            <a:off x="107504" y="2995463"/>
            <a:ext cx="1081088" cy="2729658"/>
          </a:xfrm>
          <a:prstGeom prst="wedgeEllipseCallout">
            <a:avLst>
              <a:gd name="adj1" fmla="val -94347"/>
              <a:gd name="adj2" fmla="val -28954"/>
            </a:avLst>
          </a:prstGeom>
          <a:noFill/>
          <a:ln w="12700">
            <a:solidFill>
              <a:srgbClr val="00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0"/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二维数组</a:t>
            </a:r>
            <a:r>
              <a:rPr lang="en-US" altLang="zh-CN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</a:t>
            </a:r>
            <a:r>
              <a:rPr lang="en-US" altLang="zh-CN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个元素组成</a:t>
            </a:r>
            <a:endParaRPr lang="zh-CN" altLang="en-US" sz="2000" dirty="0">
              <a:solidFill>
                <a:srgbClr val="0033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6" name="Text Box 98"/>
          <p:cNvSpPr txBox="1">
            <a:spLocks noChangeArrowheads="1"/>
          </p:cNvSpPr>
          <p:nvPr/>
        </p:nvSpPr>
        <p:spPr bwMode="auto">
          <a:xfrm>
            <a:off x="1720404" y="2833118"/>
            <a:ext cx="703263" cy="40037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lang="en-US" altLang="zh-CN" sz="20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a[0]</a:t>
            </a:r>
            <a:endParaRPr lang="en-US" altLang="zh-CN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7" name="Text Box 99"/>
          <p:cNvSpPr txBox="1">
            <a:spLocks noChangeArrowheads="1"/>
          </p:cNvSpPr>
          <p:nvPr/>
        </p:nvSpPr>
        <p:spPr bwMode="auto">
          <a:xfrm>
            <a:off x="1689288" y="3374338"/>
            <a:ext cx="757423" cy="40011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latinLnBrk="0" hangingPunct="0"/>
            <a:r>
              <a:rPr lang="en-US" altLang="zh-CN" sz="20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a[1]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8" name="Text Box 100"/>
          <p:cNvSpPr txBox="1">
            <a:spLocks noChangeArrowheads="1"/>
          </p:cNvSpPr>
          <p:nvPr/>
        </p:nvSpPr>
        <p:spPr bwMode="auto">
          <a:xfrm>
            <a:off x="1720404" y="3918646"/>
            <a:ext cx="703263" cy="40037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lang="en-US" altLang="zh-CN" sz="20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a[2]</a:t>
            </a:r>
            <a:endParaRPr lang="en-US" altLang="zh-CN" sz="2000" b="1">
              <a:solidFill>
                <a:srgbClr val="FF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6876256" y="1615529"/>
            <a:ext cx="2149352" cy="4549776"/>
            <a:chOff x="6876256" y="1615529"/>
            <a:chExt cx="2149352" cy="454977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308304" y="1653629"/>
              <a:ext cx="1152128" cy="4495800"/>
              <a:chOff x="7086421" y="1653629"/>
              <a:chExt cx="1504922" cy="4495800"/>
            </a:xfrm>
          </p:grpSpPr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7097170" y="1653629"/>
                <a:ext cx="1494173" cy="449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>
                <a:off x="7086421" y="2042567"/>
                <a:ext cx="1480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7086421" y="2414042"/>
                <a:ext cx="1480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49"/>
              <p:cNvSpPr>
                <a:spLocks noChangeShapeType="1"/>
              </p:cNvSpPr>
              <p:nvPr/>
            </p:nvSpPr>
            <p:spPr bwMode="auto">
              <a:xfrm>
                <a:off x="7086421" y="2787104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>
                <a:off x="7086421" y="3158579"/>
                <a:ext cx="149417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>
                <a:off x="7086421" y="3531642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52"/>
              <p:cNvSpPr>
                <a:spLocks noChangeShapeType="1"/>
              </p:cNvSpPr>
              <p:nvPr/>
            </p:nvSpPr>
            <p:spPr bwMode="auto">
              <a:xfrm>
                <a:off x="7086421" y="3903117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53"/>
              <p:cNvSpPr>
                <a:spLocks noChangeShapeType="1"/>
              </p:cNvSpPr>
              <p:nvPr/>
            </p:nvSpPr>
            <p:spPr bwMode="auto">
              <a:xfrm>
                <a:off x="7086421" y="4276179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54"/>
              <p:cNvSpPr>
                <a:spLocks noChangeShapeType="1"/>
              </p:cNvSpPr>
              <p:nvPr/>
            </p:nvSpPr>
            <p:spPr bwMode="auto">
              <a:xfrm>
                <a:off x="7086421" y="4649242"/>
                <a:ext cx="149417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55"/>
              <p:cNvSpPr>
                <a:spLocks noChangeShapeType="1"/>
              </p:cNvSpPr>
              <p:nvPr/>
            </p:nvSpPr>
            <p:spPr bwMode="auto">
              <a:xfrm>
                <a:off x="7086421" y="5020717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>
                <a:off x="7086421" y="5393779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57"/>
              <p:cNvSpPr>
                <a:spLocks noChangeShapeType="1"/>
              </p:cNvSpPr>
              <p:nvPr/>
            </p:nvSpPr>
            <p:spPr bwMode="auto">
              <a:xfrm>
                <a:off x="7086421" y="5765254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6" name="Group 58"/>
            <p:cNvGrpSpPr/>
            <p:nvPr/>
          </p:nvGrpSpPr>
          <p:grpSpPr bwMode="auto">
            <a:xfrm>
              <a:off x="6876256" y="1674267"/>
              <a:ext cx="330545" cy="2262188"/>
              <a:chOff x="1403" y="380"/>
              <a:chExt cx="246" cy="1425"/>
            </a:xfrm>
          </p:grpSpPr>
          <p:sp>
            <p:nvSpPr>
              <p:cNvPr id="96" name="Text Box 59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60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Text Box 61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Text Box 62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Text Box 63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Text Box 64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7433090" y="1996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a[0][1]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66"/>
            <p:cNvSpPr txBox="1">
              <a:spLocks noChangeArrowheads="1"/>
            </p:cNvSpPr>
            <p:nvPr/>
          </p:nvSpPr>
          <p:spPr bwMode="auto">
            <a:xfrm>
              <a:off x="7433090" y="2377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a[0][2]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67"/>
            <p:cNvSpPr txBox="1">
              <a:spLocks noChangeArrowheads="1"/>
            </p:cNvSpPr>
            <p:nvPr/>
          </p:nvSpPr>
          <p:spPr bwMode="auto">
            <a:xfrm>
              <a:off x="7433090" y="2758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a[0][3]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7433090" y="3139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</a:t>
              </a:r>
              <a:endPara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69"/>
            <p:cNvSpPr txBox="1">
              <a:spLocks noChangeArrowheads="1"/>
            </p:cNvSpPr>
            <p:nvPr/>
          </p:nvSpPr>
          <p:spPr bwMode="auto">
            <a:xfrm>
              <a:off x="7433090" y="3520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a[1][1]</a:t>
              </a:r>
              <a:endPara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7433090" y="1615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7433090" y="4244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a[1][3]</a:t>
              </a:r>
              <a:endPara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Text Box 72"/>
            <p:cNvSpPr txBox="1">
              <a:spLocks noChangeArrowheads="1"/>
            </p:cNvSpPr>
            <p:nvPr/>
          </p:nvSpPr>
          <p:spPr bwMode="auto">
            <a:xfrm>
              <a:off x="7433090" y="4625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a[2][0]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73"/>
            <p:cNvSpPr txBox="1">
              <a:spLocks noChangeArrowheads="1"/>
            </p:cNvSpPr>
            <p:nvPr/>
          </p:nvSpPr>
          <p:spPr bwMode="auto">
            <a:xfrm>
              <a:off x="7433090" y="5006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a[2][1]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74"/>
            <p:cNvSpPr txBox="1">
              <a:spLocks noChangeArrowheads="1"/>
            </p:cNvSpPr>
            <p:nvPr/>
          </p:nvSpPr>
          <p:spPr bwMode="auto">
            <a:xfrm>
              <a:off x="7433090" y="5387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a[2][2]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75"/>
            <p:cNvSpPr txBox="1">
              <a:spLocks noChangeArrowheads="1"/>
            </p:cNvSpPr>
            <p:nvPr/>
          </p:nvSpPr>
          <p:spPr bwMode="auto">
            <a:xfrm>
              <a:off x="7433090" y="5768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a[2][3]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Text Box 76"/>
            <p:cNvSpPr txBox="1">
              <a:spLocks noChangeArrowheads="1"/>
            </p:cNvSpPr>
            <p:nvPr/>
          </p:nvSpPr>
          <p:spPr bwMode="auto">
            <a:xfrm>
              <a:off x="7433090" y="3863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a[1][2]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9" name="Group 77"/>
            <p:cNvGrpSpPr/>
            <p:nvPr/>
          </p:nvGrpSpPr>
          <p:grpSpPr bwMode="auto">
            <a:xfrm>
              <a:off x="6876256" y="3903117"/>
              <a:ext cx="384293" cy="2262188"/>
              <a:chOff x="1403" y="380"/>
              <a:chExt cx="286" cy="1425"/>
            </a:xfrm>
          </p:grpSpPr>
          <p:sp>
            <p:nvSpPr>
              <p:cNvPr id="90" name="Text Box 78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Text Box 79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Text Box 80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81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82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Text Box 83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Text Box 84"/>
            <p:cNvSpPr txBox="1">
              <a:spLocks noChangeArrowheads="1"/>
            </p:cNvSpPr>
            <p:nvPr/>
          </p:nvSpPr>
          <p:spPr bwMode="auto">
            <a:xfrm>
              <a:off x="8388424" y="1633944"/>
              <a:ext cx="6142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85"/>
            <p:cNvSpPr txBox="1">
              <a:spLocks noChangeArrowheads="1"/>
            </p:cNvSpPr>
            <p:nvPr/>
          </p:nvSpPr>
          <p:spPr bwMode="auto">
            <a:xfrm>
              <a:off x="8420672" y="3176994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86"/>
            <p:cNvSpPr txBox="1">
              <a:spLocks noChangeArrowheads="1"/>
            </p:cNvSpPr>
            <p:nvPr/>
          </p:nvSpPr>
          <p:spPr bwMode="auto">
            <a:xfrm>
              <a:off x="8469045" y="4643844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097758" y="1268760"/>
            <a:ext cx="16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内存中的存储形式</a:t>
            </a:r>
            <a:endParaRPr lang="zh-CN" altLang="en-US" sz="1400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7488" y="116632"/>
            <a:ext cx="7086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二维数组的理解</a:t>
            </a:r>
            <a:endParaRPr lang="zh-CN" altLang="en-US" sz="4800" b="1" dirty="0"/>
          </a:p>
          <a:p>
            <a:endParaRPr lang="en-US" altLang="zh-CN" sz="4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008" y="1089318"/>
            <a:ext cx="822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可以作为指针常量使用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也可以作为指针常量使用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1583" y="1298887"/>
            <a:ext cx="1834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隶书" pitchFamily="49" charset="-122"/>
              </a:rPr>
              <a:t> a[3][4];</a:t>
            </a:r>
            <a:endParaRPr lang="zh-CN" altLang="en-US" sz="28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76572" y="4286349"/>
            <a:ext cx="792089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176571" y="4675287"/>
            <a:ext cx="7920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230300" y="4286349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176571" y="5081141"/>
            <a:ext cx="792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230300" y="46800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230300" y="5048349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584696" y="4289053"/>
            <a:ext cx="5762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23528" y="4047877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258390" y="357301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411760" y="3573016"/>
            <a:ext cx="3642461" cy="432048"/>
            <a:chOff x="2411760" y="3573016"/>
            <a:chExt cx="3642461" cy="432048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28"/>
            <p:cNvGrpSpPr/>
            <p:nvPr/>
          </p:nvGrpSpPr>
          <p:grpSpPr bwMode="auto">
            <a:xfrm>
              <a:off x="2411760" y="3573016"/>
              <a:ext cx="3624263" cy="396875"/>
              <a:chOff x="1503" y="2097"/>
              <a:chExt cx="2096" cy="250"/>
            </a:xfrm>
          </p:grpSpPr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</a:t>
                </a:r>
                <a:endPara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</a:t>
                </a:r>
                <a:endPara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endPara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endParaRPr lang="en-US" altLang="zh-CN" sz="2000" dirty="0">
                  <a:solidFill>
                    <a:srgbClr val="66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Group 33"/>
          <p:cNvGrpSpPr/>
          <p:nvPr/>
        </p:nvGrpSpPr>
        <p:grpSpPr bwMode="auto">
          <a:xfrm>
            <a:off x="2411760" y="4680000"/>
            <a:ext cx="3624263" cy="396875"/>
            <a:chOff x="1517" y="2097"/>
            <a:chExt cx="2096" cy="250"/>
          </a:xfrm>
        </p:grpSpPr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1517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</a:t>
              </a:r>
              <a:endParaRPr lang="en-US" altLang="zh-CN" sz="2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045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a[1][1]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57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a[1][2]</a:t>
              </a:r>
              <a:endPara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3101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a[1][3]</a:t>
              </a:r>
              <a:endPara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38"/>
          <p:cNvGrpSpPr/>
          <p:nvPr/>
        </p:nvGrpSpPr>
        <p:grpSpPr bwMode="auto">
          <a:xfrm>
            <a:off x="2411760" y="5733256"/>
            <a:ext cx="3624263" cy="396875"/>
            <a:chOff x="1533" y="2097"/>
            <a:chExt cx="2096" cy="250"/>
          </a:xfrm>
        </p:grpSpPr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153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a[2][0]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06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a[2][1]</a:t>
              </a:r>
              <a:endPara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258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a[2][2]</a:t>
              </a:r>
              <a:endParaRPr lang="en-US" altLang="zh-CN" sz="20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311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a[2][3]</a:t>
              </a:r>
              <a:endPara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4255391" y="4680000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459561" y="4680000"/>
            <a:ext cx="3591661" cy="432048"/>
            <a:chOff x="2462560" y="3573016"/>
            <a:chExt cx="3591661" cy="432048"/>
          </a:xfrm>
        </p:grpSpPr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60469" y="5733256"/>
            <a:ext cx="3591661" cy="432048"/>
            <a:chOff x="2462560" y="3573016"/>
            <a:chExt cx="3591661" cy="432048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4232092" y="573325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3" name="肘形连接符 72"/>
          <p:cNvCxnSpPr>
            <a:stCxn id="9" idx="3"/>
            <a:endCxn id="23" idx="1"/>
          </p:cNvCxnSpPr>
          <p:nvPr/>
        </p:nvCxnSpPr>
        <p:spPr>
          <a:xfrm flipV="1">
            <a:off x="1836725" y="3771454"/>
            <a:ext cx="575035" cy="713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2" idx="3"/>
            <a:endCxn id="28" idx="1"/>
          </p:cNvCxnSpPr>
          <p:nvPr/>
        </p:nvCxnSpPr>
        <p:spPr>
          <a:xfrm>
            <a:off x="1836725" y="4878438"/>
            <a:ext cx="5750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3" idx="3"/>
            <a:endCxn id="58" idx="1"/>
          </p:cNvCxnSpPr>
          <p:nvPr/>
        </p:nvCxnSpPr>
        <p:spPr>
          <a:xfrm>
            <a:off x="1836725" y="5246787"/>
            <a:ext cx="623744" cy="7024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6542122" y="2931619"/>
            <a:ext cx="2376264" cy="2862580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(*p)[4] = a</a:t>
            </a:r>
            <a:r>
              <a:rPr lang="zh-CN" altLang="en-US" dirty="0"/>
              <a:t>（数组指针）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*q, *r, *s;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q </a:t>
            </a:r>
            <a:r>
              <a:rPr lang="en-US" altLang="zh-CN" dirty="0">
                <a:solidFill>
                  <a:srgbClr val="FF0000"/>
                </a:solidFill>
              </a:rPr>
              <a:t>= a[0];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 = a[2];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7488" y="116632"/>
            <a:ext cx="507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二维数组的理解</a:t>
            </a:r>
            <a:endParaRPr lang="en-US" altLang="zh-C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560" y="11663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课程简介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84423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语言程序设计》的后续课程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课程性质：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实践性质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专业基础必修课</a:t>
            </a:r>
            <a:endParaRPr lang="en-US" altLang="zh-CN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课程总体目标：在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《C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语言程序设计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课程学习结束后，对程序设计语言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基础知识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、程序设计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基础能力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强化训练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7784" y="2060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元素值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*(p+2)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&amp;a[2]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7488" y="1124744"/>
            <a:ext cx="1656184" cy="3418501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(*p)[4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*q, *r, *s;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 = a[0];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 = a[2];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*x;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x = &amp;a[0][0];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27784" y="3717032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*(*(p+1)+1)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*(a[1]+1)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*(s+2)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*(a[2]+2)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*(r+2)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*(x+6)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01512" y="1167595"/>
            <a:ext cx="629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看成一个一维数组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每个元素是一个包含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个元素的一维数组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12360" y="2132856"/>
            <a:ext cx="792088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488" y="116632"/>
            <a:ext cx="521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二维数组与指针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FA3B1A-8DBD-4F8D-9F32-367FA981E6B6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2113" y="304165"/>
            <a:ext cx="8615362" cy="58477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指针与动态存储管理</a:t>
            </a:r>
            <a:endParaRPr kumimoji="1" lang="zh-CN" altLang="en-US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6050" y="1052736"/>
            <a:ext cx="8861425" cy="192722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分配函数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malloc()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原型：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void *malloc(</a:t>
            </a:r>
            <a:r>
              <a:rPr kumimoji="1" lang="en-US" altLang="zh-CN" sz="2400" b="1" dirty="0" err="1">
                <a:solidFill>
                  <a:srgbClr val="D60093"/>
                </a:solidFill>
                <a:latin typeface="Courier New" panose="02070309020205020404" pitchFamily="49" charset="0"/>
              </a:rPr>
              <a:t>size_t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 n); /*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size_t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是无符号整型*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分配一块不小于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n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的存储，返回其地址。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无法满足时返回空指针值。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6049" y="2996952"/>
            <a:ext cx="8861425" cy="3785652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int n; double *data;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...  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scanf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("%d", &amp;n);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data=(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double*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)malloc(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n*</a:t>
            </a:r>
            <a:r>
              <a:rPr kumimoji="1" lang="en-US" altLang="zh-CN" sz="2400" b="1" dirty="0" err="1">
                <a:solidFill>
                  <a:srgbClr val="D60093"/>
                </a:solidFill>
                <a:latin typeface="Courier New" panose="02070309020205020404" pitchFamily="49" charset="0"/>
              </a:rPr>
              <a:t>sizeof</a:t>
            </a:r>
            <a:r>
              <a:rPr kumimoji="1" lang="en-US" altLang="zh-CN" sz="2400" b="1" dirty="0">
                <a:solidFill>
                  <a:srgbClr val="D60093"/>
                </a:solidFill>
                <a:latin typeface="Courier New" panose="02070309020205020404" pitchFamily="49" charset="0"/>
              </a:rPr>
              <a:t>(double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));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if (data == NULL)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{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  .... /* 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分配未完成时的处理 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 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}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..data[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]..*(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data+j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)../*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一维数组正常处理*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..*(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data+col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*</a:t>
            </a:r>
            <a:r>
              <a:rPr kumimoji="1" lang="en-US" altLang="zh-CN" sz="2400" b="1" dirty="0" err="1">
                <a:latin typeface="Courier New" panose="02070309020205020404" pitchFamily="49" charset="0"/>
              </a:rPr>
              <a:t>i+j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)../*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二维数组正常处理*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/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Courier New" panose="02070309020205020404" pitchFamily="49" charset="0"/>
              </a:rPr>
              <a:t>free(data);…</a:t>
            </a:r>
            <a:endParaRPr kumimoji="1"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355976" y="3018854"/>
            <a:ext cx="1739900" cy="558800"/>
          </a:xfrm>
          <a:prstGeom prst="wedgeRoundRectCallout">
            <a:avLst>
              <a:gd name="adj1" fmla="val -134218"/>
              <a:gd name="adj2" fmla="val 11278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强制转换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873875" y="4562413"/>
            <a:ext cx="2133600" cy="826980"/>
          </a:xfrm>
          <a:prstGeom prst="wedgeRoundRectCallout">
            <a:avLst>
              <a:gd name="adj1" fmla="val -127826"/>
              <a:gd name="adj2" fmla="val 7320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可管理一维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二维数组等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000F9-1C5F-43C4-A500-F39B49B507A5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3442" y="157162"/>
            <a:ext cx="8229600" cy="5572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/>
              <a:t>二级指针与二维数组（动态内存分配）</a:t>
            </a:r>
            <a:endParaRPr lang="zh-CN" altLang="en-US" sz="2800" b="1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923196" y="1356887"/>
            <a:ext cx="4125912" cy="4835525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SetPrintArray</a:t>
            </a:r>
            <a:r>
              <a:rPr lang="en-US" altLang="zh-CN" sz="2000" dirty="0"/>
              <a:t>(int **p, int x, int y)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x;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for (int j = 0; j &lt; y;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+ 1) * (j + 1);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("%4d",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("\n");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return 0;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7504" y="915731"/>
            <a:ext cx="5814903" cy="5942269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malloc.h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int main()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int **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row = 5, col = 6;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(int **)malloc(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(int *) * row);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for (int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0;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&lt; row;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{        *(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+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 = (int *)malloc(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(int) * col);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SetPrintArray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row, col);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for (int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= 0;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&lt; row;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{        free(*(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+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free(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parr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return 0;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endParaRPr lang="en-US" altLang="zh-CN" sz="4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课程编码规范</a:t>
            </a:r>
            <a:endParaRPr lang="zh-CN" altLang="en-US" sz="4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为什么要这么做？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6837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书写良好的代码更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容易阅读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容易阅读的代码才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容易被理解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容易被理解的代码才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健康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编程风格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体现了程序员对语言的理解水平；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求职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：好的编程风格给别人良好的第一印象，是获得高薪的第一步。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编码规范：</a:t>
            </a:r>
            <a:r>
              <a:rPr lang="zh-CN" altLang="en-US" sz="4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强制执行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通过编程规范的学习和强制执行，使同学们了解基本的软件工程规范，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养成良好的编程习惯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为后续课程的实践环节和日后实际工作打下良好的基础；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执行良好的编码规范可以使编写出来的程序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易于阅读、理解和管理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也便于教师批改与回复电子作业；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编码规范的定义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相关英文说法：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coding standard, coding convention, coding criterion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是指被普通采用的、或由某个企业或机构规定的，用计算机语言编写程序的过程中需要遵守的一套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规则或约定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的集合；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编码规范并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语言的语法规则。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编码规范的应用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3263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在软件业高速发展、团队开发成为基本开发模式的今天，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几乎每个软件企业或软件开发团队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都会制定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各种各样的规范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，应用于软件开发过程的各个环节中，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编码规范是最基础规范之一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不同的公司，对同一种开发语言，可能会有不同的规范，但对于一些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基本性问题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遵从类似的规范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，也就是说编码规范具有一些通用性。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编码规范的学习和执行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要求学习和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规范标准；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要求在本课程的作业过程中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这些规范，上交的电子作业必须符合这些规范要求；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要求在后续相关课程中执行此规范中的基本部分，并根据后续课程内容要求执行相应的扩展规范；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语言编码规范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84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Coding Standards</a:t>
            </a:r>
            <a:endParaRPr lang="zh-CN" altLang="en-US" sz="3600" b="1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课程目标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7783"/>
            <a:ext cx="8856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高强度训练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加深对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语言及计算机程序设计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理论及机理的理解和掌握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熟练掌握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集成开发环境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，了解和熟悉程序设计开发过程中的各类辅助工具的使用；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强化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分析问题，解决问题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的能力，了解程序设计流程、熟练掌握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程序调试、文档编写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等程序设计能力；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掌握基于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语言及模块化程序设计思想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解决中大型问题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的能力；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训练抽象与逻辑思维能力、总结与表达能力；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培养自学能力及文献检索能力。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指以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独立的文件形式存在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的模块，主要包括两类：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的扩展名为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cpp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的源代码文件模块，例如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abc.cpp, 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exam.c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扩展名为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的头文件模块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exam.h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对于任何一个用户新建的模块，必须按规范要求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给出模块的相关描述信息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文件级模块说明的编写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每个用户的文件级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代码模块必须编写一个说明；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模块说明要求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以注释的形式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出现在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模块的首部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为了减少每次的工作，每个人应先编写好不变部分，每新建一个模块将不变部分复制到文件首部，再行更改可变部分。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96752"/>
            <a:ext cx="8496944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作者信息：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姓名：                  学号：                   班级：                   学院：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                                              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版权声明： 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本模块详细名称，不是文件名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摘要地描述本模块的功能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其它说明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可有可无，有关本模块的附加说明，这些说明可以在以后帮助代码的阅读者理解这个模块里的内容，如：算法的描述，特殊情况，参考资料等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谁于某年某月某日创建本模块，创建人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谁于某年某月某日修改本模块，修改人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修改原因：可有可无，根据需要添加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****************************************************/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59768"/>
            <a:ext cx="8280920" cy="5149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作者信息：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姓名：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学号：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06123456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班级：计科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0601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  学院：计算机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zhangsan@123.com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51689999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版权声明：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版权由张三所有，除老师外，未经允许不得拷贝本人作业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XXX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程序文件读取模块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本模块是我的第一个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语言作业，实现了一些简单的功能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其它说明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日创建本模块，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zhangsan@123.com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日修改本模块，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</a:t>
            </a:r>
            <a:r>
              <a:rPr lang="en-US" altLang="zh-CN" sz="2000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xxxxxxx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修改原因：增加了一个输出正方形的函数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****************************************************/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63988" y="2996952"/>
            <a:ext cx="4452156" cy="792088"/>
          </a:xfrm>
          <a:prstGeom prst="wedgeRoundRectCallout">
            <a:avLst>
              <a:gd name="adj1" fmla="val -76892"/>
              <a:gd name="adj2" fmla="val -1313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注意：红色部分为必填部分，缺填红色部分可能导致作业无法得到批阅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对于作业中程序的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任何一个函数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，包括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函数，都需要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写出函数的说明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一个良好的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编程习惯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写任何一个函数以前，第一步工作就是先把函数说明写出来，而不是直接先写代码。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0"/>
            <a:ext cx="8497888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写出函数的名称</a:t>
            </a:r>
            <a:endParaRPr lang="zh-CN" altLang="en-US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描述出函数具有的功能</a:t>
            </a:r>
            <a:endParaRPr lang="zh-CN" altLang="en-US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函数参数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输入输出参数说明，对每个参数都需要作出仔细说明</a:t>
            </a:r>
            <a:endParaRPr lang="zh-CN" altLang="en-US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返回值说明，或者标明无回值</a:t>
            </a:r>
            <a:endParaRPr lang="zh-CN" altLang="en-US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谁于某年某月某日创建本模块，创建人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谁于某年某月某日修改本模块，修改人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修改原因：可有可无，根据需要添加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**********************************************/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函数说明规范示例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1392" y="1124744"/>
            <a:ext cx="8359080" cy="525658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/*************************************************************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main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Hello world!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函数参数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2006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日创建本模块，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zhangsan@123.com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**************************************************************/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("Hello world!");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代码注释：恰到好处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799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说明其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对每一段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代码加注释说明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加注释说明其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函数调用的参数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加实际参数说明；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在自己认为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必要的地方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加上注释；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可以采用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*/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进行注释。</a:t>
            </a: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缩进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根据语句间的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层次关系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采用缩进格式书写程序，每进一层，往后缩进一层；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函数内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的变量声明与执行语句要缩进一层；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缩进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长函数调用语句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pMsg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ComReadMsgFromQueue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aServer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NULL, 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ComWait_c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lTimeOut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);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一个缩进层次为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四个英文字符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宽度；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进行缩进，定义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为四个英文字符宽。（许多开发工具编辑器一般会自动帮你缩进）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逗号后面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和语句中间的分号后面加空格，如：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i, j, k;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(i = 0; i &lt; n; i++)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Result =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(a, b, c);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在二目运算符的两边各留一个空格，如：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&gt; b    a &lt;= b    i = 0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关键字两侧，如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() …,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if() …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类型与指针说明符之间一定要加空格：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*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984" y="18864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授课方式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84784"/>
            <a:ext cx="8286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上机训练为主，课堂教学为辅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学生在教师指导下完成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独立的程序设计实验</a:t>
            </a:r>
            <a:endParaRPr lang="en-US" altLang="zh-CN" sz="2400" b="1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通过解决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多个实际程序设计问题</a:t>
            </a: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，完成课程。</a:t>
            </a:r>
            <a:endParaRPr lang="en-US" altLang="zh-CN" sz="2400" b="1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在课程过程中锻炼学生的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自学能力、问题分析解决能力、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总结及文字表达能力、交流与沟通能力</a:t>
            </a: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同时，通过课程教学，获得开发和编程成功体验，培养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专业兴趣和信心</a:t>
            </a:r>
            <a:r>
              <a:rPr lang="zh-CN" altLang="en-US" sz="2400" b="1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，为后续课程学习打下基础。</a:t>
            </a:r>
            <a:endParaRPr lang="zh-CN" altLang="en-US" sz="2400" b="1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27059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结构成员引用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左右两侧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空格：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pStud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Student.nID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不要在行尾加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多余的空格或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函数名与左括号之间不要加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(…)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指针说明符号*与变量名间不要加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复合运算符中间不能加空格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，否则会产生语法错误，如：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+ = b      a &lt; = b   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都是错误的。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空行与换行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8513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变量说明与执行语句之间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加上空行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每个函数内的主要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功能块之间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加空行表示区隔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一行语句不要写的太长，将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长语句分成多行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不要在一行中写多条语句。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03784"/>
            <a:ext cx="8497888" cy="5077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3399"/>
                </a:solidFill>
              </a:rPr>
              <a:t>int</a:t>
            </a:r>
            <a:r>
              <a:rPr lang="en-US" altLang="zh-CN" sz="2800" dirty="0">
                <a:solidFill>
                  <a:srgbClr val="003399"/>
                </a:solidFill>
              </a:rPr>
              <a:t> main()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{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 err="1">
                <a:solidFill>
                  <a:srgbClr val="003399"/>
                </a:solidFill>
              </a:rPr>
              <a:t>int</a:t>
            </a:r>
            <a:r>
              <a:rPr lang="en-US" altLang="zh-CN" sz="2800" dirty="0">
                <a:solidFill>
                  <a:srgbClr val="003399"/>
                </a:solidFill>
              </a:rPr>
              <a:t> i, j, </a:t>
            </a:r>
            <a:r>
              <a:rPr lang="en-US" altLang="zh-CN" sz="2800" dirty="0" err="1">
                <a:solidFill>
                  <a:srgbClr val="003399"/>
                </a:solidFill>
              </a:rPr>
              <a:t>nSum</a:t>
            </a:r>
            <a:r>
              <a:rPr lang="en-US" altLang="zh-CN" sz="2800" dirty="0">
                <a:solidFill>
                  <a:srgbClr val="003399"/>
                </a:solidFill>
              </a:rPr>
              <a:t> = 0;  //</a:t>
            </a:r>
            <a:r>
              <a:rPr lang="zh-CN" altLang="en-US" sz="2800" dirty="0">
                <a:solidFill>
                  <a:srgbClr val="003399"/>
                </a:solidFill>
              </a:rPr>
              <a:t>变量说明</a:t>
            </a:r>
            <a:endParaRPr lang="zh-CN" altLang="en-US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  <a:endParaRPr lang="zh-CN" altLang="en-US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>
                <a:solidFill>
                  <a:srgbClr val="003399"/>
                </a:solidFill>
              </a:rPr>
              <a:t>for (i = 0; i &lt; 10; i++)  //</a:t>
            </a:r>
            <a:r>
              <a:rPr lang="zh-CN" altLang="en-US" sz="2800" dirty="0">
                <a:solidFill>
                  <a:srgbClr val="003399"/>
                </a:solidFill>
              </a:rPr>
              <a:t>执行代码</a:t>
            </a:r>
            <a:endParaRPr lang="zh-CN" altLang="en-US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>
                <a:solidFill>
                  <a:srgbClr val="003399"/>
                </a:solidFill>
              </a:rPr>
              <a:t>{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for (j = 0; j &lt; 10; j++)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{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     </a:t>
            </a:r>
            <a:r>
              <a:rPr lang="en-US" altLang="zh-CN" sz="2800" dirty="0" err="1">
                <a:solidFill>
                  <a:srgbClr val="003399"/>
                </a:solidFill>
              </a:rPr>
              <a:t>nSum</a:t>
            </a:r>
            <a:r>
              <a:rPr lang="en-US" altLang="zh-CN" sz="2800" dirty="0">
                <a:solidFill>
                  <a:srgbClr val="003399"/>
                </a:solidFill>
              </a:rPr>
              <a:t> += i;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}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    }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}</a:t>
            </a:r>
            <a:endParaRPr lang="en-US" altLang="zh-CN" sz="28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829000" y="1235224"/>
            <a:ext cx="1905000" cy="609600"/>
          </a:xfrm>
          <a:prstGeom prst="wedgeRoundRectCallout">
            <a:avLst>
              <a:gd name="adj1" fmla="val -104333"/>
              <a:gd name="adj2" fmla="val 118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注意空格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496000" y="1676400"/>
            <a:ext cx="1676400" cy="685800"/>
          </a:xfrm>
          <a:prstGeom prst="wedgeRoundRectCallout">
            <a:avLst>
              <a:gd name="adj1" fmla="val -134093"/>
              <a:gd name="adj2" fmla="val 949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空行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395736" y="5562600"/>
            <a:ext cx="1600200" cy="990600"/>
          </a:xfrm>
          <a:prstGeom prst="wedgeRoundRectCallout">
            <a:avLst>
              <a:gd name="adj1" fmla="val -59819"/>
              <a:gd name="adj2" fmla="val -1056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注意各层缩进</a:t>
            </a:r>
            <a:endParaRPr lang="zh-CN" altLang="en-US" sz="28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标识符命名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20" y="170080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这里所指的标识符包括符号常量、变量、函数名、类型名、成员名、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中的类名等需要编程者命名的各种文字符号；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标识符命名必须符合语法规则；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任何标识符的命名最好能有一定的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标识符的命名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尽量采用英文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符号常量命名规范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常量的命名用大写字母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表示，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#define LENGTH 10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如果符号常量由多个单词构成，两个不同的单词之间可以用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下划线连接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#define MAX_LEN 50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变量命名普通规范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一般需要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反映变量的用途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sum;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如果变量名由多个单词构成，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每个单词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首字符要大写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（驼峰命名法），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TotalFiles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变量命名与变量类型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在实际软件开发中，常见的规范强制要求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能从变量名中看出变量的类型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，因此，建议同学们一开始就养成这样的习惯；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使变量能反映类型的方法是在变量的前面加上各种前缀，由这些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反映变量的类型；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对类型前缀规范，不同的软件企业或开发团队，也可能会有不同的规范，没有绝对的标准，但是这些规范都大同小异。</a:t>
            </a:r>
            <a:endParaRPr lang="zh-CN" altLang="en-US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常见变量前缀规范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Group 76"/>
          <p:cNvGraphicFramePr/>
          <p:nvPr/>
        </p:nvGraphicFramePr>
        <p:xfrm>
          <a:off x="323528" y="1610072"/>
          <a:ext cx="8497888" cy="4267200"/>
        </p:xfrm>
        <a:graphic>
          <a:graphicData uri="http://schemas.openxmlformats.org/drawingml/2006/table">
            <a:tbl>
              <a:tblPr/>
              <a:tblGrid>
                <a:gridCol w="2971800"/>
                <a:gridCol w="1600200"/>
                <a:gridCol w="392588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前缀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范例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n 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或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int nSum, iSum;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 chTemp;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double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double dSum;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float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float flSum;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 *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 *szBuffer;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 []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sz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char szBuffer[100];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point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p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int *pnBuffer;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pointer to pointer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pp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int *ppnBuffer;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array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arr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或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rg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narr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[10],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nrg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[10];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其他一些小技巧和要求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272" y="1063056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一般情况下应该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少于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函数定义一定要包含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返回类型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，没有返回类型要加</a:t>
            </a: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函数调用如果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过长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，则每个实参分别占一行；</a:t>
            </a:r>
            <a:endParaRPr lang="zh-CN" altLang="en-US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写比较表达式时，将常量放在左边，如：</a:t>
            </a:r>
            <a:endParaRPr lang="zh-CN" altLang="en-US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 == n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 != </a:t>
            </a:r>
            <a:r>
              <a:rPr lang="en-US" altLang="zh-CN" sz="20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指针变量总是要初始或重置为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{}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包含复合语句，即使是只有一行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，如：</a:t>
            </a:r>
            <a:endParaRPr lang="zh-CN" altLang="en-US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(1 == a)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x = 5;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7" y="1700808"/>
            <a:ext cx="813690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endParaRPr lang="en-US" altLang="zh-CN" sz="4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知识导引</a:t>
            </a:r>
            <a:endParaRPr lang="zh-CN" altLang="en-US" sz="4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课程训练环节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：程序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调试能力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强化训练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2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文件读写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基础编程训练（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程序逻辑及健壮性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强化训练（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：程序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计时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不同格式文件读写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数据内存组织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文件读写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程序综合性设计训练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学时）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综合程序设计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选作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7" y="1700808"/>
            <a:ext cx="813690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endParaRPr lang="en-US" altLang="zh-CN" sz="4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程序调试（入门篇）</a:t>
            </a:r>
            <a:endParaRPr lang="zh-CN" altLang="en-US" sz="4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为什么要调试？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412776"/>
            <a:ext cx="8128000" cy="49355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我的程序跟书上一样，怎么就不出结果呢？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我的程序没错啊，怎么不出结果啊？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我的程序运行结果不正确，如何找到错误？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原因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程序没有语法错误，不等于就没有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语义错误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28" y="394282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9252" y="1182654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断点调试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660327" y="4267672"/>
            <a:ext cx="3549317" cy="1336568"/>
            <a:chOff x="529389" y="1989929"/>
            <a:chExt cx="4732422" cy="1782090"/>
          </a:xfrm>
        </p:grpSpPr>
        <p:sp>
          <p:nvSpPr>
            <p:cNvPr id="28" name="圆角矩形 27"/>
            <p:cNvSpPr/>
            <p:nvPr/>
          </p:nvSpPr>
          <p:spPr>
            <a:xfrm>
              <a:off x="1604211" y="1989929"/>
              <a:ext cx="3657600" cy="1782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内存监视查看</a:t>
              </a:r>
              <a:endParaRPr lang="zh-CN" altLang="en-US" sz="24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29389" y="2423774"/>
              <a:ext cx="1058779" cy="92902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17857" y="2469481"/>
            <a:ext cx="3546023" cy="1336568"/>
            <a:chOff x="6023810" y="1997242"/>
            <a:chExt cx="4728030" cy="1782090"/>
          </a:xfrm>
        </p:grpSpPr>
        <p:sp>
          <p:nvSpPr>
            <p:cNvPr id="39" name="椭圆 38"/>
            <p:cNvSpPr/>
            <p:nvPr/>
          </p:nvSpPr>
          <p:spPr>
            <a:xfrm>
              <a:off x="6023810" y="2416461"/>
              <a:ext cx="1058779" cy="92902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094240" y="1997242"/>
              <a:ext cx="3657600" cy="1782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变量监视查看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5056" y="2463997"/>
            <a:ext cx="3549317" cy="1336568"/>
            <a:chOff x="529389" y="1989929"/>
            <a:chExt cx="4732422" cy="1782090"/>
          </a:xfrm>
        </p:grpSpPr>
        <p:sp>
          <p:nvSpPr>
            <p:cNvPr id="42" name="圆角矩形 41"/>
            <p:cNvSpPr/>
            <p:nvPr/>
          </p:nvSpPr>
          <p:spPr>
            <a:xfrm>
              <a:off x="1604211" y="1989929"/>
              <a:ext cx="3657600" cy="1782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断点设置及程序执行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29389" y="2423774"/>
              <a:ext cx="1058779" cy="92902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14563" y="4267672"/>
            <a:ext cx="3549317" cy="1336568"/>
            <a:chOff x="529389" y="1989929"/>
            <a:chExt cx="4732422" cy="1782090"/>
          </a:xfrm>
        </p:grpSpPr>
        <p:sp>
          <p:nvSpPr>
            <p:cNvPr id="50" name="圆角矩形 49"/>
            <p:cNvSpPr/>
            <p:nvPr/>
          </p:nvSpPr>
          <p:spPr>
            <a:xfrm>
              <a:off x="1604211" y="1989929"/>
              <a:ext cx="3657600" cy="1782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知识点补充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9389" y="2423774"/>
              <a:ext cx="1058779" cy="92902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98" y="479667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252" y="2041274"/>
            <a:ext cx="6447501" cy="3025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）断点设置：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启动调试（</a:t>
            </a:r>
            <a:r>
              <a:rPr lang="en-US" altLang="zh-CN" sz="2400" b="1" dirty="0"/>
              <a:t>F5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终止调试（</a:t>
            </a:r>
            <a:r>
              <a:rPr lang="en-US" altLang="zh-CN" sz="2400" b="1" dirty="0"/>
              <a:t>shift+F5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断点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程序执行至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此处暂停（</a:t>
            </a:r>
            <a:r>
              <a:rPr lang="en-US" altLang="zh-CN" sz="2400" b="1" dirty="0"/>
              <a:t>F9</a:t>
            </a:r>
            <a:r>
              <a:rPr lang="zh-CN" altLang="en-US" sz="2400" b="1" dirty="0"/>
              <a:t>或右键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设置断点）</a:t>
            </a:r>
            <a:endParaRPr lang="en-US" altLang="zh-CN" sz="2400" b="1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67544" y="747208"/>
          <a:ext cx="5823272" cy="96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断点调试</a:t>
                      </a:r>
                      <a:endParaRPr lang="zh-CN" altLang="en-US" sz="20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6" y="1996743"/>
            <a:ext cx="4450064" cy="1557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889" y="3966999"/>
            <a:ext cx="5100573" cy="1442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9252" y="2041274"/>
            <a:ext cx="7484629" cy="285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程序执行：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逐过程：将函数看成一条语句，不进入函数体（</a:t>
            </a:r>
            <a:r>
              <a:rPr lang="en-US" altLang="zh-CN" sz="2400" b="1" dirty="0"/>
              <a:t>F10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逐语句：任意时候单条语句都执行（</a:t>
            </a:r>
            <a:r>
              <a:rPr lang="en-US" altLang="zh-CN" sz="2400" b="1" dirty="0"/>
              <a:t>F11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跳出函数：</a:t>
            </a:r>
            <a:r>
              <a:rPr lang="en-US" altLang="zh-CN" sz="2400" b="1" dirty="0"/>
              <a:t>shift+F11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</p:txBody>
      </p:sp>
      <p:pic>
        <p:nvPicPr>
          <p:cNvPr id="12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48" y="4437112"/>
            <a:ext cx="4883436" cy="1904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9252" y="1182654"/>
          <a:ext cx="5823272" cy="78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1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11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1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3468" y="2047781"/>
            <a:ext cx="830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（</a:t>
            </a:r>
            <a:r>
              <a:rPr lang="en-US" altLang="zh-CN" sz="2700" b="1" dirty="0"/>
              <a:t>2</a:t>
            </a:r>
            <a:r>
              <a:rPr lang="zh-CN" altLang="en-US" sz="2700" b="1" dirty="0"/>
              <a:t>）变量监视及查看：</a:t>
            </a:r>
            <a:endParaRPr lang="en-US" altLang="zh-CN" sz="2700" b="1" dirty="0"/>
          </a:p>
          <a:p>
            <a:r>
              <a:rPr lang="zh-CN" altLang="en-US" sz="2700" b="1" dirty="0"/>
              <a:t>局部变量窗口：显示所有变量</a:t>
            </a:r>
            <a:endParaRPr lang="en-US" altLang="zh-CN" sz="2700" b="1" dirty="0"/>
          </a:p>
          <a:p>
            <a:r>
              <a:rPr lang="zh-CN" altLang="en-US" sz="2700" b="1" dirty="0"/>
              <a:t>自动变量窗口：显示执行到断点处变量</a:t>
            </a:r>
            <a:endParaRPr lang="en-US" altLang="zh-CN" sz="2700" b="1" dirty="0"/>
          </a:p>
          <a:p>
            <a:r>
              <a:rPr lang="zh-CN" altLang="en-US" sz="2700" b="1" dirty="0"/>
              <a:t>监视窗口：查看某个或多个变量值（右键添加监视）</a:t>
            </a:r>
            <a:endParaRPr lang="zh-CN" altLang="en-US" sz="27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3802107"/>
            <a:ext cx="5900245" cy="3049027"/>
          </a:xfrm>
          <a:prstGeom prst="rect">
            <a:avLst/>
          </a:prstGeom>
        </p:spPr>
      </p:pic>
      <p:pic>
        <p:nvPicPr>
          <p:cNvPr id="7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988455"/>
            <a:ext cx="72246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00" b="1" dirty="0"/>
              <a:t>（</a:t>
            </a:r>
            <a:r>
              <a:rPr lang="en-US" altLang="zh-CN" sz="2700" b="1" dirty="0"/>
              <a:t>3</a:t>
            </a:r>
            <a:r>
              <a:rPr lang="zh-CN" altLang="en-US" sz="2700" b="1" dirty="0"/>
              <a:t>）内存监视及查看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81" y="2708920"/>
            <a:ext cx="7158038" cy="2948978"/>
          </a:xfrm>
          <a:prstGeom prst="rect">
            <a:avLst/>
          </a:prstGeom>
        </p:spPr>
      </p:pic>
      <p:pic>
        <p:nvPicPr>
          <p:cNvPr id="7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097" y="2298070"/>
            <a:ext cx="7893844" cy="3586163"/>
          </a:xfrm>
          <a:prstGeom prst="rect">
            <a:avLst/>
          </a:prstGeom>
        </p:spPr>
      </p:pic>
      <p:pic>
        <p:nvPicPr>
          <p:cNvPr id="5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096" y="2063312"/>
            <a:ext cx="7330784" cy="3298812"/>
          </a:xfrm>
          <a:prstGeom prst="rect">
            <a:avLst/>
          </a:prstGeom>
        </p:spPr>
      </p:pic>
      <p:pic>
        <p:nvPicPr>
          <p:cNvPr id="5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4184" y="2100563"/>
            <a:ext cx="5326529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（</a:t>
            </a:r>
            <a:r>
              <a:rPr lang="en-US" altLang="zh-CN" sz="2700" b="1" dirty="0"/>
              <a:t>4</a:t>
            </a:r>
            <a:r>
              <a:rPr lang="zh-CN" altLang="en-US" sz="2700" b="1" dirty="0"/>
              <a:t>）知识点补充</a:t>
            </a:r>
            <a:endParaRPr lang="en-US" altLang="zh-CN" sz="2700" b="1" dirty="0"/>
          </a:p>
          <a:p>
            <a:r>
              <a:rPr lang="zh-CN" altLang="en-US" sz="2100" b="1" dirty="0"/>
              <a:t>条件断点：</a:t>
            </a:r>
            <a:endParaRPr lang="zh-CN" altLang="en-US" sz="2100" b="1" dirty="0"/>
          </a:p>
          <a:p>
            <a:endParaRPr lang="zh-CN" altLang="en-US" sz="135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909" y="3209647"/>
            <a:ext cx="3679031" cy="21066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4" y="3139309"/>
            <a:ext cx="3788989" cy="2247344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19150" y="4116413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</a:rPr>
              <a:t>右键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pic>
        <p:nvPicPr>
          <p:cNvPr id="8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分组安排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4587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三人一组，自由组合，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第二次上课前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报给老师，教师可根据需要对分组进行调整；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小组内成员间相互进行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代码审查、文档审查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程序测试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，将发现的其他同学的问题进行记录，并写入实验报告；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课程训练分三个单元，实验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3-4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5-6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每单元结束，由小组长将本组成员在本单元遇到的问题和解决方法进行汇总，进行小组汇报；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小组长轮流担任，每人汇报一次；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101" y="2003894"/>
            <a:ext cx="481734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/>
              <a:t>定义、声明：</a:t>
            </a:r>
            <a:endParaRPr lang="en-US" altLang="zh-CN" sz="2700" dirty="0"/>
          </a:p>
          <a:p>
            <a:r>
              <a:rPr lang="en-US" altLang="zh-CN" sz="2700" dirty="0"/>
              <a:t>Alt+F12:</a:t>
            </a:r>
            <a:r>
              <a:rPr lang="zh-CN" altLang="en-US" sz="2700" dirty="0"/>
              <a:t>直接在当前代码出展开</a:t>
            </a:r>
            <a:endParaRPr lang="en-US" altLang="zh-CN" sz="2700" dirty="0"/>
          </a:p>
          <a:p>
            <a:r>
              <a:rPr lang="en-US" altLang="zh-CN" sz="2700" dirty="0"/>
              <a:t>F12:</a:t>
            </a:r>
            <a:r>
              <a:rPr lang="zh-CN" altLang="en-US" sz="2700" dirty="0"/>
              <a:t>调到相关定义处</a:t>
            </a:r>
            <a:endParaRPr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72" y="3500506"/>
            <a:ext cx="7365206" cy="2022491"/>
          </a:xfrm>
          <a:prstGeom prst="rect">
            <a:avLst/>
          </a:prstGeom>
        </p:spPr>
      </p:pic>
      <p:pic>
        <p:nvPicPr>
          <p:cNvPr id="6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199" y="20858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代码图：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862" y="2655607"/>
            <a:ext cx="5736431" cy="3250406"/>
          </a:xfrm>
          <a:prstGeom prst="rect">
            <a:avLst/>
          </a:prstGeom>
        </p:spPr>
      </p:pic>
      <p:pic>
        <p:nvPicPr>
          <p:cNvPr id="10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21" y="548680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9252" y="857251"/>
          <a:ext cx="5823272" cy="102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4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logo_副本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84698"/>
            <a:ext cx="1080120" cy="1104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8001" y="1166137"/>
          <a:ext cx="5823272" cy="103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7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功能简介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总结推荐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26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29710" y="2666343"/>
            <a:ext cx="6479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程序调试不可或缺：</a:t>
            </a:r>
            <a:endParaRPr lang="en-US" altLang="zh-CN" sz="2400" b="1" dirty="0"/>
          </a:p>
          <a:p>
            <a:r>
              <a:rPr lang="en-US" altLang="zh-CN" sz="2400" b="1" dirty="0"/>
              <a:t>VS</a:t>
            </a:r>
            <a:r>
              <a:rPr lang="zh-CN" altLang="en-US" sz="2400" b="1" dirty="0"/>
              <a:t>面向对象：</a:t>
            </a:r>
            <a:r>
              <a:rPr lang="en-US" altLang="zh-CN" sz="2400" b="1" dirty="0"/>
              <a:t>windows</a:t>
            </a:r>
            <a:r>
              <a:rPr lang="zh-CN" altLang="en-US" sz="2400" b="1" dirty="0"/>
              <a:t>下的</a:t>
            </a:r>
            <a:r>
              <a:rPr lang="en-US" altLang="zh-CN" sz="2400" b="1" dirty="0"/>
              <a:t>(MFC)c/</a:t>
            </a:r>
            <a:r>
              <a:rPr lang="en-US" altLang="zh-CN" sz="2400" b="1" dirty="0" err="1"/>
              <a:t>c++</a:t>
            </a:r>
            <a:r>
              <a:rPr lang="zh-CN" altLang="en-US" sz="2400" b="1" dirty="0"/>
              <a:t>开发，</a:t>
            </a:r>
            <a:r>
              <a:rPr lang="en-US" altLang="zh-CN" sz="2400" b="1" dirty="0" err="1"/>
              <a:t>c#</a:t>
            </a:r>
            <a:r>
              <a:rPr lang="zh-CN" altLang="en-US" sz="2400" b="1" dirty="0"/>
              <a:t>开发（代码已经开源）</a:t>
            </a:r>
            <a:endParaRPr lang="en-US" altLang="zh-CN" sz="2400" b="1" dirty="0"/>
          </a:p>
          <a:p>
            <a:r>
              <a:rPr lang="zh-CN" altLang="en-US" sz="2400" b="1" dirty="0"/>
              <a:t>其他诸如</a:t>
            </a:r>
            <a:r>
              <a:rPr lang="en-US" altLang="zh-CN" sz="2400" b="1" dirty="0"/>
              <a:t>:IDE</a:t>
            </a:r>
            <a:r>
              <a:rPr lang="zh-CN" altLang="en-US" sz="2400" b="1" dirty="0"/>
              <a:t>诸如</a:t>
            </a:r>
            <a:r>
              <a:rPr lang="en-US" altLang="zh-CN" sz="2400" b="1" dirty="0" err="1"/>
              <a:t>pycharm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myeclipse</a:t>
            </a:r>
            <a:r>
              <a:rPr lang="zh-CN" altLang="en-US" sz="2400" b="1" dirty="0"/>
              <a:t>断点调试类似（触类旁通）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7035" y="1166137"/>
          <a:ext cx="5823272" cy="103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18"/>
                <a:gridCol w="1455818"/>
                <a:gridCol w="1455818"/>
                <a:gridCol w="1455818"/>
              </a:tblGrid>
              <a:tr h="597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研究背景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</a:t>
                      </a:r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总结推荐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97826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9358" y="2389076"/>
            <a:ext cx="7011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总结：</a:t>
            </a:r>
            <a:endParaRPr lang="en-US" altLang="zh-CN" sz="2400" b="1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）断点调试基础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）变量及内存查看方法</a:t>
            </a:r>
            <a:endParaRPr lang="en-US" altLang="zh-CN" sz="2400" dirty="0"/>
          </a:p>
          <a:p>
            <a:r>
              <a:rPr lang="zh-CN" altLang="en-US" sz="2400" b="1" dirty="0"/>
              <a:t>学习推荐：</a:t>
            </a:r>
            <a:endParaRPr lang="en-US" altLang="zh-CN" sz="2400" b="1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>
                <a:hlinkClick r:id="rId1"/>
              </a:rPr>
              <a:t>https://leetcode.com</a:t>
            </a:r>
            <a:r>
              <a:rPr lang="zh-CN" altLang="en-US" sz="2400" dirty="0"/>
              <a:t>（算法平台）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>
                <a:hlinkClick r:id="rId2"/>
              </a:rPr>
              <a:t>www.cplusplus.com</a:t>
            </a:r>
            <a:r>
              <a:rPr lang="zh-CN" altLang="en-US" sz="2400" dirty="0"/>
              <a:t>（函数手册）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ECFEB-DD59-4012-B480-35642AA330E2}" type="slidenum">
              <a:rPr lang="en-US" altLang="zh-CN"/>
            </a:fld>
            <a:endParaRPr lang="en-US" altLang="zh-CN"/>
          </a:p>
        </p:txBody>
      </p:sp>
      <p:sp>
        <p:nvSpPr>
          <p:cNvPr id="5123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209800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40000"/>
              </a:spcAft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br>
              <a:rPr lang="en-US" altLang="zh-CN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2-</a:t>
            </a: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随机数生成函数</a:t>
            </a:r>
            <a:br>
              <a:rPr lang="en-US" altLang="zh-CN" sz="4800" b="1" dirty="0">
                <a:latin typeface="宋体" panose="02010600030101010101" pitchFamily="2" charset="-122"/>
              </a:rPr>
            </a:br>
            <a:endParaRPr lang="zh-CN" altLang="en-US" sz="4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732F-1718-4FDA-A089-F64E62E2EDFA}" type="slidenum">
              <a:rPr lang="en-US" altLang="zh-CN"/>
            </a:fld>
            <a:endParaRPr lang="en-US" altLang="zh-CN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73050" y="407850"/>
            <a:ext cx="8642350" cy="169892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marL="290830" indent="-2908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kumimoji="1" lang="zh-CN" altLang="en-US" sz="32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随机数生成函数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程序调试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：用数据做运行试验，随机数据非常合适。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计算机模拟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：模拟实际情况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过程，客观事物变化有随机性。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52400" y="3623468"/>
            <a:ext cx="8763000" cy="210978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最常用的是除余定义：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	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 = A		a</a:t>
            </a:r>
            <a:r>
              <a:rPr kumimoji="1" lang="en-US" altLang="zh-CN" sz="2400" b="1" baseline="-25000">
                <a:solidFill>
                  <a:srgbClr val="CC0066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 = (B × a</a:t>
            </a:r>
            <a:r>
              <a:rPr kumimoji="1" lang="en-US" altLang="zh-CN" sz="2400" b="1" baseline="-25000">
                <a:solidFill>
                  <a:srgbClr val="CC0066"/>
                </a:solidFill>
                <a:latin typeface="Times New Roman" panose="02020603050405020304" pitchFamily="18" charset="0"/>
              </a:rPr>
              <a:t>n-1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 + C) mod D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A,B,C,D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为常数，0≤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A&lt;D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适当选择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 noProof="1">
                <a:latin typeface="Times New Roman" panose="02020603050405020304" pitchFamily="18" charset="0"/>
              </a:rPr>
              <a:t>可产生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到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D-1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 noProof="1">
                <a:latin typeface="Times New Roman" panose="02020603050405020304" pitchFamily="18" charset="0"/>
              </a:rPr>
              <a:t>较好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随机数列。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52400" y="2404268"/>
            <a:ext cx="8763000" cy="1014413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计算机只能生成 “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伪随机数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”。常用方法是定义某种递推关系，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设法使序列中的数比较具有随机性。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nimBg="1" autoUpdateAnimBg="0"/>
      <p:bldP spid="104451" grpId="0" animBg="1" autoUpdateAnimBg="0"/>
      <p:bldP spid="10445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7A45E-70F1-490D-83B7-A96657B52999}" type="slidenum">
              <a:rPr lang="en-US" altLang="zh-CN"/>
            </a:fld>
            <a:endParaRPr lang="en-US" altLang="zh-CN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1219671"/>
            <a:ext cx="8497887" cy="2109788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标准库提供随机数功能，需要包含文件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Courier New" panose="02070309020205020404" pitchFamily="49" charset="0"/>
              </a:rPr>
              <a:t>stdlib.h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&gt;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随机数生成函数：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int rand(void)</a:t>
            </a:r>
            <a:endParaRPr kumimoji="1" lang="en-US" altLang="zh-CN" sz="2400" b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Courier New" panose="02070309020205020404" pitchFamily="49" charset="0"/>
              </a:rPr>
              <a:t>无参数，得到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和符号常量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C0066"/>
                </a:solidFill>
                <a:latin typeface="Courier New" panose="02070309020205020404" pitchFamily="49" charset="0"/>
              </a:rPr>
              <a:t>RAND_MAX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Courier New" panose="02070309020205020404" pitchFamily="49" charset="0"/>
              </a:rPr>
              <a:t>间的随机整数。</a:t>
            </a:r>
            <a:endParaRPr kumimoji="1" lang="zh-CN" altLang="en-US" sz="24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不同系统的</a:t>
            </a:r>
            <a:r>
              <a:rPr kumimoji="1" lang="en-US" altLang="zh-CN" sz="2400" b="1" dirty="0">
                <a:latin typeface="Courier New" panose="02070309020205020404" pitchFamily="49" charset="0"/>
              </a:rPr>
              <a:t>RAND_MAX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可能不同，至少为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32767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52400" y="4312121"/>
            <a:ext cx="8839200" cy="178117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函数</a:t>
            </a: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srand</a:t>
            </a:r>
            <a:r>
              <a:rPr kumimoji="1" lang="zh-CN" altLang="en-US" sz="2400" b="1">
                <a:latin typeface="Courier New" panose="02070309020205020404" pitchFamily="49" charset="0"/>
              </a:rPr>
              <a:t>用</a:t>
            </a: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seed</a:t>
            </a:r>
            <a:r>
              <a:rPr kumimoji="1" lang="zh-CN" altLang="en-US" sz="2400" b="1">
                <a:latin typeface="Courier New" panose="02070309020205020404" pitchFamily="49" charset="0"/>
              </a:rPr>
              <a:t>值设种子值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endParaRPr kumimoji="1" lang="zh-CN" altLang="en-US" sz="2400" b="1">
              <a:latin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  <a:spcAft>
                <a:spcPct val="30000"/>
              </a:spcAft>
            </a:pPr>
            <a:r>
              <a:rPr kumimoji="1" lang="en-US" altLang="zh-CN" sz="2400" b="1">
                <a:solidFill>
                  <a:srgbClr val="CC0066"/>
                </a:solidFill>
                <a:latin typeface="Courier New" panose="02070309020205020404" pitchFamily="49" charset="0"/>
              </a:rPr>
              <a:t>void srand(unsigned seed)</a:t>
            </a:r>
            <a:endParaRPr kumimoji="1" lang="en-US" altLang="zh-CN" sz="2400" b="1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</a:pPr>
            <a:r>
              <a:rPr kumimoji="1" lang="zh-CN" altLang="en-US" sz="2400" b="1">
                <a:latin typeface="Courier New" panose="02070309020205020404" pitchFamily="49" charset="0"/>
              </a:rPr>
              <a:t>默认初始种子值是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>
              <a:spcBef>
                <a:spcPct val="10000"/>
              </a:spcBef>
            </a:pPr>
            <a:r>
              <a:rPr kumimoji="1" lang="en-US" altLang="zh-CN" sz="2400" b="1">
                <a:latin typeface="Courier New" panose="02070309020205020404" pitchFamily="49" charset="0"/>
              </a:rPr>
              <a:t>rand</a:t>
            </a:r>
            <a:r>
              <a:rPr kumimoji="1" lang="zh-CN" altLang="en-US" sz="2400" b="1">
                <a:latin typeface="Courier New" panose="02070309020205020404" pitchFamily="49" charset="0"/>
              </a:rPr>
              <a:t>根据当时种子值生成下一随机数并修改种子值。</a:t>
            </a:r>
            <a:endParaRPr kumimoji="1" lang="zh-CN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732F-1718-4FDA-A089-F64E62E2EDFA}" type="slidenum">
              <a:rPr lang="en-US" altLang="zh-CN"/>
            </a:fld>
            <a:endParaRPr lang="en-US" altLang="zh-CN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50044" y="368438"/>
            <a:ext cx="8642350" cy="58477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marL="290830" indent="-2908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伪随机数的产生</a:t>
            </a:r>
            <a:endParaRPr kumimoji="1" lang="en-US" altLang="zh-CN" sz="32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0044" y="1277839"/>
            <a:ext cx="8443912" cy="48874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根据下面公式可以得到所需范围内的随机数：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a + rand () % b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其中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为位移，是所需连续整数范围的第一个数，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是比例因子，是所需连续整数范围的宽度，则希望产生</a:t>
            </a:r>
            <a:r>
              <a:rPr lang="en-US" altLang="zh-CN" sz="2800" b="1" dirty="0">
                <a:latin typeface="宋体" panose="02010600030101010101" pitchFamily="2" charset="-122"/>
              </a:rPr>
              <a:t>1--6</a:t>
            </a:r>
            <a:r>
              <a:rPr lang="zh-CN" altLang="en-US" sz="2800" b="1" dirty="0">
                <a:latin typeface="宋体" panose="02010600030101010101" pitchFamily="2" charset="-122"/>
              </a:rPr>
              <a:t>之间随机数的公式为：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1 + rand () % 6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希望产生</a:t>
            </a:r>
            <a:r>
              <a:rPr lang="en-US" altLang="zh-CN" sz="2800" b="1" dirty="0">
                <a:latin typeface="宋体" panose="02010600030101010101" pitchFamily="2" charset="-122"/>
              </a:rPr>
              <a:t>0—1</a:t>
            </a:r>
            <a:r>
              <a:rPr lang="zh-CN" altLang="en-US" sz="2800" b="1" dirty="0">
                <a:latin typeface="宋体" panose="02010600030101010101" pitchFamily="2" charset="-122"/>
              </a:rPr>
              <a:t>之间随机数的公式为：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n =  rand () %2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890981"/>
            <a:ext cx="2133600" cy="365125"/>
          </a:xfrm>
        </p:spPr>
        <p:txBody>
          <a:bodyPr/>
          <a:lstStyle/>
          <a:p>
            <a:pPr>
              <a:defRPr/>
            </a:pPr>
            <a:fld id="{3BA9EED2-7687-4C11-AC63-C521404674D7}" type="slidenum">
              <a:rPr lang="en-US" altLang="zh-CN"/>
            </a:fld>
            <a:endParaRPr lang="en-US" altLang="zh-CN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9388" y="1334865"/>
            <a:ext cx="5638800" cy="48498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stdlib.h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main()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int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i;printf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(“\n”);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for(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 = 1 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 &lt;= 10 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("%3d" , 1 + rand () % 6 );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return 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Rot="1" noChangeArrowheads="1"/>
          </p:cNvSpPr>
          <p:nvPr/>
        </p:nvSpPr>
        <p:spPr bwMode="auto">
          <a:xfrm>
            <a:off x="4217988" y="1100709"/>
            <a:ext cx="44958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99"/>
                </a:solidFill>
                <a:ea typeface="楷体_GB2312" panose="02010609030101010101" pitchFamily="49" charset="-122"/>
              </a:rPr>
              <a:t>结果：</a:t>
            </a:r>
            <a:endParaRPr lang="zh-CN" altLang="en-US" sz="2400" b="1">
              <a:solidFill>
                <a:srgbClr val="990099"/>
              </a:solidFill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/>
              <a:t>6   6   5   5   6   5   1   1   5   3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第二次运行：</a:t>
            </a:r>
            <a:endParaRPr lang="zh-CN" altLang="en-US" sz="2400" b="1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/>
              <a:t>6   6   5   5   6   5   1   1   5   3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400" b="1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84700" y="4143152"/>
            <a:ext cx="4559300" cy="2232025"/>
          </a:xfrm>
          <a:prstGeom prst="irregularSeal2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srand</a:t>
            </a:r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函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数，通过提供不同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的种子产生不同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的随机数序列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817563" y="3782790"/>
            <a:ext cx="83629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srand</a:t>
            </a:r>
            <a:r>
              <a:rPr lang="en-US" altLang="zh-CN" sz="2400" b="1" dirty="0">
                <a:solidFill>
                  <a:srgbClr val="FF0000"/>
                </a:solidFill>
              </a:rPr>
              <a:t> (x);</a:t>
            </a:r>
            <a:r>
              <a:rPr lang="en-US" altLang="zh-CN" sz="2400" b="1" dirty="0">
                <a:solidFill>
                  <a:schemeClr val="tx2"/>
                </a:solidFill>
              </a:rPr>
              <a:t>                             </a:t>
            </a:r>
            <a:r>
              <a:rPr lang="en-US" altLang="zh-CN" sz="2400" b="1" dirty="0">
                <a:solidFill>
                  <a:schemeClr val="hlink"/>
                </a:solidFill>
              </a:rPr>
              <a:t>/*</a:t>
            </a:r>
            <a:r>
              <a:rPr lang="zh-CN" altLang="en-US" sz="24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初始化随机数发生器*</a:t>
            </a:r>
            <a:r>
              <a:rPr lang="en-US" altLang="zh-CN" sz="24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endParaRPr lang="en-US" altLang="zh-CN" b="1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55882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unsigned   x;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55650" y="3350990"/>
            <a:ext cx="80648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sz="2400" b="1" dirty="0" err="1">
                <a:solidFill>
                  <a:srgbClr val="FF3300"/>
                </a:solidFill>
              </a:rPr>
              <a:t>scanf</a:t>
            </a:r>
            <a:r>
              <a:rPr lang="en-US" altLang="zh-CN" sz="2400" b="1" dirty="0">
                <a:solidFill>
                  <a:srgbClr val="FF3300"/>
                </a:solidFill>
              </a:rPr>
              <a:t>(“%</a:t>
            </a:r>
            <a:r>
              <a:rPr lang="en-US" altLang="zh-CN" sz="2400" b="1" dirty="0" err="1">
                <a:solidFill>
                  <a:srgbClr val="FF3300"/>
                </a:solidFill>
              </a:rPr>
              <a:t>d”,&amp;x</a:t>
            </a:r>
            <a:r>
              <a:rPr lang="en-US" altLang="zh-CN" sz="2400" b="1" dirty="0">
                <a:solidFill>
                  <a:srgbClr val="FF3300"/>
                </a:solidFill>
              </a:rPr>
              <a:t>);             </a:t>
            </a:r>
            <a:r>
              <a:rPr lang="en-US" altLang="zh-CN" sz="24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/*</a:t>
            </a:r>
            <a:r>
              <a:rPr lang="zh-CN" altLang="en-US" sz="24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输入一个非负的整数做种子*</a:t>
            </a:r>
            <a:r>
              <a:rPr lang="en-US" altLang="zh-CN" sz="24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endParaRPr lang="en-US" altLang="zh-CN" sz="2400" b="1" dirty="0">
              <a:solidFill>
                <a:srgbClr val="FF33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248150" y="1484784"/>
            <a:ext cx="4895850" cy="2251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1  3  4  3  5  6  5  2  6  2</a:t>
            </a:r>
            <a:endParaRPr lang="en-US" altLang="zh-CN" sz="2000" b="1" dirty="0">
              <a:solidFill>
                <a:schemeClr val="hlink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33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3  1  5  3  5  6  5  4  1  5</a:t>
            </a:r>
            <a:endParaRPr lang="en-US" altLang="zh-CN" sz="2000" b="1" dirty="0">
              <a:solidFill>
                <a:schemeClr val="hlink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1  3  4  3  5  6  5  2  6  2</a:t>
            </a:r>
            <a:endParaRPr lang="en-US" altLang="zh-CN" sz="2000" b="1" dirty="0">
              <a:solidFill>
                <a:schemeClr val="hlink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9388" y="164637"/>
            <a:ext cx="8496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480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例：编写一个投掷骰子的程序，模拟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次，输出每次投掷的点数</a:t>
            </a:r>
            <a:endParaRPr lang="zh-CN" altLang="en-US" sz="22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 build="p"/>
      <p:bldP spid="11" grpId="0" animBg="1" autoUpdateAnimBg="0" build="p"/>
      <p:bldP spid="12" grpId="0" animBg="1" autoUpdateAnimBg="0"/>
      <p:bldP spid="13" grpId="0" autoUpdateAnimBg="0"/>
      <p:bldP spid="14" grpId="0" autoUpdateAnimBg="0"/>
      <p:bldP spid="15" grpId="0" autoUpdateAnimBg="0"/>
      <p:bldP spid="16" grpId="0" animBg="1" autoUpdateAnimBg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7240339"/>
            <a:ext cx="2133600" cy="365125"/>
          </a:xfrm>
        </p:spPr>
        <p:txBody>
          <a:bodyPr/>
          <a:lstStyle/>
          <a:p>
            <a:pPr>
              <a:defRPr/>
            </a:pPr>
            <a:fld id="{EF3EAAB7-1B9C-427A-9985-B9168C2A57EF}" type="slidenum">
              <a:rPr lang="en-US" altLang="zh-CN"/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1964614"/>
            <a:ext cx="5638800" cy="44481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#include &lt;stdio.h&gt;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#include &lt;stdlib.h&gt;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void main()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   int i;printf(“\n”);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   for(i = 1 ; i &lt;= 10 ; i++)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      printf("%3d" , 1 + rand () % 6 );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19" name="Rectangle 3"/>
          <p:cNvSpPr>
            <a:spLocks noRot="1" noChangeArrowheads="1"/>
          </p:cNvSpPr>
          <p:nvPr/>
        </p:nvSpPr>
        <p:spPr bwMode="auto">
          <a:xfrm>
            <a:off x="4648200" y="1826501"/>
            <a:ext cx="449580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结果：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3   4   5   3   3   1   4   3   1  5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再次运行：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4   4   3   2   3   5   5   3   2   3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11188" y="4341101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   </a:t>
            </a:r>
            <a:r>
              <a:rPr lang="en-US" altLang="zh-CN" sz="2400" b="1">
                <a:solidFill>
                  <a:srgbClr val="FF0000"/>
                </a:solidFill>
              </a:rPr>
              <a:t>srand(time(NULL));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/*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time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函数返回值做种子*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52463" y="2685339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#include&lt;time.h&gt;</a:t>
            </a:r>
            <a:endParaRPr lang="en-US" altLang="zh-CN" sz="2400" b="1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23850" y="1172451"/>
            <a:ext cx="8496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480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例：编写一个投掷骰子的程序，模拟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次，输出每次投掷的点数</a:t>
            </a:r>
            <a:endParaRPr lang="zh-CN" altLang="en-US" sz="22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 build="p"/>
      <p:bldP spid="20" grpId="0"/>
      <p:bldP spid="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小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组汇报内容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31007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：小组长组织组员充分讨论，汇总信息，制作</a:t>
            </a: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ppt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本单元任务完成情况，小组成员对自己完成情况的评价；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小组成员在完成本单元训练任务时遇到的问题，哪些是共性问题，如何解决的；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对本单元训练内容的意见和建议；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058012"/>
            <a:ext cx="6480720" cy="324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努力</a:t>
            </a: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收获知识与成功体验！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交付物要求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90741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工程文件夹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需要使用压缩工具打包后提交，压缩包文件的命名方式：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Lab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若实验交付物要求提交多个项目（多份文档或文档加源代码），则需要将多个项目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拷贝到一个文件夹下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，将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文件夹压缩打包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后，提交压缩包文件；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各实验交付物按实验具体要求以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电子版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方式提交到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课程平台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物命名规范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工程文件夹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使用压缩工具打包后提交，压缩包文件的命名方式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实验交付物中包含文档，则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文档名称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必须按照本要求规定的方式进行命名，具体命名规范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实验交付物只要求提交一份文档，则可以直接提交按照规范命名好的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不需要压缩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实验交付物要求提交多个项目（多份文档或文档加源代码），则需要将多个项目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拷贝到一个文件夹下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文件夹压缩打包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后，提交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规范命名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好压缩包文件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47e5578-aad7-4b1b-8cff-4393cbfb48ca}"/>
</p:tagLst>
</file>

<file path=ppt/tags/tag2.xml><?xml version="1.0" encoding="utf-8"?>
<p:tagLst xmlns:p="http://schemas.openxmlformats.org/presentationml/2006/main">
  <p:tag name="KSO_WM_UNIT_TABLE_BEAUTIFY" val="smartTable{bc3bd436-537e-46ab-a587-85fa4aadd947}"/>
</p:tagLst>
</file>

<file path=ppt/tags/tag3.xml><?xml version="1.0" encoding="utf-8"?>
<p:tagLst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0</TotalTime>
  <Words>10883</Words>
  <Application>WPS 演示</Application>
  <PresentationFormat>全屏显示(4:3)</PresentationFormat>
  <Paragraphs>1304</Paragraphs>
  <Slides>70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4" baseType="lpstr">
      <vt:lpstr>Arial</vt:lpstr>
      <vt:lpstr>宋体</vt:lpstr>
      <vt:lpstr>Wingdings</vt:lpstr>
      <vt:lpstr>微软雅黑</vt:lpstr>
      <vt:lpstr>黑体</vt:lpstr>
      <vt:lpstr>楷体</vt:lpstr>
      <vt:lpstr>Times New Roman</vt:lpstr>
      <vt:lpstr>仿宋</vt:lpstr>
      <vt:lpstr>楷体_GB2312</vt:lpstr>
      <vt:lpstr>新宋体</vt:lpstr>
      <vt:lpstr>Calibri</vt:lpstr>
      <vt:lpstr>Arial Unicode MS</vt:lpstr>
      <vt:lpstr>Tahoma</vt:lpstr>
      <vt:lpstr>华文新魏</vt:lpstr>
      <vt:lpstr>-쉬리M</vt:lpstr>
      <vt:lpstr>Malgun Gothic</vt:lpstr>
      <vt:lpstr>隶书</vt:lpstr>
      <vt:lpstr>Garamond</vt:lpstr>
      <vt:lpstr>Courier New</vt:lpstr>
      <vt:lpstr>华文行楷</vt:lpstr>
      <vt:lpstr>方正小标宋简体</vt:lpstr>
      <vt:lpstr>仿宋_GB2312</vt:lpstr>
      <vt:lpstr>PMingLiU-ExtB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程序设计基础训练 2-随机数生成函数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du</cp:lastModifiedBy>
  <cp:revision>139</cp:revision>
  <dcterms:created xsi:type="dcterms:W3CDTF">2016-04-25T07:27:00Z</dcterms:created>
  <dcterms:modified xsi:type="dcterms:W3CDTF">2021-03-02T15:25:27Z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