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66FFFF"/>
    <a:srgbClr val="FF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9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1D3F-3492-430E-A293-1783706DBF4C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90C1-BDBA-4336-8BDE-4ED26BBE2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9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590C1-BDBA-4336-8BDE-4ED26BBE29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34674" b="18591"/>
          <a:stretch/>
        </p:blipFill>
        <p:spPr bwMode="auto">
          <a:xfrm>
            <a:off x="4644008" y="2268000"/>
            <a:ext cx="4488729" cy="460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2823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95736" y="862112"/>
            <a:ext cx="2808312" cy="873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bjtuxb711-2\Desktop\北京交通大学ppt角标图案（左）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0" y="436244"/>
            <a:ext cx="1965960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2019/2/28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28184" y="6328238"/>
            <a:ext cx="2458616" cy="365125"/>
          </a:xfrm>
        </p:spPr>
        <p:txBody>
          <a:bodyPr/>
          <a:lstStyle>
            <a:lvl1pPr>
              <a:defRPr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程序设计基础训练课程组，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资料文件\PPT素材，含模板、照片、曾用等\未命名.JPG"/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09" t="21037" r="29475" b="12969"/>
          <a:stretch/>
        </p:blipFill>
        <p:spPr bwMode="auto">
          <a:xfrm>
            <a:off x="2419350" y="1128563"/>
            <a:ext cx="5123306" cy="5029445"/>
          </a:xfrm>
          <a:prstGeom prst="rect">
            <a:avLst/>
          </a:prstGeom>
          <a:blipFill dpi="0" rotWithShape="1">
            <a:blip r:embed="rId4">
              <a:alphaModFix amt="0"/>
              <a:grayscl/>
            </a:blip>
            <a:srcRect/>
            <a:stretch>
              <a:fillRect/>
            </a:stretch>
          </a:blipFill>
          <a:ln>
            <a:noFill/>
          </a:ln>
          <a:extLst/>
        </p:spPr>
      </p:pic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7" y="508252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0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95536" y="993175"/>
            <a:ext cx="8496944" cy="609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3491880" y="6597351"/>
            <a:ext cx="5652120" cy="8738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5000">
                <a:schemeClr val="bg1"/>
              </a:gs>
              <a:gs pos="87500">
                <a:srgbClr val="0066C0"/>
              </a:gs>
              <a:gs pos="50000">
                <a:srgbClr val="00B0F0"/>
              </a:gs>
              <a:gs pos="100000">
                <a:srgbClr val="005C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bjtuxb711-2\Desktop\北京交通大学ppt角标图案（右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498" y="504000"/>
            <a:ext cx="1986742" cy="5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282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程序设计基础训练</a:t>
            </a:r>
            <a:endParaRPr lang="en-US" altLang="zh-CN" sz="4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课程编码规范</a:t>
            </a: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1196752"/>
            <a:ext cx="8496944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作者信息：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姓名：                  学号：                   班级：                   学院：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                                              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版权声明：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本模块详细名称，不是文件名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摘要地描述本模块的功能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其它说明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可有可无，有关本模块的附加说明，这些说明可以在以后帮助代码的阅读者理解这个模块里的内容，如：算法的描述，特殊情况，参考资料等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谁于某年某月某日创建本模块，创建人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谁于某年某月某日修改本模块，修改人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修改原因：可有可无，根据需要添加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6256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1159768"/>
            <a:ext cx="8280920" cy="5149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作者信息：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姓名：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学号：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06123456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班级：计科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0601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  学院：计算机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zhangsan@123.com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51689999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版权声明：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版权由张三所有，除老师外，未经允许不得拷贝本人作业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XXX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程序文件读取模块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摘要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本模块是我的第一个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语言作业，实现了一些简单的功能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其它说明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日创建本模块，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zhangsan@123.com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日修改本模块，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</a:t>
            </a:r>
            <a:r>
              <a:rPr lang="en-US" altLang="zh-CN" sz="2000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xxxxxxx</a:t>
            </a:r>
            <a:endParaRPr lang="zh-CN" altLang="en-US" sz="20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修改原因：增加了一个输出正方形的函数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****************************************************/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63988" y="2996952"/>
            <a:ext cx="4452156" cy="792088"/>
          </a:xfrm>
          <a:prstGeom prst="wedgeRoundRectCallout">
            <a:avLst>
              <a:gd name="adj1" fmla="val -76892"/>
              <a:gd name="adj2" fmla="val -1313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注意：红色部分为必填部分，缺填红色部分可能导致作业无法得到批阅</a:t>
            </a:r>
          </a:p>
          <a:p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1838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对于作业中程序的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任何一个函数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，包括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函数，都需要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写出函数的说明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一个良好的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编程习惯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写任何一个函数以前，第一步工作就是先把函数说明写出来，而不是直接先写代码。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91118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68760"/>
            <a:ext cx="8497888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写出函数的名称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描述出函数具有的功能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函数参数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输入输出参数说明，对每个参数都需要作出仔细说明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返回值说明，或者标明无回值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谁于某年某月某日创建本模块，创建人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谁于某年某月某日修改本模块，修改人</a:t>
            </a: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4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修改原因：可有可无，根据需要添加</a:t>
            </a: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**********************************************/</a:t>
            </a:r>
            <a:endParaRPr lang="en-US" altLang="zh-CN" sz="240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13154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函数说明规范示例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1392" y="1124744"/>
            <a:ext cx="83590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/*************************************************************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main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功能描述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  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Hello world!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函数参数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</a:p>
          <a:p>
            <a:pPr algn="l"/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模块历史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张三于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2006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日创建本模块，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email: zhangsan@123.com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**************************************************************/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("Hello world!");</a:t>
            </a:r>
          </a:p>
          <a:p>
            <a:pPr algn="l"/>
            <a:r>
              <a:rPr lang="en-US" altLang="zh-CN" sz="200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10307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代码注释：恰到好处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799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说明其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对每一段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代码加注释说明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加注释说明其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对重要的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函数调用的参数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加实际参数说明；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在自己认为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必要的地方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加上注释；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可以采用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/* */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进行注释。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12680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缩进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根据语句间的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层次关系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采用缩进格式书写程序，每进一层，往后缩进一层；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函数内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的变量声明与执行语句要缩进一层；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缩进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长函数调用语句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pMsg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ComReadMsgFromQueue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aServer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NULL, 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ComWait_c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lTimeOut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);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一个缩进层次为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四个英文字符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宽度；</a:t>
            </a: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键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进行缩进，定义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为四个英文字符宽。（许多开发工具编辑器一般会自动帮你缩进）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402337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655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47615"/>
            <a:ext cx="8424936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逗号后面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和语句中间的分号后面加空格，如：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i, j, k;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(i = 0; i &lt; n; i++)</a:t>
            </a:r>
          </a:p>
          <a:p>
            <a:pPr marL="1885950" lvl="3" indent="-5143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Result =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(a, b, c);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在二目运算符的两边各留一个空格，如：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&gt; b    a &lt;= b    i = 0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关键字两侧，如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() …,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if() …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类型与指针说明符之间一定要加空格：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*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34725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空格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27059"/>
            <a:ext cx="84249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结构成员引用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左右两侧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空格：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3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pStud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szName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Student.nID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不要在行尾加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多余的空格或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函数名与左括号之间不要加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(…)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指针说明符号*与变量名间不要加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不要写成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 </a:t>
            </a:r>
            <a:r>
              <a:rPr lang="en-US" altLang="zh-CN" sz="24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复合运算符中间不能加空格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，否则会产生语法错误，如：</a:t>
            </a:r>
          </a:p>
          <a:p>
            <a:pPr lvl="3">
              <a:lnSpc>
                <a:spcPct val="130000"/>
              </a:lnSpc>
            </a:pP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+ = b      a &lt; = b    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都是错误的。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1324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基本编辑规范要求</a:t>
            </a:r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40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空行与换行</a:t>
            </a:r>
            <a:endParaRPr lang="en-US" altLang="zh-CN" sz="4000" b="1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185133"/>
            <a:ext cx="84249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变量说明与执行语句之间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加上空行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每个函数内的主要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功能块之间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加空行表示区隔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一行语句不要写的太长，将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长语句分成多行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不要在一行中写多条语句。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42260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为什么要这么做？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68373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书写良好的代码更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容易阅读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容易阅读的代码才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容易被理解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容易被理解的代码才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健康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编程风格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体现了程序员对语言的理解水平；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求职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：好的编程风格给别人良好的第一印象，是获得高薪的第一步。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57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03784"/>
            <a:ext cx="8497888" cy="50775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003399"/>
                </a:solidFill>
              </a:rPr>
              <a:t>int</a:t>
            </a:r>
            <a:r>
              <a:rPr lang="en-US" altLang="zh-CN" sz="2800" dirty="0">
                <a:solidFill>
                  <a:srgbClr val="003399"/>
                </a:solidFill>
              </a:rPr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 err="1">
                <a:solidFill>
                  <a:srgbClr val="003399"/>
                </a:solidFill>
              </a:rPr>
              <a:t>int</a:t>
            </a:r>
            <a:r>
              <a:rPr lang="en-US" altLang="zh-CN" sz="2800" dirty="0">
                <a:solidFill>
                  <a:srgbClr val="003399"/>
                </a:solidFill>
              </a:rPr>
              <a:t> i, j, </a:t>
            </a:r>
            <a:r>
              <a:rPr lang="en-US" altLang="zh-CN" sz="2800" dirty="0" err="1">
                <a:solidFill>
                  <a:srgbClr val="003399"/>
                </a:solidFill>
              </a:rPr>
              <a:t>nSum</a:t>
            </a:r>
            <a:r>
              <a:rPr lang="en-US" altLang="zh-CN" sz="2800" dirty="0">
                <a:solidFill>
                  <a:srgbClr val="003399"/>
                </a:solidFill>
              </a:rPr>
              <a:t> = 0;  //</a:t>
            </a:r>
            <a:r>
              <a:rPr lang="zh-CN" altLang="en-US" sz="2800" dirty="0">
                <a:solidFill>
                  <a:srgbClr val="003399"/>
                </a:solidFill>
              </a:rPr>
              <a:t>变量说明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>
                <a:solidFill>
                  <a:srgbClr val="003399"/>
                </a:solidFill>
              </a:rPr>
              <a:t>for (i = 0; i &lt; 10; i++)  //</a:t>
            </a:r>
            <a:r>
              <a:rPr lang="zh-CN" altLang="en-US" sz="2800" dirty="0">
                <a:solidFill>
                  <a:srgbClr val="003399"/>
                </a:solidFill>
              </a:rPr>
              <a:t>执行代码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</a:rPr>
              <a:t>    </a:t>
            </a:r>
            <a:r>
              <a:rPr lang="en-US" altLang="zh-CN" sz="2800" dirty="0">
                <a:solidFill>
                  <a:srgbClr val="003399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for (j = 0; j &lt; 10; j++)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     </a:t>
            </a:r>
            <a:r>
              <a:rPr lang="en-US" altLang="zh-CN" sz="2800" dirty="0" err="1">
                <a:solidFill>
                  <a:srgbClr val="003399"/>
                </a:solidFill>
              </a:rPr>
              <a:t>nSum</a:t>
            </a:r>
            <a:r>
              <a:rPr lang="en-US" altLang="zh-CN" sz="2800" dirty="0">
                <a:solidFill>
                  <a:srgbClr val="003399"/>
                </a:solidFill>
              </a:rPr>
              <a:t> += 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3399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829000" y="1235224"/>
            <a:ext cx="1905000" cy="609600"/>
          </a:xfrm>
          <a:prstGeom prst="wedgeRoundRectCallout">
            <a:avLst>
              <a:gd name="adj1" fmla="val -104333"/>
              <a:gd name="adj2" fmla="val 1187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注意空格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496000" y="1676400"/>
            <a:ext cx="1676400" cy="685800"/>
          </a:xfrm>
          <a:prstGeom prst="wedgeRoundRectCallout">
            <a:avLst>
              <a:gd name="adj1" fmla="val -134093"/>
              <a:gd name="adj2" fmla="val 949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空行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395736" y="5562600"/>
            <a:ext cx="1600200" cy="990600"/>
          </a:xfrm>
          <a:prstGeom prst="wedgeRoundRectCallout">
            <a:avLst>
              <a:gd name="adj1" fmla="val -59819"/>
              <a:gd name="adj2" fmla="val -1056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注意各层缩进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82714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标识符命名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1520" y="170080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这里所指的标识符包括符号常量、变量、函数名、类型名、成员名、</a:t>
            </a:r>
            <a:r>
              <a:rPr lang="en-US" altLang="zh-CN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中的类名等需要编程者命名的各种文字符号；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标识符命名必须符合语法规则；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任何标识符的命名最好能有一定的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标识符的命名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尽量采用英文</a:t>
            </a:r>
            <a:r>
              <a:rPr lang="zh-CN" altLang="en-US" sz="24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72330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符号常量命名规范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常量的命名用大写字母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表示，</a:t>
            </a: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#define LENGTH 10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50000"/>
              </a:lnSpc>
            </a:pP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如果符号常量由多个单词构成，两个不同的单词之间可以用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下划线连接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</a:p>
          <a:p>
            <a:pPr lvl="2"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#define MAX_LEN 50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30524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变量命名普通规范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一般需要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反映变量的用途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sum;</a:t>
            </a:r>
          </a:p>
          <a:p>
            <a:pPr lvl="2">
              <a:lnSpc>
                <a:spcPct val="150000"/>
              </a:lnSpc>
            </a:pPr>
            <a:endParaRPr lang="en-US" altLang="zh-CN" sz="32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如果变量名由多个单词构成，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每个单词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首字符要大写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（驼峰命名法），</a:t>
            </a:r>
          </a:p>
          <a:p>
            <a:pPr lvl="2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TotalFiles</a:t>
            </a:r>
            <a:r>
              <a:rPr lang="en-US" altLang="zh-CN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18584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变量命名与变量类型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52736"/>
            <a:ext cx="842493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在实际软件开发中，常见的规范强制要求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能从变量名中看出变量的类型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，因此，建议同学们一开始就养成这样的习惯；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使变量能反映类型的方法是在变量的前面加上各种前缀，由这些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</a:t>
            </a: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反映变量的类型；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对类型前缀规范，不同的软件企业或开发团队，也可能会有不同的规范，没有绝对的标准，但是这些规范都大同小异。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55497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C</a:t>
            </a:r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常见变量前缀规范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Group 76"/>
          <p:cNvGraphicFramePr>
            <a:graphicFrameLocks/>
          </p:cNvGraphicFramePr>
          <p:nvPr>
            <p:extLst/>
          </p:nvPr>
        </p:nvGraphicFramePr>
        <p:xfrm>
          <a:off x="323528" y="1610072"/>
          <a:ext cx="8497888" cy="42672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258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前缀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范例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 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或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nSum, iSum;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chTemp;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double dSum;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float flSum;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*szBuffer;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char szBuffer[100];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*pnBuffer;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pointer to pointer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 *ppnBuffer;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arr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或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narr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[10],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nrg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itchFamily="34" charset="0"/>
                          <a:ea typeface="华文新魏" pitchFamily="2" charset="-122"/>
                        </a:rPr>
                        <a:t>[10];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83021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其他一些小技巧和要求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272" y="1063056"/>
            <a:ext cx="842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一般情况下应该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少于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函数定义一定要包含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返回类型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，没有返回类型要加</a:t>
            </a: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函数调用如果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过长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，则每个实参分别占一行；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写比较表达式时，将常量放在左边，如：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 == n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 != </a:t>
            </a:r>
            <a:r>
              <a:rPr lang="en-US" altLang="zh-CN" sz="20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pInt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指针变量总是要初始或重置为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{}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包含复合语句，即使是只有一行</a:t>
            </a:r>
            <a:r>
              <a:rPr lang="zh-CN" altLang="en-US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，如：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(1 == a)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x = 5;</a:t>
            </a:r>
          </a:p>
          <a:p>
            <a:pPr lvl="3"/>
            <a:r>
              <a:rPr lang="en-US" altLang="zh-CN" sz="2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182318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编码规范：</a:t>
            </a:r>
            <a:r>
              <a:rPr lang="zh-CN" altLang="en-US" sz="40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强制执行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556792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通过编程规范的学习和强制执行，使同学们了解基本的软件工程规范，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养成良好的编程习惯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为后续课程的实践环节和日后实际工作打下良好的基础；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执行良好的编码规范可以使编写出来的程序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易于阅读、理解和管理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也便于教师批改与回复电子作业；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9561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编码规范的定义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相关英文说法：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coding standard, coding convention, coding criterion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是指被普通采用的、或由某个企业或机构规定的，用计算机语言编写程序的过程中需要遵守的一套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规则或约定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的集合；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编码规范并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语言的语法规则。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867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编码规范的应用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3263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在软件业高速发展、团队开发成为基本开发模式的今天，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几乎每个软件企业或软件开发团队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都会制定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各种各样的规范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，应用于软件开发过程的各个环节中，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编码规范是最基础规范之一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不同的公司，对同一种开发语言，可能会有不同的规范，但对于一些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基本性问题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遵从类似的规范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，也就是说编码规范具有一些通用性。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7827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编码规范的学习和执行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4249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要求学习和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规范标准；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要求在本课程的作业过程中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这些规范，上交的电子作业必须符合这些规范要求；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要求在后续相关课程中执行此规范中的基本部分，并根据后续课程内容要求执行相应的扩展规范；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79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06084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</a:t>
            </a:r>
            <a:r>
              <a:rPr lang="zh-CN" altLang="en-US" sz="4800" dirty="0">
                <a:solidFill>
                  <a:srgbClr val="C0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语言编码规范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3729" y="3789040"/>
            <a:ext cx="5400600" cy="84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0070C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Coding Standards</a:t>
            </a:r>
            <a:endParaRPr lang="zh-CN" altLang="en-US" sz="3600" b="1" dirty="0">
              <a:solidFill>
                <a:srgbClr val="0070C0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026" name="Picture 2" descr="C:\Users\bjtuxb711-2\Desktop\连图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2" y="330292"/>
            <a:ext cx="4125627" cy="6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指以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独立的文件形式存在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的模块，主要包括两类：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的扩展名为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cpp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的源代码文件模块，例如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abc.cpp, 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exam.c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扩展名为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的头文件模块</a:t>
            </a:r>
            <a:r>
              <a:rPr lang="en-US" altLang="zh-CN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err="1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exam.h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对于任何一个用户新建的模块，必须按规范要求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给出模块的相关描述信息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3431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文件级模块说明的编写</a:t>
            </a:r>
            <a:endParaRPr lang="en-US" altLang="zh-CN" sz="4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84249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编码规范要求：</a:t>
            </a:r>
            <a:endParaRPr lang="en-US" altLang="zh-CN" sz="32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每个用户的文件级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代码模块必须编写一个说明；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模块说明要求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以注释的形式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出现在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模块的首部</a:t>
            </a: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为了减少每次的工作，每个人应先编写好不变部分，每新建一个模块将不变部分复制到文件首部，再行更改可变部分。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630932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程序设计基础训练课程组</a:t>
            </a:r>
          </a:p>
        </p:txBody>
      </p:sp>
    </p:spTree>
    <p:extLst>
      <p:ext uri="{BB962C8B-B14F-4D97-AF65-F5344CB8AC3E}">
        <p14:creationId xmlns:p14="http://schemas.microsoft.com/office/powerpoint/2010/main" val="24890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北京交通大学ppt主题1</Template>
  <TotalTime>16129</TotalTime>
  <Words>1603</Words>
  <Application>Microsoft Office PowerPoint</Application>
  <PresentationFormat>全屏显示(4:3)</PresentationFormat>
  <Paragraphs>266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方正小标宋简体</vt:lpstr>
      <vt:lpstr>华文行楷</vt:lpstr>
      <vt:lpstr>华文新魏</vt:lpstr>
      <vt:lpstr>楷体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bjtuxb711-2</dc:creator>
  <cp:lastModifiedBy>qq</cp:lastModifiedBy>
  <cp:revision>136</cp:revision>
  <dcterms:created xsi:type="dcterms:W3CDTF">2016-04-25T07:27:26Z</dcterms:created>
  <dcterms:modified xsi:type="dcterms:W3CDTF">2019-02-28T06:48:20Z</dcterms:modified>
</cp:coreProperties>
</file>