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58" r:id="rId6"/>
    <p:sldId id="259" r:id="rId7"/>
    <p:sldId id="262" r:id="rId8"/>
    <p:sldId id="261" r:id="rId9"/>
    <p:sldId id="260"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8229600" y="6477000"/>
            <a:ext cx="3962400" cy="3238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95885" y="4362450"/>
            <a:ext cx="12658090" cy="165481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95885" y="1047750"/>
            <a:ext cx="12572365" cy="268986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ctrTitle"/>
          </p:nvPr>
        </p:nvSpPr>
        <p:spPr>
          <a:xfrm>
            <a:off x="1524000" y="1148398"/>
            <a:ext cx="9144000" cy="2387600"/>
          </a:xfrm>
        </p:spPr>
        <p:txBody>
          <a:bodyPr/>
          <a:p>
            <a:r>
              <a:rPr lang="zh-CN" altLang="en-US"/>
              <a:t>杜海玮陈明强高原小组</a:t>
            </a:r>
            <a:br>
              <a:rPr lang="zh-CN" altLang="en-US"/>
            </a:br>
            <a:r>
              <a:rPr lang="zh-CN" altLang="en-US"/>
              <a:t>汇总</a:t>
            </a:r>
            <a:r>
              <a:rPr lang="zh-CN" altLang="en-US"/>
              <a:t>报告</a:t>
            </a:r>
            <a:endParaRPr lang="zh-CN" altLang="en-US"/>
          </a:p>
        </p:txBody>
      </p:sp>
      <p:sp>
        <p:nvSpPr>
          <p:cNvPr id="3" name="副标题 2"/>
          <p:cNvSpPr>
            <a:spLocks noGrp="1"/>
          </p:cNvSpPr>
          <p:nvPr>
            <p:ph type="subTitle" idx="1"/>
          </p:nvPr>
        </p:nvSpPr>
        <p:spPr>
          <a:xfrm>
            <a:off x="1412240" y="3979863"/>
            <a:ext cx="9144000" cy="1655762"/>
          </a:xfrm>
        </p:spPr>
        <p:txBody>
          <a:bodyPr>
            <a:noAutofit/>
          </a:bodyPr>
          <a:p>
            <a:endParaRPr lang="en-US" altLang="zh-CN" sz="3200">
              <a:latin typeface="宋体" panose="02010600030101010101" pitchFamily="2" charset="-122"/>
              <a:ea typeface="宋体" panose="02010600030101010101" pitchFamily="2" charset="-122"/>
              <a:cs typeface="宋体" panose="02010600030101010101" pitchFamily="2" charset="-122"/>
            </a:endParaRPr>
          </a:p>
          <a:p>
            <a:r>
              <a:rPr lang="en-US" altLang="zh-CN" sz="3200">
                <a:latin typeface="宋体" panose="02010600030101010101" pitchFamily="2" charset="-122"/>
                <a:ea typeface="宋体" panose="02010600030101010101" pitchFamily="2" charset="-122"/>
                <a:cs typeface="宋体" panose="02010600030101010101" pitchFamily="2" charset="-122"/>
              </a:rPr>
              <a:t>lab1</a:t>
            </a:r>
            <a:r>
              <a:rPr lang="zh-CN" altLang="en-US" sz="3200">
                <a:latin typeface="宋体" panose="02010600030101010101" pitchFamily="2" charset="-122"/>
                <a:ea typeface="宋体" panose="02010600030101010101" pitchFamily="2" charset="-122"/>
                <a:cs typeface="宋体" panose="02010600030101010101" pitchFamily="2" charset="-122"/>
              </a:rPr>
              <a:t>与</a:t>
            </a:r>
            <a:r>
              <a:rPr lang="en-US" altLang="zh-CN" sz="3200">
                <a:latin typeface="宋体" panose="02010600030101010101" pitchFamily="2" charset="-122"/>
                <a:ea typeface="宋体" panose="02010600030101010101" pitchFamily="2" charset="-122"/>
                <a:cs typeface="宋体" panose="02010600030101010101" pitchFamily="2" charset="-122"/>
              </a:rPr>
              <a:t>lab2</a:t>
            </a:r>
            <a:endParaRPr lang="en-US" altLang="zh-CN" sz="3200">
              <a:latin typeface="宋体" panose="02010600030101010101" pitchFamily="2" charset="-122"/>
              <a:ea typeface="宋体" panose="02010600030101010101" pitchFamily="2" charset="-122"/>
              <a:cs typeface="宋体" panose="02010600030101010101" pitchFamily="2" charset="-122"/>
            </a:endParaRPr>
          </a:p>
          <a:p>
            <a:r>
              <a:rPr lang="en-US" altLang="zh-CN" sz="3200">
                <a:latin typeface="宋体" panose="02010600030101010101" pitchFamily="2" charset="-122"/>
                <a:ea typeface="宋体" panose="02010600030101010101" pitchFamily="2" charset="-122"/>
                <a:cs typeface="宋体" panose="02010600030101010101" pitchFamily="2" charset="-122"/>
              </a:rPr>
              <a:t>2021</a:t>
            </a:r>
            <a:r>
              <a:rPr lang="zh-CN" altLang="en-US" sz="3200">
                <a:latin typeface="宋体" panose="02010600030101010101" pitchFamily="2" charset="-122"/>
                <a:ea typeface="宋体" panose="02010600030101010101" pitchFamily="2" charset="-122"/>
                <a:cs typeface="宋体" panose="02010600030101010101" pitchFamily="2" charset="-122"/>
              </a:rPr>
              <a:t>年</a:t>
            </a:r>
            <a:r>
              <a:rPr lang="en-US" altLang="zh-CN" sz="3200">
                <a:latin typeface="宋体" panose="02010600030101010101" pitchFamily="2" charset="-122"/>
                <a:ea typeface="宋体" panose="02010600030101010101" pitchFamily="2" charset="-122"/>
                <a:cs typeface="宋体" panose="02010600030101010101" pitchFamily="2" charset="-122"/>
              </a:rPr>
              <a:t>3</a:t>
            </a:r>
            <a:r>
              <a:rPr lang="zh-CN" altLang="en-US" sz="3200">
                <a:latin typeface="宋体" panose="02010600030101010101" pitchFamily="2" charset="-122"/>
                <a:ea typeface="宋体" panose="02010600030101010101" pitchFamily="2" charset="-122"/>
                <a:cs typeface="宋体" panose="02010600030101010101" pitchFamily="2" charset="-122"/>
              </a:rPr>
              <a:t>月</a:t>
            </a: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8229600" y="6534150"/>
            <a:ext cx="3962400" cy="3238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本单元完成情况汇总</a:t>
            </a:r>
            <a:r>
              <a:rPr lang="en-US" altLang="zh-CN"/>
              <a:t>——</a:t>
            </a:r>
            <a:r>
              <a:rPr lang="en-US" altLang="zh-CN"/>
              <a:t>lab1</a:t>
            </a:r>
            <a:endParaRPr lang="en-US" altLang="zh-CN"/>
          </a:p>
        </p:txBody>
      </p:sp>
      <p:sp>
        <p:nvSpPr>
          <p:cNvPr id="3" name="内容占位符 2"/>
          <p:cNvSpPr>
            <a:spLocks noGrp="1"/>
          </p:cNvSpPr>
          <p:nvPr>
            <p:ph idx="1"/>
          </p:nvPr>
        </p:nvSpPr>
        <p:spPr/>
        <p:txBody>
          <a:bodyPr/>
          <a:p>
            <a:r>
              <a:rPr lang="zh-CN" altLang="en-US"/>
              <a:t>均按照实验要求修改并完成</a:t>
            </a:r>
            <a:r>
              <a:rPr lang="zh-CN" altLang="en-US"/>
              <a:t>程序。</a:t>
            </a:r>
            <a:endParaRPr lang="zh-CN" altLang="en-US"/>
          </a:p>
          <a:p>
            <a:r>
              <a:rPr lang="zh-CN" altLang="en-US"/>
              <a:t>在实验中加深了对二维数组与对应</a:t>
            </a:r>
            <a:r>
              <a:rPr lang="zh-CN" altLang="en-US"/>
              <a:t>指针的</a:t>
            </a:r>
            <a:r>
              <a:rPr lang="zh-CN" altLang="en-US"/>
              <a:t>认知。</a:t>
            </a:r>
            <a:endParaRPr lang="zh-CN" altLang="en-US"/>
          </a:p>
          <a:p>
            <a:r>
              <a:rPr lang="zh-CN" altLang="en-US"/>
              <a:t>在实验中初步认识了非法访问和内存泄漏的</a:t>
            </a:r>
            <a:r>
              <a:rPr lang="zh-CN" altLang="en-US"/>
              <a:t>概念。</a:t>
            </a:r>
            <a:endParaRPr lang="zh-CN" altLang="en-US"/>
          </a:p>
          <a:p>
            <a:r>
              <a:rPr lang="zh-CN" altLang="en-US"/>
              <a:t>在实验中深化了对于数组指针数据类型（int[4]*)的认识。</a:t>
            </a:r>
            <a:endParaRPr lang="zh-CN" altLang="en-US"/>
          </a:p>
          <a:p>
            <a:r>
              <a:rPr lang="zh-CN" altLang="en-US"/>
              <a:t>在调试中</a:t>
            </a:r>
            <a:r>
              <a:rPr lang="zh-CN" altLang="en-US"/>
              <a:t>认识了“ step- - in, step- - over, step- - out”的区别。</a:t>
            </a:r>
            <a:endParaRPr lang="zh-CN" altLang="en-US"/>
          </a:p>
          <a:p>
            <a:r>
              <a:rPr lang="zh-CN" altLang="en-US"/>
              <a:t>CodeB中ColIndex[]数组的应用启发我们获得了更有效率且</a:t>
            </a:r>
            <a:r>
              <a:rPr lang="zh-CN" altLang="en-US"/>
              <a:t>简介的文件条目记录</a:t>
            </a:r>
            <a:r>
              <a:rPr lang="zh-CN" altLang="en-US"/>
              <a:t>组成。</a:t>
            </a:r>
            <a:endParaRPr lang="zh-CN" altLang="en-US"/>
          </a:p>
        </p:txBody>
      </p:sp>
      <p:pic>
        <p:nvPicPr>
          <p:cNvPr id="4" name="图片 3"/>
          <p:cNvPicPr>
            <a:picLocks noChangeAspect="1"/>
          </p:cNvPicPr>
          <p:nvPr/>
        </p:nvPicPr>
        <p:blipFill>
          <a:blip r:embed="rId1"/>
          <a:stretch>
            <a:fillRect/>
          </a:stretch>
        </p:blipFill>
        <p:spPr>
          <a:xfrm>
            <a:off x="892175" y="3664585"/>
            <a:ext cx="9283700" cy="19608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本单元完成情况汇总</a:t>
            </a:r>
            <a:r>
              <a:rPr lang="en-US" altLang="zh-CN"/>
              <a:t>——</a:t>
            </a:r>
            <a:r>
              <a:rPr lang="en-US" altLang="zh-CN"/>
              <a:t>lab2</a:t>
            </a:r>
            <a:endParaRPr lang="en-US" altLang="zh-CN"/>
          </a:p>
        </p:txBody>
      </p:sp>
      <p:sp>
        <p:nvSpPr>
          <p:cNvPr id="3" name="内容占位符 2"/>
          <p:cNvSpPr>
            <a:spLocks noGrp="1"/>
          </p:cNvSpPr>
          <p:nvPr>
            <p:ph idx="1"/>
          </p:nvPr>
        </p:nvSpPr>
        <p:spPr/>
        <p:txBody>
          <a:bodyPr/>
          <a:p>
            <a:pPr marL="0" indent="0">
              <a:buNone/>
            </a:pPr>
            <a:r>
              <a:rPr lang="zh-CN" altLang="en-US"/>
              <a:t>第一次涉足用户输入多种可能性的相对较大型交互程序，我们组的成员在第一次实现要求时普遍没有考虑到多样化的用户输入。</a:t>
            </a:r>
            <a:endParaRPr lang="zh-CN" altLang="en-US"/>
          </a:p>
          <a:p>
            <a:pPr marL="0" indent="0">
              <a:buNone/>
            </a:pPr>
            <a:endParaRPr lang="zh-CN" altLang="en-US"/>
          </a:p>
          <a:p>
            <a:pPr marL="0" indent="0">
              <a:buNone/>
            </a:pPr>
            <a:r>
              <a:rPr lang="zh-CN" altLang="en-US"/>
              <a:t>在输入方面，都没有考虑到字符串转换数字时的固有局限，例如用户输入013123568978，或者-4654654654 这些超出</a:t>
            </a:r>
            <a:r>
              <a:rPr lang="en-US" altLang="zh-CN"/>
              <a:t>int</a:t>
            </a:r>
            <a:r>
              <a:rPr lang="zh-CN" altLang="en-US"/>
              <a:t>上限的数字，这些数字都是无法</a:t>
            </a:r>
            <a:r>
              <a:rPr lang="zh-CN" altLang="en-US"/>
              <a:t>转换的。</a:t>
            </a:r>
            <a:endParaRPr lang="zh-CN" altLang="en-US"/>
          </a:p>
          <a:p>
            <a:pPr marL="0" indent="0">
              <a:buNone/>
            </a:pPr>
            <a:endParaRPr lang="zh-CN" altLang="en-US"/>
          </a:p>
          <a:p>
            <a:pPr marL="0" indent="0">
              <a:buNone/>
            </a:pPr>
            <a:r>
              <a:rPr lang="zh-CN" altLang="en-US"/>
              <a:t>在输出方面，第一次实现时我们并没有考虑到用户</a:t>
            </a:r>
            <a:r>
              <a:rPr lang="zh-CN" altLang="en-US"/>
              <a:t>引导的问题，普遍没有设置打印提示的函数，程序的健壮性</a:t>
            </a:r>
            <a:r>
              <a:rPr lang="zh-CN" altLang="en-US"/>
              <a:t>不足。</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本单元完成情况汇总</a:t>
            </a:r>
            <a:r>
              <a:rPr lang="en-US" altLang="zh-CN"/>
              <a:t>——lab2</a:t>
            </a:r>
            <a:r>
              <a:rPr lang="zh-CN" altLang="en-US"/>
              <a:t>共性</a:t>
            </a:r>
            <a:r>
              <a:rPr lang="zh-CN" altLang="en-US"/>
              <a:t>问题</a:t>
            </a:r>
            <a:endParaRPr lang="zh-CN" altLang="en-US"/>
          </a:p>
        </p:txBody>
      </p:sp>
      <p:sp>
        <p:nvSpPr>
          <p:cNvPr id="5" name="内容占位符 4"/>
          <p:cNvSpPr/>
          <p:nvPr>
            <p:ph idx="1"/>
          </p:nvPr>
        </p:nvSpPr>
        <p:spPr/>
        <p:txBody>
          <a:bodyPr>
            <a:normAutofit/>
          </a:bodyPr>
          <a:p>
            <a:pPr>
              <a:lnSpc>
                <a:spcPct val="110000"/>
              </a:lnSpc>
            </a:pPr>
            <a:r>
              <a:rPr lang="zh-CN" altLang="en-US"/>
              <a:t>包括但</a:t>
            </a:r>
            <a:r>
              <a:rPr lang="zh-CN" altLang="en-US"/>
              <a:t>不限于：</a:t>
            </a:r>
            <a:endParaRPr lang="zh-CN" altLang="en-US"/>
          </a:p>
          <a:p>
            <a:pPr>
              <a:lnSpc>
                <a:spcPct val="110000"/>
              </a:lnSpc>
            </a:pPr>
            <a:r>
              <a:rPr lang="zh-CN" altLang="en-US"/>
              <a:t>没有考虑到用户EOF的情况</a:t>
            </a:r>
            <a:endParaRPr lang="zh-CN" altLang="en-US"/>
          </a:p>
          <a:p>
            <a:pPr>
              <a:lnSpc>
                <a:spcPct val="110000"/>
              </a:lnSpc>
            </a:pPr>
            <a:r>
              <a:rPr lang="zh-CN" altLang="en-US">
                <a:solidFill>
                  <a:srgbClr val="FF0000"/>
                </a:solidFill>
              </a:rPr>
              <a:t>没有考虑到用户当输入名称中带有空格的字符串时的情况</a:t>
            </a:r>
            <a:endParaRPr lang="zh-CN" altLang="en-US">
              <a:solidFill>
                <a:srgbClr val="FF0000"/>
              </a:solidFill>
            </a:endParaRPr>
          </a:p>
          <a:p>
            <a:pPr lvl="1">
              <a:lnSpc>
                <a:spcPct val="110000"/>
              </a:lnSpc>
            </a:pPr>
            <a:r>
              <a:rPr lang="zh-CN" altLang="en-US" sz="2400">
                <a:solidFill>
                  <a:srgbClr val="FF0000"/>
                </a:solidFill>
              </a:rPr>
              <a:t>关于空格的处理问题</a:t>
            </a:r>
            <a:r>
              <a:rPr lang="en-US" altLang="zh-CN" sz="2400">
                <a:solidFill>
                  <a:srgbClr val="FF0000"/>
                </a:solidFill>
              </a:rPr>
              <a:t>——</a:t>
            </a:r>
            <a:r>
              <a:rPr lang="zh-CN" altLang="en-US" sz="2400">
                <a:solidFill>
                  <a:srgbClr val="FF0000"/>
                </a:solidFill>
              </a:rPr>
              <a:t>对于各种输入函数的掌握、输入流与输入缓冲区的理解不够。</a:t>
            </a:r>
            <a:endParaRPr lang="zh-CN" altLang="en-US">
              <a:solidFill>
                <a:srgbClr val="FF0000"/>
              </a:solidFill>
            </a:endParaRPr>
          </a:p>
          <a:p>
            <a:pPr>
              <a:lnSpc>
                <a:spcPct val="110000"/>
              </a:lnSpc>
            </a:pPr>
            <a:r>
              <a:rPr lang="zh-CN" altLang="en-US"/>
              <a:t>没有考虑到用户输入一个或多</a:t>
            </a:r>
            <a:r>
              <a:rPr lang="zh-CN" altLang="en-US"/>
              <a:t>个空格的情况</a:t>
            </a:r>
            <a:endParaRPr lang="zh-CN" altLang="en-US"/>
          </a:p>
          <a:p>
            <a:pPr marL="0" indent="0">
              <a:lnSpc>
                <a:spcPct val="110000"/>
              </a:lnSpc>
              <a:buNone/>
            </a:pP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遇到的挑战与解决方案</a:t>
            </a:r>
            <a:r>
              <a:rPr lang="en-US" altLang="zh-CN"/>
              <a:t>——</a:t>
            </a:r>
            <a:r>
              <a:rPr lang="zh-CN" altLang="en-US"/>
              <a:t>杜海玮</a:t>
            </a:r>
            <a:endParaRPr lang="zh-CN" altLang="en-US"/>
          </a:p>
        </p:txBody>
      </p:sp>
      <p:sp>
        <p:nvSpPr>
          <p:cNvPr id="3" name="内容占位符 2"/>
          <p:cNvSpPr>
            <a:spLocks noGrp="1"/>
          </p:cNvSpPr>
          <p:nvPr>
            <p:ph idx="1"/>
          </p:nvPr>
        </p:nvSpPr>
        <p:spPr/>
        <p:txBody>
          <a:bodyPr/>
          <a:p>
            <a:r>
              <a:rPr lang="zh-CN" altLang="en-US"/>
              <a:t>在编写实验</a:t>
            </a:r>
            <a:r>
              <a:rPr lang="en-US" altLang="zh-CN"/>
              <a:t>2</a:t>
            </a:r>
            <a:r>
              <a:rPr lang="zh-CN" altLang="en-US"/>
              <a:t>程序初期照搬了很多上个学期的代码（例如字符串转换数字函数），但发现因为通用性考虑不足导致后期花费了大量时间进行接口调整。经过这次经历我养成了时刻思考</a:t>
            </a:r>
            <a:r>
              <a:rPr lang="zh-CN" altLang="en-US"/>
              <a:t>代码通用性与预留接口的</a:t>
            </a:r>
            <a:r>
              <a:rPr lang="zh-CN" altLang="en-US"/>
              <a:t>习惯。</a:t>
            </a:r>
            <a:endParaRPr lang="zh-CN" altLang="en-US"/>
          </a:p>
          <a:p>
            <a:endParaRPr lang="zh-CN" altLang="en-US"/>
          </a:p>
          <a:p>
            <a:r>
              <a:rPr lang="zh-CN" altLang="en-US"/>
              <a:t>在编写出实验</a:t>
            </a:r>
            <a:r>
              <a:rPr lang="en-US" altLang="zh-CN"/>
              <a:t>2</a:t>
            </a:r>
            <a:r>
              <a:rPr lang="zh-CN" altLang="en-US"/>
              <a:t>第一个实现后，开始考虑各种用户可能的输入，例如多次错误输入后的缓存清空情况，极多次输入后的强制终结程序情况等，编写了用户提示，力争</a:t>
            </a:r>
            <a:r>
              <a:rPr lang="en-US" altLang="zh-CN"/>
              <a:t>“</a:t>
            </a:r>
            <a:r>
              <a:rPr lang="zh-CN" altLang="en-US"/>
              <a:t>手把手</a:t>
            </a:r>
            <a:r>
              <a:rPr lang="en-US" altLang="zh-CN"/>
              <a:t>”</a:t>
            </a:r>
            <a:r>
              <a:rPr lang="zh-CN" altLang="en-US"/>
              <a:t>教用户</a:t>
            </a:r>
            <a:r>
              <a:rPr lang="zh-CN" altLang="en-US"/>
              <a:t>输入。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遇到的挑战与解决方案</a:t>
            </a:r>
            <a:r>
              <a:rPr lang="en-US" altLang="zh-CN"/>
              <a:t>——</a:t>
            </a:r>
            <a:r>
              <a:rPr lang="zh-CN" altLang="en-US"/>
              <a:t>陈明强</a:t>
            </a:r>
            <a:endParaRPr lang="zh-CN" altLang="en-US"/>
          </a:p>
        </p:txBody>
      </p:sp>
      <p:sp>
        <p:nvSpPr>
          <p:cNvPr id="3" name="内容占位符 2"/>
          <p:cNvSpPr>
            <a:spLocks noGrp="1"/>
          </p:cNvSpPr>
          <p:nvPr>
            <p:ph idx="1"/>
          </p:nvPr>
        </p:nvSpPr>
        <p:spPr>
          <a:xfrm>
            <a:off x="838200" y="1825625"/>
            <a:ext cx="10515600" cy="4592320"/>
          </a:xfrm>
        </p:spPr>
        <p:txBody>
          <a:bodyPr>
            <a:normAutofit fontScale="90000" lnSpcReduction="10000"/>
          </a:bodyPr>
          <a:p>
            <a:pPr>
              <a:lnSpc>
                <a:spcPct val="110000"/>
              </a:lnSpc>
            </a:pPr>
            <a:r>
              <a:rPr lang="zh-CN" altLang="en-US"/>
              <a:t>实验</a:t>
            </a:r>
            <a:r>
              <a:rPr lang="en-US" altLang="zh-CN"/>
              <a:t>1</a:t>
            </a:r>
            <a:r>
              <a:rPr lang="zh-CN" altLang="en-US"/>
              <a:t>遇到的问题：</a:t>
            </a:r>
            <a:endParaRPr lang="zh-CN" altLang="en-US"/>
          </a:p>
          <a:p>
            <a:pPr>
              <a:lnSpc>
                <a:spcPct val="110000"/>
              </a:lnSpc>
            </a:pPr>
            <a:r>
              <a:rPr lang="zh-CN" altLang="en-US"/>
              <a:t>首先：实验调试过程没有出现什么问题，主要使对下面监控变量的值表示疑惑，目前尚未明白。</a:t>
            </a:r>
            <a:endParaRPr lang="zh-CN" altLang="en-US"/>
          </a:p>
          <a:p>
            <a:pPr>
              <a:lnSpc>
                <a:spcPct val="110000"/>
              </a:lnSpc>
            </a:pPr>
            <a:r>
              <a:rPr lang="zh-CN" altLang="en-US"/>
              <a:t>*(p+2)[0] </a:t>
            </a:r>
            <a:endParaRPr lang="zh-CN" altLang="en-US"/>
          </a:p>
          <a:p>
            <a:pPr>
              <a:lnSpc>
                <a:spcPct val="110000"/>
              </a:lnSpc>
            </a:pPr>
            <a:r>
              <a:rPr lang="zh-CN" altLang="en-US"/>
              <a:t>*(p+2)[1] </a:t>
            </a:r>
            <a:endParaRPr lang="zh-CN" altLang="en-US"/>
          </a:p>
          <a:p>
            <a:pPr>
              <a:lnSpc>
                <a:spcPct val="110000"/>
              </a:lnSpc>
            </a:pPr>
            <a:r>
              <a:rPr lang="zh-CN" altLang="en-US"/>
              <a:t>*(p+2)[3] </a:t>
            </a:r>
            <a:endParaRPr lang="zh-CN" altLang="en-US"/>
          </a:p>
          <a:p>
            <a:pPr>
              <a:lnSpc>
                <a:spcPct val="110000"/>
              </a:lnSpc>
            </a:pPr>
            <a:r>
              <a:rPr lang="zh-CN" altLang="en-US">
                <a:sym typeface="+mn-ea"/>
              </a:rPr>
              <a:t>实验</a:t>
            </a:r>
            <a:r>
              <a:rPr lang="en-US" altLang="zh-CN">
                <a:sym typeface="+mn-ea"/>
              </a:rPr>
              <a:t>2</a:t>
            </a:r>
            <a:r>
              <a:rPr lang="zh-CN" altLang="en-US">
                <a:sym typeface="+mn-ea"/>
              </a:rPr>
              <a:t>遇到的问题：</a:t>
            </a:r>
            <a:endParaRPr lang="zh-CN" altLang="en-US"/>
          </a:p>
          <a:p>
            <a:pPr>
              <a:lnSpc>
                <a:spcPct val="110000"/>
              </a:lnSpc>
            </a:pPr>
            <a:r>
              <a:rPr lang="zh-CN" altLang="en-US">
                <a:sym typeface="+mn-ea"/>
              </a:rPr>
              <a:t>一开始主要是不知道怎样设计人机交互程序来实现数据出错时提醒用户再输入。后来知道可以使用while(1)+continue+break的方式实现。</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遇到的挑战与解决方案</a:t>
            </a:r>
            <a:r>
              <a:rPr lang="en-US" altLang="zh-CN"/>
              <a:t>——</a:t>
            </a:r>
            <a:r>
              <a:rPr lang="zh-CN" altLang="en-US"/>
              <a:t>高原</a:t>
            </a:r>
            <a:endParaRPr lang="zh-CN" altLang="en-US"/>
          </a:p>
        </p:txBody>
      </p:sp>
      <p:sp>
        <p:nvSpPr>
          <p:cNvPr id="3" name="内容占位符 2"/>
          <p:cNvSpPr>
            <a:spLocks noGrp="1"/>
          </p:cNvSpPr>
          <p:nvPr>
            <p:ph idx="1"/>
          </p:nvPr>
        </p:nvSpPr>
        <p:spPr/>
        <p:txBody>
          <a:bodyPr/>
          <a:p>
            <a:r>
              <a:rPr lang="zh-CN" altLang="en-US"/>
              <a:t>遇到的问题有：</a:t>
            </a:r>
            <a:endParaRPr lang="zh-CN" altLang="en-US"/>
          </a:p>
          <a:p>
            <a:r>
              <a:rPr lang="zh-CN" altLang="en-US"/>
              <a:t>遗忘语法、忘记如何使用某一函数或进行某一类固定操作的“套路代码”（如交换两个数的值）</a:t>
            </a:r>
            <a:endParaRPr lang="zh-CN" altLang="en-US"/>
          </a:p>
          <a:p>
            <a:r>
              <a:rPr lang="zh-CN" altLang="en-US"/>
              <a:t>通过查询语句语法得到了解决</a:t>
            </a:r>
            <a:endParaRPr lang="zh-CN" altLang="en-US"/>
          </a:p>
          <a:p>
            <a:pPr marL="0" indent="0">
              <a:buNone/>
            </a:pPr>
            <a:endParaRPr lang="zh-CN" altLang="en-US"/>
          </a:p>
          <a:p>
            <a:r>
              <a:rPr lang="zh-CN" altLang="en-US"/>
              <a:t>编程时的逻辑不太清晰，没有提前构思好每个函数的接口设计、主函数内如何实现所需功能。</a:t>
            </a:r>
            <a:endParaRPr lang="zh-CN" altLang="en-US"/>
          </a:p>
          <a:p>
            <a:r>
              <a:rPr lang="zh-CN" altLang="en-US"/>
              <a:t>编程结束之后重看了代码，下次编程之前会先进行演算</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对本单元训练内容的意见和</a:t>
            </a:r>
            <a:r>
              <a:rPr lang="zh-CN" altLang="en-US"/>
              <a:t>建议</a:t>
            </a:r>
            <a:endParaRPr lang="zh-CN" altLang="en-US"/>
          </a:p>
        </p:txBody>
      </p:sp>
      <p:sp>
        <p:nvSpPr>
          <p:cNvPr id="3" name="内容占位符 2"/>
          <p:cNvSpPr>
            <a:spLocks noGrp="1"/>
          </p:cNvSpPr>
          <p:nvPr>
            <p:ph idx="1"/>
          </p:nvPr>
        </p:nvSpPr>
        <p:spPr/>
        <p:txBody>
          <a:bodyPr/>
          <a:p>
            <a:r>
              <a:rPr lang="zh-CN" altLang="en-US"/>
              <a:t>我们希望每个工程里面可以加入更多的拓展知识。比如类似windows中命令行窗口的由来、命令行窗口对于用户或者编程者的作用、其他操作系统中与之类似的东西是什么。</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谢谢</a:t>
            </a:r>
            <a:r>
              <a:rPr lang="zh-CN" altLang="en-US"/>
              <a:t>倾听！</a:t>
            </a:r>
            <a:endParaRPr lang="zh-CN" altLang="en-US"/>
          </a:p>
        </p:txBody>
      </p:sp>
      <p:sp>
        <p:nvSpPr>
          <p:cNvPr id="3" name="内容占位符 2"/>
          <p:cNvSpPr>
            <a:spLocks noGrp="1"/>
          </p:cNvSpPr>
          <p:nvPr>
            <p:ph idx="1"/>
          </p:nvPr>
        </p:nvSpPr>
        <p:spPr/>
        <p:txBody>
          <a:bodyPr/>
          <a:p>
            <a:r>
              <a:rPr lang="en-US" altLang="zh-CN"/>
              <a:t>FAQ?</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1176</Words>
  <Application>WPS 演示</Application>
  <PresentationFormat>宽屏</PresentationFormat>
  <Paragraphs>64</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微软雅黑</vt:lpstr>
      <vt:lpstr>Calibri</vt:lpstr>
      <vt:lpstr>Arial Unicode MS</vt:lpstr>
      <vt:lpstr>Office 主题</vt:lpstr>
      <vt:lpstr>杜海玮陈明强高原小组 汇总报告</vt:lpstr>
      <vt:lpstr>本单元完成情况汇总——lab1</vt:lpstr>
      <vt:lpstr>本单元完成情况汇总——lab2</vt:lpstr>
      <vt:lpstr>本单元完成情况汇总——lab2共性问题</vt:lpstr>
      <vt:lpstr>遇到的挑战与解决方案——杜海玮</vt:lpstr>
      <vt:lpstr>遇到的挑战与解决方案——陈明强</vt:lpstr>
      <vt:lpstr>遇到的挑战与解决方案——高原</vt:lpstr>
      <vt:lpstr>对本单元训练内容的意见和建议</vt:lpstr>
      <vt:lpstr>谢谢倾听！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dc:creator>
  <cp:lastModifiedBy>ADM</cp:lastModifiedBy>
  <cp:revision>5</cp:revision>
  <dcterms:created xsi:type="dcterms:W3CDTF">2021-03-29T04:48:00Z</dcterms:created>
  <dcterms:modified xsi:type="dcterms:W3CDTF">2021-03-30T04:53:36Z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7CEF7B146B4F4C10BE0B29EB49AD0196</vt:lpwstr>
  </property>
  <property fmtid="{D5CDD505-2E9C-101B-9397-08002B2CF9AE}" pid="3" name="KSOProductBuildVer">
    <vt:lpwstr>2052-11.1.0.10356</vt:lpwstr>
  </property>
</Properties>
</file>