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60" r:id="rId5"/>
    <p:sldId id="262" r:id="rId6"/>
    <p:sldId id="265" r:id="rId7"/>
    <p:sldId id="263" r:id="rId8"/>
    <p:sldId id="266" r:id="rId9"/>
    <p:sldId id="264" r:id="rId10"/>
    <p:sldId id="267" r:id="rId11"/>
    <p:sldId id="256" r:id="rId12"/>
    <p:sldId id="268" r:id="rId13"/>
    <p:sldId id="274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D7D200"/>
    <a:srgbClr val="76ABDC"/>
    <a:srgbClr val="B3D0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1F4B7-3CC3-43A8-9689-5715EC2EF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D07866-CEC0-4BA4-9C39-AD359DBFB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886AB-AFB9-4E97-A074-560C9165F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E8EF-6208-4746-8B5B-2A55751FC922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27EB31-2660-4EB9-8F98-658B254FA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C5A8AD-4557-4398-B7FD-E4D3BA89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D08-FDBD-4010-9F8A-01FF67FBA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23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DD0B8-C994-4A3F-9E65-31384C89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E6D778-20CA-4AE3-ACB7-BFB5BEFC1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6BE38-ECD9-45D7-AD28-9A05D2931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E8EF-6208-4746-8B5B-2A55751FC922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997619-6429-4640-8262-8843F075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5F1BB9-48DC-4367-84E1-297538FD1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D08-FDBD-4010-9F8A-01FF67FBA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94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18486A-5AA6-4B66-B895-23CE1A7A1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5B8A2D-4C1C-42E2-9E0A-C1BE0222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B11A93-796F-4E11-8B2F-C4EE9493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E8EF-6208-4746-8B5B-2A55751FC922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E220EE-D183-4961-8D98-75037887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7EF1F7-1123-4AEA-8E85-0D520209B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D08-FDBD-4010-9F8A-01FF67FBA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35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94C23-50A3-4694-BF2B-570814E8A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AA13AC-797C-4B61-AD5C-E47008600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66F0B3-4DEE-40DC-B5E0-367AB268C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E8EF-6208-4746-8B5B-2A55751FC922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81B542-4949-4497-AEE6-A2F9EAA22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41FAE3-74A8-4D79-BBA7-B81AD497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D08-FDBD-4010-9F8A-01FF67FBA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36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AEEAE-3A18-425F-A5C6-4837335EE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02B96D-1C8D-4D21-9619-6B0A4FA32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59ACE1-4D3D-40BC-9C60-56B326E02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E8EF-6208-4746-8B5B-2A55751FC922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2B0EB6-24AC-462A-B96B-DA5437A30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02F41D-9EAF-42EA-91CF-5F0D3341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D08-FDBD-4010-9F8A-01FF67FBA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409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31991-CFC6-4FDB-BAF7-B3256D8F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9B788C-068B-46D6-9B6A-E8B5A6C6BC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1399C4-A928-4703-A115-88C5821B1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32F1D7-6C1E-4718-8D79-3343E0502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E8EF-6208-4746-8B5B-2A55751FC922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B51AD6-165F-4FB8-AB75-9A8435DE7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F9A759-71C1-4C82-B074-C94C1353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D08-FDBD-4010-9F8A-01FF67FBA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89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C0A30-AC7E-454F-A0CB-696C73A0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365639-4F41-4FBE-8A7A-002492962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DD5866-08F6-4779-9E96-08441D6A0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FBA781-677D-4051-9B51-10573CDAB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8F42EA-76E4-4C3A-845F-5D3D884FF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848263-0ECB-4861-98DD-77CEC228B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E8EF-6208-4746-8B5B-2A55751FC922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C1CB21-9188-46B4-8F6B-D26B2FAE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A781C2-0BE7-406F-B48E-ACE884F3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D08-FDBD-4010-9F8A-01FF67FBA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87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AA4C9-7688-4476-B00F-FC33D091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1E4C6C-7D24-45FE-AFC3-6AB5B0B87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E8EF-6208-4746-8B5B-2A55751FC922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7C9B3E-AD1D-4CD7-882F-D70791F4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4A1103-054C-4FC3-94B6-C4F14C6B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D08-FDBD-4010-9F8A-01FF67FBA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139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6BDD9C-9B97-4BE9-9DAC-CF45BF48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E8EF-6208-4746-8B5B-2A55751FC922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838CC1-A431-46CF-A56B-94B1720F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E929BB-28C8-413C-8E44-DE1D28EB0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D08-FDBD-4010-9F8A-01FF67FBA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02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A4205-B030-4BA7-856B-65063C863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81850C-5F5D-43C5-A015-F2D1668E4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BBCF34-D5C4-4AED-9092-885235EAE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98FCCC-1CAD-4CC2-8E94-3BDE758A1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E8EF-6208-4746-8B5B-2A55751FC922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32842D-B687-4F50-AC42-E1F2BCA47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9887D9-A78D-4FD7-8073-B992BD17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D08-FDBD-4010-9F8A-01FF67FBA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54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490A0-049D-4E69-8C56-DDB6D1F36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B86F84-4130-42F3-A798-3A849C2B62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8204CC-C02B-4C21-B393-B98319564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D86074-6E04-4D6C-9DE9-2C066EBCB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E8EF-6208-4746-8B5B-2A55751FC922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D7D7DC-D210-4063-BE7D-5943F6DBA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4E7AE4-5C2C-4AC4-B863-2F1F9A53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D08-FDBD-4010-9F8A-01FF67FBA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63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FB8EC1-A0EB-4617-B42A-1C1EC4807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7A270F-28FF-4E94-9611-C022D9119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1CEECA-E8A0-46A7-BC0D-4C517A757A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0E8EF-6208-4746-8B5B-2A55751FC922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6F05E-D293-40F3-AD1C-578E794F8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F5EE68-CC6A-4B11-81C1-87FD01BBD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BAD08-FDBD-4010-9F8A-01FF67FBA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62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14A39BE7-D052-470A-BEA7-87745D8CD1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5"/>
          <a:stretch/>
        </p:blipFill>
        <p:spPr>
          <a:xfrm>
            <a:off x="0" y="-1"/>
            <a:ext cx="12192000" cy="6927011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66C213E-0023-4722-822C-82306B8D16A7}"/>
              </a:ext>
            </a:extLst>
          </p:cNvPr>
          <p:cNvSpPr/>
          <p:nvPr/>
        </p:nvSpPr>
        <p:spPr>
          <a:xfrm>
            <a:off x="277716" y="319314"/>
            <a:ext cx="11640457" cy="6241143"/>
          </a:xfrm>
          <a:prstGeom prst="roundRect">
            <a:avLst>
              <a:gd name="adj" fmla="val 4672"/>
            </a:avLst>
          </a:prstGeom>
          <a:solidFill>
            <a:schemeClr val="tx1">
              <a:lumMod val="95000"/>
              <a:lumOff val="5000"/>
              <a:alpha val="6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724DBF-7607-4E25-924B-7ECE444D1156}"/>
              </a:ext>
            </a:extLst>
          </p:cNvPr>
          <p:cNvSpPr txBox="1"/>
          <p:nvPr/>
        </p:nvSpPr>
        <p:spPr>
          <a:xfrm>
            <a:off x="4640333" y="352584"/>
            <a:ext cx="3177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과제 설명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BB0F24-E7FB-4555-B15F-82DB494399BD}"/>
              </a:ext>
            </a:extLst>
          </p:cNvPr>
          <p:cNvSpPr txBox="1"/>
          <p:nvPr/>
        </p:nvSpPr>
        <p:spPr>
          <a:xfrm>
            <a:off x="893429" y="4552546"/>
            <a:ext cx="105956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본 과제에서 참가자는 물고기를 자신의 몸 쪽으로</a:t>
            </a:r>
            <a:r>
              <a:rPr lang="en-US" altLang="ko-KR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아래로</a:t>
            </a:r>
            <a:r>
              <a:rPr lang="en-US" altLang="ko-KR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  <a:r>
              <a:rPr lang="ko-KR" altLang="en-US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당겨서 데려가거나 밖으로</a:t>
            </a:r>
            <a:r>
              <a:rPr lang="en-US" altLang="ko-KR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위로</a:t>
            </a:r>
            <a:r>
              <a:rPr lang="en-US" altLang="ko-KR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) </a:t>
            </a:r>
            <a:r>
              <a:rPr lang="ko-KR" altLang="en-US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밀어서 다시 물속으로 보낼 수 있습니다</a:t>
            </a:r>
            <a:r>
              <a:rPr lang="en-US" altLang="ko-KR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</a:p>
          <a:p>
            <a:pPr algn="ctr"/>
            <a:endParaRPr lang="ko-KR" altLang="en-US" sz="3200" b="1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56A97B-2501-427D-9A87-C70FCB279041}"/>
              </a:ext>
            </a:extLst>
          </p:cNvPr>
          <p:cNvSpPr txBox="1"/>
          <p:nvPr/>
        </p:nvSpPr>
        <p:spPr>
          <a:xfrm>
            <a:off x="9719518" y="6037593"/>
            <a:ext cx="1906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--&gt; </a:t>
            </a:r>
            <a:r>
              <a:rPr lang="ko-KR" altLang="en-US" sz="24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다음</a:t>
            </a:r>
          </a:p>
        </p:txBody>
      </p:sp>
      <p:pic>
        <p:nvPicPr>
          <p:cNvPr id="19" name="그림 18" descr="항공기, 장난감, 옥외설치물이(가) 표시된 사진&#10;&#10;자동 생성된 설명">
            <a:extLst>
              <a:ext uri="{FF2B5EF4-FFF2-40B4-BE49-F238E27FC236}">
                <a16:creationId xmlns:a16="http://schemas.microsoft.com/office/drawing/2014/main" id="{9F551AEA-334C-44BC-A66B-11EB1A97B0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7" t="34269" r="26766" b="22902"/>
          <a:stretch/>
        </p:blipFill>
        <p:spPr>
          <a:xfrm>
            <a:off x="2313009" y="1758195"/>
            <a:ext cx="3027872" cy="2345340"/>
          </a:xfrm>
          <a:prstGeom prst="rect">
            <a:avLst/>
          </a:prstGeom>
        </p:spPr>
      </p:pic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4E18B146-15E0-4EE0-804F-AFAB8093FE0C}"/>
              </a:ext>
            </a:extLst>
          </p:cNvPr>
          <p:cNvSpPr/>
          <p:nvPr/>
        </p:nvSpPr>
        <p:spPr>
          <a:xfrm>
            <a:off x="4061003" y="2460279"/>
            <a:ext cx="678197" cy="1222825"/>
          </a:xfrm>
          <a:prstGeom prst="downArrow">
            <a:avLst/>
          </a:prstGeom>
          <a:solidFill>
            <a:srgbClr val="FF0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6C8A0FB-5EB7-437C-B8F1-BAAC3B2317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29267"/>
          <a:stretch/>
        </p:blipFill>
        <p:spPr>
          <a:xfrm rot="20334695">
            <a:off x="4422497" y="2337169"/>
            <a:ext cx="1188837" cy="168073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74FA748-EC95-4CDB-93C9-39F12B7BD423}"/>
              </a:ext>
            </a:extLst>
          </p:cNvPr>
          <p:cNvSpPr txBox="1"/>
          <p:nvPr/>
        </p:nvSpPr>
        <p:spPr>
          <a:xfrm>
            <a:off x="4400101" y="1716442"/>
            <a:ext cx="1607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FF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몸 쪽으로 당겨 </a:t>
            </a:r>
            <a:endParaRPr lang="en-US" altLang="ko-KR" sz="2000" b="1" dirty="0">
              <a:solidFill>
                <a:srgbClr val="FFFF00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/>
            <a:r>
              <a:rPr lang="ko-KR" altLang="en-US" sz="2000" b="1" dirty="0">
                <a:solidFill>
                  <a:srgbClr val="FFFF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데려가기</a:t>
            </a:r>
          </a:p>
        </p:txBody>
      </p:sp>
      <p:pic>
        <p:nvPicPr>
          <p:cNvPr id="28" name="그림 27" descr="항공기, 장난감, 옥외설치물이(가) 표시된 사진&#10;&#10;자동 생성된 설명">
            <a:extLst>
              <a:ext uri="{FF2B5EF4-FFF2-40B4-BE49-F238E27FC236}">
                <a16:creationId xmlns:a16="http://schemas.microsoft.com/office/drawing/2014/main" id="{6159F3F0-FFE4-4AEF-B972-3F547D229D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7" t="34269" r="26766" b="22902"/>
          <a:stretch/>
        </p:blipFill>
        <p:spPr>
          <a:xfrm>
            <a:off x="6563614" y="1758195"/>
            <a:ext cx="3027872" cy="2345340"/>
          </a:xfrm>
          <a:prstGeom prst="rect">
            <a:avLst/>
          </a:prstGeom>
        </p:spPr>
      </p:pic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B5D3A4D6-408C-44FA-BCEA-9B7B609C824D}"/>
              </a:ext>
            </a:extLst>
          </p:cNvPr>
          <p:cNvSpPr/>
          <p:nvPr/>
        </p:nvSpPr>
        <p:spPr>
          <a:xfrm rot="10800000">
            <a:off x="8249403" y="1929159"/>
            <a:ext cx="678197" cy="1222825"/>
          </a:xfrm>
          <a:prstGeom prst="downArrow">
            <a:avLst/>
          </a:prstGeom>
          <a:solidFill>
            <a:srgbClr val="FF0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2CC692D7-F738-4460-9701-C1B3CAAAFA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29267"/>
          <a:stretch/>
        </p:blipFill>
        <p:spPr>
          <a:xfrm rot="20334695">
            <a:off x="8610897" y="2033253"/>
            <a:ext cx="1188837" cy="168073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554A1BD-898D-431E-9D65-05F0D19F312C}"/>
              </a:ext>
            </a:extLst>
          </p:cNvPr>
          <p:cNvSpPr txBox="1"/>
          <p:nvPr/>
        </p:nvSpPr>
        <p:spPr>
          <a:xfrm>
            <a:off x="8732853" y="1728044"/>
            <a:ext cx="1607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FF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몸 밖으로 밀어</a:t>
            </a:r>
            <a:endParaRPr lang="en-US" altLang="ko-KR" sz="2000" b="1" dirty="0">
              <a:solidFill>
                <a:srgbClr val="FFFF00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/>
            <a:r>
              <a:rPr lang="ko-KR" altLang="en-US" sz="2000" b="1" dirty="0">
                <a:solidFill>
                  <a:srgbClr val="FFFF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보내기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138D8ACC-4338-4E6A-9444-BCAE6C98E9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70000" contrast="-70000"/>
          </a:blip>
          <a:srcRect l="29267"/>
          <a:stretch/>
        </p:blipFill>
        <p:spPr>
          <a:xfrm rot="20334695">
            <a:off x="11359239" y="5984603"/>
            <a:ext cx="378935" cy="53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0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7C9FA0B9-5D3A-4D6B-A79F-91F132EED3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5"/>
          <a:stretch/>
        </p:blipFill>
        <p:spPr>
          <a:xfrm>
            <a:off x="0" y="-1"/>
            <a:ext cx="12192000" cy="6927011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07A792D-9CCE-451F-9602-15A3F19BC199}"/>
              </a:ext>
            </a:extLst>
          </p:cNvPr>
          <p:cNvSpPr/>
          <p:nvPr/>
        </p:nvSpPr>
        <p:spPr>
          <a:xfrm>
            <a:off x="277716" y="319314"/>
            <a:ext cx="11640457" cy="6241143"/>
          </a:xfrm>
          <a:prstGeom prst="roundRect">
            <a:avLst>
              <a:gd name="adj" fmla="val 4672"/>
            </a:avLst>
          </a:prstGeom>
          <a:solidFill>
            <a:schemeClr val="tx1">
              <a:lumMod val="95000"/>
              <a:lumOff val="5000"/>
              <a:alpha val="6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BB0F24-E7FB-4555-B15F-82DB494399BD}"/>
              </a:ext>
            </a:extLst>
          </p:cNvPr>
          <p:cNvSpPr txBox="1"/>
          <p:nvPr/>
        </p:nvSpPr>
        <p:spPr>
          <a:xfrm>
            <a:off x="474586" y="2924895"/>
            <a:ext cx="110580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과제가 종료되었습니다</a:t>
            </a:r>
            <a:r>
              <a:rPr lang="en-US" altLang="ko-KR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감사합니다</a:t>
            </a:r>
            <a:r>
              <a:rPr lang="en-US" altLang="ko-KR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</a:p>
        </p:txBody>
      </p:sp>
      <p:pic>
        <p:nvPicPr>
          <p:cNvPr id="16" name="그림 15" descr="장난감, 벡터그래픽이(가) 표시된 사진&#10;&#10;자동 생성된 설명">
            <a:extLst>
              <a:ext uri="{FF2B5EF4-FFF2-40B4-BE49-F238E27FC236}">
                <a16:creationId xmlns:a16="http://schemas.microsoft.com/office/drawing/2014/main" id="{E74B922C-408F-4CCA-A22A-7A7B7585D1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0" t="37818" r="17659" b="24793"/>
          <a:stretch/>
        </p:blipFill>
        <p:spPr>
          <a:xfrm>
            <a:off x="10663329" y="444509"/>
            <a:ext cx="1391758" cy="765474"/>
          </a:xfrm>
          <a:prstGeom prst="rect">
            <a:avLst/>
          </a:prstGeom>
        </p:spPr>
      </p:pic>
      <p:pic>
        <p:nvPicPr>
          <p:cNvPr id="17" name="그림 16" descr="항공기, 장난감, 옥외설치물이(가) 표시된 사진&#10;&#10;자동 생성된 설명">
            <a:extLst>
              <a:ext uri="{FF2B5EF4-FFF2-40B4-BE49-F238E27FC236}">
                <a16:creationId xmlns:a16="http://schemas.microsoft.com/office/drawing/2014/main" id="{4BF71419-B6F5-4F56-9C6D-CFF2CD9A2E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4" t="34736" r="17245" b="21443"/>
          <a:stretch/>
        </p:blipFill>
        <p:spPr>
          <a:xfrm>
            <a:off x="9404780" y="377213"/>
            <a:ext cx="1662545" cy="93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306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33388E0-D889-4600-AD90-B049C5DCD9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5"/>
          <a:stretch/>
        </p:blipFill>
        <p:spPr>
          <a:xfrm>
            <a:off x="0" y="0"/>
            <a:ext cx="12382500" cy="685800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66C213E-0023-4722-822C-82306B8D16A7}"/>
              </a:ext>
            </a:extLst>
          </p:cNvPr>
          <p:cNvSpPr/>
          <p:nvPr/>
        </p:nvSpPr>
        <p:spPr>
          <a:xfrm>
            <a:off x="420914" y="812800"/>
            <a:ext cx="11219543" cy="5747657"/>
          </a:xfrm>
          <a:prstGeom prst="roundRect">
            <a:avLst>
              <a:gd name="adj" fmla="val 9091"/>
            </a:avLst>
          </a:prstGeom>
          <a:solidFill>
            <a:srgbClr val="B3D0EB">
              <a:alpha val="6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724DBF-7607-4E25-924B-7ECE444D1156}"/>
              </a:ext>
            </a:extLst>
          </p:cNvPr>
          <p:cNvSpPr txBox="1"/>
          <p:nvPr/>
        </p:nvSpPr>
        <p:spPr>
          <a:xfrm>
            <a:off x="4267653" y="515257"/>
            <a:ext cx="3177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rgbClr val="00206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과제 설명</a:t>
            </a:r>
          </a:p>
        </p:txBody>
      </p:sp>
    </p:spTree>
    <p:extLst>
      <p:ext uri="{BB962C8B-B14F-4D97-AF65-F5344CB8AC3E}">
        <p14:creationId xmlns:p14="http://schemas.microsoft.com/office/powerpoint/2010/main" val="3607353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14A39BE7-D052-470A-BEA7-87745D8CD1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5"/>
          <a:stretch/>
        </p:blipFill>
        <p:spPr>
          <a:xfrm>
            <a:off x="0" y="-1"/>
            <a:ext cx="12192000" cy="6927011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66C213E-0023-4722-822C-82306B8D16A7}"/>
              </a:ext>
            </a:extLst>
          </p:cNvPr>
          <p:cNvSpPr/>
          <p:nvPr/>
        </p:nvSpPr>
        <p:spPr>
          <a:xfrm>
            <a:off x="277716" y="319314"/>
            <a:ext cx="11640457" cy="6241143"/>
          </a:xfrm>
          <a:prstGeom prst="roundRect">
            <a:avLst>
              <a:gd name="adj" fmla="val 4672"/>
            </a:avLst>
          </a:prstGeom>
          <a:solidFill>
            <a:schemeClr val="tx1">
              <a:lumMod val="95000"/>
              <a:lumOff val="5000"/>
              <a:alpha val="6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장난감, 벡터그래픽이(가) 표시된 사진&#10;&#10;자동 생성된 설명">
            <a:extLst>
              <a:ext uri="{FF2B5EF4-FFF2-40B4-BE49-F238E27FC236}">
                <a16:creationId xmlns:a16="http://schemas.microsoft.com/office/drawing/2014/main" id="{30636C95-A3D9-4175-A312-1C930D291F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6" t="37375" r="27219" b="23705"/>
          <a:stretch/>
        </p:blipFill>
        <p:spPr>
          <a:xfrm>
            <a:off x="4805593" y="1949001"/>
            <a:ext cx="2847202" cy="22369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724DBF-7607-4E25-924B-7ECE444D1156}"/>
              </a:ext>
            </a:extLst>
          </p:cNvPr>
          <p:cNvSpPr txBox="1"/>
          <p:nvPr/>
        </p:nvSpPr>
        <p:spPr>
          <a:xfrm>
            <a:off x="4640333" y="352584"/>
            <a:ext cx="3177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과제 설명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BB0F24-E7FB-4555-B15F-82DB494399BD}"/>
              </a:ext>
            </a:extLst>
          </p:cNvPr>
          <p:cNvSpPr txBox="1"/>
          <p:nvPr/>
        </p:nvSpPr>
        <p:spPr>
          <a:xfrm>
            <a:off x="893429" y="4552546"/>
            <a:ext cx="105956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본 과제에서 참가자는 물고기를 자신의 몸 쪽으로</a:t>
            </a:r>
            <a:r>
              <a:rPr lang="en-US" altLang="ko-KR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아래로</a:t>
            </a:r>
            <a:r>
              <a:rPr lang="en-US" altLang="ko-KR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  <a:r>
              <a:rPr lang="ko-KR" altLang="en-US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당겨서 데려가거나 밖으로</a:t>
            </a:r>
            <a:r>
              <a:rPr lang="en-US" altLang="ko-KR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위로</a:t>
            </a:r>
            <a:r>
              <a:rPr lang="en-US" altLang="ko-KR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) </a:t>
            </a:r>
            <a:r>
              <a:rPr lang="ko-KR" altLang="en-US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밀어서 다시 물속으로 보낼 수 있습니다</a:t>
            </a:r>
            <a:r>
              <a:rPr lang="en-US" altLang="ko-KR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</a:p>
          <a:p>
            <a:pPr algn="ctr"/>
            <a:endParaRPr lang="ko-KR" altLang="en-US" sz="3200" b="1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4E18B146-15E0-4EE0-804F-AFAB8093FE0C}"/>
              </a:ext>
            </a:extLst>
          </p:cNvPr>
          <p:cNvSpPr/>
          <p:nvPr/>
        </p:nvSpPr>
        <p:spPr>
          <a:xfrm>
            <a:off x="6398533" y="3299877"/>
            <a:ext cx="678197" cy="1077270"/>
          </a:xfrm>
          <a:prstGeom prst="downArrow">
            <a:avLst/>
          </a:prstGeom>
          <a:solidFill>
            <a:srgbClr val="FF0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6C8A0FB-5EB7-437C-B8F1-BAAC3B2317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29267"/>
          <a:stretch/>
        </p:blipFill>
        <p:spPr>
          <a:xfrm rot="18570107">
            <a:off x="6756747" y="2927080"/>
            <a:ext cx="1188837" cy="168073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74FA748-EC95-4CDB-93C9-39F12B7BD423}"/>
              </a:ext>
            </a:extLst>
          </p:cNvPr>
          <p:cNvSpPr txBox="1"/>
          <p:nvPr/>
        </p:nvSpPr>
        <p:spPr>
          <a:xfrm>
            <a:off x="7127238" y="3501547"/>
            <a:ext cx="1607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FF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몸 쪽으로 당겨 </a:t>
            </a:r>
            <a:endParaRPr lang="en-US" altLang="ko-KR" sz="2000" b="1" dirty="0">
              <a:solidFill>
                <a:srgbClr val="FFFF00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/>
            <a:r>
              <a:rPr lang="ko-KR" altLang="en-US" sz="2000" b="1" dirty="0">
                <a:solidFill>
                  <a:srgbClr val="FFFF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데려가기</a:t>
            </a:r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B5D3A4D6-408C-44FA-BCEA-9B7B609C824D}"/>
              </a:ext>
            </a:extLst>
          </p:cNvPr>
          <p:cNvSpPr/>
          <p:nvPr/>
        </p:nvSpPr>
        <p:spPr>
          <a:xfrm rot="10800000">
            <a:off x="6417929" y="1983058"/>
            <a:ext cx="678197" cy="1023047"/>
          </a:xfrm>
          <a:prstGeom prst="downArrow">
            <a:avLst/>
          </a:prstGeom>
          <a:solidFill>
            <a:srgbClr val="FF0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2CC692D7-F738-4460-9701-C1B3CAAAFA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29267"/>
          <a:stretch/>
        </p:blipFill>
        <p:spPr>
          <a:xfrm rot="21340824">
            <a:off x="6826416" y="1796496"/>
            <a:ext cx="1188837" cy="168073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554A1BD-898D-431E-9D65-05F0D19F312C}"/>
              </a:ext>
            </a:extLst>
          </p:cNvPr>
          <p:cNvSpPr txBox="1"/>
          <p:nvPr/>
        </p:nvSpPr>
        <p:spPr>
          <a:xfrm>
            <a:off x="7076730" y="2494359"/>
            <a:ext cx="1607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FF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몸 밖으로 밀어</a:t>
            </a:r>
            <a:endParaRPr lang="en-US" altLang="ko-KR" sz="2000" b="1" dirty="0">
              <a:solidFill>
                <a:srgbClr val="FFFF00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/>
            <a:r>
              <a:rPr lang="ko-KR" altLang="en-US" sz="2000" b="1" dirty="0">
                <a:solidFill>
                  <a:srgbClr val="FFFF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보내기</a:t>
            </a:r>
          </a:p>
        </p:txBody>
      </p:sp>
    </p:spTree>
    <p:extLst>
      <p:ext uri="{BB962C8B-B14F-4D97-AF65-F5344CB8AC3E}">
        <p14:creationId xmlns:p14="http://schemas.microsoft.com/office/powerpoint/2010/main" val="4158327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14A39BE7-D052-470A-BEA7-87745D8CD1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5"/>
          <a:stretch/>
        </p:blipFill>
        <p:spPr>
          <a:xfrm>
            <a:off x="0" y="-1"/>
            <a:ext cx="12192000" cy="6927011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66C213E-0023-4722-822C-82306B8D16A7}"/>
              </a:ext>
            </a:extLst>
          </p:cNvPr>
          <p:cNvSpPr/>
          <p:nvPr/>
        </p:nvSpPr>
        <p:spPr>
          <a:xfrm>
            <a:off x="277716" y="319314"/>
            <a:ext cx="11640457" cy="6241143"/>
          </a:xfrm>
          <a:prstGeom prst="roundRect">
            <a:avLst>
              <a:gd name="adj" fmla="val 4672"/>
            </a:avLst>
          </a:prstGeom>
          <a:solidFill>
            <a:schemeClr val="tx1">
              <a:lumMod val="95000"/>
              <a:lumOff val="5000"/>
              <a:alpha val="6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항공기, 장난감, 옥외설치물이(가) 표시된 사진&#10;&#10;자동 생성된 설명">
            <a:extLst>
              <a:ext uri="{FF2B5EF4-FFF2-40B4-BE49-F238E27FC236}">
                <a16:creationId xmlns:a16="http://schemas.microsoft.com/office/drawing/2014/main" id="{30978568-1B46-4DCA-AE30-BD41451F61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7" t="34269" r="26766" b="22902"/>
          <a:stretch/>
        </p:blipFill>
        <p:spPr>
          <a:xfrm>
            <a:off x="4677313" y="1864093"/>
            <a:ext cx="3027872" cy="23453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724DBF-7607-4E25-924B-7ECE444D1156}"/>
              </a:ext>
            </a:extLst>
          </p:cNvPr>
          <p:cNvSpPr txBox="1"/>
          <p:nvPr/>
        </p:nvSpPr>
        <p:spPr>
          <a:xfrm>
            <a:off x="4640333" y="352584"/>
            <a:ext cx="3177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과제 설명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BB0F24-E7FB-4555-B15F-82DB494399BD}"/>
              </a:ext>
            </a:extLst>
          </p:cNvPr>
          <p:cNvSpPr txBox="1"/>
          <p:nvPr/>
        </p:nvSpPr>
        <p:spPr>
          <a:xfrm>
            <a:off x="893429" y="4552546"/>
            <a:ext cx="105956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본 과제에서 참가자는 물고기를 자신의 몸 쪽으로</a:t>
            </a:r>
            <a:r>
              <a:rPr lang="en-US" altLang="ko-KR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아래로</a:t>
            </a:r>
            <a:r>
              <a:rPr lang="en-US" altLang="ko-KR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  <a:r>
              <a:rPr lang="ko-KR" altLang="en-US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당겨서 데려가거나 밖으로</a:t>
            </a:r>
            <a:r>
              <a:rPr lang="en-US" altLang="ko-KR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위로</a:t>
            </a:r>
            <a:r>
              <a:rPr lang="en-US" altLang="ko-KR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) </a:t>
            </a:r>
            <a:r>
              <a:rPr lang="ko-KR" altLang="en-US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밀어서 다시 물속으로 보낼 수 있습니다</a:t>
            </a:r>
            <a:r>
              <a:rPr lang="en-US" altLang="ko-KR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</a:p>
          <a:p>
            <a:pPr algn="ctr"/>
            <a:endParaRPr lang="ko-KR" altLang="en-US" sz="3200" b="1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4E18B146-15E0-4EE0-804F-AFAB8093FE0C}"/>
              </a:ext>
            </a:extLst>
          </p:cNvPr>
          <p:cNvSpPr/>
          <p:nvPr/>
        </p:nvSpPr>
        <p:spPr>
          <a:xfrm>
            <a:off x="6398533" y="3299877"/>
            <a:ext cx="678197" cy="1077270"/>
          </a:xfrm>
          <a:prstGeom prst="downArrow">
            <a:avLst/>
          </a:prstGeom>
          <a:solidFill>
            <a:srgbClr val="FF0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6C8A0FB-5EB7-437C-B8F1-BAAC3B2317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29267"/>
          <a:stretch/>
        </p:blipFill>
        <p:spPr>
          <a:xfrm rot="18570107">
            <a:off x="6756747" y="2927080"/>
            <a:ext cx="1188837" cy="168073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74FA748-EC95-4CDB-93C9-39F12B7BD423}"/>
              </a:ext>
            </a:extLst>
          </p:cNvPr>
          <p:cNvSpPr txBox="1"/>
          <p:nvPr/>
        </p:nvSpPr>
        <p:spPr>
          <a:xfrm>
            <a:off x="7127238" y="3501547"/>
            <a:ext cx="1607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FF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몸 쪽으로 당겨 </a:t>
            </a:r>
            <a:endParaRPr lang="en-US" altLang="ko-KR" sz="2000" b="1" dirty="0">
              <a:solidFill>
                <a:srgbClr val="FFFF00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/>
            <a:r>
              <a:rPr lang="ko-KR" altLang="en-US" sz="2000" b="1" dirty="0">
                <a:solidFill>
                  <a:srgbClr val="FFFF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데려가기</a:t>
            </a:r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B5D3A4D6-408C-44FA-BCEA-9B7B609C824D}"/>
              </a:ext>
            </a:extLst>
          </p:cNvPr>
          <p:cNvSpPr/>
          <p:nvPr/>
        </p:nvSpPr>
        <p:spPr>
          <a:xfrm rot="10800000">
            <a:off x="6417929" y="1983058"/>
            <a:ext cx="678197" cy="1023047"/>
          </a:xfrm>
          <a:prstGeom prst="downArrow">
            <a:avLst/>
          </a:prstGeom>
          <a:solidFill>
            <a:srgbClr val="FF0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2CC692D7-F738-4460-9701-C1B3CAAAFA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29267"/>
          <a:stretch/>
        </p:blipFill>
        <p:spPr>
          <a:xfrm rot="21340824">
            <a:off x="6826416" y="1796496"/>
            <a:ext cx="1188837" cy="168073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554A1BD-898D-431E-9D65-05F0D19F312C}"/>
              </a:ext>
            </a:extLst>
          </p:cNvPr>
          <p:cNvSpPr txBox="1"/>
          <p:nvPr/>
        </p:nvSpPr>
        <p:spPr>
          <a:xfrm>
            <a:off x="7076730" y="2494359"/>
            <a:ext cx="1607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FF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몸 밖으로 밀어</a:t>
            </a:r>
            <a:endParaRPr lang="en-US" altLang="ko-KR" sz="2000" b="1" dirty="0">
              <a:solidFill>
                <a:srgbClr val="FFFF00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/>
            <a:r>
              <a:rPr lang="ko-KR" altLang="en-US" sz="2000" b="1" dirty="0">
                <a:solidFill>
                  <a:srgbClr val="FFFF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보내기</a:t>
            </a:r>
          </a:p>
        </p:txBody>
      </p:sp>
    </p:spTree>
    <p:extLst>
      <p:ext uri="{BB962C8B-B14F-4D97-AF65-F5344CB8AC3E}">
        <p14:creationId xmlns:p14="http://schemas.microsoft.com/office/powerpoint/2010/main" val="1751013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14A39BE7-D052-470A-BEA7-87745D8CD1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5"/>
          <a:stretch/>
        </p:blipFill>
        <p:spPr>
          <a:xfrm>
            <a:off x="0" y="-1"/>
            <a:ext cx="12192000" cy="6927011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66C213E-0023-4722-822C-82306B8D16A7}"/>
              </a:ext>
            </a:extLst>
          </p:cNvPr>
          <p:cNvSpPr/>
          <p:nvPr/>
        </p:nvSpPr>
        <p:spPr>
          <a:xfrm>
            <a:off x="277716" y="319314"/>
            <a:ext cx="11640457" cy="6241143"/>
          </a:xfrm>
          <a:prstGeom prst="roundRect">
            <a:avLst>
              <a:gd name="adj" fmla="val 4672"/>
            </a:avLst>
          </a:prstGeom>
          <a:solidFill>
            <a:schemeClr val="tx1">
              <a:lumMod val="95000"/>
              <a:lumOff val="5000"/>
              <a:alpha val="6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 descr="장난감, 벡터그래픽이(가) 표시된 사진&#10;&#10;자동 생성된 설명">
            <a:extLst>
              <a:ext uri="{FF2B5EF4-FFF2-40B4-BE49-F238E27FC236}">
                <a16:creationId xmlns:a16="http://schemas.microsoft.com/office/drawing/2014/main" id="{C1072BC9-8DF0-4521-8AA5-910D615A86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6" t="37375" r="27219" b="23705"/>
          <a:stretch/>
        </p:blipFill>
        <p:spPr>
          <a:xfrm>
            <a:off x="2650174" y="1833387"/>
            <a:ext cx="2847202" cy="2236992"/>
          </a:xfrm>
          <a:prstGeom prst="rect">
            <a:avLst/>
          </a:prstGeom>
        </p:spPr>
      </p:pic>
      <p:pic>
        <p:nvPicPr>
          <p:cNvPr id="8" name="그림 7" descr="항공기, 장난감, 옥외설치물이(가) 표시된 사진&#10;&#10;자동 생성된 설명">
            <a:extLst>
              <a:ext uri="{FF2B5EF4-FFF2-40B4-BE49-F238E27FC236}">
                <a16:creationId xmlns:a16="http://schemas.microsoft.com/office/drawing/2014/main" id="{938BF642-5334-44C4-9E2F-CF3E35A519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7" t="34269" r="26766" b="22902"/>
          <a:stretch/>
        </p:blipFill>
        <p:spPr>
          <a:xfrm>
            <a:off x="6266778" y="1783884"/>
            <a:ext cx="3027872" cy="23453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BB0F24-E7FB-4555-B15F-82DB494399BD}"/>
              </a:ext>
            </a:extLst>
          </p:cNvPr>
          <p:cNvSpPr txBox="1"/>
          <p:nvPr/>
        </p:nvSpPr>
        <p:spPr>
          <a:xfrm>
            <a:off x="893429" y="4552546"/>
            <a:ext cx="105956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초록 물고기는 몸 쪽으로 당기고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, </a:t>
            </a:r>
            <a:r>
              <a:rPr lang="ko-KR" altLang="en-US" sz="3200" b="1" dirty="0">
                <a:solidFill>
                  <a:prstClr val="white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주황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물고기는 몸 바깥쪽으로 밀어내세요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화면 끝까지 충분히 당기거나 밀어야 반응이 입력됩니다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. 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9578A071-1D6B-4C03-93D3-7600A66FDD8A}"/>
              </a:ext>
            </a:extLst>
          </p:cNvPr>
          <p:cNvSpPr/>
          <p:nvPr/>
        </p:nvSpPr>
        <p:spPr>
          <a:xfrm>
            <a:off x="4204373" y="2612842"/>
            <a:ext cx="678197" cy="1222825"/>
          </a:xfrm>
          <a:prstGeom prst="downArrow">
            <a:avLst/>
          </a:prstGeom>
          <a:solidFill>
            <a:srgbClr val="FF0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F16D404-1A75-4BE4-8CB9-B12E656FE1B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29267"/>
          <a:stretch/>
        </p:blipFill>
        <p:spPr>
          <a:xfrm rot="20334695">
            <a:off x="4537665" y="2586042"/>
            <a:ext cx="1188837" cy="1680730"/>
          </a:xfrm>
          <a:prstGeom prst="rect">
            <a:avLst/>
          </a:prstGeom>
        </p:spPr>
      </p:pic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AFDC2717-82F4-4E4C-B410-7F24152CD98C}"/>
              </a:ext>
            </a:extLst>
          </p:cNvPr>
          <p:cNvSpPr/>
          <p:nvPr/>
        </p:nvSpPr>
        <p:spPr>
          <a:xfrm rot="10800000">
            <a:off x="8340050" y="2169374"/>
            <a:ext cx="678197" cy="1222825"/>
          </a:xfrm>
          <a:prstGeom prst="downArrow">
            <a:avLst/>
          </a:prstGeom>
          <a:solidFill>
            <a:srgbClr val="FF0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811A737-7D08-4DF5-91DF-F8111BF108F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29267"/>
          <a:stretch/>
        </p:blipFill>
        <p:spPr>
          <a:xfrm rot="20334695">
            <a:off x="8673342" y="2255428"/>
            <a:ext cx="1188837" cy="16807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8F25DB-3667-47AB-9265-E49CF8E86D83}"/>
              </a:ext>
            </a:extLst>
          </p:cNvPr>
          <p:cNvSpPr txBox="1"/>
          <p:nvPr/>
        </p:nvSpPr>
        <p:spPr>
          <a:xfrm>
            <a:off x="4640333" y="352584"/>
            <a:ext cx="3177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과제 설명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D39C99-41D2-48D3-B31D-F88D51967D60}"/>
              </a:ext>
            </a:extLst>
          </p:cNvPr>
          <p:cNvSpPr txBox="1"/>
          <p:nvPr/>
        </p:nvSpPr>
        <p:spPr>
          <a:xfrm>
            <a:off x="4586215" y="2028337"/>
            <a:ext cx="1123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데려가기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3320EC-D85B-480B-B782-B56BC205FA39}"/>
              </a:ext>
            </a:extLst>
          </p:cNvPr>
          <p:cNvSpPr txBox="1"/>
          <p:nvPr/>
        </p:nvSpPr>
        <p:spPr>
          <a:xfrm>
            <a:off x="8679148" y="1933549"/>
            <a:ext cx="914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보내기</a:t>
            </a:r>
          </a:p>
        </p:txBody>
      </p:sp>
    </p:spTree>
    <p:extLst>
      <p:ext uri="{BB962C8B-B14F-4D97-AF65-F5344CB8AC3E}">
        <p14:creationId xmlns:p14="http://schemas.microsoft.com/office/powerpoint/2010/main" val="2899940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E58BBC53-EBFF-44DA-A1E3-213A4AD64B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5"/>
          <a:stretch/>
        </p:blipFill>
        <p:spPr>
          <a:xfrm>
            <a:off x="0" y="-1"/>
            <a:ext cx="12192000" cy="6927011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0F45DE0-432E-4670-ADBA-0063B10224DA}"/>
              </a:ext>
            </a:extLst>
          </p:cNvPr>
          <p:cNvSpPr/>
          <p:nvPr/>
        </p:nvSpPr>
        <p:spPr>
          <a:xfrm>
            <a:off x="277716" y="319314"/>
            <a:ext cx="11640457" cy="6241143"/>
          </a:xfrm>
          <a:prstGeom prst="roundRect">
            <a:avLst>
              <a:gd name="adj" fmla="val 4672"/>
            </a:avLst>
          </a:prstGeom>
          <a:solidFill>
            <a:schemeClr val="tx1">
              <a:lumMod val="95000"/>
              <a:lumOff val="5000"/>
              <a:alpha val="6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BB0F24-E7FB-4555-B15F-82DB494399BD}"/>
              </a:ext>
            </a:extLst>
          </p:cNvPr>
          <p:cNvSpPr txBox="1"/>
          <p:nvPr/>
        </p:nvSpPr>
        <p:spPr>
          <a:xfrm>
            <a:off x="1448702" y="5129653"/>
            <a:ext cx="94850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이 때 물고기가 참가자를 평가하는 말들은 무시하고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물고기 색에만 반응해주세요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.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</p:txBody>
      </p:sp>
      <p:pic>
        <p:nvPicPr>
          <p:cNvPr id="4" name="그림 3" descr="화살이(가) 표시된 사진&#10;&#10;자동 생성된 설명">
            <a:extLst>
              <a:ext uri="{FF2B5EF4-FFF2-40B4-BE49-F238E27FC236}">
                <a16:creationId xmlns:a16="http://schemas.microsoft.com/office/drawing/2014/main" id="{C9DB5859-08A6-43D8-AE06-E5B849F83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8305">
            <a:off x="1403743" y="721564"/>
            <a:ext cx="4795960" cy="20688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D764A31-6EDF-4B6B-AED6-C2B4EC68B7CF}"/>
              </a:ext>
            </a:extLst>
          </p:cNvPr>
          <p:cNvSpPr txBox="1"/>
          <p:nvPr/>
        </p:nvSpPr>
        <p:spPr>
          <a:xfrm>
            <a:off x="2352176" y="1588688"/>
            <a:ext cx="2600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휴먼편지체" panose="02030504000101010101" pitchFamily="18" charset="-127"/>
                <a:cs typeface="Arial" panose="020B0604020202020204" pitchFamily="34" charset="0"/>
              </a:rPr>
              <a:t>넌 이기적이야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휴먼편지체" panose="02030504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16" name="그림 15" descr="장난감, 벡터그래픽이(가) 표시된 사진&#10;&#10;자동 생성된 설명">
            <a:extLst>
              <a:ext uri="{FF2B5EF4-FFF2-40B4-BE49-F238E27FC236}">
                <a16:creationId xmlns:a16="http://schemas.microsoft.com/office/drawing/2014/main" id="{E74B922C-408F-4CCA-A22A-7A7B7585D1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0" t="37818" r="17659" b="24793"/>
          <a:stretch/>
        </p:blipFill>
        <p:spPr>
          <a:xfrm>
            <a:off x="2221186" y="2722820"/>
            <a:ext cx="3907207" cy="2148983"/>
          </a:xfrm>
          <a:prstGeom prst="rect">
            <a:avLst/>
          </a:prstGeom>
        </p:spPr>
      </p:pic>
      <p:pic>
        <p:nvPicPr>
          <p:cNvPr id="17" name="그림 16" descr="항공기, 장난감, 옥외설치물이(가) 표시된 사진&#10;&#10;자동 생성된 설명">
            <a:extLst>
              <a:ext uri="{FF2B5EF4-FFF2-40B4-BE49-F238E27FC236}">
                <a16:creationId xmlns:a16="http://schemas.microsoft.com/office/drawing/2014/main" id="{4BF71419-B6F5-4F56-9C6D-CFF2CD9A2E5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4" t="34736" r="17245" b="21443"/>
          <a:stretch/>
        </p:blipFill>
        <p:spPr>
          <a:xfrm>
            <a:off x="5932892" y="2659851"/>
            <a:ext cx="4254500" cy="2399704"/>
          </a:xfrm>
          <a:prstGeom prst="rect">
            <a:avLst/>
          </a:prstGeom>
        </p:spPr>
      </p:pic>
      <p:pic>
        <p:nvPicPr>
          <p:cNvPr id="22" name="그림 21" descr="화살이(가) 표시된 사진&#10;&#10;자동 생성된 설명">
            <a:extLst>
              <a:ext uri="{FF2B5EF4-FFF2-40B4-BE49-F238E27FC236}">
                <a16:creationId xmlns:a16="http://schemas.microsoft.com/office/drawing/2014/main" id="{8C452E4B-DEC8-40D0-B5F3-BD0493CB7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8305">
            <a:off x="5790834" y="721564"/>
            <a:ext cx="4795960" cy="206884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9BA36AF-BAAE-4269-BEFC-1A7056911EEE}"/>
              </a:ext>
            </a:extLst>
          </p:cNvPr>
          <p:cNvSpPr txBox="1"/>
          <p:nvPr/>
        </p:nvSpPr>
        <p:spPr>
          <a:xfrm>
            <a:off x="6891667" y="1588688"/>
            <a:ext cx="2600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넌 멋쟁이야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E06966CB-6C74-4D7A-85A2-446DEB1DD31E}"/>
              </a:ext>
            </a:extLst>
          </p:cNvPr>
          <p:cNvSpPr/>
          <p:nvPr/>
        </p:nvSpPr>
        <p:spPr>
          <a:xfrm>
            <a:off x="4224305" y="3248291"/>
            <a:ext cx="678197" cy="1222825"/>
          </a:xfrm>
          <a:prstGeom prst="downArrow">
            <a:avLst/>
          </a:prstGeom>
          <a:solidFill>
            <a:srgbClr val="FF0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C36CF4FB-AB47-430F-A784-D5ACADA619DF}"/>
              </a:ext>
            </a:extLst>
          </p:cNvPr>
          <p:cNvSpPr/>
          <p:nvPr/>
        </p:nvSpPr>
        <p:spPr>
          <a:xfrm rot="10800000">
            <a:off x="8321939" y="3060689"/>
            <a:ext cx="678197" cy="1222825"/>
          </a:xfrm>
          <a:prstGeom prst="downArrow">
            <a:avLst/>
          </a:prstGeom>
          <a:solidFill>
            <a:srgbClr val="FF0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E972567-91C0-4500-A131-2BAC314F634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29267"/>
          <a:stretch/>
        </p:blipFill>
        <p:spPr>
          <a:xfrm rot="20334695">
            <a:off x="8759280" y="3057564"/>
            <a:ext cx="1188837" cy="168073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23E45F2-9B5B-42C3-9B32-E8F199EBE12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29267"/>
          <a:stretch/>
        </p:blipFill>
        <p:spPr>
          <a:xfrm rot="20334695">
            <a:off x="4599275" y="3351752"/>
            <a:ext cx="1188837" cy="168073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DF34EE0-9BDD-450D-B3F6-0B534EA5A763}"/>
              </a:ext>
            </a:extLst>
          </p:cNvPr>
          <p:cNvSpPr txBox="1"/>
          <p:nvPr/>
        </p:nvSpPr>
        <p:spPr>
          <a:xfrm>
            <a:off x="4640333" y="352584"/>
            <a:ext cx="3177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과제 설명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8623EF-8E9F-4789-8675-4B8ACF2D44FA}"/>
              </a:ext>
            </a:extLst>
          </p:cNvPr>
          <p:cNvSpPr txBox="1"/>
          <p:nvPr/>
        </p:nvSpPr>
        <p:spPr>
          <a:xfrm>
            <a:off x="4601880" y="2878701"/>
            <a:ext cx="1123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데려가기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81A762-F4B4-458D-91A8-7134A078AA62}"/>
              </a:ext>
            </a:extLst>
          </p:cNvPr>
          <p:cNvSpPr txBox="1"/>
          <p:nvPr/>
        </p:nvSpPr>
        <p:spPr>
          <a:xfrm>
            <a:off x="8733787" y="2821299"/>
            <a:ext cx="914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보내기</a:t>
            </a:r>
          </a:p>
        </p:txBody>
      </p:sp>
    </p:spTree>
    <p:extLst>
      <p:ext uri="{BB962C8B-B14F-4D97-AF65-F5344CB8AC3E}">
        <p14:creationId xmlns:p14="http://schemas.microsoft.com/office/powerpoint/2010/main" val="2853718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7C9FA0B9-5D3A-4D6B-A79F-91F132EED3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5"/>
          <a:stretch/>
        </p:blipFill>
        <p:spPr>
          <a:xfrm>
            <a:off x="0" y="-1"/>
            <a:ext cx="12192000" cy="6927011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07A792D-9CCE-451F-9602-15A3F19BC199}"/>
              </a:ext>
            </a:extLst>
          </p:cNvPr>
          <p:cNvSpPr/>
          <p:nvPr/>
        </p:nvSpPr>
        <p:spPr>
          <a:xfrm>
            <a:off x="277716" y="319314"/>
            <a:ext cx="11640457" cy="6241143"/>
          </a:xfrm>
          <a:prstGeom prst="roundRect">
            <a:avLst>
              <a:gd name="adj" fmla="val 4672"/>
            </a:avLst>
          </a:prstGeom>
          <a:solidFill>
            <a:schemeClr val="tx1">
              <a:lumMod val="95000"/>
              <a:lumOff val="5000"/>
              <a:alpha val="6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BB0F24-E7FB-4555-B15F-82DB494399BD}"/>
              </a:ext>
            </a:extLst>
          </p:cNvPr>
          <p:cNvSpPr txBox="1"/>
          <p:nvPr/>
        </p:nvSpPr>
        <p:spPr>
          <a:xfrm>
            <a:off x="712988" y="4913765"/>
            <a:ext cx="110580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단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,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물고기가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‘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보내줘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’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 혹은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‘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데려가줘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’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라고 요청할 때에는 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물고기의 색과 무관하게 꼭 요청사항을 들어주세요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. 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</p:txBody>
      </p:sp>
      <p:pic>
        <p:nvPicPr>
          <p:cNvPr id="4" name="그림 3" descr="화살이(가) 표시된 사진&#10;&#10;자동 생성된 설명">
            <a:extLst>
              <a:ext uri="{FF2B5EF4-FFF2-40B4-BE49-F238E27FC236}">
                <a16:creationId xmlns:a16="http://schemas.microsoft.com/office/drawing/2014/main" id="{C9DB5859-08A6-43D8-AE06-E5B849F83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8305">
            <a:off x="1403743" y="721564"/>
            <a:ext cx="4795960" cy="20688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D764A31-6EDF-4B6B-AED6-C2B4EC68B7CF}"/>
              </a:ext>
            </a:extLst>
          </p:cNvPr>
          <p:cNvSpPr txBox="1"/>
          <p:nvPr/>
        </p:nvSpPr>
        <p:spPr>
          <a:xfrm>
            <a:off x="2562538" y="1604781"/>
            <a:ext cx="2600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나를 보내줘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</p:txBody>
      </p:sp>
      <p:pic>
        <p:nvPicPr>
          <p:cNvPr id="16" name="그림 15" descr="장난감, 벡터그래픽이(가) 표시된 사진&#10;&#10;자동 생성된 설명">
            <a:extLst>
              <a:ext uri="{FF2B5EF4-FFF2-40B4-BE49-F238E27FC236}">
                <a16:creationId xmlns:a16="http://schemas.microsoft.com/office/drawing/2014/main" id="{E74B922C-408F-4CCA-A22A-7A7B7585D1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0" t="37818" r="17659" b="24793"/>
          <a:stretch/>
        </p:blipFill>
        <p:spPr>
          <a:xfrm>
            <a:off x="2212677" y="2764782"/>
            <a:ext cx="3907207" cy="2148983"/>
          </a:xfrm>
          <a:prstGeom prst="rect">
            <a:avLst/>
          </a:prstGeom>
        </p:spPr>
      </p:pic>
      <p:pic>
        <p:nvPicPr>
          <p:cNvPr id="17" name="그림 16" descr="항공기, 장난감, 옥외설치물이(가) 표시된 사진&#10;&#10;자동 생성된 설명">
            <a:extLst>
              <a:ext uri="{FF2B5EF4-FFF2-40B4-BE49-F238E27FC236}">
                <a16:creationId xmlns:a16="http://schemas.microsoft.com/office/drawing/2014/main" id="{4BF71419-B6F5-4F56-9C6D-CFF2CD9A2E5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4" t="34736" r="17245" b="21443"/>
          <a:stretch/>
        </p:blipFill>
        <p:spPr>
          <a:xfrm>
            <a:off x="5792552" y="2749842"/>
            <a:ext cx="4254500" cy="2399704"/>
          </a:xfrm>
          <a:prstGeom prst="rect">
            <a:avLst/>
          </a:prstGeom>
        </p:spPr>
      </p:pic>
      <p:pic>
        <p:nvPicPr>
          <p:cNvPr id="22" name="그림 21" descr="화살이(가) 표시된 사진&#10;&#10;자동 생성된 설명">
            <a:extLst>
              <a:ext uri="{FF2B5EF4-FFF2-40B4-BE49-F238E27FC236}">
                <a16:creationId xmlns:a16="http://schemas.microsoft.com/office/drawing/2014/main" id="{8C452E4B-DEC8-40D0-B5F3-BD0493CB7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8305">
            <a:off x="5790834" y="721564"/>
            <a:ext cx="4795960" cy="206884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9BA36AF-BAAE-4269-BEFC-1A7056911EEE}"/>
              </a:ext>
            </a:extLst>
          </p:cNvPr>
          <p:cNvSpPr txBox="1"/>
          <p:nvPr/>
        </p:nvSpPr>
        <p:spPr>
          <a:xfrm>
            <a:off x="6815467" y="1588688"/>
            <a:ext cx="2600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나를 데려가줘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3D20EABA-062D-49A1-BA47-66C69E764B6C}"/>
              </a:ext>
            </a:extLst>
          </p:cNvPr>
          <p:cNvSpPr/>
          <p:nvPr/>
        </p:nvSpPr>
        <p:spPr>
          <a:xfrm rot="10800000">
            <a:off x="4179301" y="3216212"/>
            <a:ext cx="678197" cy="1222825"/>
          </a:xfrm>
          <a:prstGeom prst="downArrow">
            <a:avLst/>
          </a:prstGeom>
          <a:solidFill>
            <a:srgbClr val="FF0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15E64965-A9B3-44B2-9337-3EC3095B3728}"/>
              </a:ext>
            </a:extLst>
          </p:cNvPr>
          <p:cNvSpPr/>
          <p:nvPr/>
        </p:nvSpPr>
        <p:spPr>
          <a:xfrm>
            <a:off x="8188814" y="3310866"/>
            <a:ext cx="678197" cy="1222825"/>
          </a:xfrm>
          <a:prstGeom prst="downArrow">
            <a:avLst/>
          </a:prstGeom>
          <a:solidFill>
            <a:srgbClr val="FF0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23E45F2-9B5B-42C3-9B32-E8F199EBE12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29267"/>
          <a:stretch/>
        </p:blipFill>
        <p:spPr>
          <a:xfrm rot="20334695">
            <a:off x="8580774" y="3295129"/>
            <a:ext cx="1188837" cy="168073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E972567-91C0-4500-A131-2BAC314F634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29267"/>
          <a:stretch/>
        </p:blipFill>
        <p:spPr>
          <a:xfrm rot="20334695">
            <a:off x="4571260" y="3155379"/>
            <a:ext cx="1188837" cy="168073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06F2561-AEBD-4DD9-AB0B-804D92D0D1EF}"/>
              </a:ext>
            </a:extLst>
          </p:cNvPr>
          <p:cNvSpPr txBox="1"/>
          <p:nvPr/>
        </p:nvSpPr>
        <p:spPr>
          <a:xfrm>
            <a:off x="4536977" y="2914717"/>
            <a:ext cx="914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보내기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EB048F-7C7C-4505-A977-31144508F758}"/>
              </a:ext>
            </a:extLst>
          </p:cNvPr>
          <p:cNvSpPr txBox="1"/>
          <p:nvPr/>
        </p:nvSpPr>
        <p:spPr>
          <a:xfrm>
            <a:off x="8464235" y="2882188"/>
            <a:ext cx="1123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데려가기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430F59-DA7F-4E4C-A177-A04FF2D58824}"/>
              </a:ext>
            </a:extLst>
          </p:cNvPr>
          <p:cNvSpPr txBox="1"/>
          <p:nvPr/>
        </p:nvSpPr>
        <p:spPr>
          <a:xfrm>
            <a:off x="4640333" y="352584"/>
            <a:ext cx="3177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과제 설명</a:t>
            </a:r>
          </a:p>
        </p:txBody>
      </p:sp>
    </p:spTree>
    <p:extLst>
      <p:ext uri="{BB962C8B-B14F-4D97-AF65-F5344CB8AC3E}">
        <p14:creationId xmlns:p14="http://schemas.microsoft.com/office/powerpoint/2010/main" val="312457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7C9FA0B9-5D3A-4D6B-A79F-91F132EED3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5"/>
          <a:stretch/>
        </p:blipFill>
        <p:spPr>
          <a:xfrm>
            <a:off x="0" y="-1"/>
            <a:ext cx="12192000" cy="6927011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07A792D-9CCE-451F-9602-15A3F19BC199}"/>
              </a:ext>
            </a:extLst>
          </p:cNvPr>
          <p:cNvSpPr/>
          <p:nvPr/>
        </p:nvSpPr>
        <p:spPr>
          <a:xfrm>
            <a:off x="277716" y="319314"/>
            <a:ext cx="11640457" cy="6241143"/>
          </a:xfrm>
          <a:prstGeom prst="roundRect">
            <a:avLst>
              <a:gd name="adj" fmla="val 4672"/>
            </a:avLst>
          </a:prstGeom>
          <a:solidFill>
            <a:schemeClr val="tx1">
              <a:lumMod val="95000"/>
              <a:lumOff val="5000"/>
              <a:alpha val="6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BB0F24-E7FB-4555-B15F-82DB494399BD}"/>
              </a:ext>
            </a:extLst>
          </p:cNvPr>
          <p:cNvSpPr txBox="1"/>
          <p:nvPr/>
        </p:nvSpPr>
        <p:spPr>
          <a:xfrm>
            <a:off x="566950" y="2362667"/>
            <a:ext cx="110580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과제 설명을 다시 들으시겠습니까</a:t>
            </a:r>
            <a:r>
              <a:rPr lang="en-US" altLang="ko-KR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?</a:t>
            </a:r>
            <a:br>
              <a:rPr lang="en-US" altLang="ko-KR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</a:br>
            <a:r>
              <a:rPr lang="en-US" altLang="ko-KR" sz="20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실험 진행자에게 말해주세요</a:t>
            </a:r>
            <a:r>
              <a:rPr lang="en-US" altLang="ko-KR" sz="20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  <a:endParaRPr lang="en-US" altLang="ko-KR" sz="3200" b="1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/>
            <a:endParaRPr lang="en-US" altLang="ko-KR" sz="3200" b="1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Y / N</a:t>
            </a:r>
            <a:endParaRPr lang="ko-KR" altLang="en-US" sz="3200" b="1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6" name="그림 15" descr="장난감, 벡터그래픽이(가) 표시된 사진&#10;&#10;자동 생성된 설명">
            <a:extLst>
              <a:ext uri="{FF2B5EF4-FFF2-40B4-BE49-F238E27FC236}">
                <a16:creationId xmlns:a16="http://schemas.microsoft.com/office/drawing/2014/main" id="{E74B922C-408F-4CCA-A22A-7A7B7585D1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0" t="37818" r="17659" b="24793"/>
          <a:stretch/>
        </p:blipFill>
        <p:spPr>
          <a:xfrm>
            <a:off x="10663329" y="444509"/>
            <a:ext cx="1391758" cy="765474"/>
          </a:xfrm>
          <a:prstGeom prst="rect">
            <a:avLst/>
          </a:prstGeom>
        </p:spPr>
      </p:pic>
      <p:pic>
        <p:nvPicPr>
          <p:cNvPr id="17" name="그림 16" descr="항공기, 장난감, 옥외설치물이(가) 표시된 사진&#10;&#10;자동 생성된 설명">
            <a:extLst>
              <a:ext uri="{FF2B5EF4-FFF2-40B4-BE49-F238E27FC236}">
                <a16:creationId xmlns:a16="http://schemas.microsoft.com/office/drawing/2014/main" id="{4BF71419-B6F5-4F56-9C6D-CFF2CD9A2E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4" t="34736" r="17245" b="21443"/>
          <a:stretch/>
        </p:blipFill>
        <p:spPr>
          <a:xfrm>
            <a:off x="9404780" y="377213"/>
            <a:ext cx="1662545" cy="93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41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7C9FA0B9-5D3A-4D6B-A79F-91F132EED3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5"/>
          <a:stretch/>
        </p:blipFill>
        <p:spPr>
          <a:xfrm>
            <a:off x="0" y="-1"/>
            <a:ext cx="12192000" cy="6927011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07A792D-9CCE-451F-9602-15A3F19BC199}"/>
              </a:ext>
            </a:extLst>
          </p:cNvPr>
          <p:cNvSpPr/>
          <p:nvPr/>
        </p:nvSpPr>
        <p:spPr>
          <a:xfrm>
            <a:off x="277716" y="319314"/>
            <a:ext cx="11640457" cy="6241143"/>
          </a:xfrm>
          <a:prstGeom prst="roundRect">
            <a:avLst>
              <a:gd name="adj" fmla="val 4672"/>
            </a:avLst>
          </a:prstGeom>
          <a:solidFill>
            <a:schemeClr val="tx1">
              <a:lumMod val="95000"/>
              <a:lumOff val="5000"/>
              <a:alpha val="6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BB0F24-E7FB-4555-B15F-82DB494399BD}"/>
              </a:ext>
            </a:extLst>
          </p:cNvPr>
          <p:cNvSpPr txBox="1"/>
          <p:nvPr/>
        </p:nvSpPr>
        <p:spPr>
          <a:xfrm>
            <a:off x="566950" y="2362667"/>
            <a:ext cx="110580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정확히</a:t>
            </a:r>
            <a:r>
              <a:rPr lang="en-US" altLang="ko-KR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동시에 최대한 빠르게 반응하실 수록 </a:t>
            </a:r>
            <a:br>
              <a:rPr lang="en-US" altLang="ko-KR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</a:br>
            <a:r>
              <a:rPr lang="ko-KR" altLang="en-US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좋은 결과를 얻으실 수 있습니다</a:t>
            </a:r>
            <a:r>
              <a:rPr lang="en-US" altLang="ko-KR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</a:p>
          <a:p>
            <a:pPr algn="ctr"/>
            <a:endParaRPr lang="en-US" altLang="ko-KR" sz="3200" b="1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연습게임을 시작하려면 실험 진행자에게 말씀해주세요</a:t>
            </a:r>
            <a:r>
              <a:rPr lang="en-US" altLang="ko-KR" sz="20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  </a:t>
            </a:r>
            <a:endParaRPr lang="ko-KR" altLang="en-US" sz="2000" b="1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6" name="그림 15" descr="장난감, 벡터그래픽이(가) 표시된 사진&#10;&#10;자동 생성된 설명">
            <a:extLst>
              <a:ext uri="{FF2B5EF4-FFF2-40B4-BE49-F238E27FC236}">
                <a16:creationId xmlns:a16="http://schemas.microsoft.com/office/drawing/2014/main" id="{E74B922C-408F-4CCA-A22A-7A7B7585D1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0" t="37818" r="17659" b="24793"/>
          <a:stretch/>
        </p:blipFill>
        <p:spPr>
          <a:xfrm>
            <a:off x="10663329" y="444509"/>
            <a:ext cx="1391758" cy="765474"/>
          </a:xfrm>
          <a:prstGeom prst="rect">
            <a:avLst/>
          </a:prstGeom>
        </p:spPr>
      </p:pic>
      <p:pic>
        <p:nvPicPr>
          <p:cNvPr id="17" name="그림 16" descr="항공기, 장난감, 옥외설치물이(가) 표시된 사진&#10;&#10;자동 생성된 설명">
            <a:extLst>
              <a:ext uri="{FF2B5EF4-FFF2-40B4-BE49-F238E27FC236}">
                <a16:creationId xmlns:a16="http://schemas.microsoft.com/office/drawing/2014/main" id="{4BF71419-B6F5-4F56-9C6D-CFF2CD9A2E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4" t="34736" r="17245" b="21443"/>
          <a:stretch/>
        </p:blipFill>
        <p:spPr>
          <a:xfrm>
            <a:off x="9404780" y="377213"/>
            <a:ext cx="1662545" cy="93774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DED0373-53D1-4FC5-A5C7-1273DFE97EA6}"/>
              </a:ext>
            </a:extLst>
          </p:cNvPr>
          <p:cNvSpPr txBox="1"/>
          <p:nvPr/>
        </p:nvSpPr>
        <p:spPr>
          <a:xfrm>
            <a:off x="4905279" y="4744085"/>
            <a:ext cx="2381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Space Bar</a:t>
            </a:r>
            <a:endParaRPr lang="ko-KR" altLang="en-US" sz="2400" b="1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9703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14A39BE7-D052-470A-BEA7-87745D8CD1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5"/>
          <a:stretch/>
        </p:blipFill>
        <p:spPr>
          <a:xfrm>
            <a:off x="0" y="-1"/>
            <a:ext cx="12192000" cy="6927011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66C213E-0023-4722-822C-82306B8D16A7}"/>
              </a:ext>
            </a:extLst>
          </p:cNvPr>
          <p:cNvSpPr/>
          <p:nvPr/>
        </p:nvSpPr>
        <p:spPr>
          <a:xfrm>
            <a:off x="277716" y="319314"/>
            <a:ext cx="11640457" cy="6241143"/>
          </a:xfrm>
          <a:prstGeom prst="roundRect">
            <a:avLst>
              <a:gd name="adj" fmla="val 4672"/>
            </a:avLst>
          </a:prstGeom>
          <a:solidFill>
            <a:schemeClr val="tx1">
              <a:lumMod val="95000"/>
              <a:lumOff val="5000"/>
              <a:alpha val="6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장난감, 벡터그래픽이(가) 표시된 사진&#10;&#10;자동 생성된 설명">
            <a:extLst>
              <a:ext uri="{FF2B5EF4-FFF2-40B4-BE49-F238E27FC236}">
                <a16:creationId xmlns:a16="http://schemas.microsoft.com/office/drawing/2014/main" id="{C1072BC9-8DF0-4521-8AA5-910D615A86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6" t="37375" r="27219" b="23705"/>
          <a:stretch/>
        </p:blipFill>
        <p:spPr>
          <a:xfrm>
            <a:off x="6645217" y="1748413"/>
            <a:ext cx="2847202" cy="2236992"/>
          </a:xfrm>
          <a:prstGeom prst="rect">
            <a:avLst/>
          </a:prstGeom>
        </p:spPr>
      </p:pic>
      <p:pic>
        <p:nvPicPr>
          <p:cNvPr id="8" name="그림 7" descr="항공기, 장난감, 옥외설치물이(가) 표시된 사진&#10;&#10;자동 생성된 설명">
            <a:extLst>
              <a:ext uri="{FF2B5EF4-FFF2-40B4-BE49-F238E27FC236}">
                <a16:creationId xmlns:a16="http://schemas.microsoft.com/office/drawing/2014/main" id="{938BF642-5334-44C4-9E2F-CF3E35A519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7" t="34269" r="26766" b="22902"/>
          <a:stretch/>
        </p:blipFill>
        <p:spPr>
          <a:xfrm>
            <a:off x="2518913" y="1748413"/>
            <a:ext cx="3027872" cy="23453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BB0F24-E7FB-4555-B15F-82DB494399BD}"/>
              </a:ext>
            </a:extLst>
          </p:cNvPr>
          <p:cNvSpPr txBox="1"/>
          <p:nvPr/>
        </p:nvSpPr>
        <p:spPr>
          <a:xfrm>
            <a:off x="893429" y="4552546"/>
            <a:ext cx="105956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주황 물고기는 몸 쪽으로 당기고</a:t>
            </a:r>
            <a:r>
              <a:rPr lang="en-US" altLang="ko-KR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초록물고기는 몸 바깥쪽으로 밀어내세요</a:t>
            </a:r>
            <a:r>
              <a:rPr lang="en-US" altLang="ko-KR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화면 끝까지 충분히 당기거나 밀어야 반응이 입력됩니다</a:t>
            </a:r>
            <a:r>
              <a:rPr lang="en-US" altLang="ko-KR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endParaRPr lang="ko-KR" altLang="en-US" sz="3200" b="1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9578A071-1D6B-4C03-93D3-7600A66FDD8A}"/>
              </a:ext>
            </a:extLst>
          </p:cNvPr>
          <p:cNvSpPr/>
          <p:nvPr/>
        </p:nvSpPr>
        <p:spPr>
          <a:xfrm>
            <a:off x="4204373" y="2612842"/>
            <a:ext cx="678197" cy="1222825"/>
          </a:xfrm>
          <a:prstGeom prst="downArrow">
            <a:avLst/>
          </a:prstGeom>
          <a:solidFill>
            <a:srgbClr val="FF0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F16D404-1A75-4BE4-8CB9-B12E656FE1B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29267"/>
          <a:stretch/>
        </p:blipFill>
        <p:spPr>
          <a:xfrm rot="20334695">
            <a:off x="4537665" y="2586042"/>
            <a:ext cx="1188837" cy="1680730"/>
          </a:xfrm>
          <a:prstGeom prst="rect">
            <a:avLst/>
          </a:prstGeom>
        </p:spPr>
      </p:pic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AFDC2717-82F4-4E4C-B410-7F24152CD98C}"/>
              </a:ext>
            </a:extLst>
          </p:cNvPr>
          <p:cNvSpPr/>
          <p:nvPr/>
        </p:nvSpPr>
        <p:spPr>
          <a:xfrm rot="10800000">
            <a:off x="8340050" y="2169374"/>
            <a:ext cx="678197" cy="1222825"/>
          </a:xfrm>
          <a:prstGeom prst="downArrow">
            <a:avLst/>
          </a:prstGeom>
          <a:solidFill>
            <a:srgbClr val="FF0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811A737-7D08-4DF5-91DF-F8111BF108F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29267"/>
          <a:stretch/>
        </p:blipFill>
        <p:spPr>
          <a:xfrm rot="20334695">
            <a:off x="8673342" y="2255428"/>
            <a:ext cx="1188837" cy="16807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8F25DB-3667-47AB-9265-E49CF8E86D83}"/>
              </a:ext>
            </a:extLst>
          </p:cNvPr>
          <p:cNvSpPr txBox="1"/>
          <p:nvPr/>
        </p:nvSpPr>
        <p:spPr>
          <a:xfrm>
            <a:off x="4640333" y="352584"/>
            <a:ext cx="3177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과제 설명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D39C99-41D2-48D3-B31D-F88D51967D60}"/>
              </a:ext>
            </a:extLst>
          </p:cNvPr>
          <p:cNvSpPr txBox="1"/>
          <p:nvPr/>
        </p:nvSpPr>
        <p:spPr>
          <a:xfrm>
            <a:off x="4586215" y="2028337"/>
            <a:ext cx="1123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FF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데려가기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3320EC-D85B-480B-B782-B56BC205FA39}"/>
              </a:ext>
            </a:extLst>
          </p:cNvPr>
          <p:cNvSpPr txBox="1"/>
          <p:nvPr/>
        </p:nvSpPr>
        <p:spPr>
          <a:xfrm>
            <a:off x="8679148" y="1933549"/>
            <a:ext cx="914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FF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보내기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AC0510-0D66-4F7C-95B6-C8B138EBDCD0}"/>
              </a:ext>
            </a:extLst>
          </p:cNvPr>
          <p:cNvSpPr txBox="1"/>
          <p:nvPr/>
        </p:nvSpPr>
        <p:spPr>
          <a:xfrm>
            <a:off x="9719518" y="6037593"/>
            <a:ext cx="1906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--&gt; </a:t>
            </a:r>
            <a:r>
              <a:rPr lang="ko-KR" altLang="en-US" sz="24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다음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FBB5BD5-1E3F-423E-AFAE-F8F1232252D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lum bright="70000" contrast="-70000"/>
          </a:blip>
          <a:srcRect l="29267"/>
          <a:stretch/>
        </p:blipFill>
        <p:spPr>
          <a:xfrm rot="20334695">
            <a:off x="11359239" y="5984603"/>
            <a:ext cx="378935" cy="53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37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E58BBC53-EBFF-44DA-A1E3-213A4AD64B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5"/>
          <a:stretch/>
        </p:blipFill>
        <p:spPr>
          <a:xfrm>
            <a:off x="0" y="-1"/>
            <a:ext cx="12192000" cy="6927011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0F45DE0-432E-4670-ADBA-0063B10224DA}"/>
              </a:ext>
            </a:extLst>
          </p:cNvPr>
          <p:cNvSpPr/>
          <p:nvPr/>
        </p:nvSpPr>
        <p:spPr>
          <a:xfrm>
            <a:off x="277716" y="319314"/>
            <a:ext cx="11640457" cy="6241143"/>
          </a:xfrm>
          <a:prstGeom prst="roundRect">
            <a:avLst>
              <a:gd name="adj" fmla="val 4672"/>
            </a:avLst>
          </a:prstGeom>
          <a:solidFill>
            <a:schemeClr val="tx1">
              <a:lumMod val="95000"/>
              <a:lumOff val="5000"/>
              <a:alpha val="6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BB0F24-E7FB-4555-B15F-82DB494399BD}"/>
              </a:ext>
            </a:extLst>
          </p:cNvPr>
          <p:cNvSpPr txBox="1"/>
          <p:nvPr/>
        </p:nvSpPr>
        <p:spPr>
          <a:xfrm>
            <a:off x="1448702" y="5129653"/>
            <a:ext cx="94850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이 때 물고기가 참가자를 평가하는 말들은 무시하고</a:t>
            </a:r>
            <a:endParaRPr lang="en-US" altLang="ko-KR" sz="3200" b="1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물고기 색에만 반응해주세요</a:t>
            </a:r>
            <a:r>
              <a:rPr lang="en-US" altLang="ko-KR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sz="3200" b="1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4" name="그림 3" descr="화살이(가) 표시된 사진&#10;&#10;자동 생성된 설명">
            <a:extLst>
              <a:ext uri="{FF2B5EF4-FFF2-40B4-BE49-F238E27FC236}">
                <a16:creationId xmlns:a16="http://schemas.microsoft.com/office/drawing/2014/main" id="{C9DB5859-08A6-43D8-AE06-E5B849F83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8305">
            <a:off x="1403743" y="721564"/>
            <a:ext cx="4795960" cy="20688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D764A31-6EDF-4B6B-AED6-C2B4EC68B7CF}"/>
              </a:ext>
            </a:extLst>
          </p:cNvPr>
          <p:cNvSpPr txBox="1"/>
          <p:nvPr/>
        </p:nvSpPr>
        <p:spPr>
          <a:xfrm>
            <a:off x="2352176" y="1588688"/>
            <a:ext cx="2600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휴먼편지체" panose="02030504000101010101" pitchFamily="18" charset="-127"/>
                <a:cs typeface="Arial" panose="020B0604020202020204" pitchFamily="34" charset="0"/>
              </a:rPr>
              <a:t>넌 이기적이야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ea typeface="휴먼편지체" panose="02030504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16" name="그림 15" descr="장난감, 벡터그래픽이(가) 표시된 사진&#10;&#10;자동 생성된 설명">
            <a:extLst>
              <a:ext uri="{FF2B5EF4-FFF2-40B4-BE49-F238E27FC236}">
                <a16:creationId xmlns:a16="http://schemas.microsoft.com/office/drawing/2014/main" id="{E74B922C-408F-4CCA-A22A-7A7B7585D1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0" t="37818" r="17659" b="24793"/>
          <a:stretch/>
        </p:blipFill>
        <p:spPr>
          <a:xfrm>
            <a:off x="6166732" y="2641599"/>
            <a:ext cx="3907207" cy="2148983"/>
          </a:xfrm>
          <a:prstGeom prst="rect">
            <a:avLst/>
          </a:prstGeom>
        </p:spPr>
      </p:pic>
      <p:pic>
        <p:nvPicPr>
          <p:cNvPr id="17" name="그림 16" descr="항공기, 장난감, 옥외설치물이(가) 표시된 사진&#10;&#10;자동 생성된 설명">
            <a:extLst>
              <a:ext uri="{FF2B5EF4-FFF2-40B4-BE49-F238E27FC236}">
                <a16:creationId xmlns:a16="http://schemas.microsoft.com/office/drawing/2014/main" id="{4BF71419-B6F5-4F56-9C6D-CFF2CD9A2E5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4" t="34736" r="17245" b="21443"/>
          <a:stretch/>
        </p:blipFill>
        <p:spPr>
          <a:xfrm>
            <a:off x="1841500" y="2641600"/>
            <a:ext cx="4254500" cy="2399704"/>
          </a:xfrm>
          <a:prstGeom prst="rect">
            <a:avLst/>
          </a:prstGeom>
        </p:spPr>
      </p:pic>
      <p:pic>
        <p:nvPicPr>
          <p:cNvPr id="22" name="그림 21" descr="화살이(가) 표시된 사진&#10;&#10;자동 생성된 설명">
            <a:extLst>
              <a:ext uri="{FF2B5EF4-FFF2-40B4-BE49-F238E27FC236}">
                <a16:creationId xmlns:a16="http://schemas.microsoft.com/office/drawing/2014/main" id="{8C452E4B-DEC8-40D0-B5F3-BD0493CB7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8305">
            <a:off x="5790834" y="721564"/>
            <a:ext cx="4795960" cy="206884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9BA36AF-BAAE-4269-BEFC-1A7056911EEE}"/>
              </a:ext>
            </a:extLst>
          </p:cNvPr>
          <p:cNvSpPr txBox="1"/>
          <p:nvPr/>
        </p:nvSpPr>
        <p:spPr>
          <a:xfrm>
            <a:off x="6891667" y="1588688"/>
            <a:ext cx="2600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넌 멋쟁이야</a:t>
            </a:r>
            <a:endParaRPr lang="ko-KR" altLang="en-US" sz="2800" b="1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E06966CB-6C74-4D7A-85A2-446DEB1DD31E}"/>
              </a:ext>
            </a:extLst>
          </p:cNvPr>
          <p:cNvSpPr/>
          <p:nvPr/>
        </p:nvSpPr>
        <p:spPr>
          <a:xfrm>
            <a:off x="4224305" y="3248291"/>
            <a:ext cx="678197" cy="1222825"/>
          </a:xfrm>
          <a:prstGeom prst="downArrow">
            <a:avLst/>
          </a:prstGeom>
          <a:solidFill>
            <a:srgbClr val="FF0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C36CF4FB-AB47-430F-A784-D5ACADA619DF}"/>
              </a:ext>
            </a:extLst>
          </p:cNvPr>
          <p:cNvSpPr/>
          <p:nvPr/>
        </p:nvSpPr>
        <p:spPr>
          <a:xfrm rot="10800000">
            <a:off x="8321939" y="3060689"/>
            <a:ext cx="678197" cy="1222825"/>
          </a:xfrm>
          <a:prstGeom prst="downArrow">
            <a:avLst/>
          </a:prstGeom>
          <a:solidFill>
            <a:srgbClr val="FF0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E972567-91C0-4500-A131-2BAC314F634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29267"/>
          <a:stretch/>
        </p:blipFill>
        <p:spPr>
          <a:xfrm rot="20334695">
            <a:off x="8759280" y="3057564"/>
            <a:ext cx="1188837" cy="168073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23E45F2-9B5B-42C3-9B32-E8F199EBE12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29267"/>
          <a:stretch/>
        </p:blipFill>
        <p:spPr>
          <a:xfrm rot="20334695">
            <a:off x="4599275" y="3351752"/>
            <a:ext cx="1188837" cy="168073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DF34EE0-9BDD-450D-B3F6-0B534EA5A763}"/>
              </a:ext>
            </a:extLst>
          </p:cNvPr>
          <p:cNvSpPr txBox="1"/>
          <p:nvPr/>
        </p:nvSpPr>
        <p:spPr>
          <a:xfrm>
            <a:off x="4640333" y="352584"/>
            <a:ext cx="3177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과제 설명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8623EF-8E9F-4789-8675-4B8ACF2D44FA}"/>
              </a:ext>
            </a:extLst>
          </p:cNvPr>
          <p:cNvSpPr txBox="1"/>
          <p:nvPr/>
        </p:nvSpPr>
        <p:spPr>
          <a:xfrm>
            <a:off x="4601880" y="2878701"/>
            <a:ext cx="1123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FF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데려가기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81A762-F4B4-458D-91A8-7134A078AA62}"/>
              </a:ext>
            </a:extLst>
          </p:cNvPr>
          <p:cNvSpPr txBox="1"/>
          <p:nvPr/>
        </p:nvSpPr>
        <p:spPr>
          <a:xfrm>
            <a:off x="8733787" y="2821299"/>
            <a:ext cx="914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FF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보내기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DFC08C-7F5E-4A2F-8BA6-4B8DD3012E98}"/>
              </a:ext>
            </a:extLst>
          </p:cNvPr>
          <p:cNvSpPr txBox="1"/>
          <p:nvPr/>
        </p:nvSpPr>
        <p:spPr>
          <a:xfrm>
            <a:off x="9719518" y="6037593"/>
            <a:ext cx="1906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--&gt; </a:t>
            </a:r>
            <a:r>
              <a:rPr lang="ko-KR" altLang="en-US" sz="24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다음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AB727821-B3C9-4857-B1B6-4D32C1CA040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lum bright="70000" contrast="-70000"/>
          </a:blip>
          <a:srcRect l="29267"/>
          <a:stretch/>
        </p:blipFill>
        <p:spPr>
          <a:xfrm rot="20334695">
            <a:off x="11359239" y="5984603"/>
            <a:ext cx="378935" cy="53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50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7C9FA0B9-5D3A-4D6B-A79F-91F132EED3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5"/>
          <a:stretch/>
        </p:blipFill>
        <p:spPr>
          <a:xfrm>
            <a:off x="0" y="-1"/>
            <a:ext cx="12192000" cy="6927011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07A792D-9CCE-451F-9602-15A3F19BC199}"/>
              </a:ext>
            </a:extLst>
          </p:cNvPr>
          <p:cNvSpPr/>
          <p:nvPr/>
        </p:nvSpPr>
        <p:spPr>
          <a:xfrm>
            <a:off x="277716" y="319314"/>
            <a:ext cx="11640457" cy="6241143"/>
          </a:xfrm>
          <a:prstGeom prst="roundRect">
            <a:avLst>
              <a:gd name="adj" fmla="val 4672"/>
            </a:avLst>
          </a:prstGeom>
          <a:solidFill>
            <a:schemeClr val="tx1">
              <a:lumMod val="95000"/>
              <a:lumOff val="5000"/>
              <a:alpha val="6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BB0F24-E7FB-4555-B15F-82DB494399BD}"/>
              </a:ext>
            </a:extLst>
          </p:cNvPr>
          <p:cNvSpPr txBox="1"/>
          <p:nvPr/>
        </p:nvSpPr>
        <p:spPr>
          <a:xfrm>
            <a:off x="712988" y="4913765"/>
            <a:ext cx="110580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단</a:t>
            </a:r>
            <a:r>
              <a:rPr lang="en-US" altLang="ko-KR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물고기가 </a:t>
            </a:r>
            <a:r>
              <a:rPr lang="en-US" altLang="ko-KR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‘</a:t>
            </a:r>
            <a:r>
              <a:rPr lang="ko-KR" altLang="en-US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보내줘</a:t>
            </a:r>
            <a:r>
              <a:rPr lang="en-US" altLang="ko-KR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’</a:t>
            </a:r>
            <a:r>
              <a:rPr lang="ko-KR" altLang="en-US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혹은 </a:t>
            </a:r>
            <a:r>
              <a:rPr lang="en-US" altLang="ko-KR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‘</a:t>
            </a:r>
            <a:r>
              <a:rPr lang="ko-KR" altLang="en-US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데려가줘</a:t>
            </a:r>
            <a:r>
              <a:rPr lang="en-US" altLang="ko-KR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’</a:t>
            </a:r>
            <a:r>
              <a:rPr lang="ko-KR" altLang="en-US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라고 요청할 때에는 </a:t>
            </a:r>
            <a:endParaRPr lang="en-US" altLang="ko-KR" sz="3200" b="1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물고기의 색과 무관하게 꼭 요청사항을 들어주세요</a:t>
            </a:r>
            <a:r>
              <a:rPr lang="en-US" altLang="ko-KR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endParaRPr lang="ko-KR" altLang="en-US" sz="3200" b="1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4" name="그림 3" descr="화살이(가) 표시된 사진&#10;&#10;자동 생성된 설명">
            <a:extLst>
              <a:ext uri="{FF2B5EF4-FFF2-40B4-BE49-F238E27FC236}">
                <a16:creationId xmlns:a16="http://schemas.microsoft.com/office/drawing/2014/main" id="{C9DB5859-08A6-43D8-AE06-E5B849F83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8305">
            <a:off x="1403743" y="721564"/>
            <a:ext cx="4795960" cy="20688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D764A31-6EDF-4B6B-AED6-C2B4EC68B7CF}"/>
              </a:ext>
            </a:extLst>
          </p:cNvPr>
          <p:cNvSpPr txBox="1"/>
          <p:nvPr/>
        </p:nvSpPr>
        <p:spPr>
          <a:xfrm>
            <a:off x="2562538" y="1604781"/>
            <a:ext cx="2600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나를 보내줘</a:t>
            </a:r>
            <a:endParaRPr lang="ko-KR" altLang="en-US" sz="2800" b="1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6" name="그림 15" descr="장난감, 벡터그래픽이(가) 표시된 사진&#10;&#10;자동 생성된 설명">
            <a:extLst>
              <a:ext uri="{FF2B5EF4-FFF2-40B4-BE49-F238E27FC236}">
                <a16:creationId xmlns:a16="http://schemas.microsoft.com/office/drawing/2014/main" id="{E74B922C-408F-4CCA-A22A-7A7B7585D1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0" t="37818" r="17659" b="24793"/>
          <a:stretch/>
        </p:blipFill>
        <p:spPr>
          <a:xfrm>
            <a:off x="6166732" y="2641599"/>
            <a:ext cx="3907207" cy="2148983"/>
          </a:xfrm>
          <a:prstGeom prst="rect">
            <a:avLst/>
          </a:prstGeom>
        </p:spPr>
      </p:pic>
      <p:pic>
        <p:nvPicPr>
          <p:cNvPr id="17" name="그림 16" descr="항공기, 장난감, 옥외설치물이(가) 표시된 사진&#10;&#10;자동 생성된 설명">
            <a:extLst>
              <a:ext uri="{FF2B5EF4-FFF2-40B4-BE49-F238E27FC236}">
                <a16:creationId xmlns:a16="http://schemas.microsoft.com/office/drawing/2014/main" id="{4BF71419-B6F5-4F56-9C6D-CFF2CD9A2E5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4" t="34736" r="17245" b="21443"/>
          <a:stretch/>
        </p:blipFill>
        <p:spPr>
          <a:xfrm>
            <a:off x="1841500" y="2641600"/>
            <a:ext cx="4254500" cy="2399704"/>
          </a:xfrm>
          <a:prstGeom prst="rect">
            <a:avLst/>
          </a:prstGeom>
        </p:spPr>
      </p:pic>
      <p:pic>
        <p:nvPicPr>
          <p:cNvPr id="22" name="그림 21" descr="화살이(가) 표시된 사진&#10;&#10;자동 생성된 설명">
            <a:extLst>
              <a:ext uri="{FF2B5EF4-FFF2-40B4-BE49-F238E27FC236}">
                <a16:creationId xmlns:a16="http://schemas.microsoft.com/office/drawing/2014/main" id="{8C452E4B-DEC8-40D0-B5F3-BD0493CB7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8305">
            <a:off x="5790834" y="721564"/>
            <a:ext cx="4795960" cy="206884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9BA36AF-BAAE-4269-BEFC-1A7056911EEE}"/>
              </a:ext>
            </a:extLst>
          </p:cNvPr>
          <p:cNvSpPr txBox="1"/>
          <p:nvPr/>
        </p:nvSpPr>
        <p:spPr>
          <a:xfrm>
            <a:off x="6815467" y="1588688"/>
            <a:ext cx="2600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나를 데려가줘</a:t>
            </a:r>
            <a:endParaRPr lang="ko-KR" altLang="en-US" sz="2800" b="1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3D20EABA-062D-49A1-BA47-66C69E764B6C}"/>
              </a:ext>
            </a:extLst>
          </p:cNvPr>
          <p:cNvSpPr/>
          <p:nvPr/>
        </p:nvSpPr>
        <p:spPr>
          <a:xfrm rot="10800000">
            <a:off x="4179301" y="3216212"/>
            <a:ext cx="678197" cy="1222825"/>
          </a:xfrm>
          <a:prstGeom prst="downArrow">
            <a:avLst/>
          </a:prstGeom>
          <a:solidFill>
            <a:srgbClr val="FF0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15E64965-A9B3-44B2-9337-3EC3095B3728}"/>
              </a:ext>
            </a:extLst>
          </p:cNvPr>
          <p:cNvSpPr/>
          <p:nvPr/>
        </p:nvSpPr>
        <p:spPr>
          <a:xfrm>
            <a:off x="8188814" y="3310866"/>
            <a:ext cx="678197" cy="1222825"/>
          </a:xfrm>
          <a:prstGeom prst="downArrow">
            <a:avLst/>
          </a:prstGeom>
          <a:solidFill>
            <a:srgbClr val="FF0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23E45F2-9B5B-42C3-9B32-E8F199EBE12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29267"/>
          <a:stretch/>
        </p:blipFill>
        <p:spPr>
          <a:xfrm rot="20334695">
            <a:off x="8580774" y="3295129"/>
            <a:ext cx="1188837" cy="168073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E972567-91C0-4500-A131-2BAC314F634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29267"/>
          <a:stretch/>
        </p:blipFill>
        <p:spPr>
          <a:xfrm rot="20334695">
            <a:off x="4571260" y="3155379"/>
            <a:ext cx="1188837" cy="168073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06F2561-AEBD-4DD9-AB0B-804D92D0D1EF}"/>
              </a:ext>
            </a:extLst>
          </p:cNvPr>
          <p:cNvSpPr txBox="1"/>
          <p:nvPr/>
        </p:nvSpPr>
        <p:spPr>
          <a:xfrm>
            <a:off x="4536977" y="2914717"/>
            <a:ext cx="914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FF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보내기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EB048F-7C7C-4505-A977-31144508F758}"/>
              </a:ext>
            </a:extLst>
          </p:cNvPr>
          <p:cNvSpPr txBox="1"/>
          <p:nvPr/>
        </p:nvSpPr>
        <p:spPr>
          <a:xfrm>
            <a:off x="8464235" y="2882188"/>
            <a:ext cx="1123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FF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데려가기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430F59-DA7F-4E4C-A177-A04FF2D58824}"/>
              </a:ext>
            </a:extLst>
          </p:cNvPr>
          <p:cNvSpPr txBox="1"/>
          <p:nvPr/>
        </p:nvSpPr>
        <p:spPr>
          <a:xfrm>
            <a:off x="4640333" y="352584"/>
            <a:ext cx="3177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과제 설명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006B55-1BCD-4BB7-BBFA-33BAC9F8AF88}"/>
              </a:ext>
            </a:extLst>
          </p:cNvPr>
          <p:cNvSpPr txBox="1"/>
          <p:nvPr/>
        </p:nvSpPr>
        <p:spPr>
          <a:xfrm>
            <a:off x="9719518" y="6037593"/>
            <a:ext cx="1906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--&gt; </a:t>
            </a:r>
            <a:r>
              <a:rPr lang="ko-KR" altLang="en-US" sz="24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다음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77CBE3FE-BA3A-4DD3-B583-4249FF6ED49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lum bright="70000" contrast="-70000"/>
          </a:blip>
          <a:srcRect l="29267"/>
          <a:stretch/>
        </p:blipFill>
        <p:spPr>
          <a:xfrm rot="20334695">
            <a:off x="11359239" y="5984603"/>
            <a:ext cx="378935" cy="53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08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7C9FA0B9-5D3A-4D6B-A79F-91F132EED3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5"/>
          <a:stretch/>
        </p:blipFill>
        <p:spPr>
          <a:xfrm>
            <a:off x="0" y="-1"/>
            <a:ext cx="12192000" cy="6927011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07A792D-9CCE-451F-9602-15A3F19BC199}"/>
              </a:ext>
            </a:extLst>
          </p:cNvPr>
          <p:cNvSpPr/>
          <p:nvPr/>
        </p:nvSpPr>
        <p:spPr>
          <a:xfrm>
            <a:off x="277716" y="319314"/>
            <a:ext cx="11640457" cy="6241143"/>
          </a:xfrm>
          <a:prstGeom prst="roundRect">
            <a:avLst>
              <a:gd name="adj" fmla="val 4672"/>
            </a:avLst>
          </a:prstGeom>
          <a:solidFill>
            <a:schemeClr val="tx1">
              <a:lumMod val="95000"/>
              <a:lumOff val="5000"/>
              <a:alpha val="6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BB0F24-E7FB-4555-B15F-82DB494399BD}"/>
              </a:ext>
            </a:extLst>
          </p:cNvPr>
          <p:cNvSpPr txBox="1"/>
          <p:nvPr/>
        </p:nvSpPr>
        <p:spPr>
          <a:xfrm>
            <a:off x="566950" y="2362667"/>
            <a:ext cx="110580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정확히</a:t>
            </a:r>
            <a:r>
              <a:rPr lang="en-US" altLang="ko-KR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동시에 최대한 빠르게 반응하실 수록 </a:t>
            </a:r>
            <a:br>
              <a:rPr lang="en-US" altLang="ko-KR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</a:br>
            <a:r>
              <a:rPr lang="ko-KR" altLang="en-US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좋은 결과를 얻으실 수 있습니다</a:t>
            </a:r>
            <a:r>
              <a:rPr lang="en-US" altLang="ko-KR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</a:p>
          <a:p>
            <a:pPr algn="ctr"/>
            <a:endParaRPr lang="en-US" altLang="ko-KR" sz="3200" b="1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연습게임을 시작하겠습니다</a:t>
            </a:r>
            <a:r>
              <a:rPr lang="en-US" altLang="ko-KR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endParaRPr lang="ko-KR" altLang="en-US" sz="3200" b="1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6" name="그림 15" descr="장난감, 벡터그래픽이(가) 표시된 사진&#10;&#10;자동 생성된 설명">
            <a:extLst>
              <a:ext uri="{FF2B5EF4-FFF2-40B4-BE49-F238E27FC236}">
                <a16:creationId xmlns:a16="http://schemas.microsoft.com/office/drawing/2014/main" id="{E74B922C-408F-4CCA-A22A-7A7B7585D1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0" t="37818" r="17659" b="24793"/>
          <a:stretch/>
        </p:blipFill>
        <p:spPr>
          <a:xfrm>
            <a:off x="10663329" y="444509"/>
            <a:ext cx="1391758" cy="765474"/>
          </a:xfrm>
          <a:prstGeom prst="rect">
            <a:avLst/>
          </a:prstGeom>
        </p:spPr>
      </p:pic>
      <p:pic>
        <p:nvPicPr>
          <p:cNvPr id="17" name="그림 16" descr="항공기, 장난감, 옥외설치물이(가) 표시된 사진&#10;&#10;자동 생성된 설명">
            <a:extLst>
              <a:ext uri="{FF2B5EF4-FFF2-40B4-BE49-F238E27FC236}">
                <a16:creationId xmlns:a16="http://schemas.microsoft.com/office/drawing/2014/main" id="{4BF71419-B6F5-4F56-9C6D-CFF2CD9A2E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4" t="34736" r="17245" b="21443"/>
          <a:stretch/>
        </p:blipFill>
        <p:spPr>
          <a:xfrm>
            <a:off x="9404780" y="377213"/>
            <a:ext cx="1662545" cy="93774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DED0373-53D1-4FC5-A5C7-1273DFE97EA6}"/>
              </a:ext>
            </a:extLst>
          </p:cNvPr>
          <p:cNvSpPr txBox="1"/>
          <p:nvPr/>
        </p:nvSpPr>
        <p:spPr>
          <a:xfrm>
            <a:off x="5008973" y="4744085"/>
            <a:ext cx="1906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--&gt; </a:t>
            </a:r>
            <a:r>
              <a:rPr lang="ko-KR" altLang="en-US" sz="24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다음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CD309E8-28A3-4527-AA5D-653690CBCB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lum bright="70000" contrast="-70000"/>
          </a:blip>
          <a:srcRect l="29267"/>
          <a:stretch/>
        </p:blipFill>
        <p:spPr>
          <a:xfrm rot="20334695">
            <a:off x="6648694" y="4691095"/>
            <a:ext cx="378935" cy="53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901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7C9FA0B9-5D3A-4D6B-A79F-91F132EED3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5"/>
          <a:stretch/>
        </p:blipFill>
        <p:spPr>
          <a:xfrm>
            <a:off x="0" y="-1"/>
            <a:ext cx="12192000" cy="6927011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07A792D-9CCE-451F-9602-15A3F19BC199}"/>
              </a:ext>
            </a:extLst>
          </p:cNvPr>
          <p:cNvSpPr/>
          <p:nvPr/>
        </p:nvSpPr>
        <p:spPr>
          <a:xfrm>
            <a:off x="277716" y="319314"/>
            <a:ext cx="11640457" cy="6241143"/>
          </a:xfrm>
          <a:prstGeom prst="roundRect">
            <a:avLst>
              <a:gd name="adj" fmla="val 4672"/>
            </a:avLst>
          </a:prstGeom>
          <a:solidFill>
            <a:schemeClr val="tx1">
              <a:lumMod val="95000"/>
              <a:lumOff val="5000"/>
              <a:alpha val="6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BB0F24-E7FB-4555-B15F-82DB494399BD}"/>
              </a:ext>
            </a:extLst>
          </p:cNvPr>
          <p:cNvSpPr txBox="1"/>
          <p:nvPr/>
        </p:nvSpPr>
        <p:spPr>
          <a:xfrm>
            <a:off x="566950" y="2362667"/>
            <a:ext cx="110580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연습 시행을 다시 하시겠습니까</a:t>
            </a:r>
            <a:r>
              <a:rPr lang="en-US" altLang="ko-KR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?</a:t>
            </a:r>
            <a:br>
              <a:rPr lang="en-US" altLang="ko-KR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</a:br>
            <a:r>
              <a:rPr lang="en-US" altLang="ko-KR" sz="20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실험 진행자에게 말해주세요</a:t>
            </a:r>
            <a:r>
              <a:rPr lang="en-US" altLang="ko-KR" sz="20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  <a:endParaRPr lang="en-US" altLang="ko-KR" sz="3200" b="1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/>
            <a:endParaRPr lang="en-US" altLang="ko-KR" sz="3200" b="1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Y / N</a:t>
            </a:r>
            <a:endParaRPr lang="ko-KR" altLang="en-US" sz="3200" b="1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6" name="그림 15" descr="장난감, 벡터그래픽이(가) 표시된 사진&#10;&#10;자동 생성된 설명">
            <a:extLst>
              <a:ext uri="{FF2B5EF4-FFF2-40B4-BE49-F238E27FC236}">
                <a16:creationId xmlns:a16="http://schemas.microsoft.com/office/drawing/2014/main" id="{E74B922C-408F-4CCA-A22A-7A7B7585D1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0" t="37818" r="17659" b="24793"/>
          <a:stretch/>
        </p:blipFill>
        <p:spPr>
          <a:xfrm>
            <a:off x="10663329" y="444509"/>
            <a:ext cx="1391758" cy="765474"/>
          </a:xfrm>
          <a:prstGeom prst="rect">
            <a:avLst/>
          </a:prstGeom>
        </p:spPr>
      </p:pic>
      <p:pic>
        <p:nvPicPr>
          <p:cNvPr id="17" name="그림 16" descr="항공기, 장난감, 옥외설치물이(가) 표시된 사진&#10;&#10;자동 생성된 설명">
            <a:extLst>
              <a:ext uri="{FF2B5EF4-FFF2-40B4-BE49-F238E27FC236}">
                <a16:creationId xmlns:a16="http://schemas.microsoft.com/office/drawing/2014/main" id="{4BF71419-B6F5-4F56-9C6D-CFF2CD9A2E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4" t="34736" r="17245" b="21443"/>
          <a:stretch/>
        </p:blipFill>
        <p:spPr>
          <a:xfrm>
            <a:off x="9404780" y="377213"/>
            <a:ext cx="1662545" cy="93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00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7C9FA0B9-5D3A-4D6B-A79F-91F132EED3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5"/>
          <a:stretch/>
        </p:blipFill>
        <p:spPr>
          <a:xfrm>
            <a:off x="0" y="-1"/>
            <a:ext cx="12192000" cy="6927011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07A792D-9CCE-451F-9602-15A3F19BC199}"/>
              </a:ext>
            </a:extLst>
          </p:cNvPr>
          <p:cNvSpPr/>
          <p:nvPr/>
        </p:nvSpPr>
        <p:spPr>
          <a:xfrm>
            <a:off x="277716" y="319314"/>
            <a:ext cx="11640457" cy="6241143"/>
          </a:xfrm>
          <a:prstGeom prst="roundRect">
            <a:avLst>
              <a:gd name="adj" fmla="val 4672"/>
            </a:avLst>
          </a:prstGeom>
          <a:solidFill>
            <a:schemeClr val="tx1">
              <a:lumMod val="95000"/>
              <a:lumOff val="5000"/>
              <a:alpha val="6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BB0F24-E7FB-4555-B15F-82DB494399BD}"/>
              </a:ext>
            </a:extLst>
          </p:cNvPr>
          <p:cNvSpPr txBox="1"/>
          <p:nvPr/>
        </p:nvSpPr>
        <p:spPr>
          <a:xfrm>
            <a:off x="566950" y="2362667"/>
            <a:ext cx="110580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본 실험을 시작하겠습니다</a:t>
            </a:r>
            <a:r>
              <a:rPr lang="en-US" altLang="ko-KR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최대한 정확하고 빠르게 반응해주시기 바랍니다</a:t>
            </a:r>
            <a:r>
              <a:rPr lang="en-US" altLang="ko-KR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endParaRPr lang="ko-KR" altLang="en-US" sz="3200" b="1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6" name="그림 15" descr="장난감, 벡터그래픽이(가) 표시된 사진&#10;&#10;자동 생성된 설명">
            <a:extLst>
              <a:ext uri="{FF2B5EF4-FFF2-40B4-BE49-F238E27FC236}">
                <a16:creationId xmlns:a16="http://schemas.microsoft.com/office/drawing/2014/main" id="{E74B922C-408F-4CCA-A22A-7A7B7585D1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0" t="37818" r="17659" b="24793"/>
          <a:stretch/>
        </p:blipFill>
        <p:spPr>
          <a:xfrm>
            <a:off x="10663329" y="444509"/>
            <a:ext cx="1391758" cy="765474"/>
          </a:xfrm>
          <a:prstGeom prst="rect">
            <a:avLst/>
          </a:prstGeom>
        </p:spPr>
      </p:pic>
      <p:pic>
        <p:nvPicPr>
          <p:cNvPr id="17" name="그림 16" descr="항공기, 장난감, 옥외설치물이(가) 표시된 사진&#10;&#10;자동 생성된 설명">
            <a:extLst>
              <a:ext uri="{FF2B5EF4-FFF2-40B4-BE49-F238E27FC236}">
                <a16:creationId xmlns:a16="http://schemas.microsoft.com/office/drawing/2014/main" id="{4BF71419-B6F5-4F56-9C6D-CFF2CD9A2E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4" t="34736" r="17245" b="21443"/>
          <a:stretch/>
        </p:blipFill>
        <p:spPr>
          <a:xfrm>
            <a:off x="9404780" y="377213"/>
            <a:ext cx="1662545" cy="93774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DED0373-53D1-4FC5-A5C7-1273DFE97EA6}"/>
              </a:ext>
            </a:extLst>
          </p:cNvPr>
          <p:cNvSpPr txBox="1"/>
          <p:nvPr/>
        </p:nvSpPr>
        <p:spPr>
          <a:xfrm>
            <a:off x="4888900" y="4025934"/>
            <a:ext cx="1906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--&gt; </a:t>
            </a:r>
            <a:r>
              <a:rPr lang="ko-KR" altLang="en-US" sz="24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다음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CD309E8-28A3-4527-AA5D-653690CBCB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lum bright="70000" contrast="-70000"/>
          </a:blip>
          <a:srcRect l="29267"/>
          <a:stretch/>
        </p:blipFill>
        <p:spPr>
          <a:xfrm rot="20334695">
            <a:off x="6528621" y="3972944"/>
            <a:ext cx="378935" cy="53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38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7C9FA0B9-5D3A-4D6B-A79F-91F132EED3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5"/>
          <a:stretch/>
        </p:blipFill>
        <p:spPr>
          <a:xfrm>
            <a:off x="0" y="-1"/>
            <a:ext cx="12192000" cy="6927011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07A792D-9CCE-451F-9602-15A3F19BC199}"/>
              </a:ext>
            </a:extLst>
          </p:cNvPr>
          <p:cNvSpPr/>
          <p:nvPr/>
        </p:nvSpPr>
        <p:spPr>
          <a:xfrm>
            <a:off x="277716" y="319314"/>
            <a:ext cx="11640457" cy="6241143"/>
          </a:xfrm>
          <a:prstGeom prst="roundRect">
            <a:avLst>
              <a:gd name="adj" fmla="val 4672"/>
            </a:avLst>
          </a:prstGeom>
          <a:solidFill>
            <a:schemeClr val="tx1">
              <a:lumMod val="95000"/>
              <a:lumOff val="5000"/>
              <a:alpha val="6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BB0F24-E7FB-4555-B15F-82DB494399BD}"/>
              </a:ext>
            </a:extLst>
          </p:cNvPr>
          <p:cNvSpPr txBox="1"/>
          <p:nvPr/>
        </p:nvSpPr>
        <p:spPr>
          <a:xfrm>
            <a:off x="696258" y="2470389"/>
            <a:ext cx="110580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30</a:t>
            </a:r>
            <a:r>
              <a:rPr lang="ko-KR" altLang="en-US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초 휴식 후 다음 라운드를 시작하겠습니다</a:t>
            </a:r>
            <a:r>
              <a:rPr lang="en-US" altLang="ko-KR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</a:p>
          <a:p>
            <a:pPr algn="ctr"/>
            <a:endParaRPr lang="en-US" altLang="ko-KR" sz="3200" b="1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특정 요청을 하는 물고기가 더 많아집니다</a:t>
            </a:r>
            <a:r>
              <a:rPr lang="en-US" altLang="ko-KR" sz="28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말풍선을 유심히 봐주시기 바랍니다</a:t>
            </a:r>
            <a:r>
              <a:rPr lang="en-US" altLang="ko-KR" sz="28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endParaRPr lang="ko-KR" altLang="en-US" sz="2800" b="1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6" name="그림 15" descr="장난감, 벡터그래픽이(가) 표시된 사진&#10;&#10;자동 생성된 설명">
            <a:extLst>
              <a:ext uri="{FF2B5EF4-FFF2-40B4-BE49-F238E27FC236}">
                <a16:creationId xmlns:a16="http://schemas.microsoft.com/office/drawing/2014/main" id="{E74B922C-408F-4CCA-A22A-7A7B7585D1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0" t="37818" r="17659" b="24793"/>
          <a:stretch/>
        </p:blipFill>
        <p:spPr>
          <a:xfrm>
            <a:off x="10663329" y="444509"/>
            <a:ext cx="1391758" cy="765474"/>
          </a:xfrm>
          <a:prstGeom prst="rect">
            <a:avLst/>
          </a:prstGeom>
        </p:spPr>
      </p:pic>
      <p:pic>
        <p:nvPicPr>
          <p:cNvPr id="17" name="그림 16" descr="항공기, 장난감, 옥외설치물이(가) 표시된 사진&#10;&#10;자동 생성된 설명">
            <a:extLst>
              <a:ext uri="{FF2B5EF4-FFF2-40B4-BE49-F238E27FC236}">
                <a16:creationId xmlns:a16="http://schemas.microsoft.com/office/drawing/2014/main" id="{4BF71419-B6F5-4F56-9C6D-CFF2CD9A2E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4" t="34736" r="17245" b="21443"/>
          <a:stretch/>
        </p:blipFill>
        <p:spPr>
          <a:xfrm>
            <a:off x="9404780" y="377213"/>
            <a:ext cx="1662545" cy="93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73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7C9FA0B9-5D3A-4D6B-A79F-91F132EED3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5"/>
          <a:stretch/>
        </p:blipFill>
        <p:spPr>
          <a:xfrm>
            <a:off x="0" y="-1"/>
            <a:ext cx="12192000" cy="6927011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07A792D-9CCE-451F-9602-15A3F19BC199}"/>
              </a:ext>
            </a:extLst>
          </p:cNvPr>
          <p:cNvSpPr/>
          <p:nvPr/>
        </p:nvSpPr>
        <p:spPr>
          <a:xfrm>
            <a:off x="277716" y="319314"/>
            <a:ext cx="11640457" cy="6241143"/>
          </a:xfrm>
          <a:prstGeom prst="roundRect">
            <a:avLst>
              <a:gd name="adj" fmla="val 4672"/>
            </a:avLst>
          </a:prstGeom>
          <a:solidFill>
            <a:schemeClr val="tx1">
              <a:lumMod val="95000"/>
              <a:lumOff val="5000"/>
              <a:alpha val="6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BB0F24-E7FB-4555-B15F-82DB494399BD}"/>
              </a:ext>
            </a:extLst>
          </p:cNvPr>
          <p:cNvSpPr txBox="1"/>
          <p:nvPr/>
        </p:nvSpPr>
        <p:spPr>
          <a:xfrm>
            <a:off x="696258" y="2470389"/>
            <a:ext cx="110580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휴식이 끝났습니다</a:t>
            </a:r>
            <a:r>
              <a:rPr lang="en-US" altLang="ko-KR" sz="3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</a:p>
          <a:p>
            <a:pPr algn="ctr"/>
            <a:endParaRPr lang="en-US" altLang="ko-KR" sz="3200" b="1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6" name="그림 15" descr="장난감, 벡터그래픽이(가) 표시된 사진&#10;&#10;자동 생성된 설명">
            <a:extLst>
              <a:ext uri="{FF2B5EF4-FFF2-40B4-BE49-F238E27FC236}">
                <a16:creationId xmlns:a16="http://schemas.microsoft.com/office/drawing/2014/main" id="{E74B922C-408F-4CCA-A22A-7A7B7585D1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0" t="37818" r="17659" b="24793"/>
          <a:stretch/>
        </p:blipFill>
        <p:spPr>
          <a:xfrm>
            <a:off x="10663329" y="444509"/>
            <a:ext cx="1391758" cy="765474"/>
          </a:xfrm>
          <a:prstGeom prst="rect">
            <a:avLst/>
          </a:prstGeom>
        </p:spPr>
      </p:pic>
      <p:pic>
        <p:nvPicPr>
          <p:cNvPr id="17" name="그림 16" descr="항공기, 장난감, 옥외설치물이(가) 표시된 사진&#10;&#10;자동 생성된 설명">
            <a:extLst>
              <a:ext uri="{FF2B5EF4-FFF2-40B4-BE49-F238E27FC236}">
                <a16:creationId xmlns:a16="http://schemas.microsoft.com/office/drawing/2014/main" id="{4BF71419-B6F5-4F56-9C6D-CFF2CD9A2E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4" t="34736" r="17245" b="21443"/>
          <a:stretch/>
        </p:blipFill>
        <p:spPr>
          <a:xfrm>
            <a:off x="9404780" y="377213"/>
            <a:ext cx="1662545" cy="93774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DED0373-53D1-4FC5-A5C7-1273DFE97EA6}"/>
              </a:ext>
            </a:extLst>
          </p:cNvPr>
          <p:cNvSpPr txBox="1"/>
          <p:nvPr/>
        </p:nvSpPr>
        <p:spPr>
          <a:xfrm>
            <a:off x="4226161" y="3894630"/>
            <a:ext cx="356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--&gt; </a:t>
            </a:r>
            <a:r>
              <a:rPr lang="ko-KR" altLang="en-US" sz="24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다음 라운드 시작하기 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CD309E8-28A3-4527-AA5D-653690CBCB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lum bright="70000" contrast="-70000"/>
          </a:blip>
          <a:srcRect l="29267"/>
          <a:stretch/>
        </p:blipFill>
        <p:spPr>
          <a:xfrm rot="20334695">
            <a:off x="7642287" y="3804884"/>
            <a:ext cx="378935" cy="53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3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3643</TotalTime>
  <Words>362</Words>
  <Application>Microsoft Office PowerPoint</Application>
  <PresentationFormat>와이드스크린</PresentationFormat>
  <Paragraphs>86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휴먼편지체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채지환[ 대학원석사과정재학 / 심리학과 ]</dc:creator>
  <cp:lastModifiedBy>채 지환</cp:lastModifiedBy>
  <cp:revision>12</cp:revision>
  <dcterms:created xsi:type="dcterms:W3CDTF">2022-02-28T01:39:20Z</dcterms:created>
  <dcterms:modified xsi:type="dcterms:W3CDTF">2022-04-10T15:50:18Z</dcterms:modified>
</cp:coreProperties>
</file>