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5143500" type="screen16x9"/>
  <p:notesSz cx="6858000" cy="9144000"/>
  <p:embeddedFontLst>
    <p:embeddedFont>
      <p:font typeface="Calibri" panose="020F0502020204030204" pitchFamily="34" charset="0"/>
      <p:regular r:id="rId73"/>
      <p:bold r:id="rId74"/>
      <p:italic r:id="rId75"/>
      <p:boldItalic r:id="rId76"/>
    </p:embeddedFont>
    <p:embeddedFont>
      <p:font typeface="Lato" panose="020B0604020202020204" charset="0"/>
      <p:regular r:id="rId77"/>
      <p:bold r:id="rId78"/>
      <p:italic r:id="rId79"/>
      <p:boldItalic r:id="rId80"/>
    </p:embeddedFont>
    <p:embeddedFont>
      <p:font typeface="Raleway"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93" autoAdjust="0"/>
  </p:normalViewPr>
  <p:slideViewPr>
    <p:cSldViewPr snapToGrid="0">
      <p:cViewPr varScale="1">
        <p:scale>
          <a:sx n="102" d="100"/>
          <a:sy n="102" d="100"/>
        </p:scale>
        <p:origin x="188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youtube.com/watch?v=sZJj6DwCqSU"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ansided.com/2019/05/17/grumpy-cat-dead-long-live-grumpy-cat-mem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87f869b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87f869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When asked to list as many objects in a category as possible, people tend to list the most prototypical members of the category first. So, people saw sparrow before penguin.</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882fd6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882fd6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Image credits: Cengage 2015; http://animals.sandiegozoo.org/animals/flamingo; http://mentalfloss.com/article/56416/20-fun-facts-about-penguins-world-penguin-day; http://animals.sandiegozoo.org/animals/owl; https://study.com/academy/lesson/what-do-hawks-eat-lesson-for-kids.html</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3882fd6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3882fd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•Prototype = “typical”</a:t>
            </a:r>
            <a:endParaRPr/>
          </a:p>
          <a:p>
            <a:pPr marL="0" lvl="0" indent="0" algn="l" rtl="0">
              <a:spcBef>
                <a:spcPts val="0"/>
              </a:spcBef>
              <a:spcAft>
                <a:spcPts val="0"/>
              </a:spcAft>
              <a:buClr>
                <a:schemeClr val="dk1"/>
              </a:buClr>
              <a:buSzPts val="1100"/>
              <a:buFont typeface="Arial"/>
              <a:buNone/>
            </a:pPr>
            <a:r>
              <a:rPr lang="en"/>
              <a:t>•An average representation of the “typical” member of a category</a:t>
            </a:r>
            <a:endParaRPr/>
          </a:p>
          <a:p>
            <a:pPr marL="0" lvl="0" indent="0" algn="l" rtl="0">
              <a:spcBef>
                <a:spcPts val="0"/>
              </a:spcBef>
              <a:spcAft>
                <a:spcPts val="0"/>
              </a:spcAft>
              <a:buClr>
                <a:schemeClr val="dk1"/>
              </a:buClr>
              <a:buSzPts val="1100"/>
              <a:buFont typeface="Arial"/>
              <a:buNone/>
            </a:pPr>
            <a:r>
              <a:rPr lang="en"/>
              <a:t>•Characteristic features that describe what members of that concept are like</a:t>
            </a:r>
            <a:endParaRPr/>
          </a:p>
          <a:p>
            <a:pPr marL="0" lvl="0" indent="0" algn="l" rtl="0">
              <a:spcBef>
                <a:spcPts val="0"/>
              </a:spcBef>
              <a:spcAft>
                <a:spcPts val="0"/>
              </a:spcAft>
              <a:buClr>
                <a:schemeClr val="dk1"/>
              </a:buClr>
              <a:buSzPts val="1100"/>
              <a:buFont typeface="Arial"/>
              <a:buNone/>
            </a:pPr>
            <a:r>
              <a:rPr lang="en"/>
              <a:t>•An average of category members encountered in the past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•High-prototypicality: category member closely resembles category prototype</a:t>
            </a:r>
            <a:endParaRPr/>
          </a:p>
          <a:p>
            <a:pPr marL="0" lvl="0" indent="0" algn="l" rtl="0">
              <a:spcBef>
                <a:spcPts val="0"/>
              </a:spcBef>
              <a:spcAft>
                <a:spcPts val="0"/>
              </a:spcAft>
              <a:buClr>
                <a:schemeClr val="dk1"/>
              </a:buClr>
              <a:buSzPts val="1100"/>
              <a:buFont typeface="Arial"/>
              <a:buNone/>
            </a:pPr>
            <a:r>
              <a:rPr lang="en"/>
              <a:t>–“Typical” member</a:t>
            </a:r>
            <a:endParaRPr/>
          </a:p>
          <a:p>
            <a:pPr marL="0" lvl="0" indent="0" algn="l" rtl="0">
              <a:spcBef>
                <a:spcPts val="0"/>
              </a:spcBef>
              <a:spcAft>
                <a:spcPts val="0"/>
              </a:spcAft>
              <a:buClr>
                <a:schemeClr val="dk1"/>
              </a:buClr>
              <a:buSzPts val="1100"/>
              <a:buFont typeface="Arial"/>
              <a:buNone/>
            </a:pPr>
            <a:r>
              <a:rPr lang="en"/>
              <a:t>–For category “bird” = robin</a:t>
            </a:r>
            <a:endParaRPr/>
          </a:p>
          <a:p>
            <a:pPr marL="0" lvl="0" indent="0" algn="l" rtl="0">
              <a:spcBef>
                <a:spcPts val="0"/>
              </a:spcBef>
              <a:spcAft>
                <a:spcPts val="0"/>
              </a:spcAft>
              <a:buClr>
                <a:schemeClr val="dk1"/>
              </a:buClr>
              <a:buSzPts val="1100"/>
              <a:buFont typeface="Arial"/>
              <a:buNone/>
            </a:pPr>
            <a:r>
              <a:rPr lang="en"/>
              <a:t>•Low-prototypicality: category member does not closely resemble category prototype</a:t>
            </a:r>
            <a:endParaRPr/>
          </a:p>
          <a:p>
            <a:pPr marL="0" lvl="0" indent="0" algn="l" rtl="0">
              <a:spcBef>
                <a:spcPts val="0"/>
              </a:spcBef>
              <a:spcAft>
                <a:spcPts val="0"/>
              </a:spcAft>
              <a:buClr>
                <a:schemeClr val="dk1"/>
              </a:buClr>
              <a:buSzPts val="1100"/>
              <a:buFont typeface="Arial"/>
              <a:buNone/>
            </a:pPr>
            <a:r>
              <a:rPr lang="en"/>
              <a:t>–For category “bird” = penguin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•Strong positive relationship between prototypicality and family resemblance</a:t>
            </a:r>
            <a:endParaRPr/>
          </a:p>
          <a:p>
            <a:pPr marL="0" lvl="0" indent="0" algn="l" rtl="0">
              <a:spcBef>
                <a:spcPts val="0"/>
              </a:spcBef>
              <a:spcAft>
                <a:spcPts val="0"/>
              </a:spcAft>
              <a:buClr>
                <a:schemeClr val="dk1"/>
              </a:buClr>
              <a:buSzPts val="1100"/>
              <a:buFont typeface="Arial"/>
              <a:buNone/>
            </a:pPr>
            <a:r>
              <a:rPr lang="en"/>
              <a:t>•When items have a large amount of overlap with characteristics of other items in the category, the family resemblance of these items is high</a:t>
            </a:r>
            <a:endParaRPr/>
          </a:p>
          <a:p>
            <a:pPr marL="0" lvl="0" indent="0" algn="l" rtl="0">
              <a:spcBef>
                <a:spcPts val="0"/>
              </a:spcBef>
              <a:spcAft>
                <a:spcPts val="0"/>
              </a:spcAft>
              <a:buClr>
                <a:schemeClr val="dk1"/>
              </a:buClr>
              <a:buSzPts val="1100"/>
              <a:buFont typeface="Arial"/>
              <a:buNone/>
            </a:pPr>
            <a:r>
              <a:rPr lang="en"/>
              <a:t>•Low overlap = low family resemblance</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3882fd62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3882fd6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characteristics for chair and sofa (having legs, having backs, sitting on them, etc.)</a:t>
            </a:r>
            <a:endParaRPr/>
          </a:p>
          <a:p>
            <a:pPr marL="0" lvl="0" indent="0" algn="l" rtl="0">
              <a:spcBef>
                <a:spcPts val="0"/>
              </a:spcBef>
              <a:spcAft>
                <a:spcPts val="0"/>
              </a:spcAft>
              <a:buNone/>
            </a:pPr>
            <a:r>
              <a:rPr lang="en"/>
              <a:t>-Family resemblance of sofa/chair is high</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•Strong positive relationship between prototypicality and family resemblance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•When items have a large amount of overlap with characteristics of other items in the category, the family resemblance of these items is high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•Low overlap = low family resemblance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3882fd62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3882fd62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3882fd6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3882fd6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3882fd62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3882fd62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3882fd6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93882fd6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93882fd62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93882fd6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93882fd62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93882fd6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3882fd6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3882fd6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93882fd6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93882fd6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3882fd62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3882fd6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93882fd6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93882fd6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93882fd62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93882fd62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93882fd6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93882fd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•Typicality effect: prototypical objects are processed preferentially</a:t>
            </a:r>
            <a:endParaRPr/>
          </a:p>
          <a:p>
            <a:pPr marL="0" lvl="0" indent="0" algn="l" rtl="0">
              <a:spcBef>
                <a:spcPts val="0"/>
              </a:spcBef>
              <a:spcAft>
                <a:spcPts val="0"/>
              </a:spcAft>
              <a:buClr>
                <a:schemeClr val="dk1"/>
              </a:buClr>
              <a:buSzPts val="1100"/>
              <a:buFont typeface="Arial"/>
              <a:buNone/>
            </a:pPr>
            <a:r>
              <a:rPr lang="en"/>
              <a:t>–Highly prototypical objects judged more rapidly</a:t>
            </a:r>
            <a:endParaRPr/>
          </a:p>
          <a:p>
            <a:pPr marL="0" lvl="0" indent="0" algn="l" rtl="0">
              <a:spcBef>
                <a:spcPts val="0"/>
              </a:spcBef>
              <a:spcAft>
                <a:spcPts val="0"/>
              </a:spcAft>
              <a:buClr>
                <a:schemeClr val="dk1"/>
              </a:buClr>
              <a:buSzPts val="1100"/>
              <a:buFont typeface="Arial"/>
              <a:buNone/>
            </a:pPr>
            <a:r>
              <a:rPr lang="en"/>
              <a:t>•Sentence verification technique</a:t>
            </a:r>
            <a:endParaRPr/>
          </a:p>
          <a:p>
            <a:pPr marL="0" lvl="0" indent="0" algn="l" rtl="0">
              <a:spcBef>
                <a:spcPts val="0"/>
              </a:spcBef>
              <a:spcAft>
                <a:spcPts val="0"/>
              </a:spcAft>
              <a:buClr>
                <a:schemeClr val="dk1"/>
              </a:buClr>
              <a:buSzPts val="1100"/>
              <a:buFont typeface="Arial"/>
              <a:buNone/>
            </a:pPr>
            <a:r>
              <a:rPr lang="en"/>
              <a:t>•Smith et al. (1974)</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•Typicality effect: prototypical objects are processed preferentially</a:t>
            </a:r>
            <a:endParaRPr/>
          </a:p>
          <a:p>
            <a:pPr marL="0" lvl="0" indent="0" algn="l" rtl="0">
              <a:spcBef>
                <a:spcPts val="0"/>
              </a:spcBef>
              <a:spcAft>
                <a:spcPts val="0"/>
              </a:spcAft>
              <a:buClr>
                <a:schemeClr val="dk1"/>
              </a:buClr>
              <a:buSzPts val="1100"/>
              <a:buFont typeface="Arial"/>
              <a:buNone/>
            </a:pPr>
            <a:r>
              <a:rPr lang="en"/>
              <a:t>–Prototypical objects are named more rapidly</a:t>
            </a:r>
            <a:endParaRPr/>
          </a:p>
          <a:p>
            <a:pPr marL="0" lvl="0" indent="0" algn="l" rtl="0">
              <a:spcBef>
                <a:spcPts val="0"/>
              </a:spcBef>
              <a:spcAft>
                <a:spcPts val="0"/>
              </a:spcAft>
              <a:buClr>
                <a:schemeClr val="dk1"/>
              </a:buClr>
              <a:buSzPts val="1100"/>
              <a:buFont typeface="Arial"/>
              <a:buNone/>
            </a:pPr>
            <a:r>
              <a:rPr lang="en"/>
              <a:t>–Prototypical category members are more affected by a priming stimulus</a:t>
            </a:r>
            <a:endParaRPr/>
          </a:p>
          <a:p>
            <a:pPr marL="0" lvl="0" indent="0" algn="l" rtl="0">
              <a:spcBef>
                <a:spcPts val="0"/>
              </a:spcBef>
              <a:spcAft>
                <a:spcPts val="0"/>
              </a:spcAft>
              <a:buClr>
                <a:schemeClr val="dk1"/>
              </a:buClr>
              <a:buSzPts val="1100"/>
              <a:buFont typeface="Arial"/>
              <a:buNone/>
            </a:pPr>
            <a:r>
              <a:rPr lang="en"/>
              <a:t>–Rosch (1975b)</a:t>
            </a:r>
            <a:endParaRPr/>
          </a:p>
          <a:p>
            <a:pPr marL="0" lvl="0" indent="0" algn="l" rtl="0">
              <a:spcBef>
                <a:spcPts val="0"/>
              </a:spcBef>
              <a:spcAft>
                <a:spcPts val="0"/>
              </a:spcAft>
              <a:buClr>
                <a:schemeClr val="dk1"/>
              </a:buClr>
              <a:buSzPts val="1100"/>
              <a:buFont typeface="Arial"/>
              <a:buNone/>
            </a:pPr>
            <a:r>
              <a:rPr lang="en"/>
              <a:t>•Hearing “green” primes a highly prototypical “green”</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93882fd6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93882fd6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draw us back to how language shapes perception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93882fd62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93882fd6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93882fd62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93882fd6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3882fd6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3882fd6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3882fd62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3882fd62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3882fd62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3882fd62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93882fd62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93882fd6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93882fd6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93882fd6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93882fd62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93882fd6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•Concept is represented by multiple examples</a:t>
            </a:r>
            <a:endParaRPr/>
          </a:p>
          <a:p>
            <a:pPr marL="0" lvl="0" indent="0" algn="l" rtl="0">
              <a:spcBef>
                <a:spcPts val="0"/>
              </a:spcBef>
              <a:spcAft>
                <a:spcPts val="0"/>
              </a:spcAft>
              <a:buClr>
                <a:schemeClr val="dk1"/>
              </a:buClr>
              <a:buSzPts val="1100"/>
              <a:buFont typeface="Arial"/>
              <a:buNone/>
            </a:pPr>
            <a:r>
              <a:rPr lang="en"/>
              <a:t>(rather than a single prototype)</a:t>
            </a:r>
            <a:endParaRPr/>
          </a:p>
          <a:p>
            <a:pPr marL="0" lvl="0" indent="0" algn="l" rtl="0">
              <a:spcBef>
                <a:spcPts val="0"/>
              </a:spcBef>
              <a:spcAft>
                <a:spcPts val="0"/>
              </a:spcAft>
              <a:buClr>
                <a:schemeClr val="dk1"/>
              </a:buClr>
              <a:buSzPts val="1100"/>
              <a:buFont typeface="Arial"/>
              <a:buNone/>
            </a:pPr>
            <a:r>
              <a:rPr lang="en"/>
              <a:t>•Examples are actual category members</a:t>
            </a:r>
            <a:endParaRPr/>
          </a:p>
          <a:p>
            <a:pPr marL="0" lvl="0" indent="0" algn="l" rtl="0">
              <a:spcBef>
                <a:spcPts val="0"/>
              </a:spcBef>
              <a:spcAft>
                <a:spcPts val="0"/>
              </a:spcAft>
              <a:buClr>
                <a:schemeClr val="dk1"/>
              </a:buClr>
              <a:buSzPts val="1100"/>
              <a:buFont typeface="Arial"/>
              <a:buNone/>
            </a:pPr>
            <a:r>
              <a:rPr lang="en"/>
              <a:t>(not abstract averages)</a:t>
            </a:r>
            <a:endParaRPr/>
          </a:p>
          <a:p>
            <a:pPr marL="0" lvl="0" indent="0" algn="l" rtl="0">
              <a:spcBef>
                <a:spcPts val="0"/>
              </a:spcBef>
              <a:spcAft>
                <a:spcPts val="0"/>
              </a:spcAft>
              <a:buClr>
                <a:schemeClr val="dk1"/>
              </a:buClr>
              <a:buSzPts val="1100"/>
              <a:buFont typeface="Arial"/>
              <a:buNone/>
            </a:pPr>
            <a:r>
              <a:rPr lang="en"/>
              <a:t>•To categorize, compare the new item to stored examples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•Similar to prototype view</a:t>
            </a:r>
            <a:endParaRPr/>
          </a:p>
          <a:p>
            <a:pPr marL="0" lvl="0" indent="0" algn="l" rtl="0">
              <a:spcBef>
                <a:spcPts val="0"/>
              </a:spcBef>
              <a:spcAft>
                <a:spcPts val="0"/>
              </a:spcAft>
              <a:buClr>
                <a:schemeClr val="dk1"/>
              </a:buClr>
              <a:buSzPts val="1100"/>
              <a:buFont typeface="Arial"/>
              <a:buNone/>
            </a:pPr>
            <a:r>
              <a:rPr lang="en"/>
              <a:t>–Representing a category is not defining it</a:t>
            </a:r>
            <a:endParaRPr/>
          </a:p>
          <a:p>
            <a:pPr marL="0" lvl="0" indent="0" algn="l" rtl="0">
              <a:spcBef>
                <a:spcPts val="0"/>
              </a:spcBef>
              <a:spcAft>
                <a:spcPts val="0"/>
              </a:spcAft>
              <a:buClr>
                <a:schemeClr val="dk1"/>
              </a:buClr>
              <a:buSzPts val="1100"/>
              <a:buFont typeface="Arial"/>
              <a:buNone/>
            </a:pPr>
            <a:r>
              <a:rPr lang="en"/>
              <a:t>•Different: representation is not abstract</a:t>
            </a:r>
            <a:endParaRPr/>
          </a:p>
          <a:p>
            <a:pPr marL="0" lvl="0" indent="0" algn="l" rtl="0">
              <a:spcBef>
                <a:spcPts val="0"/>
              </a:spcBef>
              <a:spcAft>
                <a:spcPts val="0"/>
              </a:spcAft>
              <a:buClr>
                <a:schemeClr val="dk1"/>
              </a:buClr>
              <a:buSzPts val="1100"/>
              <a:buFont typeface="Arial"/>
              <a:buNone/>
            </a:pPr>
            <a:r>
              <a:rPr lang="en"/>
              <a:t>–Descriptions of specific examples</a:t>
            </a:r>
            <a:endParaRPr/>
          </a:p>
          <a:p>
            <a:pPr marL="0" lvl="0" indent="0" algn="l" rtl="0">
              <a:spcBef>
                <a:spcPts val="0"/>
              </a:spcBef>
              <a:spcAft>
                <a:spcPts val="0"/>
              </a:spcAft>
              <a:buClr>
                <a:schemeClr val="dk1"/>
              </a:buClr>
              <a:buSzPts val="1100"/>
              <a:buFont typeface="Arial"/>
              <a:buNone/>
            </a:pPr>
            <a:r>
              <a:rPr lang="en"/>
              <a:t>•The more similar a specific exemplar is to a known category member, the faster it will be categorized (family resemblance effect)</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Clr>
                <a:schemeClr val="dk1"/>
              </a:buClr>
              <a:buSzPts val="1100"/>
              <a:buFont typeface="Arial"/>
              <a:buNone/>
            </a:pPr>
            <a:r>
              <a:rPr lang="en"/>
              <a:t>•Explains typicality effect</a:t>
            </a:r>
            <a:endParaRPr/>
          </a:p>
          <a:p>
            <a:pPr marL="0" lvl="0" indent="0" algn="l" rtl="0">
              <a:spcBef>
                <a:spcPts val="0"/>
              </a:spcBef>
              <a:spcAft>
                <a:spcPts val="0"/>
              </a:spcAft>
              <a:buClr>
                <a:schemeClr val="dk1"/>
              </a:buClr>
              <a:buSzPts val="1100"/>
              <a:buFont typeface="Arial"/>
              <a:buNone/>
            </a:pPr>
            <a:r>
              <a:rPr lang="en"/>
              <a:t>•Easily takes into account atypical cases</a:t>
            </a:r>
            <a:endParaRPr/>
          </a:p>
          <a:p>
            <a:pPr marL="0" lvl="0" indent="0" algn="l" rtl="0">
              <a:spcBef>
                <a:spcPts val="0"/>
              </a:spcBef>
              <a:spcAft>
                <a:spcPts val="0"/>
              </a:spcAft>
              <a:buClr>
                <a:schemeClr val="dk1"/>
              </a:buClr>
              <a:buSzPts val="1100"/>
              <a:buFont typeface="Arial"/>
              <a:buNone/>
            </a:pPr>
            <a:r>
              <a:rPr lang="en"/>
              <a:t>•Easily deals with variable categories</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93882fd6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93882fd6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3882fd6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93882fd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93882fd6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93882fd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93882fd6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93882fd6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latin typeface="Calibri"/>
                <a:ea typeface="Calibri"/>
                <a:cs typeface="Calibri"/>
                <a:sym typeface="Calibri"/>
              </a:rPr>
              <a:t>Image credits: https://seaworld.org/en/animal-info/animal-infobooks/penguin/</a:t>
            </a: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93882fd6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93882fd6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•May use both</a:t>
            </a:r>
            <a:endParaRPr/>
          </a:p>
          <a:p>
            <a:pPr marL="0" lvl="0" indent="0" algn="l" rtl="0">
              <a:spcBef>
                <a:spcPts val="0"/>
              </a:spcBef>
              <a:spcAft>
                <a:spcPts val="0"/>
              </a:spcAft>
              <a:buClr>
                <a:schemeClr val="dk1"/>
              </a:buClr>
              <a:buSzPts val="1100"/>
              <a:buFont typeface="Arial"/>
              <a:buNone/>
            </a:pPr>
            <a:r>
              <a:rPr lang="en"/>
              <a:t>•Exemplars may work best for small categories (can handle atypical cases)</a:t>
            </a:r>
            <a:endParaRPr/>
          </a:p>
          <a:p>
            <a:pPr marL="0" lvl="0" indent="0" algn="l" rtl="0">
              <a:spcBef>
                <a:spcPts val="0"/>
              </a:spcBef>
              <a:spcAft>
                <a:spcPts val="0"/>
              </a:spcAft>
              <a:buClr>
                <a:schemeClr val="dk1"/>
              </a:buClr>
              <a:buSzPts val="1100"/>
              <a:buFont typeface="Arial"/>
              <a:buNone/>
            </a:pPr>
            <a:r>
              <a:rPr lang="en"/>
              <a:t>•Prototypes may work best for larger categories</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93882fd62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93882fd6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93882fd62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93882fd6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3882fd62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3882fd62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93882fd62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93882fd62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93882fd62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93882fd6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93882fd6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93882fd6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93882fd62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93882fd62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3882fd6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3882fd6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•Hierarchical organization: larger more general categories divided into smaller, more specific categories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fully understand how people categorize objects, one must consider</a:t>
            </a:r>
            <a:endParaRPr/>
          </a:p>
          <a:p>
            <a:pPr marL="0" lvl="0" indent="0" algn="l" rtl="0">
              <a:spcBef>
                <a:spcPts val="0"/>
              </a:spcBef>
              <a:spcAft>
                <a:spcPts val="0"/>
              </a:spcAft>
              <a:buClr>
                <a:schemeClr val="dk1"/>
              </a:buClr>
              <a:buSzPts val="1100"/>
              <a:buFont typeface="Arial"/>
              <a:buNone/>
            </a:pPr>
            <a:r>
              <a:rPr lang="en"/>
              <a:t>–Properties of objects</a:t>
            </a:r>
            <a:endParaRPr/>
          </a:p>
          <a:p>
            <a:pPr marL="0" lvl="0" indent="0" algn="l" rtl="0">
              <a:spcBef>
                <a:spcPts val="0"/>
              </a:spcBef>
              <a:spcAft>
                <a:spcPts val="0"/>
              </a:spcAft>
              <a:buClr>
                <a:schemeClr val="dk1"/>
              </a:buClr>
              <a:buSzPts val="1100"/>
              <a:buFont typeface="Arial"/>
              <a:buNone/>
            </a:pPr>
            <a:r>
              <a:rPr lang="en"/>
              <a:t>–Learning and experience of perceivers</a:t>
            </a: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93882fd6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93882fd6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•Going above basic level results in a large loss of information</a:t>
            </a:r>
            <a:endParaRPr/>
          </a:p>
          <a:p>
            <a:pPr marL="0" lvl="0" indent="0" algn="l" rtl="0">
              <a:spcBef>
                <a:spcPts val="0"/>
              </a:spcBef>
              <a:spcAft>
                <a:spcPts val="0"/>
              </a:spcAft>
              <a:buClr>
                <a:schemeClr val="dk1"/>
              </a:buClr>
              <a:buSzPts val="1100"/>
              <a:buFont typeface="Arial"/>
              <a:buNone/>
            </a:pPr>
            <a:r>
              <a:rPr lang="en"/>
              <a:t>•Going below basic level results in little gain of information</a:t>
            </a: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93882fd62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93882fd6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•Going above basic level results in a large loss of information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•Going below basic level results in little gain of information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93882fd62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93882fd62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Image credits: http://cphpost.dk/news/carpentry-in-denmark-and-the-rise-of-the-hipster-chippy.html</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93882fd6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93882fd6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Image credit: https://creativeclassics.com/dining-table-types/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93882fd6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93882fd6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Teaching as another </a:t>
            </a:r>
            <a:r>
              <a:rPr lang="en" dirty="0" smtClean="0"/>
              <a:t>example – my basic levels of knowledge about a subject are very</a:t>
            </a:r>
            <a:r>
              <a:rPr lang="en" baseline="0" dirty="0" smtClean="0"/>
              <a:t> different from a student at intro level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3882fd62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3882fd62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93882fd62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93882fd6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3882fd62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3882fd6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93882fd6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93882fd6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93882fd6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93882fd6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93882fd62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93882fd6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https://www.youtube.com/watch?v=sZJj6DwCqSU</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93882fd62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93882fd6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93882fd62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93882fd6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•Concepts are arranged in networks that represent the way concepts are organized in the mind</a:t>
            </a:r>
            <a:endParaRPr/>
          </a:p>
          <a:p>
            <a:pPr marL="0" lvl="0" indent="0" algn="l" rtl="0">
              <a:spcBef>
                <a:spcPts val="0"/>
              </a:spcBef>
              <a:spcAft>
                <a:spcPts val="0"/>
              </a:spcAft>
              <a:buClr>
                <a:schemeClr val="dk1"/>
              </a:buClr>
              <a:buSzPts val="1100"/>
              <a:buFont typeface="Arial"/>
              <a:buNone/>
            </a:pPr>
            <a:r>
              <a:rPr lang="en"/>
              <a:t>•Collins and Quillian (1969)</a:t>
            </a:r>
            <a:endParaRPr/>
          </a:p>
          <a:p>
            <a:pPr marL="0" lvl="0" indent="0" algn="l" rtl="0">
              <a:spcBef>
                <a:spcPts val="0"/>
              </a:spcBef>
              <a:spcAft>
                <a:spcPts val="0"/>
              </a:spcAft>
              <a:buClr>
                <a:schemeClr val="dk1"/>
              </a:buClr>
              <a:buSzPts val="1100"/>
              <a:buFont typeface="Arial"/>
              <a:buNone/>
            </a:pPr>
            <a:r>
              <a:rPr lang="en"/>
              <a:t>–Node = category/concept</a:t>
            </a:r>
            <a:endParaRPr/>
          </a:p>
          <a:p>
            <a:pPr marL="0" lvl="0" indent="0" algn="l" rtl="0">
              <a:spcBef>
                <a:spcPts val="0"/>
              </a:spcBef>
              <a:spcAft>
                <a:spcPts val="0"/>
              </a:spcAft>
              <a:buClr>
                <a:schemeClr val="dk1"/>
              </a:buClr>
              <a:buSzPts val="1100"/>
              <a:buFont typeface="Arial"/>
              <a:buNone/>
            </a:pPr>
            <a:r>
              <a:rPr lang="en"/>
              <a:t>–Concepts are linked</a:t>
            </a:r>
            <a:endParaRPr/>
          </a:p>
          <a:p>
            <a:pPr marL="0" lvl="0" indent="0" algn="l" rtl="0">
              <a:spcBef>
                <a:spcPts val="0"/>
              </a:spcBef>
              <a:spcAft>
                <a:spcPts val="0"/>
              </a:spcAft>
              <a:buClr>
                <a:schemeClr val="dk1"/>
              </a:buClr>
              <a:buSzPts val="1100"/>
              <a:buFont typeface="Arial"/>
              <a:buNone/>
            </a:pPr>
            <a:r>
              <a:rPr lang="en"/>
              <a:t>–Model for how concepts and properties are associated in the mind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•Cognitive economy: shared properties are only stored at higher-level nodes</a:t>
            </a:r>
            <a:endParaRPr/>
          </a:p>
          <a:p>
            <a:pPr marL="0" lvl="0" indent="0" algn="l" rtl="0">
              <a:spcBef>
                <a:spcPts val="0"/>
              </a:spcBef>
              <a:spcAft>
                <a:spcPts val="0"/>
              </a:spcAft>
              <a:buClr>
                <a:schemeClr val="dk1"/>
              </a:buClr>
              <a:buSzPts val="1100"/>
              <a:buFont typeface="Arial"/>
              <a:buNone/>
            </a:pPr>
            <a:r>
              <a:rPr lang="en"/>
              <a:t>•Exceptions are stored at lower nodes</a:t>
            </a:r>
            <a:endParaRPr/>
          </a:p>
          <a:p>
            <a:pPr marL="0" lvl="0" indent="0" algn="l" rtl="0">
              <a:spcBef>
                <a:spcPts val="0"/>
              </a:spcBef>
              <a:spcAft>
                <a:spcPts val="0"/>
              </a:spcAft>
              <a:buClr>
                <a:schemeClr val="dk1"/>
              </a:buClr>
              <a:buSzPts val="1100"/>
              <a:buFont typeface="Arial"/>
              <a:buNone/>
            </a:pPr>
            <a:r>
              <a:rPr lang="en"/>
              <a:t>•Inheritance</a:t>
            </a:r>
            <a:endParaRPr/>
          </a:p>
          <a:p>
            <a:pPr marL="0" lvl="0" indent="0" algn="l" rtl="0">
              <a:spcBef>
                <a:spcPts val="0"/>
              </a:spcBef>
              <a:spcAft>
                <a:spcPts val="0"/>
              </a:spcAft>
              <a:buClr>
                <a:schemeClr val="dk1"/>
              </a:buClr>
              <a:buSzPts val="1100"/>
              <a:buFont typeface="Arial"/>
              <a:buNone/>
            </a:pPr>
            <a:r>
              <a:rPr lang="en"/>
              <a:t>–Lower-level items share properties of higher-level items</a:t>
            </a:r>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93882fd6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93882fd6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•Spreading activation</a:t>
            </a:r>
            <a:endParaRPr/>
          </a:p>
          <a:p>
            <a:pPr marL="0" lvl="0" indent="0" algn="l" rtl="0">
              <a:spcBef>
                <a:spcPts val="0"/>
              </a:spcBef>
              <a:spcAft>
                <a:spcPts val="0"/>
              </a:spcAft>
              <a:buClr>
                <a:schemeClr val="dk1"/>
              </a:buClr>
              <a:buSzPts val="1100"/>
              <a:buFont typeface="Arial"/>
              <a:buNone/>
            </a:pPr>
            <a:r>
              <a:rPr lang="en"/>
              <a:t>–Activation is the arousal level of a node</a:t>
            </a:r>
            <a:endParaRPr/>
          </a:p>
          <a:p>
            <a:pPr marL="0" lvl="0" indent="0" algn="l" rtl="0">
              <a:spcBef>
                <a:spcPts val="0"/>
              </a:spcBef>
              <a:spcAft>
                <a:spcPts val="0"/>
              </a:spcAft>
              <a:buClr>
                <a:schemeClr val="dk1"/>
              </a:buClr>
              <a:buSzPts val="1100"/>
              <a:buFont typeface="Arial"/>
              <a:buNone/>
            </a:pPr>
            <a:r>
              <a:rPr lang="en"/>
              <a:t>–When a node is activated, activity spreads out along all connected links</a:t>
            </a:r>
            <a:endParaRPr/>
          </a:p>
          <a:p>
            <a:pPr marL="0" lvl="0" indent="0" algn="l" rtl="0">
              <a:spcBef>
                <a:spcPts val="0"/>
              </a:spcBef>
              <a:spcAft>
                <a:spcPts val="0"/>
              </a:spcAft>
              <a:buClr>
                <a:schemeClr val="dk1"/>
              </a:buClr>
              <a:buSzPts val="1100"/>
              <a:buFont typeface="Arial"/>
              <a:buNone/>
            </a:pPr>
            <a:r>
              <a:rPr lang="en"/>
              <a:t>–Concepts that receive activation are primed and more easily accessed from memory</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93882fd6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93882fd6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•Criticism of Collins and Quillian</a:t>
            </a:r>
            <a:endParaRPr/>
          </a:p>
          <a:p>
            <a:pPr marL="0" lvl="0" indent="0" algn="l" rtl="0">
              <a:spcBef>
                <a:spcPts val="0"/>
              </a:spcBef>
              <a:spcAft>
                <a:spcPts val="0"/>
              </a:spcAft>
              <a:buClr>
                <a:schemeClr val="dk1"/>
              </a:buClr>
              <a:buSzPts val="1100"/>
              <a:buFont typeface="Arial"/>
              <a:buNone/>
            </a:pPr>
            <a:r>
              <a:rPr lang="en"/>
              <a:t>–Cannot explain typicality effects</a:t>
            </a:r>
            <a:endParaRPr/>
          </a:p>
          <a:p>
            <a:pPr marL="0" lvl="0" indent="0" algn="l" rtl="0">
              <a:spcBef>
                <a:spcPts val="0"/>
              </a:spcBef>
              <a:spcAft>
                <a:spcPts val="0"/>
              </a:spcAft>
              <a:buClr>
                <a:schemeClr val="dk1"/>
              </a:buClr>
              <a:buSzPts val="1100"/>
              <a:buFont typeface="Arial"/>
              <a:buNone/>
            </a:pPr>
            <a:r>
              <a:rPr lang="en"/>
              <a:t>–Cognitive economy?</a:t>
            </a:r>
            <a:endParaRPr/>
          </a:p>
          <a:p>
            <a:pPr marL="0" lvl="0" indent="0" algn="l" rtl="0">
              <a:spcBef>
                <a:spcPts val="0"/>
              </a:spcBef>
              <a:spcAft>
                <a:spcPts val="0"/>
              </a:spcAft>
              <a:buClr>
                <a:schemeClr val="dk1"/>
              </a:buClr>
              <a:buSzPts val="1100"/>
              <a:buFont typeface="Arial"/>
              <a:buNone/>
            </a:pPr>
            <a:r>
              <a:rPr lang="en"/>
              <a:t>–Some sentence-verification results are problematic for the model</a:t>
            </a: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93882fd62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93882fd62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•Creating computer models for representing cognitive processes</a:t>
            </a:r>
            <a:endParaRPr/>
          </a:p>
          <a:p>
            <a:pPr marL="0" lvl="0" indent="0" algn="l" rtl="0">
              <a:spcBef>
                <a:spcPts val="0"/>
              </a:spcBef>
              <a:spcAft>
                <a:spcPts val="0"/>
              </a:spcAft>
              <a:buClr>
                <a:schemeClr val="dk1"/>
              </a:buClr>
              <a:buSzPts val="1100"/>
              <a:buFont typeface="Arial"/>
              <a:buNone/>
            </a:pPr>
            <a:r>
              <a:rPr lang="en"/>
              <a:t>•Parallel distributed processing - Knowledge represented in the distributed activity of many units</a:t>
            </a:r>
            <a:endParaRPr/>
          </a:p>
          <a:p>
            <a:pPr marL="0" lvl="0" indent="0" algn="l" rtl="0">
              <a:spcBef>
                <a:spcPts val="0"/>
              </a:spcBef>
              <a:spcAft>
                <a:spcPts val="0"/>
              </a:spcAft>
              <a:buClr>
                <a:schemeClr val="dk1"/>
              </a:buClr>
              <a:buSzPts val="1100"/>
              <a:buFont typeface="Arial"/>
              <a:buNone/>
            </a:pPr>
            <a:r>
              <a:rPr lang="en"/>
              <a:t>•Weights determine at each connection how strongly an incoming signal will activate the next unit</a:t>
            </a: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3882fd6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3882fd6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93882fd62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93882fd6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593882fd62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593882fd62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593882fd62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593882fd62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Generalization of learning: training to recognize properties of one concept provides information about other related concepts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93882fd62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93882fd62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593882fd62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593882fd62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593882fd6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593882fd6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93882fd62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93882fd62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593882fd62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593882fd62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back propagation &amp; error signals come in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93882fd62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93882fd6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93882fd62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93882fd62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3882fd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3882f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•Conceptual knowledge: knowledge that enables us to recognize objects and events and to make inferences about their properties</a:t>
            </a:r>
            <a:endParaRPr/>
          </a:p>
          <a:p>
            <a:pPr marL="0" lvl="0" indent="0" algn="l" rtl="0">
              <a:spcBef>
                <a:spcPts val="0"/>
              </a:spcBef>
              <a:spcAft>
                <a:spcPts val="0"/>
              </a:spcAft>
              <a:buClr>
                <a:schemeClr val="dk1"/>
              </a:buClr>
              <a:buSzPts val="1100"/>
              <a:buFont typeface="Arial"/>
              <a:buNone/>
            </a:pPr>
            <a:r>
              <a:rPr lang="en"/>
              <a:t>•Concept: mental representation used for a variety of cognitive functions</a:t>
            </a:r>
            <a:endParaRPr/>
          </a:p>
          <a:p>
            <a:pPr marL="0" lvl="0" indent="0" algn="l" rtl="0">
              <a:spcBef>
                <a:spcPts val="0"/>
              </a:spcBef>
              <a:spcAft>
                <a:spcPts val="0"/>
              </a:spcAft>
              <a:buClr>
                <a:schemeClr val="dk1"/>
              </a:buClr>
              <a:buSzPts val="1100"/>
              <a:buFont typeface="Arial"/>
              <a:buNone/>
            </a:pPr>
            <a:r>
              <a:rPr lang="en"/>
              <a:t>•Categorization is the process by which things are placed into groups called categories</a:t>
            </a:r>
            <a:endParaRPr/>
          </a:p>
          <a:p>
            <a:pPr marL="0" lvl="0" indent="0" algn="l" rtl="0">
              <a:spcBef>
                <a:spcPts val="0"/>
              </a:spcBef>
              <a:spcAft>
                <a:spcPts val="0"/>
              </a:spcAft>
              <a:buClr>
                <a:schemeClr val="dk1"/>
              </a:buClr>
              <a:buSzPts val="1100"/>
              <a:buFont typeface="Arial"/>
              <a:buNone/>
            </a:pPr>
            <a:r>
              <a:rPr lang="en"/>
              <a:t>–Categories are all possible examples of a particular concept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93d1e499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93d1e499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93882fd6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93882fd6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•Help to understand individual cases not previously encountered</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•“Pointers to knowledge”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–Categories provide a wealth of general information about an item</a:t>
            </a:r>
            <a:endParaRPr>
              <a:solidFill>
                <a:schemeClr val="dk1"/>
              </a:solidFill>
            </a:endParaRPr>
          </a:p>
          <a:p>
            <a:pPr marL="0" lvl="0" indent="0" algn="l" rtl="0">
              <a:spcBef>
                <a:spcPts val="0"/>
              </a:spcBef>
              <a:spcAft>
                <a:spcPts val="0"/>
              </a:spcAft>
              <a:buNone/>
            </a:pPr>
            <a:r>
              <a:rPr lang="en">
                <a:solidFill>
                  <a:schemeClr val="dk1"/>
                </a:solidFill>
              </a:rPr>
              <a:t>–Allow us to identify the special characteristics of a particular item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(EMOTIONS!! Connect back to our previous discussion on emotions too).</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Credit: </a:t>
            </a:r>
            <a:r>
              <a:rPr lang="en" u="sng">
                <a:solidFill>
                  <a:schemeClr val="hlink"/>
                </a:solidFill>
                <a:hlinkClick r:id="rId3"/>
              </a:rPr>
              <a:t>https://fansided.com/2019/05/17/grumpy-cat-dead-long-live-grumpy-cat-memes/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882fd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882fd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•Determine category membership based on whether the object meets the definition of the category</a:t>
            </a:r>
            <a:endParaRPr/>
          </a:p>
          <a:p>
            <a:pPr marL="0" lvl="0" indent="0" algn="l" rtl="0">
              <a:spcBef>
                <a:spcPts val="0"/>
              </a:spcBef>
              <a:spcAft>
                <a:spcPts val="0"/>
              </a:spcAft>
              <a:buClr>
                <a:schemeClr val="dk1"/>
              </a:buClr>
              <a:buSzPts val="1100"/>
              <a:buFont typeface="Arial"/>
              <a:buNone/>
            </a:pPr>
            <a:r>
              <a:rPr lang="en"/>
              <a:t>•Does not work well</a:t>
            </a:r>
            <a:endParaRPr/>
          </a:p>
          <a:p>
            <a:pPr marL="0" lvl="0" indent="0" algn="l" rtl="0">
              <a:spcBef>
                <a:spcPts val="0"/>
              </a:spcBef>
              <a:spcAft>
                <a:spcPts val="0"/>
              </a:spcAft>
              <a:buClr>
                <a:schemeClr val="dk1"/>
              </a:buClr>
              <a:buSzPts val="1100"/>
              <a:buFont typeface="Arial"/>
              <a:buNone/>
            </a:pPr>
            <a:r>
              <a:rPr lang="en"/>
              <a:t>•Not all members of everyday categories have the same defining features</a:t>
            </a:r>
            <a:endParaRPr/>
          </a:p>
          <a:p>
            <a:pPr marL="0" lvl="0" indent="0" algn="l" rtl="0">
              <a:spcBef>
                <a:spcPts val="0"/>
              </a:spcBef>
              <a:spcAft>
                <a:spcPts val="0"/>
              </a:spcAft>
              <a:buClr>
                <a:schemeClr val="dk1"/>
              </a:buClr>
              <a:buSzPts val="1100"/>
              <a:buFont typeface="Arial"/>
              <a:buNone/>
            </a:pPr>
            <a:r>
              <a:rPr lang="en"/>
              <a:t>•Family resemblance</a:t>
            </a:r>
            <a:endParaRPr/>
          </a:p>
          <a:p>
            <a:pPr marL="0" lvl="0" indent="0" algn="l" rtl="0">
              <a:spcBef>
                <a:spcPts val="0"/>
              </a:spcBef>
              <a:spcAft>
                <a:spcPts val="0"/>
              </a:spcAft>
              <a:buClr>
                <a:schemeClr val="dk1"/>
              </a:buClr>
              <a:buSzPts val="1100"/>
              <a:buFont typeface="Arial"/>
              <a:buNone/>
            </a:pPr>
            <a:r>
              <a:rPr lang="en"/>
              <a:t>–Things in a category resemble one another in a number of ways</a:t>
            </a:r>
            <a:endParaRPr/>
          </a:p>
          <a:p>
            <a:pPr marL="0" lvl="0" indent="0" algn="l" rtl="0">
              <a:spcBef>
                <a:spcPts val="0"/>
              </a:spcBef>
              <a:spcAft>
                <a:spcPts val="0"/>
              </a:spcAft>
              <a:buClr>
                <a:schemeClr val="dk1"/>
              </a:buClr>
              <a:buSzPts val="1100"/>
              <a:buFont typeface="Arial"/>
              <a:buNone/>
            </a:pPr>
            <a:r>
              <a:rPr lang="en"/>
              <a: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www.youtube.com/watch?v=sZJj6DwCqSU"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70.xml"/><Relationship Id="rId1" Type="http://schemas.openxmlformats.org/officeDocument/2006/relationships/slideLayout" Target="../slideLayouts/slideLayout4.xml"/><Relationship Id="rId4" Type="http://schemas.openxmlformats.org/officeDocument/2006/relationships/hyperlink" Target="https://tinyurl.com/PSY102MinutePaperJune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14 (06/04/19): Knowledge / Categorization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47" name="Google Shape;147;p2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In 1 minute, list as many items as you can in the category “birds”...</a:t>
            </a:r>
            <a:endParaRPr/>
          </a:p>
          <a:p>
            <a:pPr marL="0" lvl="0" indent="0" algn="l" rtl="0">
              <a:spcBef>
                <a:spcPts val="6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710988" y="152400"/>
            <a:ext cx="772203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Prototype approach</a:t>
            </a:r>
            <a:endParaRPr/>
          </a:p>
        </p:txBody>
      </p:sp>
      <p:sp>
        <p:nvSpPr>
          <p:cNvPr id="158" name="Google Shape;158;p2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similar is an object to the most typical, average case?</a:t>
            </a:r>
            <a:endParaRPr sz="1800"/>
          </a:p>
          <a:p>
            <a:pPr marL="914400" lvl="1" indent="-342900" algn="l" rtl="0">
              <a:spcBef>
                <a:spcPts val="0"/>
              </a:spcBef>
              <a:spcAft>
                <a:spcPts val="0"/>
              </a:spcAft>
              <a:buSzPts val="1800"/>
              <a:buChar char="○"/>
            </a:pPr>
            <a:r>
              <a:rPr lang="en" sz="1800"/>
              <a:t>Only one prototype per category</a:t>
            </a:r>
            <a:endParaRPr sz="1800"/>
          </a:p>
          <a:p>
            <a:pPr marL="914400" lvl="1" indent="-342900" algn="l" rtl="0">
              <a:spcBef>
                <a:spcPts val="0"/>
              </a:spcBef>
              <a:spcAft>
                <a:spcPts val="0"/>
              </a:spcAft>
              <a:buSzPts val="1800"/>
              <a:buChar char="○"/>
            </a:pPr>
            <a:r>
              <a:rPr lang="en" sz="1800"/>
              <a:t>Does not need to be a real example</a:t>
            </a:r>
            <a:endParaRPr sz="1800"/>
          </a:p>
          <a:p>
            <a:pPr marL="457200" lvl="0" indent="-342900" algn="l" rtl="0">
              <a:spcBef>
                <a:spcPts val="0"/>
              </a:spcBef>
              <a:spcAft>
                <a:spcPts val="0"/>
              </a:spcAft>
              <a:buSzPts val="1800"/>
              <a:buChar char="▷"/>
            </a:pPr>
            <a:r>
              <a:rPr lang="en" sz="1800"/>
              <a:t>What is your idea of a typical window?</a:t>
            </a:r>
            <a:endParaRPr sz="1800"/>
          </a:p>
          <a:p>
            <a:pPr marL="457200" lvl="0" indent="-342900" algn="l" rtl="0">
              <a:spcBef>
                <a:spcPts val="0"/>
              </a:spcBef>
              <a:spcAft>
                <a:spcPts val="0"/>
              </a:spcAft>
              <a:buSzPts val="1800"/>
              <a:buChar char="▷"/>
            </a:pPr>
            <a:r>
              <a:rPr lang="en" sz="1800"/>
              <a:t>Rate how much an item matches category:</a:t>
            </a:r>
            <a:endParaRPr sz="1800"/>
          </a:p>
          <a:p>
            <a:pPr marL="914400" lvl="1" indent="-342900" algn="l" rtl="0">
              <a:spcBef>
                <a:spcPts val="0"/>
              </a:spcBef>
              <a:spcAft>
                <a:spcPts val="0"/>
              </a:spcAft>
              <a:buSzPts val="1800"/>
              <a:buChar char="○"/>
            </a:pPr>
            <a:r>
              <a:rPr lang="en" sz="1800"/>
              <a:t>High prototypicality: close  member-prototype match</a:t>
            </a:r>
            <a:endParaRPr sz="1800"/>
          </a:p>
          <a:p>
            <a:pPr marL="914400" lvl="1" indent="-342900" algn="l" rtl="0">
              <a:spcBef>
                <a:spcPts val="0"/>
              </a:spcBef>
              <a:spcAft>
                <a:spcPts val="0"/>
              </a:spcAft>
              <a:buSzPts val="1800"/>
              <a:buChar char="○"/>
            </a:pPr>
            <a:r>
              <a:rPr lang="en" sz="1800"/>
              <a:t>Low prototypicality: not a close match</a:t>
            </a:r>
            <a:endParaRPr sz="1800"/>
          </a:p>
          <a:p>
            <a:pPr marL="9144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Strong, positive relationship between prototypicality &amp; family resemblance</a:t>
            </a:r>
            <a:endParaRPr sz="1800"/>
          </a:p>
          <a:p>
            <a:pPr marL="0" lvl="0" indent="0" algn="l" rtl="0">
              <a:spcBef>
                <a:spcPts val="60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Family Resemblance</a:t>
            </a:r>
            <a:endParaRPr/>
          </a:p>
        </p:txBody>
      </p:sp>
      <p:sp>
        <p:nvSpPr>
          <p:cNvPr id="164" name="Google Shape;164;p2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List as many characteristics and attributes as you can that you feel are common to these objects.</a:t>
            </a:r>
            <a:endParaRPr/>
          </a:p>
          <a:p>
            <a:pPr marL="457200" lvl="0" indent="-419100" algn="l" rtl="0">
              <a:spcBef>
                <a:spcPts val="600"/>
              </a:spcBef>
              <a:spcAft>
                <a:spcPts val="0"/>
              </a:spcAft>
              <a:buSzPts val="3000"/>
              <a:buChar char="▷"/>
            </a:pPr>
            <a:r>
              <a:rPr lang="en"/>
              <a:t>Chair</a:t>
            </a:r>
            <a:endParaRPr/>
          </a:p>
          <a:p>
            <a:pPr marL="457200" lvl="0" indent="-419100" algn="l" rtl="0">
              <a:spcBef>
                <a:spcPts val="0"/>
              </a:spcBef>
              <a:spcAft>
                <a:spcPts val="0"/>
              </a:spcAft>
              <a:buSzPts val="3000"/>
              <a:buChar char="▷"/>
            </a:pPr>
            <a:r>
              <a:rPr lang="en"/>
              <a:t>Sofa</a:t>
            </a:r>
            <a:endParaRPr/>
          </a:p>
          <a:p>
            <a:pPr marL="457200" lvl="0" indent="-419100" algn="l" rtl="0">
              <a:spcBef>
                <a:spcPts val="0"/>
              </a:spcBef>
              <a:spcAft>
                <a:spcPts val="0"/>
              </a:spcAft>
              <a:buSzPts val="3000"/>
              <a:buChar char="▷"/>
            </a:pPr>
            <a:r>
              <a:rPr lang="en"/>
              <a:t>Mirror</a:t>
            </a:r>
            <a:endParaRPr/>
          </a:p>
          <a:p>
            <a:pPr marL="457200" lvl="0" indent="-419100" algn="l" rtl="0">
              <a:spcBef>
                <a:spcPts val="0"/>
              </a:spcBef>
              <a:spcAft>
                <a:spcPts val="0"/>
              </a:spcAft>
              <a:buSzPts val="3000"/>
              <a:buChar char="▷"/>
            </a:pPr>
            <a:r>
              <a:rPr lang="en"/>
              <a:t>Telephone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Sentence verification</a:t>
            </a:r>
            <a:endParaRPr/>
          </a:p>
        </p:txBody>
      </p:sp>
      <p:sp>
        <p:nvSpPr>
          <p:cNvPr id="170" name="Google Shape;170;p2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Say “yes” if the statement is true and “no” if the statement is false.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An apple is a fruit.</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A pomegranate is a fruit.</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A tomato is a fruit.</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Typicality Effect</a:t>
            </a:r>
            <a:endParaRPr/>
          </a:p>
        </p:txBody>
      </p:sp>
      <p:sp>
        <p:nvSpPr>
          <p:cNvPr id="191" name="Google Shape;191;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You’re faster to respond for objects that are high in prototypicality.</a:t>
            </a:r>
            <a:endParaRPr/>
          </a:p>
          <a:p>
            <a:pPr marL="457200" lvl="0" indent="-419100" algn="l" rtl="0">
              <a:spcBef>
                <a:spcPts val="600"/>
              </a:spcBef>
              <a:spcAft>
                <a:spcPts val="0"/>
              </a:spcAft>
              <a:buSzPts val="3000"/>
              <a:buChar char="▷"/>
            </a:pPr>
            <a:r>
              <a:rPr lang="en"/>
              <a:t>Fastest for apple, then pomegranate, then tomato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97" name="Google Shape;197;p3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Say “same” out loud if the color dots I present you with are of the same color and “different” if the dots differ in color.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Work +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Peer feedback on opening science summary paragraphs</a:t>
            </a:r>
            <a:endParaRPr sz="1600"/>
          </a:p>
          <a:p>
            <a:pPr marL="914400" lvl="1" indent="-330200" algn="l" rtl="0">
              <a:spcBef>
                <a:spcPts val="0"/>
              </a:spcBef>
              <a:spcAft>
                <a:spcPts val="0"/>
              </a:spcAft>
              <a:buSzPts val="1600"/>
              <a:buChar char="○"/>
            </a:pPr>
            <a:r>
              <a:rPr lang="en" sz="1600"/>
              <a:t>Tomorrow: will get back to the worksheet from yesterday on memory articles &amp; tie all together</a:t>
            </a:r>
            <a:endParaRPr sz="1600"/>
          </a:p>
          <a:p>
            <a:pPr marL="457200" lvl="0" indent="-330200" algn="l" rtl="0">
              <a:spcBef>
                <a:spcPts val="0"/>
              </a:spcBef>
              <a:spcAft>
                <a:spcPts val="0"/>
              </a:spcAft>
              <a:buSzPts val="1600"/>
              <a:buAutoNum type="arabicPeriod"/>
            </a:pPr>
            <a:r>
              <a:rPr lang="en" sz="1600" b="1"/>
              <a:t>LO2: Describe the basic fundamental principles of categorization &amp; knowledge</a:t>
            </a:r>
            <a:endParaRPr sz="1600" b="1"/>
          </a:p>
          <a:p>
            <a:pPr marL="914400" lvl="1" indent="-330200" algn="l" rtl="0">
              <a:spcBef>
                <a:spcPts val="0"/>
              </a:spcBef>
              <a:spcAft>
                <a:spcPts val="0"/>
              </a:spcAft>
              <a:buSzPts val="1600"/>
              <a:buChar char="○"/>
            </a:pPr>
            <a:r>
              <a:rPr lang="en" sz="1600"/>
              <a:t>Discussion of Chpt 9 in Goldstein book</a:t>
            </a:r>
            <a:endParaRPr sz="1600"/>
          </a:p>
          <a:p>
            <a:pPr marL="1371600" lvl="2" indent="-330200" algn="l" rtl="0">
              <a:spcBef>
                <a:spcPts val="0"/>
              </a:spcBef>
              <a:spcAft>
                <a:spcPts val="0"/>
              </a:spcAft>
              <a:buSzPts val="1600"/>
              <a:buAutoNum type="romanLcPeriod"/>
            </a:pPr>
            <a:r>
              <a:rPr lang="en" sz="1600"/>
              <a:t>Compare and contrast the prototype and exemplar approaches to categorization</a:t>
            </a:r>
            <a:endParaRPr sz="1600"/>
          </a:p>
          <a:p>
            <a:pPr marL="1371600" lvl="2" indent="-330200" algn="l" rtl="0">
              <a:spcBef>
                <a:spcPts val="0"/>
              </a:spcBef>
              <a:spcAft>
                <a:spcPts val="0"/>
              </a:spcAft>
              <a:buSzPts val="1600"/>
              <a:buAutoNum type="romanLcPeriod"/>
            </a:pPr>
            <a:r>
              <a:rPr lang="en" sz="1600"/>
              <a:t>Compare and contrast the semantic category approach to the connectionist model of representing knowledge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blue</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p:nvPr/>
        </p:nvSpPr>
        <p:spPr>
          <a:xfrm>
            <a:off x="2284800" y="1667575"/>
            <a:ext cx="1515900" cy="14943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143500" y="1667575"/>
            <a:ext cx="1515900" cy="14943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body" idx="1"/>
          </p:nvPr>
        </p:nvSpPr>
        <p:spPr>
          <a:xfrm>
            <a:off x="0" y="1743375"/>
            <a:ext cx="9144000" cy="3182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4800"/>
              <a:t>blue</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p:nvPr/>
        </p:nvSpPr>
        <p:spPr>
          <a:xfrm>
            <a:off x="2284800" y="1667575"/>
            <a:ext cx="1515900" cy="14943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5143500" y="1667575"/>
            <a:ext cx="1515900" cy="14943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Typicality Effect</a:t>
            </a:r>
            <a:endParaRPr/>
          </a:p>
        </p:txBody>
      </p:sp>
      <p:pic>
        <p:nvPicPr>
          <p:cNvPr id="225" name="Google Shape;225;p36"/>
          <p:cNvPicPr preferRelativeResize="0"/>
          <p:nvPr/>
        </p:nvPicPr>
        <p:blipFill rotWithShape="1">
          <a:blip r:embed="rId3">
            <a:alphaModFix/>
          </a:blip>
          <a:srcRect b="17348"/>
          <a:stretch/>
        </p:blipFill>
        <p:spPr>
          <a:xfrm>
            <a:off x="2333350" y="1189425"/>
            <a:ext cx="4477300" cy="373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Typicality Effect</a:t>
            </a:r>
            <a:endParaRPr/>
          </a:p>
        </p:txBody>
      </p:sp>
      <p:pic>
        <p:nvPicPr>
          <p:cNvPr id="231" name="Google Shape;231;p37"/>
          <p:cNvPicPr preferRelativeResize="0"/>
          <p:nvPr/>
        </p:nvPicPr>
        <p:blipFill>
          <a:blip r:embed="rId3">
            <a:alphaModFix/>
          </a:blip>
          <a:stretch>
            <a:fillRect/>
          </a:stretch>
        </p:blipFill>
        <p:spPr>
          <a:xfrm>
            <a:off x="1828800" y="1261363"/>
            <a:ext cx="5486400" cy="3609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sum...</a:t>
            </a:r>
            <a:endParaRPr/>
          </a:p>
        </p:txBody>
      </p:sp>
      <p:sp>
        <p:nvSpPr>
          <p:cNvPr id="237" name="Google Shape;237;p38"/>
          <p:cNvSpPr txBox="1">
            <a:spLocks noGrp="1"/>
          </p:cNvSpPr>
          <p:nvPr>
            <p:ph type="body" idx="1"/>
          </p:nvPr>
        </p:nvSpPr>
        <p:spPr>
          <a:xfrm>
            <a:off x="893700" y="1068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Family Resemblance: High prototypical items rated higher as “good” members of categories (e.g., ~ sofa/chair demo)</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Typicality: Respond faster/Categorize more quickly members that are “typical” of category (e.g., fruit demo)</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Naming: Name high prototypical items first when thinking of category members (e.g., bird demo)</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Priming: faster same-different color judgments for high prototypical items (e.g., blue dots demo)</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answer some MC...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Which of the following statements is NOT a reason why categories are useful?</a:t>
            </a:r>
            <a:endParaRPr sz="2400"/>
          </a:p>
          <a:p>
            <a:pPr marL="457200" lvl="0" indent="-381000" algn="l" rtl="0">
              <a:spcBef>
                <a:spcPts val="600"/>
              </a:spcBef>
              <a:spcAft>
                <a:spcPts val="0"/>
              </a:spcAft>
              <a:buSzPts val="2400"/>
              <a:buAutoNum type="alphaUcPeriod"/>
            </a:pPr>
            <a:r>
              <a:rPr lang="en" sz="2400"/>
              <a:t>Categories provide definitions of groups of related objects</a:t>
            </a:r>
            <a:endParaRPr sz="2400"/>
          </a:p>
          <a:p>
            <a:pPr marL="457200" lvl="0" indent="-381000" algn="l" rtl="0">
              <a:spcBef>
                <a:spcPts val="0"/>
              </a:spcBef>
              <a:spcAft>
                <a:spcPts val="0"/>
              </a:spcAft>
              <a:buSzPts val="2400"/>
              <a:buAutoNum type="alphaUcPeriod"/>
            </a:pPr>
            <a:r>
              <a:rPr lang="en" sz="2400"/>
              <a:t>Categories help us understand behaviors that we might otherwise find baffling</a:t>
            </a:r>
            <a:endParaRPr sz="2400"/>
          </a:p>
          <a:p>
            <a:pPr marL="457200" lvl="0" indent="-381000" algn="l" rtl="0">
              <a:spcBef>
                <a:spcPts val="0"/>
              </a:spcBef>
              <a:spcAft>
                <a:spcPts val="0"/>
              </a:spcAft>
              <a:buSzPts val="2400"/>
              <a:buAutoNum type="alphaUcPeriod"/>
            </a:pPr>
            <a:r>
              <a:rPr lang="en" sz="2400"/>
              <a:t>Categories serve as a valuable tool for making inferences about things that belong to other categories</a:t>
            </a:r>
            <a:endParaRPr sz="2400"/>
          </a:p>
          <a:p>
            <a:pPr marL="457200" lvl="0" indent="-381000" algn="l" rtl="0">
              <a:spcBef>
                <a:spcPts val="0"/>
              </a:spcBef>
              <a:spcAft>
                <a:spcPts val="0"/>
              </a:spcAft>
              <a:buSzPts val="2400"/>
              <a:buAutoNum type="alphaUcPeriod"/>
            </a:pPr>
            <a:r>
              <a:rPr lang="en" sz="2400"/>
              <a:t>Categories have been called “pointers to knowledge” because once you know an object’s category, you know a lot of general things about it.</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The principle illustrated when most people are able to recognize a variety of examples of chairs even though no one category member may have all of the characteristic properties of “chairs” (e.g., most chairs have four legs but not all do) is</a:t>
            </a:r>
            <a:endParaRPr sz="2400"/>
          </a:p>
          <a:p>
            <a:pPr marL="457200" lvl="0" indent="-381000" algn="l" rtl="0">
              <a:spcBef>
                <a:spcPts val="600"/>
              </a:spcBef>
              <a:spcAft>
                <a:spcPts val="0"/>
              </a:spcAft>
              <a:buSzPts val="2400"/>
              <a:buAutoNum type="alphaUcPeriod"/>
            </a:pPr>
            <a:r>
              <a:rPr lang="en" sz="2400"/>
              <a:t>Family resemblance</a:t>
            </a:r>
            <a:endParaRPr sz="2400"/>
          </a:p>
          <a:p>
            <a:pPr marL="457200" lvl="0" indent="-381000" algn="l" rtl="0">
              <a:spcBef>
                <a:spcPts val="0"/>
              </a:spcBef>
              <a:spcAft>
                <a:spcPts val="0"/>
              </a:spcAft>
              <a:buSzPts val="2400"/>
              <a:buAutoNum type="alphaUcPeriod"/>
            </a:pPr>
            <a:r>
              <a:rPr lang="en" sz="2400"/>
              <a:t>Prototypicality</a:t>
            </a:r>
            <a:endParaRPr sz="2400"/>
          </a:p>
          <a:p>
            <a:pPr marL="457200" lvl="0" indent="-381000" algn="l" rtl="0">
              <a:spcBef>
                <a:spcPts val="0"/>
              </a:spcBef>
              <a:spcAft>
                <a:spcPts val="0"/>
              </a:spcAft>
              <a:buSzPts val="2400"/>
              <a:buAutoNum type="alphaUcPeriod"/>
            </a:pPr>
            <a:r>
              <a:rPr lang="en" sz="2400"/>
              <a:t>Graded membership</a:t>
            </a:r>
            <a:endParaRPr sz="2400"/>
          </a:p>
          <a:p>
            <a:pPr marL="457200" lvl="0" indent="-381000" algn="l" rtl="0">
              <a:spcBef>
                <a:spcPts val="0"/>
              </a:spcBef>
              <a:spcAft>
                <a:spcPts val="0"/>
              </a:spcAft>
              <a:buSzPts val="2400"/>
              <a:buAutoNum type="alphaUcPeriod"/>
            </a:pPr>
            <a:r>
              <a:rPr lang="en" sz="2400"/>
              <a:t>Instance theory</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26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611600"/>
            <a:ext cx="73467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Scientist Summaries:</a:t>
            </a:r>
            <a:endParaRPr sz="2400"/>
          </a:p>
          <a:p>
            <a:pPr marL="457200" lvl="0" indent="-342900" algn="l" rtl="0">
              <a:spcBef>
                <a:spcPts val="600"/>
              </a:spcBef>
              <a:spcAft>
                <a:spcPts val="0"/>
              </a:spcAft>
              <a:buSzPts val="1800"/>
              <a:buChar char="▷"/>
            </a:pPr>
            <a:r>
              <a:rPr lang="en" sz="1800"/>
              <a:t>Hutter &amp; Wilson (2018) -&gt; category learning</a:t>
            </a:r>
            <a:endParaRPr sz="1800"/>
          </a:p>
          <a:p>
            <a:pPr marL="457200" lvl="0" indent="-342900" algn="l" rtl="0">
              <a:spcBef>
                <a:spcPts val="0"/>
              </a:spcBef>
              <a:spcAft>
                <a:spcPts val="0"/>
              </a:spcAft>
              <a:buSzPts val="1800"/>
              <a:buChar char="▷"/>
            </a:pPr>
            <a:r>
              <a:rPr lang="en" sz="1800"/>
              <a:t>Frankland &amp; Josselyn (2018) -&gt; conditioning</a:t>
            </a:r>
            <a:endParaRPr sz="1800"/>
          </a:p>
          <a:p>
            <a:pPr marL="457200" lvl="0" indent="-342900" algn="l" rtl="0">
              <a:spcBef>
                <a:spcPts val="0"/>
              </a:spcBef>
              <a:spcAft>
                <a:spcPts val="0"/>
              </a:spcAft>
              <a:buSzPts val="1800"/>
              <a:buChar char="▷"/>
            </a:pPr>
            <a:r>
              <a:rPr lang="en" sz="1800"/>
              <a:t>Ramirez (2018) -&gt; consolidation of memories </a:t>
            </a:r>
            <a:endParaRPr sz="1800"/>
          </a:p>
          <a:p>
            <a:pPr marL="457200" lvl="0" indent="-342900" algn="l" rtl="0">
              <a:spcBef>
                <a:spcPts val="0"/>
              </a:spcBef>
              <a:spcAft>
                <a:spcPts val="0"/>
              </a:spcAft>
              <a:buSzPts val="1800"/>
              <a:buChar char="▷"/>
            </a:pPr>
            <a:r>
              <a:rPr lang="en" sz="1800"/>
              <a:t>Just read 1; gives you an extra example of scientist summary, since you haven’t had as many</a:t>
            </a:r>
            <a:endParaRPr sz="1800"/>
          </a:p>
          <a:p>
            <a:pPr marL="0" lvl="0" indent="0" algn="l" rtl="0">
              <a:spcBef>
                <a:spcPts val="600"/>
              </a:spcBef>
              <a:spcAft>
                <a:spcPts val="0"/>
              </a:spcAft>
              <a:buNone/>
            </a:pPr>
            <a:r>
              <a:rPr lang="en" sz="2400"/>
              <a:t>Podcast</a:t>
            </a:r>
            <a:r>
              <a:rPr lang="en"/>
              <a:t>:</a:t>
            </a:r>
            <a:endParaRPr/>
          </a:p>
          <a:p>
            <a:pPr marL="457200" lvl="0" indent="-342900" algn="l" rtl="0">
              <a:spcBef>
                <a:spcPts val="600"/>
              </a:spcBef>
              <a:spcAft>
                <a:spcPts val="0"/>
              </a:spcAft>
              <a:buSzPts val="1800"/>
              <a:buChar char="▷"/>
            </a:pPr>
            <a:r>
              <a:rPr lang="en" sz="1800"/>
              <a:t>Looking Back from Hidden Brain</a:t>
            </a:r>
            <a:endParaRPr sz="1800"/>
          </a:p>
          <a:p>
            <a:pPr marL="914400" lvl="1" indent="-342900" algn="l" rtl="0">
              <a:spcBef>
                <a:spcPts val="0"/>
              </a:spcBef>
              <a:spcAft>
                <a:spcPts val="0"/>
              </a:spcAft>
              <a:buSzPts val="1800"/>
              <a:buChar char="○"/>
            </a:pPr>
            <a:r>
              <a:rPr lang="en" sz="1800"/>
              <a:t>Can think of this in light of Stanley et al. (2017) (the counterfactuals, imagine memory worse/better)</a:t>
            </a:r>
            <a:endParaRPr sz="1800"/>
          </a:p>
          <a:p>
            <a:pPr marL="0" lvl="0" indent="0" algn="l" rtl="0">
              <a:spcBef>
                <a:spcPts val="600"/>
              </a:spcBef>
              <a:spcAft>
                <a:spcPts val="0"/>
              </a:spcAft>
              <a:buNone/>
            </a:pPr>
            <a:r>
              <a:rPr lang="en" sz="2400"/>
              <a:t>Wikipedia Biography</a:t>
            </a:r>
            <a:endParaRPr sz="2400"/>
          </a:p>
          <a:p>
            <a:pPr marL="0" lvl="0" indent="0" algn="l" rtl="0">
              <a:spcBef>
                <a:spcPts val="600"/>
              </a:spcBef>
              <a:spcAft>
                <a:spcPts val="0"/>
              </a:spcAft>
              <a:buNone/>
            </a:pPr>
            <a:r>
              <a:rPr lang="en" sz="2400"/>
              <a:t>Midsemester Course Feedback - please!</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prototype approach to categorization states that a standard representation of a category is based on</a:t>
            </a:r>
            <a:endParaRPr/>
          </a:p>
          <a:p>
            <a:pPr marL="457200" lvl="0" indent="-419100" algn="l" rtl="0">
              <a:spcBef>
                <a:spcPts val="600"/>
              </a:spcBef>
              <a:spcAft>
                <a:spcPts val="0"/>
              </a:spcAft>
              <a:buSzPts val="3000"/>
              <a:buAutoNum type="alphaUcPeriod"/>
            </a:pPr>
            <a:r>
              <a:rPr lang="en"/>
              <a:t>The definition of the category</a:t>
            </a:r>
            <a:endParaRPr/>
          </a:p>
          <a:p>
            <a:pPr marL="457200" lvl="0" indent="-419100" algn="l" rtl="0">
              <a:spcBef>
                <a:spcPts val="0"/>
              </a:spcBef>
              <a:spcAft>
                <a:spcPts val="0"/>
              </a:spcAft>
              <a:buSzPts val="3000"/>
              <a:buAutoNum type="alphaUcPeriod"/>
            </a:pPr>
            <a:r>
              <a:rPr lang="en"/>
              <a:t>A universal set of category members</a:t>
            </a:r>
            <a:endParaRPr/>
          </a:p>
          <a:p>
            <a:pPr marL="457200" lvl="0" indent="-419100" algn="l" rtl="0">
              <a:spcBef>
                <a:spcPts val="0"/>
              </a:spcBef>
              <a:spcAft>
                <a:spcPts val="0"/>
              </a:spcAft>
              <a:buSzPts val="3000"/>
              <a:buAutoNum type="alphaUcPeriod"/>
            </a:pPr>
            <a:r>
              <a:rPr lang="en"/>
              <a:t>A defined set of category members</a:t>
            </a:r>
            <a:endParaRPr/>
          </a:p>
          <a:p>
            <a:pPr marL="457200" lvl="0" indent="-419100" algn="l" rtl="0">
              <a:spcBef>
                <a:spcPts val="0"/>
              </a:spcBef>
              <a:spcAft>
                <a:spcPts val="0"/>
              </a:spcAft>
              <a:buSzPts val="3000"/>
              <a:buAutoNum type="alphaUcPeriod"/>
            </a:pPr>
            <a:r>
              <a:rPr lang="en"/>
              <a:t>Category members that have been encountered in the past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3"/>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 task for determining how prototypical an object is would be</a:t>
            </a:r>
            <a:endParaRPr sz="2400"/>
          </a:p>
          <a:p>
            <a:pPr marL="457200" lvl="0" indent="-381000" algn="l" rtl="0">
              <a:spcBef>
                <a:spcPts val="600"/>
              </a:spcBef>
              <a:spcAft>
                <a:spcPts val="0"/>
              </a:spcAft>
              <a:buSzPts val="2400"/>
              <a:buAutoNum type="alphaUcPeriod"/>
            </a:pPr>
            <a:r>
              <a:rPr lang="en" sz="2400"/>
              <a:t>A fill-in-the-blank task where participants generate paired members within a category</a:t>
            </a:r>
            <a:endParaRPr sz="2400"/>
          </a:p>
          <a:p>
            <a:pPr marL="457200" lvl="0" indent="-381000" algn="l" rtl="0">
              <a:spcBef>
                <a:spcPts val="0"/>
              </a:spcBef>
              <a:spcAft>
                <a:spcPts val="0"/>
              </a:spcAft>
              <a:buSzPts val="2400"/>
              <a:buAutoNum type="alphaUcPeriod"/>
            </a:pPr>
            <a:r>
              <a:rPr lang="en" sz="2400"/>
              <a:t>A task where participants rate the extent to which each member represents the category title</a:t>
            </a:r>
            <a:endParaRPr sz="2400"/>
          </a:p>
          <a:p>
            <a:pPr marL="457200" lvl="0" indent="-381000" algn="l" rtl="0">
              <a:spcBef>
                <a:spcPts val="0"/>
              </a:spcBef>
              <a:spcAft>
                <a:spcPts val="0"/>
              </a:spcAft>
              <a:buSzPts val="2400"/>
              <a:buAutoNum type="alphaUcPeriod"/>
            </a:pPr>
            <a:r>
              <a:rPr lang="en" sz="2400"/>
              <a:t>A task where participants rate the extent to which category members resemble one another</a:t>
            </a:r>
            <a:endParaRPr sz="2400"/>
          </a:p>
          <a:p>
            <a:pPr marL="457200" lvl="0" indent="-381000" algn="l" rtl="0">
              <a:spcBef>
                <a:spcPts val="0"/>
              </a:spcBef>
              <a:spcAft>
                <a:spcPts val="0"/>
              </a:spcAft>
              <a:buSzPts val="2400"/>
              <a:buAutoNum type="alphaUcPeriod"/>
            </a:pPr>
            <a:r>
              <a:rPr lang="en" sz="2400"/>
              <a:t>A fill-in-the-blank task where participants generate the category classification for a list of members</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Exemplar approach</a:t>
            </a:r>
            <a:endParaRPr/>
          </a:p>
        </p:txBody>
      </p:sp>
      <p:sp>
        <p:nvSpPr>
          <p:cNvPr id="268" name="Google Shape;268;p4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similar is an object to previous examples?</a:t>
            </a:r>
            <a:endParaRPr sz="1800"/>
          </a:p>
          <a:p>
            <a:pPr marL="914400" lvl="1" indent="-342900" algn="l" rtl="0">
              <a:spcBef>
                <a:spcPts val="0"/>
              </a:spcBef>
              <a:spcAft>
                <a:spcPts val="0"/>
              </a:spcAft>
              <a:buSzPts val="1800"/>
              <a:buChar char="○"/>
            </a:pPr>
            <a:r>
              <a:rPr lang="en" sz="1800"/>
              <a:t>Multiple exemplars per category</a:t>
            </a:r>
            <a:endParaRPr sz="1800"/>
          </a:p>
          <a:p>
            <a:pPr marL="914400" lvl="1" indent="-342900" algn="l" rtl="0">
              <a:spcBef>
                <a:spcPts val="0"/>
              </a:spcBef>
              <a:spcAft>
                <a:spcPts val="0"/>
              </a:spcAft>
              <a:buSzPts val="1800"/>
              <a:buChar char="○"/>
            </a:pPr>
            <a:r>
              <a:rPr lang="en" sz="1800"/>
              <a:t>Exemplars are real cases (not abstract averages)</a:t>
            </a:r>
            <a:endParaRPr sz="1800"/>
          </a:p>
          <a:p>
            <a:pPr marL="457200" lvl="0" indent="-342900" algn="l" rtl="0">
              <a:spcBef>
                <a:spcPts val="0"/>
              </a:spcBef>
              <a:spcAft>
                <a:spcPts val="0"/>
              </a:spcAft>
              <a:buSzPts val="1800"/>
              <a:buChar char="▷"/>
            </a:pPr>
            <a:r>
              <a:rPr lang="en" sz="1800"/>
              <a:t>What are representative examples of different types of windows you have encountered?</a:t>
            </a:r>
            <a:endParaRPr sz="1800"/>
          </a:p>
          <a:p>
            <a:pPr marL="457200" lvl="0" indent="-342900" algn="l" rtl="0">
              <a:spcBef>
                <a:spcPts val="0"/>
              </a:spcBef>
              <a:spcAft>
                <a:spcPts val="0"/>
              </a:spcAft>
              <a:buSzPts val="1800"/>
              <a:buChar char="▷"/>
            </a:pPr>
            <a:r>
              <a:rPr lang="en" sz="1800"/>
              <a:t>Test object</a:t>
            </a:r>
            <a:endParaRPr sz="1800"/>
          </a:p>
          <a:p>
            <a:pPr marL="914400" lvl="1" indent="-342900" algn="l" rtl="0">
              <a:spcBef>
                <a:spcPts val="0"/>
              </a:spcBef>
              <a:spcAft>
                <a:spcPts val="0"/>
              </a:spcAft>
              <a:buSzPts val="1800"/>
              <a:buChar char="○"/>
            </a:pPr>
            <a:r>
              <a:rPr lang="en" sz="1800"/>
              <a:t>How well does it match any of those exemplars?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Similarly… the more similar a specific exemplar to a known category member, the faster it’s categorized (family resemblance effect)</a:t>
            </a:r>
            <a:endParaRPr sz="1800"/>
          </a:p>
          <a:p>
            <a:pPr marL="0" lvl="0" indent="0" algn="l" rtl="0">
              <a:spcBef>
                <a:spcPts val="600"/>
              </a:spcBef>
              <a:spcAft>
                <a:spcPts val="0"/>
              </a:spcAft>
              <a:buNone/>
            </a:pP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Exemplars</a:t>
            </a:r>
            <a:endParaRPr/>
          </a:p>
        </p:txBody>
      </p:sp>
      <p:sp>
        <p:nvSpPr>
          <p:cNvPr id="274" name="Google Shape;274;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Like prototypical categories, the question is “How much does X resemble” something</a:t>
            </a:r>
            <a:endParaRPr sz="2400"/>
          </a:p>
          <a:p>
            <a:pPr marL="914400" lvl="1" indent="-381000" algn="l" rtl="0">
              <a:spcBef>
                <a:spcPts val="0"/>
              </a:spcBef>
              <a:spcAft>
                <a:spcPts val="0"/>
              </a:spcAft>
              <a:buSzPts val="2400"/>
              <a:buChar char="○"/>
            </a:pPr>
            <a:r>
              <a:rPr lang="en" sz="2400"/>
              <a:t>(Instead of “Does it meet every single criterion”)</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Instead of resembling a prototype, it’s resembling known category members</a:t>
            </a:r>
            <a:endParaRPr sz="2400"/>
          </a:p>
          <a:p>
            <a:pPr marL="914400" lvl="1" indent="-381000" algn="l" rtl="0">
              <a:spcBef>
                <a:spcPts val="0"/>
              </a:spcBef>
              <a:spcAft>
                <a:spcPts val="0"/>
              </a:spcAft>
              <a:buSzPts val="2400"/>
              <a:buChar char="○"/>
            </a:pPr>
            <a:r>
              <a:rPr lang="en" sz="2400"/>
              <a:t>Exemplars</a:t>
            </a:r>
            <a:endParaRPr sz="2400"/>
          </a:p>
          <a:p>
            <a:pPr marL="0" lvl="0" indent="0" algn="l" rtl="0">
              <a:spcBef>
                <a:spcPts val="600"/>
              </a:spcBef>
              <a:spcAft>
                <a:spcPts val="0"/>
              </a:spcAft>
              <a:buNone/>
            </a:pP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Different Approaches</a:t>
            </a:r>
            <a:endParaRPr/>
          </a:p>
        </p:txBody>
      </p:sp>
      <p:sp>
        <p:nvSpPr>
          <p:cNvPr id="280" name="Google Shape;280;p4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You encounter Item X.  You want to see if it’s in Category Y.</a:t>
            </a:r>
            <a:endParaRPr sz="2400"/>
          </a:p>
          <a:p>
            <a:pPr marL="457200" lvl="0" indent="-381000" algn="l" rtl="0">
              <a:spcBef>
                <a:spcPts val="0"/>
              </a:spcBef>
              <a:spcAft>
                <a:spcPts val="0"/>
              </a:spcAft>
              <a:buSzPts val="2400"/>
              <a:buChar char="▷"/>
            </a:pPr>
            <a:r>
              <a:rPr lang="en" sz="2400"/>
              <a:t>Which of these do we definitely not want to use and why?</a:t>
            </a:r>
            <a:endParaRPr sz="2400"/>
          </a:p>
          <a:p>
            <a:pPr marL="914400" lvl="1" indent="-381000" algn="l" rtl="0">
              <a:spcBef>
                <a:spcPts val="0"/>
              </a:spcBef>
              <a:spcAft>
                <a:spcPts val="0"/>
              </a:spcAft>
              <a:buSzPts val="2400"/>
              <a:buChar char="○"/>
            </a:pPr>
            <a:r>
              <a:rPr lang="en" sz="2400"/>
              <a:t>Definitional approach?</a:t>
            </a:r>
            <a:endParaRPr/>
          </a:p>
          <a:p>
            <a:pPr marL="914400" lvl="1" indent="-381000" algn="l" rtl="0">
              <a:spcBef>
                <a:spcPts val="0"/>
              </a:spcBef>
              <a:spcAft>
                <a:spcPts val="0"/>
              </a:spcAft>
              <a:buSzPts val="2400"/>
              <a:buChar char="○"/>
            </a:pPr>
            <a:r>
              <a:rPr lang="en" sz="2400"/>
              <a:t>Prototype approach?</a:t>
            </a:r>
            <a:endParaRPr/>
          </a:p>
          <a:p>
            <a:pPr marL="914400" lvl="1" indent="-381000" algn="l" rtl="0">
              <a:spcBef>
                <a:spcPts val="0"/>
              </a:spcBef>
              <a:spcAft>
                <a:spcPts val="0"/>
              </a:spcAft>
              <a:buSzPts val="2400"/>
              <a:buChar char="○"/>
            </a:pPr>
            <a:r>
              <a:rPr lang="en" sz="2400"/>
              <a:t>Exemplar approach?</a:t>
            </a:r>
            <a:endParaRPr sz="2400"/>
          </a:p>
          <a:p>
            <a:pPr marL="0" lvl="0" indent="0" algn="l" rtl="0">
              <a:spcBef>
                <a:spcPts val="600"/>
              </a:spcBef>
              <a:spcAft>
                <a:spcPts val="0"/>
              </a:spcAft>
              <a:buNone/>
            </a:pP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Different Approaches</a:t>
            </a:r>
            <a:endParaRPr/>
          </a:p>
        </p:txBody>
      </p:sp>
      <p:sp>
        <p:nvSpPr>
          <p:cNvPr id="286" name="Google Shape;286;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You encounter Item X.  You want to see if it’s in Category Y.</a:t>
            </a:r>
            <a:endParaRPr sz="2400"/>
          </a:p>
          <a:p>
            <a:pPr marL="457200" lvl="0" indent="-381000" algn="l" rtl="0">
              <a:spcBef>
                <a:spcPts val="0"/>
              </a:spcBef>
              <a:spcAft>
                <a:spcPts val="0"/>
              </a:spcAft>
              <a:buSzPts val="2400"/>
              <a:buChar char="▷"/>
            </a:pPr>
            <a:r>
              <a:rPr lang="en" sz="2400"/>
              <a:t>Which of these do we definitely not want to use and why?</a:t>
            </a:r>
            <a:endParaRPr sz="2400"/>
          </a:p>
          <a:p>
            <a:pPr marL="914400" lvl="1" indent="-381000" algn="l" rtl="0">
              <a:spcBef>
                <a:spcPts val="0"/>
              </a:spcBef>
              <a:spcAft>
                <a:spcPts val="0"/>
              </a:spcAft>
              <a:buSzPts val="2400"/>
              <a:buChar char="○"/>
            </a:pPr>
            <a:r>
              <a:rPr lang="en" sz="2400" strike="sngStrike"/>
              <a:t>Definitional approach?</a:t>
            </a:r>
            <a:endParaRPr strike="sngStrike"/>
          </a:p>
          <a:p>
            <a:pPr marL="914400" lvl="1" indent="-381000" algn="l" rtl="0">
              <a:spcBef>
                <a:spcPts val="0"/>
              </a:spcBef>
              <a:spcAft>
                <a:spcPts val="0"/>
              </a:spcAft>
              <a:buSzPts val="2400"/>
              <a:buChar char="○"/>
            </a:pPr>
            <a:r>
              <a:rPr lang="en" sz="2400"/>
              <a:t>Prototype approach? - “How closely does X resemble the prototypical Y?”</a:t>
            </a:r>
            <a:endParaRPr/>
          </a:p>
          <a:p>
            <a:pPr marL="914400" lvl="1" indent="-381000" algn="l" rtl="0">
              <a:spcBef>
                <a:spcPts val="0"/>
              </a:spcBef>
              <a:spcAft>
                <a:spcPts val="0"/>
              </a:spcAft>
              <a:buSzPts val="2400"/>
              <a:buChar char="○"/>
            </a:pPr>
            <a:r>
              <a:rPr lang="en" sz="2400"/>
              <a:t>Exemplar approach? - “How closely does X resemble a Y I’ve seen in the past?”</a:t>
            </a:r>
            <a:endParaRPr sz="2400"/>
          </a:p>
          <a:p>
            <a:pPr marL="0" lvl="0" indent="0" algn="l" rtl="0">
              <a:spcBef>
                <a:spcPts val="600"/>
              </a:spcBef>
              <a:spcAft>
                <a:spcPts val="0"/>
              </a:spcAft>
              <a:buNone/>
            </a:pP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8"/>
          <p:cNvPicPr preferRelativeResize="0"/>
          <p:nvPr/>
        </p:nvPicPr>
        <p:blipFill>
          <a:blip r:embed="rId3">
            <a:alphaModFix/>
          </a:blip>
          <a:stretch>
            <a:fillRect/>
          </a:stretch>
        </p:blipFill>
        <p:spPr>
          <a:xfrm>
            <a:off x="152400" y="1371600"/>
            <a:ext cx="8839200" cy="22652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do we use?</a:t>
            </a:r>
            <a:endParaRPr/>
          </a:p>
        </p:txBody>
      </p:sp>
      <p:sp>
        <p:nvSpPr>
          <p:cNvPr id="297" name="Google Shape;297;p4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Most likely both, but in different situations</a:t>
            </a:r>
            <a:endParaRPr/>
          </a:p>
          <a:p>
            <a:pPr marL="0" lvl="0" indent="0" algn="l" rtl="0">
              <a:spcBef>
                <a:spcPts val="600"/>
              </a:spcBef>
              <a:spcAft>
                <a:spcPts val="0"/>
              </a:spcAft>
              <a:buClr>
                <a:schemeClr val="dk1"/>
              </a:buClr>
              <a:buSzPts val="1100"/>
              <a:buFont typeface="Arial"/>
              <a:buNone/>
            </a:pPr>
            <a:endParaRPr sz="1400"/>
          </a:p>
          <a:p>
            <a:pPr marL="457200" lvl="0" indent="-419100" algn="l" rtl="0">
              <a:spcBef>
                <a:spcPts val="600"/>
              </a:spcBef>
              <a:spcAft>
                <a:spcPts val="0"/>
              </a:spcAft>
              <a:buSzPts val="3000"/>
              <a:buChar char="▷"/>
            </a:pPr>
            <a:r>
              <a:rPr lang="en"/>
              <a:t>Prototype = large categories</a:t>
            </a:r>
            <a:endParaRPr/>
          </a:p>
          <a:p>
            <a:pPr marL="457200" lvl="0" indent="-419100" algn="l" rtl="0">
              <a:spcBef>
                <a:spcPts val="0"/>
              </a:spcBef>
              <a:spcAft>
                <a:spcPts val="0"/>
              </a:spcAft>
              <a:buSzPts val="3000"/>
              <a:buChar char="▷"/>
            </a:pPr>
            <a:r>
              <a:rPr lang="en"/>
              <a:t>Exemplar = small categories</a:t>
            </a:r>
            <a:endParaRPr/>
          </a:p>
          <a:p>
            <a:pPr marL="0" lvl="0" indent="0" algn="l" rtl="0">
              <a:spcBef>
                <a:spcPts val="600"/>
              </a:spcBef>
              <a:spcAft>
                <a:spcPts val="0"/>
              </a:spcAft>
              <a:buClr>
                <a:schemeClr val="dk1"/>
              </a:buClr>
              <a:buSzPts val="1100"/>
              <a:buFont typeface="Arial"/>
              <a:buNone/>
            </a:pPr>
            <a:endParaRPr sz="1400"/>
          </a:p>
          <a:p>
            <a:pPr marL="457200" lvl="0" indent="-419100" algn="l" rtl="0">
              <a:spcBef>
                <a:spcPts val="600"/>
              </a:spcBef>
              <a:spcAft>
                <a:spcPts val="0"/>
              </a:spcAft>
              <a:buSzPts val="3000"/>
              <a:buChar char="▷"/>
            </a:pPr>
            <a:r>
              <a:rPr lang="en"/>
              <a:t>Why?</a:t>
            </a: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Answer Some MC...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Not all of the members of everyday categories have the same features. Most fish have gills, fins, and scales. Sharks lack the feature of scales, yet they are still categorized as fish. This poses a problem for the ____ approach to categorization.</a:t>
            </a:r>
            <a:endParaRPr sz="2400"/>
          </a:p>
          <a:p>
            <a:pPr marL="457200" lvl="0" indent="-381000" algn="l" rtl="0">
              <a:spcBef>
                <a:spcPts val="600"/>
              </a:spcBef>
              <a:spcAft>
                <a:spcPts val="0"/>
              </a:spcAft>
              <a:buSzPts val="2400"/>
              <a:buAutoNum type="alphaUcPeriod"/>
            </a:pPr>
            <a:r>
              <a:rPr lang="en" sz="2400"/>
              <a:t>Prototype</a:t>
            </a:r>
            <a:endParaRPr sz="2400"/>
          </a:p>
          <a:p>
            <a:pPr marL="457200" lvl="0" indent="-381000" algn="l" rtl="0">
              <a:spcBef>
                <a:spcPts val="0"/>
              </a:spcBef>
              <a:spcAft>
                <a:spcPts val="0"/>
              </a:spcAft>
              <a:buSzPts val="2400"/>
              <a:buAutoNum type="alphaUcPeriod"/>
            </a:pPr>
            <a:r>
              <a:rPr lang="en" sz="2400"/>
              <a:t>Exemplar</a:t>
            </a:r>
            <a:endParaRPr sz="2400"/>
          </a:p>
          <a:p>
            <a:pPr marL="457200" lvl="0" indent="-381000" algn="l" rtl="0">
              <a:spcBef>
                <a:spcPts val="0"/>
              </a:spcBef>
              <a:spcAft>
                <a:spcPts val="0"/>
              </a:spcAft>
              <a:buSzPts val="2400"/>
              <a:buAutoNum type="alphaUcPeriod"/>
            </a:pPr>
            <a:r>
              <a:rPr lang="en" sz="2400"/>
              <a:t>Definitional</a:t>
            </a:r>
            <a:endParaRPr sz="2400"/>
          </a:p>
          <a:p>
            <a:pPr marL="457200" lvl="0" indent="-381000" algn="l" rtl="0">
              <a:spcBef>
                <a:spcPts val="0"/>
              </a:spcBef>
              <a:spcAft>
                <a:spcPts val="0"/>
              </a:spcAft>
              <a:buSzPts val="2400"/>
              <a:buAutoNum type="alphaUcPeriod"/>
            </a:pPr>
            <a:r>
              <a:rPr lang="en" sz="2400"/>
              <a:t>Family resemblance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 Feedback on Scientist Summary</a:t>
            </a:r>
            <a:endParaRPr/>
          </a:p>
        </p:txBody>
      </p:sp>
      <p:sp>
        <p:nvSpPr>
          <p:cNvPr id="110" name="Google Shape;110;p1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body" idx="1"/>
          </p:nvPr>
        </p:nvSpPr>
        <p:spPr>
          <a:xfrm>
            <a:off x="893700" y="78200"/>
            <a:ext cx="7433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Olin and Bob are neighbors. Olin loves birds and his father works for the zoo. He has been to a dozen bird sanctuaries, and he and his dad go on bird watching hikes once a month. In contrast, Bob doesn’t think much about birds. His only contact with them is in his backyard. It would be correct to say that Olin’s standard probably involves</a:t>
            </a:r>
            <a:endParaRPr sz="2400"/>
          </a:p>
          <a:p>
            <a:pPr marL="457200" lvl="0" indent="-381000" algn="l" rtl="0">
              <a:spcBef>
                <a:spcPts val="600"/>
              </a:spcBef>
              <a:spcAft>
                <a:spcPts val="0"/>
              </a:spcAft>
              <a:buSzPts val="2400"/>
              <a:buAutoNum type="alphaUcPeriod"/>
            </a:pPr>
            <a:r>
              <a:rPr lang="en" sz="2400"/>
              <a:t>More prototypes than Bob’s</a:t>
            </a:r>
            <a:endParaRPr sz="2400"/>
          </a:p>
          <a:p>
            <a:pPr marL="457200" lvl="0" indent="-381000" algn="l" rtl="0">
              <a:spcBef>
                <a:spcPts val="0"/>
              </a:spcBef>
              <a:spcAft>
                <a:spcPts val="0"/>
              </a:spcAft>
              <a:buSzPts val="2400"/>
              <a:buAutoNum type="alphaUcPeriod"/>
            </a:pPr>
            <a:r>
              <a:rPr lang="en" sz="2400"/>
              <a:t>More exemplars than Bob’s</a:t>
            </a:r>
            <a:endParaRPr sz="2400"/>
          </a:p>
          <a:p>
            <a:pPr marL="457200" lvl="0" indent="-381000" algn="l" rtl="0">
              <a:spcBef>
                <a:spcPts val="0"/>
              </a:spcBef>
              <a:spcAft>
                <a:spcPts val="0"/>
              </a:spcAft>
              <a:buSzPts val="2400"/>
              <a:buAutoNum type="alphaUcPeriod"/>
            </a:pPr>
            <a:r>
              <a:rPr lang="en" sz="2400"/>
              <a:t>More prototypes and more exemplars than Bob’s</a:t>
            </a:r>
            <a:endParaRPr sz="2400"/>
          </a:p>
          <a:p>
            <a:pPr marL="457200" lvl="0" indent="-381000" algn="l" rtl="0">
              <a:spcBef>
                <a:spcPts val="0"/>
              </a:spcBef>
              <a:spcAft>
                <a:spcPts val="0"/>
              </a:spcAft>
              <a:buSzPts val="2400"/>
              <a:buAutoNum type="alphaUcPeriod"/>
            </a:pPr>
            <a:r>
              <a:rPr lang="en" sz="2400"/>
              <a:t>The same prototypes and exemplars as Bob’s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3"/>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Imagine that a young child is just learning about the category “dog.” Thus far, she has experienced only two dogs, one a small poodle and the other a large German shepherd. On her third encounter with a dog, she will be LEAST likely to correctly categorize the animal as a dog if that animal</a:t>
            </a:r>
            <a:endParaRPr sz="2400"/>
          </a:p>
          <a:p>
            <a:pPr marL="457200" lvl="0" indent="-381000" algn="l" rtl="0">
              <a:spcBef>
                <a:spcPts val="600"/>
              </a:spcBef>
              <a:spcAft>
                <a:spcPts val="0"/>
              </a:spcAft>
              <a:buSzPts val="2400"/>
              <a:buAutoNum type="alphaUcPeriod"/>
            </a:pPr>
            <a:r>
              <a:rPr lang="en" sz="2400"/>
              <a:t>Matches the size of the poodle but is of a different breed</a:t>
            </a:r>
            <a:endParaRPr sz="2400"/>
          </a:p>
          <a:p>
            <a:pPr marL="457200" lvl="0" indent="-381000" algn="l" rtl="0">
              <a:spcBef>
                <a:spcPts val="0"/>
              </a:spcBef>
              <a:spcAft>
                <a:spcPts val="0"/>
              </a:spcAft>
              <a:buSzPts val="2400"/>
              <a:buAutoNum type="alphaUcPeriod"/>
            </a:pPr>
            <a:r>
              <a:rPr lang="en" sz="2400"/>
              <a:t>Is a dog that does not bark</a:t>
            </a:r>
            <a:endParaRPr sz="2400"/>
          </a:p>
          <a:p>
            <a:pPr marL="457200" lvl="0" indent="-381000" algn="l" rtl="0">
              <a:spcBef>
                <a:spcPts val="0"/>
              </a:spcBef>
              <a:spcAft>
                <a:spcPts val="0"/>
              </a:spcAft>
              <a:buSzPts val="2400"/>
              <a:buAutoNum type="alphaUcPeriod"/>
            </a:pPr>
            <a:r>
              <a:rPr lang="en" sz="2400"/>
              <a:t>Matches an exemplar of one of the dogs she has experienced</a:t>
            </a:r>
            <a:endParaRPr sz="2400"/>
          </a:p>
          <a:p>
            <a:pPr marL="457200" lvl="0" indent="-381000" algn="l" rtl="0">
              <a:spcBef>
                <a:spcPts val="0"/>
              </a:spcBef>
              <a:spcAft>
                <a:spcPts val="0"/>
              </a:spcAft>
              <a:buSzPts val="2400"/>
              <a:buAutoNum type="alphaUcPeriod"/>
            </a:pPr>
            <a:r>
              <a:rPr lang="en" sz="2400"/>
              <a:t>Is similar to an “average” for the dogs she has encountered</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4"/>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For the category ‘fruit,’ people give a higher typicality rating to ‘banana’ than to ‘kiwi.’ Knowing that, we can also reason that</a:t>
            </a:r>
            <a:endParaRPr sz="2400"/>
          </a:p>
          <a:p>
            <a:pPr marL="457200" lvl="0" indent="-381000" algn="l" rtl="0">
              <a:spcBef>
                <a:spcPts val="600"/>
              </a:spcBef>
              <a:spcAft>
                <a:spcPts val="0"/>
              </a:spcAft>
              <a:buSzPts val="2400"/>
              <a:buAutoNum type="alphaUcPeriod"/>
            </a:pPr>
            <a:r>
              <a:rPr lang="en" sz="2400"/>
              <a:t>The word ‘fruit’ will lead to a larger priming effect for banana than for kiwi</a:t>
            </a:r>
            <a:endParaRPr sz="2400"/>
          </a:p>
          <a:p>
            <a:pPr marL="457200" lvl="0" indent="-381000" algn="l" rtl="0">
              <a:spcBef>
                <a:spcPts val="0"/>
              </a:spcBef>
              <a:spcAft>
                <a:spcPts val="0"/>
              </a:spcAft>
              <a:buSzPts val="2400"/>
              <a:buAutoNum type="alphaUcPeriod"/>
            </a:pPr>
            <a:r>
              <a:rPr lang="en" sz="2400"/>
              <a:t>When people are asked to list all the fruits they can think of, kiwi will usually appear on their list before banana</a:t>
            </a:r>
            <a:endParaRPr sz="2400"/>
          </a:p>
          <a:p>
            <a:pPr marL="457200" lvl="0" indent="-381000" algn="l" rtl="0">
              <a:spcBef>
                <a:spcPts val="0"/>
              </a:spcBef>
              <a:spcAft>
                <a:spcPts val="0"/>
              </a:spcAft>
              <a:buSzPts val="2400"/>
              <a:buAutoNum type="alphaUcPeriod"/>
            </a:pPr>
            <a:r>
              <a:rPr lang="en" sz="2400"/>
              <a:t>Neither kiwi nor banana are likely to be the fruit ‘closest’ to the prototype of the fruit category</a:t>
            </a:r>
            <a:endParaRPr sz="2400"/>
          </a:p>
          <a:p>
            <a:pPr marL="457200" lvl="0" indent="-381000" algn="l" rtl="0">
              <a:spcBef>
                <a:spcPts val="0"/>
              </a:spcBef>
              <a:spcAft>
                <a:spcPts val="0"/>
              </a:spcAft>
              <a:buSzPts val="2400"/>
              <a:buAutoNum type="alphaUcPeriod"/>
            </a:pPr>
            <a:r>
              <a:rPr lang="en" sz="2400"/>
              <a:t>People will have a similar number of exemplars for kiwi and banana</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 we know how specific to get in our categorization?</a:t>
            </a:r>
            <a:endParaRPr sz="3000"/>
          </a:p>
        </p:txBody>
      </p:sp>
      <p:sp>
        <p:nvSpPr>
          <p:cNvPr id="328" name="Google Shape;328;p5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Vertebrates</a:t>
            </a:r>
            <a:endParaRPr sz="1800"/>
          </a:p>
          <a:p>
            <a:pPr marL="914400" lvl="1" indent="-342900" algn="l" rtl="0">
              <a:spcBef>
                <a:spcPts val="0"/>
              </a:spcBef>
              <a:spcAft>
                <a:spcPts val="0"/>
              </a:spcAft>
              <a:buSzPts val="1800"/>
              <a:buChar char="○"/>
            </a:pPr>
            <a:r>
              <a:rPr lang="en" sz="1800"/>
              <a:t>Birds</a:t>
            </a:r>
            <a:endParaRPr sz="1800"/>
          </a:p>
          <a:p>
            <a:pPr marL="1371600" lvl="2" indent="-342900" algn="l" rtl="0">
              <a:spcBef>
                <a:spcPts val="0"/>
              </a:spcBef>
              <a:spcAft>
                <a:spcPts val="0"/>
              </a:spcAft>
              <a:buSzPts val="1800"/>
              <a:buChar char="■"/>
            </a:pPr>
            <a:r>
              <a:rPr lang="en" sz="1800"/>
              <a:t>Flamingo</a:t>
            </a:r>
            <a:endParaRPr sz="1800"/>
          </a:p>
          <a:p>
            <a:pPr marL="1371600" lvl="2" indent="-342900" algn="l" rtl="0">
              <a:spcBef>
                <a:spcPts val="0"/>
              </a:spcBef>
              <a:spcAft>
                <a:spcPts val="0"/>
              </a:spcAft>
              <a:buSzPts val="1800"/>
              <a:buChar char="■"/>
            </a:pPr>
            <a:r>
              <a:rPr lang="en" sz="1800"/>
              <a:t>Hawk</a:t>
            </a:r>
            <a:endParaRPr sz="1800"/>
          </a:p>
          <a:p>
            <a:pPr marL="1371600" lvl="2" indent="-342900" algn="l" rtl="0">
              <a:spcBef>
                <a:spcPts val="0"/>
              </a:spcBef>
              <a:spcAft>
                <a:spcPts val="0"/>
              </a:spcAft>
              <a:buSzPts val="1800"/>
              <a:buChar char="■"/>
            </a:pPr>
            <a:r>
              <a:rPr lang="en" sz="1800"/>
              <a:t>Blue-jay</a:t>
            </a:r>
            <a:endParaRPr sz="1800"/>
          </a:p>
          <a:p>
            <a:pPr marL="1371600" lvl="2" indent="-342900" algn="l" rtl="0">
              <a:spcBef>
                <a:spcPts val="0"/>
              </a:spcBef>
              <a:spcAft>
                <a:spcPts val="0"/>
              </a:spcAft>
              <a:buSzPts val="1800"/>
              <a:buChar char="■"/>
            </a:pPr>
            <a:r>
              <a:rPr lang="en" sz="1800"/>
              <a:t>Robin</a:t>
            </a:r>
            <a:endParaRPr sz="1800"/>
          </a:p>
          <a:p>
            <a:pPr marL="1371600" lvl="2" indent="-342900" algn="l" rtl="0">
              <a:spcBef>
                <a:spcPts val="0"/>
              </a:spcBef>
              <a:spcAft>
                <a:spcPts val="0"/>
              </a:spcAft>
              <a:buSzPts val="1800"/>
              <a:buChar char="■"/>
            </a:pPr>
            <a:r>
              <a:rPr lang="en" sz="1800"/>
              <a:t>Sparrow</a:t>
            </a:r>
            <a:endParaRPr sz="1800"/>
          </a:p>
          <a:p>
            <a:pPr marL="1371600" lvl="2" indent="-342900" algn="l" rtl="0">
              <a:spcBef>
                <a:spcPts val="0"/>
              </a:spcBef>
              <a:spcAft>
                <a:spcPts val="0"/>
              </a:spcAft>
              <a:buSzPts val="1800"/>
              <a:buChar char="■"/>
            </a:pPr>
            <a:r>
              <a:rPr lang="en" sz="1800"/>
              <a:t>Owl</a:t>
            </a:r>
            <a:endParaRPr sz="1800"/>
          </a:p>
          <a:p>
            <a:pPr marL="1371600" lvl="2" indent="-342900" algn="l" rtl="0">
              <a:spcBef>
                <a:spcPts val="0"/>
              </a:spcBef>
              <a:spcAft>
                <a:spcPts val="0"/>
              </a:spcAft>
              <a:buSzPts val="1800"/>
              <a:buChar char="■"/>
            </a:pPr>
            <a:r>
              <a:rPr lang="en" sz="1800"/>
              <a:t>Penguin</a:t>
            </a:r>
            <a:endParaRPr sz="1800"/>
          </a:p>
          <a:p>
            <a:pPr marL="0" lvl="0" indent="0" algn="l" rtl="0">
              <a:spcBef>
                <a:spcPts val="600"/>
              </a:spcBef>
              <a:spcAft>
                <a:spcPts val="0"/>
              </a:spcAft>
              <a:buNone/>
            </a:pP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Hierarchical Organization of Categories</a:t>
            </a:r>
            <a:endParaRPr sz="3000"/>
          </a:p>
        </p:txBody>
      </p:sp>
      <p:sp>
        <p:nvSpPr>
          <p:cNvPr id="334" name="Google Shape;334;p5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Superordinate categories</a:t>
            </a:r>
            <a:endParaRPr/>
          </a:p>
          <a:p>
            <a:pPr marL="914400" lvl="1" indent="-342900" algn="l" rtl="0">
              <a:spcBef>
                <a:spcPts val="0"/>
              </a:spcBef>
              <a:spcAft>
                <a:spcPts val="0"/>
              </a:spcAft>
              <a:buSzPts val="1800"/>
              <a:buChar char="○"/>
            </a:pPr>
            <a:r>
              <a:rPr lang="en"/>
              <a:t>Basic categories</a:t>
            </a:r>
            <a:endParaRPr/>
          </a:p>
          <a:p>
            <a:pPr marL="457200" lvl="0" indent="-342900" algn="l" rtl="0">
              <a:spcBef>
                <a:spcPts val="0"/>
              </a:spcBef>
              <a:spcAft>
                <a:spcPts val="0"/>
              </a:spcAft>
              <a:buSzPts val="1800"/>
              <a:buChar char="▷"/>
            </a:pPr>
            <a:r>
              <a:rPr lang="en"/>
              <a:t>Specific (or subordinate)</a:t>
            </a:r>
            <a:endParaRPr/>
          </a:p>
          <a:p>
            <a:pPr marL="0" lvl="0" indent="0" algn="l" rtl="0">
              <a:spcBef>
                <a:spcPts val="600"/>
              </a:spcBef>
              <a:spcAft>
                <a:spcPts val="0"/>
              </a:spcAft>
              <a:buNone/>
            </a:pPr>
            <a:endParaRPr/>
          </a:p>
        </p:txBody>
      </p:sp>
      <p:sp>
        <p:nvSpPr>
          <p:cNvPr id="335" name="Google Shape;335;p56"/>
          <p:cNvSpPr txBox="1">
            <a:spLocks noGrp="1"/>
          </p:cNvSpPr>
          <p:nvPr>
            <p:ph type="body" idx="2"/>
          </p:nvPr>
        </p:nvSpPr>
        <p:spPr>
          <a:xfrm>
            <a:off x="4219450" y="1200150"/>
            <a:ext cx="4356600" cy="37257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Furniture (Global)</a:t>
            </a:r>
            <a:endParaRPr/>
          </a:p>
          <a:p>
            <a:pPr marL="914400" lvl="1" indent="-342900" algn="l" rtl="0">
              <a:spcBef>
                <a:spcPts val="0"/>
              </a:spcBef>
              <a:spcAft>
                <a:spcPts val="0"/>
              </a:spcAft>
              <a:buSzPts val="1800"/>
              <a:buChar char="○"/>
            </a:pPr>
            <a:r>
              <a:rPr lang="en"/>
              <a:t>Chairs</a:t>
            </a:r>
            <a:endParaRPr/>
          </a:p>
          <a:p>
            <a:pPr marL="1371600" lvl="2" indent="-342900" algn="l" rtl="0">
              <a:spcBef>
                <a:spcPts val="0"/>
              </a:spcBef>
              <a:spcAft>
                <a:spcPts val="0"/>
              </a:spcAft>
              <a:buSzPts val="1800"/>
              <a:buChar char="■"/>
            </a:pPr>
            <a:r>
              <a:rPr lang="en"/>
              <a:t>Armchairs</a:t>
            </a:r>
            <a:endParaRPr/>
          </a:p>
          <a:p>
            <a:pPr marL="1371600" lvl="2" indent="-342900" algn="l" rtl="0">
              <a:spcBef>
                <a:spcPts val="0"/>
              </a:spcBef>
              <a:spcAft>
                <a:spcPts val="0"/>
              </a:spcAft>
              <a:buSzPts val="1800"/>
              <a:buChar char="■"/>
            </a:pPr>
            <a:r>
              <a:rPr lang="en"/>
              <a:t>Dining room chairs</a:t>
            </a:r>
            <a:endParaRPr/>
          </a:p>
          <a:p>
            <a:pPr marL="914400" lvl="1" indent="-342900" algn="l" rtl="0">
              <a:spcBef>
                <a:spcPts val="0"/>
              </a:spcBef>
              <a:spcAft>
                <a:spcPts val="0"/>
              </a:spcAft>
              <a:buSzPts val="1800"/>
              <a:buChar char="○"/>
            </a:pPr>
            <a:r>
              <a:rPr lang="en"/>
              <a:t>Tables (Basic)</a:t>
            </a:r>
            <a:endParaRPr/>
          </a:p>
          <a:p>
            <a:pPr marL="1371600" lvl="2" indent="-342900" algn="l" rtl="0">
              <a:spcBef>
                <a:spcPts val="0"/>
              </a:spcBef>
              <a:spcAft>
                <a:spcPts val="0"/>
              </a:spcAft>
              <a:buSzPts val="1800"/>
              <a:buChar char="■"/>
            </a:pPr>
            <a:r>
              <a:rPr lang="en"/>
              <a:t>Coffee table</a:t>
            </a:r>
            <a:endParaRPr/>
          </a:p>
          <a:p>
            <a:pPr marL="1371600" lvl="2" indent="-342900" algn="l" rtl="0">
              <a:spcBef>
                <a:spcPts val="0"/>
              </a:spcBef>
              <a:spcAft>
                <a:spcPts val="0"/>
              </a:spcAft>
              <a:buSzPts val="1800"/>
              <a:buChar char="■"/>
            </a:pPr>
            <a:r>
              <a:rPr lang="en"/>
              <a:t>Kitchen table (Subordinate / specific)</a:t>
            </a:r>
            <a:endParaRPr/>
          </a:p>
          <a:p>
            <a:pPr marL="914400" lvl="1" indent="-342900" algn="l" rtl="0">
              <a:spcBef>
                <a:spcPts val="0"/>
              </a:spcBef>
              <a:spcAft>
                <a:spcPts val="0"/>
              </a:spcAft>
              <a:buSzPts val="1800"/>
              <a:buChar char="○"/>
            </a:pPr>
            <a:r>
              <a:rPr lang="en"/>
              <a:t>Beds</a:t>
            </a:r>
            <a:endParaRPr/>
          </a:p>
          <a:p>
            <a:pPr marL="1371600" lvl="2" indent="-342900" algn="l" rtl="0">
              <a:spcBef>
                <a:spcPts val="0"/>
              </a:spcBef>
              <a:spcAft>
                <a:spcPts val="0"/>
              </a:spcAft>
              <a:buSzPts val="1800"/>
              <a:buChar char="■"/>
            </a:pPr>
            <a:r>
              <a:rPr lang="en"/>
              <a:t>Queen-sized bed</a:t>
            </a:r>
            <a:endParaRPr/>
          </a:p>
          <a:p>
            <a:pPr marL="1371600" lvl="2" indent="-342900" algn="l" rtl="0">
              <a:spcBef>
                <a:spcPts val="0"/>
              </a:spcBef>
              <a:spcAft>
                <a:spcPts val="0"/>
              </a:spcAft>
              <a:buSzPts val="1800"/>
              <a:buChar char="■"/>
            </a:pPr>
            <a:r>
              <a:rPr lang="en"/>
              <a:t>Bunk beds</a:t>
            </a:r>
            <a:endParaRPr/>
          </a:p>
          <a:p>
            <a:pPr marL="0" lvl="0" indent="0" algn="l" rtl="0">
              <a:spcBef>
                <a:spcPts val="6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 best</a:t>
            </a:r>
            <a:endParaRPr/>
          </a:p>
        </p:txBody>
      </p:sp>
      <p:sp>
        <p:nvSpPr>
          <p:cNvPr id="341" name="Google Shape;341;p57"/>
          <p:cNvSpPr txBox="1">
            <a:spLocks noGrp="1"/>
          </p:cNvSpPr>
          <p:nvPr>
            <p:ph type="body" idx="1"/>
          </p:nvPr>
        </p:nvSpPr>
        <p:spPr>
          <a:xfrm>
            <a:off x="893700" y="1373600"/>
            <a:ext cx="7292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Basic categories are the most psychologically important</a:t>
            </a:r>
            <a:endParaRPr sz="1800"/>
          </a:p>
          <a:p>
            <a:pPr marL="914400" lvl="1" indent="-342900" algn="l" rtl="0">
              <a:spcBef>
                <a:spcPts val="0"/>
              </a:spcBef>
              <a:spcAft>
                <a:spcPts val="0"/>
              </a:spcAft>
              <a:buSzPts val="1800"/>
              <a:buChar char="○"/>
            </a:pPr>
            <a:r>
              <a:rPr lang="en" sz="1800"/>
              <a:t>It’s the label you are likely to assign an item that you see</a:t>
            </a:r>
            <a:endParaRPr sz="1800"/>
          </a:p>
          <a:p>
            <a:pPr marL="914400" lvl="1" indent="-342900" algn="l" rtl="0">
              <a:spcBef>
                <a:spcPts val="0"/>
              </a:spcBef>
              <a:spcAft>
                <a:spcPts val="0"/>
              </a:spcAft>
              <a:buSzPts val="1800"/>
              <a:buChar char="○"/>
            </a:pPr>
            <a:r>
              <a:rPr lang="en" sz="1800"/>
              <a:t>You answer quickest to basic categories</a:t>
            </a:r>
            <a:endParaRPr sz="1800"/>
          </a:p>
          <a:p>
            <a:pPr marL="914400" lvl="1" indent="-342900" algn="l" rtl="0">
              <a:spcBef>
                <a:spcPts val="0"/>
              </a:spcBef>
              <a:spcAft>
                <a:spcPts val="0"/>
              </a:spcAft>
              <a:buSzPts val="1800"/>
              <a:buChar char="○"/>
            </a:pPr>
            <a:r>
              <a:rPr lang="en" sz="1800"/>
              <a:t>RT for “Is this a pumpkin?” &lt; RT for “Is this a vegetable?” or “Is this a small sugar pumpkin?”</a:t>
            </a:r>
            <a:endParaRPr sz="1800"/>
          </a:p>
          <a:p>
            <a:pPr marL="457200" lvl="0" indent="-342900" algn="l" rtl="0">
              <a:spcBef>
                <a:spcPts val="0"/>
              </a:spcBef>
              <a:spcAft>
                <a:spcPts val="0"/>
              </a:spcAft>
              <a:buSzPts val="1800"/>
              <a:buChar char="▷"/>
            </a:pPr>
            <a:r>
              <a:rPr lang="en" sz="1800"/>
              <a:t>Rosch (1976) asked subjects:</a:t>
            </a:r>
            <a:endParaRPr sz="1800"/>
          </a:p>
          <a:p>
            <a:pPr marL="914400" lvl="1" indent="-342900" algn="l" rtl="0">
              <a:spcBef>
                <a:spcPts val="0"/>
              </a:spcBef>
              <a:spcAft>
                <a:spcPts val="0"/>
              </a:spcAft>
              <a:buSzPts val="1800"/>
              <a:buChar char="○"/>
            </a:pPr>
            <a:r>
              <a:rPr lang="en" sz="1800"/>
              <a:t>“How many things do all pieces of furniture have in common?”</a:t>
            </a:r>
            <a:endParaRPr sz="1800"/>
          </a:p>
          <a:p>
            <a:pPr marL="914400" lvl="1" indent="-342900" algn="l" rtl="0">
              <a:spcBef>
                <a:spcPts val="0"/>
              </a:spcBef>
              <a:spcAft>
                <a:spcPts val="0"/>
              </a:spcAft>
              <a:buSzPts val="1800"/>
              <a:buChar char="○"/>
            </a:pPr>
            <a:r>
              <a:rPr lang="en" sz="1800"/>
              <a:t>“How many things do all tables have in common?”</a:t>
            </a:r>
            <a:endParaRPr sz="1800"/>
          </a:p>
          <a:p>
            <a:pPr marL="914400" lvl="1" indent="-342900" algn="l" rtl="0">
              <a:spcBef>
                <a:spcPts val="0"/>
              </a:spcBef>
              <a:spcAft>
                <a:spcPts val="0"/>
              </a:spcAft>
              <a:buSzPts val="1800"/>
              <a:buChar char="○"/>
            </a:pPr>
            <a:r>
              <a:rPr lang="en" sz="1800"/>
              <a:t>“How many things do all kitchen tables have in common?”</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58"/>
          <p:cNvPicPr preferRelativeResize="0"/>
          <p:nvPr/>
        </p:nvPicPr>
        <p:blipFill>
          <a:blip r:embed="rId3">
            <a:alphaModFix/>
          </a:blip>
          <a:stretch>
            <a:fillRect/>
          </a:stretch>
        </p:blipFill>
        <p:spPr>
          <a:xfrm>
            <a:off x="271463" y="1200150"/>
            <a:ext cx="8601075" cy="2743200"/>
          </a:xfrm>
          <a:prstGeom prst="rect">
            <a:avLst/>
          </a:prstGeom>
          <a:noFill/>
          <a:ln>
            <a:noFill/>
          </a:ln>
        </p:spPr>
      </p:pic>
      <p:sp>
        <p:nvSpPr>
          <p:cNvPr id="347" name="Google Shape;347;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as the basic category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59"/>
          <p:cNvPicPr preferRelativeResize="0"/>
          <p:nvPr/>
        </p:nvPicPr>
        <p:blipFill>
          <a:blip r:embed="rId3">
            <a:alphaModFix/>
          </a:blip>
          <a:stretch>
            <a:fillRect/>
          </a:stretch>
        </p:blipFill>
        <p:spPr>
          <a:xfrm>
            <a:off x="1640950" y="714375"/>
            <a:ext cx="6000750" cy="3714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60"/>
          <p:cNvPicPr preferRelativeResize="0"/>
          <p:nvPr/>
        </p:nvPicPr>
        <p:blipFill>
          <a:blip r:embed="rId3">
            <a:alphaModFix/>
          </a:blip>
          <a:stretch>
            <a:fillRect/>
          </a:stretch>
        </p:blipFill>
        <p:spPr>
          <a:xfrm>
            <a:off x="609600" y="152400"/>
            <a:ext cx="8010736"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Kitchen table as the carpenter’s basic category - effect of expertise/familiarity</a:t>
            </a:r>
            <a:endParaRPr sz="2400"/>
          </a:p>
        </p:txBody>
      </p:sp>
      <p:pic>
        <p:nvPicPr>
          <p:cNvPr id="363" name="Google Shape;363;p61"/>
          <p:cNvPicPr preferRelativeResize="0"/>
          <p:nvPr/>
        </p:nvPicPr>
        <p:blipFill>
          <a:blip r:embed="rId3">
            <a:alphaModFix/>
          </a:blip>
          <a:stretch>
            <a:fillRect/>
          </a:stretch>
        </p:blipFill>
        <p:spPr>
          <a:xfrm>
            <a:off x="1182388" y="1230988"/>
            <a:ext cx="6779227" cy="3775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Peer Feedback	</a:t>
            </a:r>
            <a:endParaRPr/>
          </a:p>
        </p:txBody>
      </p:sp>
      <p:sp>
        <p:nvSpPr>
          <p:cNvPr id="116" name="Google Shape;116;p17"/>
          <p:cNvSpPr txBox="1">
            <a:spLocks noGrp="1"/>
          </p:cNvSpPr>
          <p:nvPr>
            <p:ph type="body" idx="1"/>
          </p:nvPr>
        </p:nvSpPr>
        <p:spPr>
          <a:xfrm>
            <a:off x="893700" y="1373600"/>
            <a:ext cx="6924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Take the next minute or two to read through the opening paragraph of the person next to you.</a:t>
            </a:r>
            <a:endParaRPr/>
          </a:p>
          <a:p>
            <a:pPr marL="0" lvl="0" indent="0" algn="l" rtl="0">
              <a:spcBef>
                <a:spcPts val="600"/>
              </a:spcBef>
              <a:spcAft>
                <a:spcPts val="0"/>
              </a:spcAft>
              <a:buNone/>
            </a:pPr>
            <a:endParaRPr/>
          </a:p>
          <a:p>
            <a:pPr marL="0" lvl="0" indent="0" algn="l" rtl="0">
              <a:spcBef>
                <a:spcPts val="600"/>
              </a:spcBef>
              <a:spcAft>
                <a:spcPts val="0"/>
              </a:spcAft>
              <a:buNone/>
            </a:pPr>
            <a:r>
              <a:rPr lang="en"/>
              <a:t>Then, take some time (~5 min) to discuss what could be improved and what was already strong in the paragraph.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Answer Some MC...</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Jumping from ____ categories results in the largest gain in information.</a:t>
            </a:r>
            <a:endParaRPr/>
          </a:p>
          <a:p>
            <a:pPr marL="457200" lvl="0" indent="-419100" algn="l" rtl="0">
              <a:spcBef>
                <a:spcPts val="600"/>
              </a:spcBef>
              <a:spcAft>
                <a:spcPts val="0"/>
              </a:spcAft>
              <a:buSzPts val="3000"/>
              <a:buAutoNum type="alphaUcPeriod"/>
            </a:pPr>
            <a:r>
              <a:rPr lang="en"/>
              <a:t>Superordinate level to basic level</a:t>
            </a:r>
            <a:endParaRPr/>
          </a:p>
          <a:p>
            <a:pPr marL="457200" lvl="0" indent="-419100" algn="l" rtl="0">
              <a:spcBef>
                <a:spcPts val="0"/>
              </a:spcBef>
              <a:spcAft>
                <a:spcPts val="0"/>
              </a:spcAft>
              <a:buSzPts val="3000"/>
              <a:buAutoNum type="alphaUcPeriod"/>
            </a:pPr>
            <a:r>
              <a:rPr lang="en"/>
              <a:t>Basic level to subordinate level</a:t>
            </a:r>
            <a:endParaRPr/>
          </a:p>
          <a:p>
            <a:pPr marL="457200" lvl="0" indent="-419100" algn="l" rtl="0">
              <a:spcBef>
                <a:spcPts val="0"/>
              </a:spcBef>
              <a:spcAft>
                <a:spcPts val="0"/>
              </a:spcAft>
              <a:buSzPts val="3000"/>
              <a:buAutoNum type="alphaUcPeriod"/>
            </a:pPr>
            <a:r>
              <a:rPr lang="en"/>
              <a:t>Subordinate level to basic level</a:t>
            </a:r>
            <a:endParaRPr/>
          </a:p>
          <a:p>
            <a:pPr marL="457200" lvl="0" indent="-419100" algn="l" rtl="0">
              <a:spcBef>
                <a:spcPts val="0"/>
              </a:spcBef>
              <a:spcAft>
                <a:spcPts val="0"/>
              </a:spcAft>
              <a:buSzPts val="3000"/>
              <a:buAutoNum type="alphaUcPeriod"/>
            </a:pPr>
            <a:r>
              <a:rPr lang="en"/>
              <a:t>Basic level to superordinate level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4"/>
          <p:cNvSpPr txBox="1">
            <a:spLocks noGrp="1"/>
          </p:cNvSpPr>
          <p:nvPr>
            <p:ph type="body" idx="1"/>
          </p:nvPr>
        </p:nvSpPr>
        <p:spPr>
          <a:xfrm>
            <a:off x="893700" y="78200"/>
            <a:ext cx="79314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we were conducting an experiment on the effect knowledge has on categorization, we might compare the results of expert and non-expert groups. Suppose we compose horticulturalists to people with little knowledge about plants. If we asked the groups to name, as specifically as possible, five different plants seen around campus, we would predict that the expert group would primarily label plants on the _____ level, while the non-expert group would primarily label plants on the _______ level.</a:t>
            </a:r>
            <a:endParaRPr sz="1800"/>
          </a:p>
          <a:p>
            <a:pPr marL="457200" lvl="0" indent="-342900" algn="l" rtl="0">
              <a:spcBef>
                <a:spcPts val="600"/>
              </a:spcBef>
              <a:spcAft>
                <a:spcPts val="0"/>
              </a:spcAft>
              <a:buSzPts val="1800"/>
              <a:buAutoNum type="alphaUcPeriod"/>
            </a:pPr>
            <a:r>
              <a:rPr lang="en" sz="1800"/>
              <a:t>Superordinate; subordinate</a:t>
            </a:r>
            <a:endParaRPr sz="1800"/>
          </a:p>
          <a:p>
            <a:pPr marL="457200" lvl="0" indent="-342900" algn="l" rtl="0">
              <a:spcBef>
                <a:spcPts val="0"/>
              </a:spcBef>
              <a:spcAft>
                <a:spcPts val="0"/>
              </a:spcAft>
              <a:buSzPts val="1800"/>
              <a:buAutoNum type="alphaUcPeriod"/>
            </a:pPr>
            <a:r>
              <a:rPr lang="en" sz="1800"/>
              <a:t>Superordinate; basic</a:t>
            </a:r>
            <a:endParaRPr sz="1800"/>
          </a:p>
          <a:p>
            <a:pPr marL="457200" lvl="0" indent="-342900" algn="l" rtl="0">
              <a:spcBef>
                <a:spcPts val="0"/>
              </a:spcBef>
              <a:spcAft>
                <a:spcPts val="0"/>
              </a:spcAft>
              <a:buSzPts val="1800"/>
              <a:buAutoNum type="alphaUcPeriod"/>
            </a:pPr>
            <a:r>
              <a:rPr lang="en" sz="1800"/>
              <a:t>Subordinate; basic</a:t>
            </a:r>
            <a:endParaRPr sz="1800"/>
          </a:p>
          <a:p>
            <a:pPr marL="457200" lvl="0" indent="-342900" algn="l" rtl="0">
              <a:spcBef>
                <a:spcPts val="0"/>
              </a:spcBef>
              <a:spcAft>
                <a:spcPts val="0"/>
              </a:spcAft>
              <a:buSzPts val="1800"/>
              <a:buAutoNum type="alphaUcPeriod"/>
            </a:pPr>
            <a:r>
              <a:rPr lang="en" sz="1800"/>
              <a:t>Basic; subordinate</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384" name="Google Shape;384;p65"/>
          <p:cNvSpPr txBox="1">
            <a:spLocks noGrp="1"/>
          </p:cNvSpPr>
          <p:nvPr>
            <p:ph type="body" idx="1"/>
          </p:nvPr>
        </p:nvSpPr>
        <p:spPr>
          <a:xfrm>
            <a:off x="893700" y="1373600"/>
            <a:ext cx="7119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How do we decide what fits in a category?</a:t>
            </a:r>
            <a:endParaRPr sz="1800"/>
          </a:p>
          <a:p>
            <a:pPr marL="914400" lvl="1" indent="-342900" algn="l" rtl="0">
              <a:spcBef>
                <a:spcPts val="0"/>
              </a:spcBef>
              <a:spcAft>
                <a:spcPts val="0"/>
              </a:spcAft>
              <a:buSzPts val="1800"/>
              <a:buChar char="○"/>
            </a:pPr>
            <a:r>
              <a:rPr lang="en" sz="1800"/>
              <a:t>Definition? (nope)</a:t>
            </a:r>
            <a:endParaRPr sz="1800"/>
          </a:p>
          <a:p>
            <a:pPr marL="914400" lvl="1" indent="-342900" algn="l" rtl="0">
              <a:spcBef>
                <a:spcPts val="0"/>
              </a:spcBef>
              <a:spcAft>
                <a:spcPts val="0"/>
              </a:spcAft>
              <a:buSzPts val="1800"/>
              <a:buChar char="○"/>
            </a:pPr>
            <a:r>
              <a:rPr lang="en" sz="1800"/>
              <a:t>Prototype? (sometimes)</a:t>
            </a:r>
            <a:endParaRPr sz="1800"/>
          </a:p>
          <a:p>
            <a:pPr marL="914400" lvl="1" indent="-342900" algn="l" rtl="0">
              <a:spcBef>
                <a:spcPts val="0"/>
              </a:spcBef>
              <a:spcAft>
                <a:spcPts val="0"/>
              </a:spcAft>
              <a:buSzPts val="1800"/>
              <a:buChar char="○"/>
            </a:pPr>
            <a:r>
              <a:rPr lang="en" sz="1800"/>
              <a:t>Exemplar? (sometimes)</a:t>
            </a:r>
            <a:endParaRPr sz="1800"/>
          </a:p>
          <a:p>
            <a:pPr marL="457200" lvl="0" indent="-342900" algn="l" rtl="0">
              <a:spcBef>
                <a:spcPts val="0"/>
              </a:spcBef>
              <a:spcAft>
                <a:spcPts val="0"/>
              </a:spcAft>
              <a:buSzPts val="1800"/>
              <a:buChar char="▷"/>
            </a:pPr>
            <a:r>
              <a:rPr lang="en" sz="1800"/>
              <a:t>Hierarchy of categories</a:t>
            </a:r>
            <a:endParaRPr sz="1800"/>
          </a:p>
          <a:p>
            <a:pPr marL="914400" lvl="1" indent="-342900" algn="l" rtl="0">
              <a:spcBef>
                <a:spcPts val="0"/>
              </a:spcBef>
              <a:spcAft>
                <a:spcPts val="0"/>
              </a:spcAft>
              <a:buSzPts val="1800"/>
              <a:buChar char="○"/>
            </a:pPr>
            <a:r>
              <a:rPr lang="en" sz="1800"/>
              <a:t>Global/superordinate &gt; basic &gt; specific/subordinate</a:t>
            </a:r>
            <a:endParaRPr sz="1800"/>
          </a:p>
          <a:p>
            <a:pPr marL="914400" lvl="1" indent="-342900" algn="l" rtl="0">
              <a:spcBef>
                <a:spcPts val="0"/>
              </a:spcBef>
              <a:spcAft>
                <a:spcPts val="0"/>
              </a:spcAft>
              <a:buSzPts val="1800"/>
              <a:buChar char="○"/>
            </a:pPr>
            <a:r>
              <a:rPr lang="en" sz="1800"/>
              <a:t>Basic categories are “privileged” (psychologically important)</a:t>
            </a:r>
            <a:endParaRPr sz="1800"/>
          </a:p>
          <a:p>
            <a:pPr marL="914400" lvl="1" indent="-342900" algn="l" rtl="0">
              <a:spcBef>
                <a:spcPts val="0"/>
              </a:spcBef>
              <a:spcAft>
                <a:spcPts val="0"/>
              </a:spcAft>
              <a:buSzPts val="1800"/>
              <a:buChar char="○"/>
            </a:pPr>
            <a:r>
              <a:rPr lang="en" sz="1800"/>
              <a:t>What counts as “basic” to you depends on your life history and situation</a:t>
            </a:r>
            <a:endParaRPr sz="1800"/>
          </a:p>
          <a:p>
            <a:pPr marL="914400" lvl="1" indent="-342900" algn="l" rtl="0">
              <a:spcBef>
                <a:spcPts val="0"/>
              </a:spcBef>
              <a:spcAft>
                <a:spcPts val="0"/>
              </a:spcAft>
              <a:buSzPts val="1800"/>
              <a:buChar char="○"/>
            </a:pPr>
            <a:r>
              <a:rPr lang="en" sz="1800"/>
              <a:t>Basic = the point at which getting more specific stops adding that much more detail</a:t>
            </a:r>
            <a:endParaRPr sz="1800"/>
          </a:p>
          <a:p>
            <a:pPr marL="0" lvl="0" indent="0" algn="l" rtl="0">
              <a:spcBef>
                <a:spcPts val="600"/>
              </a:spcBef>
              <a:spcAft>
                <a:spcPts val="0"/>
              </a:spcAft>
              <a:buNone/>
            </a:pP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Apply to Everyday Life?</a:t>
            </a:r>
            <a:endParaRPr/>
          </a:p>
        </p:txBody>
      </p:sp>
      <p:sp>
        <p:nvSpPr>
          <p:cNvPr id="390" name="Google Shape;390;p66"/>
          <p:cNvSpPr txBox="1">
            <a:spLocks noGrp="1"/>
          </p:cNvSpPr>
          <p:nvPr>
            <p:ph type="body" idx="1"/>
          </p:nvPr>
        </p:nvSpPr>
        <p:spPr>
          <a:xfrm>
            <a:off x="893700" y="1373591"/>
            <a:ext cx="64626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Aside from relation to research on emotion &amp; language that we’ve discussed… (and memory systems)...</a:t>
            </a:r>
            <a:endParaRPr sz="1800"/>
          </a:p>
        </p:txBody>
      </p:sp>
      <p:pic>
        <p:nvPicPr>
          <p:cNvPr id="391" name="Google Shape;391;p66" descr="This work is licensed under a Creative Commons Attribution-NonCommercial-ShareAlike 4.0 International License http://creativecommons.org/licenses/by-nc-sa/4.0/&#10;&#10;Follow these seven simple steps to create a concept map to help you study!&#10;&#10;Transcript: &#10;&#10;How to create a concept map. &#10;What is a concept map?&#10;A concept map is a visual way to organize thoughts and make connections between ideas.&#10;How can I  use a concept map?&#10;You can use a concept map to brainstorm and organize ideas, create an outline for an assignment, or test your knowledge and review for exams. &#10;How do I make a concept map?  By following these seven steps...&#10;Step 1: Start by identifying the main topic, and brainstorm everything you know about it.  Use all relevant content from lectures, texts, and other course material.&#10;Step 2: Organize your information into main points.&#10;Step 3: Start creating your map: Begin with your main topic, then branch out to major points and supporting details.&#10;Step 4: Review your map and look for more connections.  Use arrows, symbols, and colours to show relationships between ideas.&#10;Step 5: Include details: definitions, equations, and diagrams are all useful.&#10;Step 6: Analyze and improve your map.  Ask yourself: How do the ideas fit together? Have you made all necessary connections? Is the map accurate, logical and detailed? &#10;Step 7: As you learn more, update your concept map to reflect your better understanding. Try talking out loud about your concept map. Ask yourself: Can I describe the connections between these ideas?&#10;Following these seven simple steps will allow you to create a concept map to help you study.  &#10;For more information, get in touch!&#10;Music: bensound.com" title="How to Create a Concept Map">
            <a:hlinkClick r:id="rId3"/>
          </p:cNvPr>
          <p:cNvPicPr preferRelativeResize="0"/>
          <p:nvPr/>
        </p:nvPicPr>
        <p:blipFill>
          <a:blip r:embed="rId4">
            <a:alphaModFix/>
          </a:blip>
          <a:stretch>
            <a:fillRect/>
          </a:stretch>
        </p:blipFill>
        <p:spPr>
          <a:xfrm>
            <a:off x="2833525" y="2307591"/>
            <a:ext cx="3476946" cy="260770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Computational models for knowledge storing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Collins &amp; Quillian, 1969: Semantic Network Approach</a:t>
            </a:r>
            <a:endParaRPr sz="3000"/>
          </a:p>
        </p:txBody>
      </p:sp>
      <p:pic>
        <p:nvPicPr>
          <p:cNvPr id="403" name="Google Shape;403;p68"/>
          <p:cNvPicPr preferRelativeResize="0"/>
          <p:nvPr/>
        </p:nvPicPr>
        <p:blipFill rotWithShape="1">
          <a:blip r:embed="rId3">
            <a:alphaModFix/>
          </a:blip>
          <a:srcRect b="30138"/>
          <a:stretch/>
        </p:blipFill>
        <p:spPr>
          <a:xfrm>
            <a:off x="2122775" y="1107529"/>
            <a:ext cx="4898450" cy="3796376"/>
          </a:xfrm>
          <a:prstGeom prst="rect">
            <a:avLst/>
          </a:prstGeom>
          <a:noFill/>
          <a:ln>
            <a:noFill/>
          </a:ln>
        </p:spPr>
      </p:pic>
      <p:sp>
        <p:nvSpPr>
          <p:cNvPr id="404" name="Google Shape;404;p68"/>
          <p:cNvSpPr txBox="1"/>
          <p:nvPr/>
        </p:nvSpPr>
        <p:spPr>
          <a:xfrm>
            <a:off x="584725" y="1348975"/>
            <a:ext cx="1624200" cy="2544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Cognitive Economy</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Exceptions (e.g., ostrich)</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Inheritance</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Collins &amp; Quillian, 1969: Semantic Network Approach</a:t>
            </a:r>
            <a:endParaRPr/>
          </a:p>
        </p:txBody>
      </p:sp>
      <p:pic>
        <p:nvPicPr>
          <p:cNvPr id="410" name="Google Shape;410;p69"/>
          <p:cNvPicPr preferRelativeResize="0"/>
          <p:nvPr/>
        </p:nvPicPr>
        <p:blipFill>
          <a:blip r:embed="rId3">
            <a:alphaModFix/>
          </a:blip>
          <a:stretch>
            <a:fillRect/>
          </a:stretch>
        </p:blipFill>
        <p:spPr>
          <a:xfrm>
            <a:off x="3053550" y="1200588"/>
            <a:ext cx="5041665" cy="3775313"/>
          </a:xfrm>
          <a:prstGeom prst="rect">
            <a:avLst/>
          </a:prstGeom>
          <a:noFill/>
          <a:ln>
            <a:noFill/>
          </a:ln>
        </p:spPr>
      </p:pic>
      <p:pic>
        <p:nvPicPr>
          <p:cNvPr id="411" name="Google Shape;411;p69"/>
          <p:cNvPicPr preferRelativeResize="0"/>
          <p:nvPr/>
        </p:nvPicPr>
        <p:blipFill>
          <a:blip r:embed="rId4">
            <a:alphaModFix/>
          </a:blip>
          <a:stretch>
            <a:fillRect/>
          </a:stretch>
        </p:blipFill>
        <p:spPr>
          <a:xfrm>
            <a:off x="349850" y="1580338"/>
            <a:ext cx="2209800" cy="25431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Collins &amp; Quillian, 1969: Semantic Network Approach</a:t>
            </a:r>
            <a:endParaRPr/>
          </a:p>
        </p:txBody>
      </p:sp>
      <p:sp>
        <p:nvSpPr>
          <p:cNvPr id="417" name="Google Shape;417;p70"/>
          <p:cNvSpPr txBox="1">
            <a:spLocks noGrp="1"/>
          </p:cNvSpPr>
          <p:nvPr>
            <p:ph type="body" idx="1"/>
          </p:nvPr>
        </p:nvSpPr>
        <p:spPr>
          <a:xfrm>
            <a:off x="893700" y="1373600"/>
            <a:ext cx="6783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Is cognitive economy right?</a:t>
            </a:r>
            <a:endParaRPr/>
          </a:p>
          <a:p>
            <a:pPr marL="914400" lvl="1" indent="-381000" algn="l" rtl="0">
              <a:spcBef>
                <a:spcPts val="0"/>
              </a:spcBef>
              <a:spcAft>
                <a:spcPts val="0"/>
              </a:spcAft>
              <a:buSzPts val="2400"/>
              <a:buChar char="○"/>
            </a:pPr>
            <a:r>
              <a:rPr lang="en"/>
              <a:t>RT for “A pig is a mammal” &gt; RT for “A pig is an animal”</a:t>
            </a:r>
            <a:endParaRPr/>
          </a:p>
          <a:p>
            <a:pPr marL="457200" lvl="0" indent="-419100" algn="l" rtl="0">
              <a:spcBef>
                <a:spcPts val="0"/>
              </a:spcBef>
              <a:spcAft>
                <a:spcPts val="0"/>
              </a:spcAft>
              <a:buSzPts val="3000"/>
              <a:buChar char="▷"/>
            </a:pPr>
            <a:r>
              <a:rPr lang="en"/>
              <a:t>Typicality effect</a:t>
            </a:r>
            <a:endParaRPr/>
          </a:p>
          <a:p>
            <a:pPr marL="914400" lvl="1" indent="-381000" algn="l" rtl="0">
              <a:spcBef>
                <a:spcPts val="0"/>
              </a:spcBef>
              <a:spcAft>
                <a:spcPts val="0"/>
              </a:spcAft>
              <a:buSzPts val="2400"/>
              <a:buChar char="○"/>
            </a:pPr>
            <a:r>
              <a:rPr lang="en"/>
              <a:t>Less prototypical stuff should be slower to recognize as part of that category, but…</a:t>
            </a:r>
            <a:endParaRPr/>
          </a:p>
          <a:p>
            <a:pPr marL="1371600" lvl="2" indent="-381000" algn="l" rtl="0">
              <a:spcBef>
                <a:spcPts val="0"/>
              </a:spcBef>
              <a:spcAft>
                <a:spcPts val="0"/>
              </a:spcAft>
              <a:buSzPts val="2400"/>
              <a:buChar char="■"/>
            </a:pPr>
            <a:r>
              <a:rPr lang="en"/>
              <a:t>A canary is a bird &gt; An ostrich is a bird</a:t>
            </a:r>
            <a:endParaRPr/>
          </a:p>
          <a:p>
            <a:pPr marL="0" lvl="0" indent="0" algn="l" rtl="0">
              <a:spcBef>
                <a:spcPts val="60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71"/>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23" name="Google Shape;423;p7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424" name="Google Shape;424;p71"/>
          <p:cNvSpPr txBox="1"/>
          <p:nvPr/>
        </p:nvSpPr>
        <p:spPr>
          <a:xfrm>
            <a:off x="779650" y="3129425"/>
            <a:ext cx="2544600" cy="996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Units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Weights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Knowledge rep</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Categorization &amp; Knowledge</a:t>
            </a:r>
            <a:endParaRPr/>
          </a:p>
        </p:txBody>
      </p:sp>
      <p:sp>
        <p:nvSpPr>
          <p:cNvPr id="122" name="Google Shape;122;p18"/>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fundamental principles of categorization &amp; knowledge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430" name="Google Shape;430;p72"/>
          <p:cNvSpPr txBox="1">
            <a:spLocks noGrp="1"/>
          </p:cNvSpPr>
          <p:nvPr>
            <p:ph type="body" idx="1"/>
          </p:nvPr>
        </p:nvSpPr>
        <p:spPr>
          <a:xfrm>
            <a:off x="893700" y="1145000"/>
            <a:ext cx="7833900" cy="35523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AutoNum type="arabicPeriod"/>
            </a:pPr>
            <a:r>
              <a:rPr lang="en" sz="1700"/>
              <a:t>The representation of an item is distributed across a lot of units (sound familiar?)</a:t>
            </a:r>
            <a:endParaRPr sz="1700"/>
          </a:p>
          <a:p>
            <a:pPr marL="457200" lvl="0" indent="-336550" algn="l" rtl="0">
              <a:spcBef>
                <a:spcPts val="0"/>
              </a:spcBef>
              <a:spcAft>
                <a:spcPts val="0"/>
              </a:spcAft>
              <a:buSzPts val="1700"/>
              <a:buAutoNum type="arabicPeriod"/>
            </a:pPr>
            <a:r>
              <a:rPr lang="en" sz="1700"/>
              <a:t>Similar concepts have similar representations</a:t>
            </a:r>
            <a:endParaRPr sz="1700"/>
          </a:p>
          <a:p>
            <a:pPr marL="457200" lvl="0" indent="-336550" algn="l" rtl="0">
              <a:spcBef>
                <a:spcPts val="0"/>
              </a:spcBef>
              <a:spcAft>
                <a:spcPts val="0"/>
              </a:spcAft>
              <a:buSzPts val="1700"/>
              <a:buAutoNum type="arabicPeriod"/>
            </a:pPr>
            <a:r>
              <a:rPr lang="en" sz="1700"/>
              <a:t>There are intermediate units (middle) which can allow us to have complicated representations on the other side (right) of the item (left)</a:t>
            </a:r>
            <a:endParaRPr sz="1700"/>
          </a:p>
          <a:p>
            <a:pPr marL="457200" lvl="0" indent="-336550" algn="l" rtl="0">
              <a:spcBef>
                <a:spcPts val="0"/>
              </a:spcBef>
              <a:spcAft>
                <a:spcPts val="0"/>
              </a:spcAft>
              <a:buSzPts val="1700"/>
              <a:buAutoNum type="arabicPeriod"/>
            </a:pPr>
            <a:r>
              <a:rPr lang="en" sz="1700"/>
              <a:t>Not only is the representation that codes for an item distributed across a lot of units, that representation is repeated across the network…</a:t>
            </a:r>
            <a:endParaRPr sz="1700"/>
          </a:p>
          <a:p>
            <a:pPr marL="457200" lvl="0" indent="-336550" algn="l" rtl="0">
              <a:spcBef>
                <a:spcPts val="0"/>
              </a:spcBef>
              <a:spcAft>
                <a:spcPts val="0"/>
              </a:spcAft>
              <a:buSzPts val="1700"/>
              <a:buAutoNum type="arabicPeriod"/>
            </a:pPr>
            <a:r>
              <a:rPr lang="en" sz="1700"/>
              <a:t>...So if you knock out any one part of the network, you don’t lose the whole concept</a:t>
            </a:r>
            <a:endParaRPr sz="1700"/>
          </a:p>
          <a:p>
            <a:pPr marL="914400" lvl="1" indent="-336550" algn="l" rtl="0">
              <a:spcBef>
                <a:spcPts val="0"/>
              </a:spcBef>
              <a:spcAft>
                <a:spcPts val="0"/>
              </a:spcAft>
              <a:buSzPts val="1700"/>
              <a:buAutoNum type="alphaLcPeriod"/>
            </a:pPr>
            <a:r>
              <a:rPr lang="en" sz="1700"/>
              <a:t>“Graceful degradation”</a:t>
            </a:r>
            <a:endParaRPr sz="1700"/>
          </a:p>
          <a:p>
            <a:pPr marL="457200" lvl="0" indent="-336550" algn="l" rtl="0">
              <a:spcBef>
                <a:spcPts val="0"/>
              </a:spcBef>
              <a:spcAft>
                <a:spcPts val="0"/>
              </a:spcAft>
              <a:buSzPts val="1700"/>
              <a:buAutoNum type="arabicPeriod"/>
            </a:pPr>
            <a:r>
              <a:rPr lang="en" sz="1700"/>
              <a:t>The representation isn’t just made up of binary 1s and 0s – there are “connection weights” that differ</a:t>
            </a:r>
            <a:endParaRPr sz="1700"/>
          </a:p>
          <a:p>
            <a:pPr marL="457200" lvl="0" indent="-336550" algn="l" rtl="0">
              <a:spcBef>
                <a:spcPts val="0"/>
              </a:spcBef>
              <a:spcAft>
                <a:spcPts val="0"/>
              </a:spcAft>
              <a:buSzPts val="1700"/>
              <a:buAutoNum type="arabicPeriod"/>
            </a:pPr>
            <a:r>
              <a:rPr lang="en" sz="1700"/>
              <a:t>A network can be “trained” by having experiences over time, and those connection weights can be updated</a:t>
            </a:r>
            <a:endParaRPr sz="1700"/>
          </a:p>
          <a:p>
            <a:pPr marL="0" lvl="0" indent="0" algn="l" rtl="0">
              <a:spcBef>
                <a:spcPts val="600"/>
              </a:spcBef>
              <a:spcAft>
                <a:spcPts val="0"/>
              </a:spcAft>
              <a:buNone/>
            </a:pPr>
            <a:endParaRPr sz="17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73"/>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36" name="Google Shape;436;p73"/>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of an item is distributed across a lot of units</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1" name="Google Shape;441;p74"/>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42" name="Google Shape;442;p74"/>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Similar concepts have similar representations</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Google Shape;447;p75"/>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48" name="Google Shape;448;p75"/>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There are intermediate units (middle) which can allow us to have complicated representations on the other side (right) of the item (left)</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76"/>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54" name="Google Shape;454;p76"/>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Not only is the representation that codes for an item distributed across a lot of units, that representation is repeated across the network…</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77"/>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60" name="Google Shape;460;p77"/>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...So if you knock out any one part of the network, you don’t lose the whole concept</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78"/>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66" name="Google Shape;466;p78"/>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isn’t made up of binary 1s and 0s – there are “connection weights” that differ</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79"/>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472" name="Google Shape;472;p79"/>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A network can be “trained” by having experiences over time, and those connection weights can be updated</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8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478" name="Google Shape;478;p80"/>
          <p:cNvSpPr txBox="1">
            <a:spLocks noGrp="1"/>
          </p:cNvSpPr>
          <p:nvPr>
            <p:ph type="body" idx="1"/>
          </p:nvPr>
        </p:nvSpPr>
        <p:spPr>
          <a:xfrm>
            <a:off x="893700" y="1221200"/>
            <a:ext cx="66753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Collins &amp; Quillian/Semantic Network approach</a:t>
            </a:r>
            <a:endParaRPr sz="1800"/>
          </a:p>
          <a:p>
            <a:pPr marL="914400" lvl="1" indent="-342900" algn="l" rtl="0">
              <a:spcBef>
                <a:spcPts val="0"/>
              </a:spcBef>
              <a:spcAft>
                <a:spcPts val="0"/>
              </a:spcAft>
              <a:buSzPts val="1800"/>
              <a:buChar char="○"/>
            </a:pPr>
            <a:r>
              <a:rPr lang="en" sz="1800"/>
              <a:t>Reflects the hierarchical nature of categories</a:t>
            </a:r>
            <a:endParaRPr sz="1800"/>
          </a:p>
          <a:p>
            <a:pPr marL="914400" lvl="1" indent="-342900" algn="l" rtl="0">
              <a:spcBef>
                <a:spcPts val="0"/>
              </a:spcBef>
              <a:spcAft>
                <a:spcPts val="0"/>
              </a:spcAft>
              <a:buSzPts val="1800"/>
              <a:buChar char="○"/>
            </a:pPr>
            <a:r>
              <a:rPr lang="en" sz="1800"/>
              <a:t>Puts shared attributes at the right nodes to make the most efficient design possible (cognitive economy)</a:t>
            </a:r>
            <a:endParaRPr sz="1800"/>
          </a:p>
          <a:p>
            <a:pPr marL="914400" lvl="1" indent="-342900" algn="l" rtl="0">
              <a:spcBef>
                <a:spcPts val="0"/>
              </a:spcBef>
              <a:spcAft>
                <a:spcPts val="0"/>
              </a:spcAft>
              <a:buSzPts val="1800"/>
              <a:buChar char="○"/>
            </a:pPr>
            <a:r>
              <a:rPr lang="en" sz="1800"/>
              <a:t>But it doesn’t seem to always work</a:t>
            </a:r>
            <a:endParaRPr sz="1800"/>
          </a:p>
          <a:p>
            <a:pPr marL="914400" lvl="1" indent="-342900" algn="l" rtl="0">
              <a:spcBef>
                <a:spcPts val="0"/>
              </a:spcBef>
              <a:spcAft>
                <a:spcPts val="0"/>
              </a:spcAft>
              <a:buSzPts val="1800"/>
              <a:buChar char="○"/>
            </a:pPr>
            <a:r>
              <a:rPr lang="en" sz="1800"/>
              <a:t>Typicality not explained</a:t>
            </a:r>
            <a:endParaRPr sz="1800"/>
          </a:p>
          <a:p>
            <a:pPr marL="4572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Connectionist models</a:t>
            </a:r>
            <a:endParaRPr sz="1800"/>
          </a:p>
          <a:p>
            <a:pPr marL="914400" lvl="1" indent="-342900" algn="l" rtl="0">
              <a:spcBef>
                <a:spcPts val="0"/>
              </a:spcBef>
              <a:spcAft>
                <a:spcPts val="0"/>
              </a:spcAft>
              <a:buSzPts val="1800"/>
              <a:buChar char="○"/>
            </a:pPr>
            <a:r>
              <a:rPr lang="en" sz="1800"/>
              <a:t>Know the attributes of a connectionist model</a:t>
            </a:r>
            <a:endParaRPr sz="1800"/>
          </a:p>
          <a:p>
            <a:pPr marL="914400" lvl="1" indent="-342900" algn="l" rtl="0">
              <a:spcBef>
                <a:spcPts val="0"/>
              </a:spcBef>
              <a:spcAft>
                <a:spcPts val="0"/>
              </a:spcAft>
              <a:buSzPts val="1800"/>
              <a:buChar char="○"/>
            </a:pPr>
            <a:r>
              <a:rPr lang="en" sz="1800"/>
              <a:t>Can you create walk yourself through how one concept from this class works? Use memory as an example.</a:t>
            </a:r>
            <a:endParaRPr sz="1800"/>
          </a:p>
          <a:p>
            <a:pPr marL="914400" lvl="1" indent="-342900" algn="l" rtl="0">
              <a:spcBef>
                <a:spcPts val="0"/>
              </a:spcBef>
              <a:spcAft>
                <a:spcPts val="0"/>
              </a:spcAft>
              <a:buSzPts val="1800"/>
              <a:buChar char="○"/>
            </a:pPr>
            <a:r>
              <a:rPr lang="en" sz="1800"/>
              <a:t>How does this model differ from the one above?</a:t>
            </a:r>
            <a:endParaRPr sz="1800"/>
          </a:p>
          <a:p>
            <a:pPr marL="0" lvl="0" indent="0" algn="l" rtl="0">
              <a:spcBef>
                <a:spcPts val="600"/>
              </a:spcBef>
              <a:spcAft>
                <a:spcPts val="0"/>
              </a:spcAft>
              <a:buNone/>
            </a:pP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Work + Agenda</a:t>
            </a:r>
            <a:endParaRPr/>
          </a:p>
        </p:txBody>
      </p:sp>
      <p:sp>
        <p:nvSpPr>
          <p:cNvPr id="484" name="Google Shape;484;p8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Peer feedback on opening science summary paragraphs</a:t>
            </a:r>
            <a:endParaRPr sz="1600"/>
          </a:p>
          <a:p>
            <a:pPr marL="914400" lvl="1" indent="-330200" algn="l" rtl="0">
              <a:spcBef>
                <a:spcPts val="0"/>
              </a:spcBef>
              <a:spcAft>
                <a:spcPts val="0"/>
              </a:spcAft>
              <a:buSzPts val="1600"/>
              <a:buChar char="○"/>
            </a:pPr>
            <a:r>
              <a:rPr lang="en" sz="1600"/>
              <a:t>Tomorrow: will get back to the worksheet from yesterday on memory articles &amp; tie all together</a:t>
            </a:r>
            <a:endParaRPr sz="1600"/>
          </a:p>
          <a:p>
            <a:pPr marL="457200" lvl="0" indent="-330200" algn="l" rtl="0">
              <a:spcBef>
                <a:spcPts val="0"/>
              </a:spcBef>
              <a:spcAft>
                <a:spcPts val="0"/>
              </a:spcAft>
              <a:buSzPts val="1600"/>
              <a:buAutoNum type="arabicPeriod"/>
            </a:pPr>
            <a:r>
              <a:rPr lang="en" sz="1600" b="1"/>
              <a:t>LO2: Describe the basic fundamental principles of categorization &amp; knowledge</a:t>
            </a:r>
            <a:endParaRPr sz="1600" b="1"/>
          </a:p>
          <a:p>
            <a:pPr marL="914400" lvl="1" indent="-330200" algn="l" rtl="0">
              <a:spcBef>
                <a:spcPts val="0"/>
              </a:spcBef>
              <a:spcAft>
                <a:spcPts val="0"/>
              </a:spcAft>
              <a:buSzPts val="1600"/>
              <a:buChar char="○"/>
            </a:pPr>
            <a:r>
              <a:rPr lang="en" sz="1600"/>
              <a:t>Discussion of Chpt 9 in Goldstein book</a:t>
            </a:r>
            <a:endParaRPr sz="1600"/>
          </a:p>
          <a:p>
            <a:pPr marL="1371600" lvl="2" indent="-330200" algn="l" rtl="0">
              <a:spcBef>
                <a:spcPts val="0"/>
              </a:spcBef>
              <a:spcAft>
                <a:spcPts val="0"/>
              </a:spcAft>
              <a:buSzPts val="1600"/>
              <a:buAutoNum type="romanLcPeriod"/>
            </a:pPr>
            <a:r>
              <a:rPr lang="en" sz="1600"/>
              <a:t>Compare and contrast the prototype and exemplar approaches to categorization</a:t>
            </a:r>
            <a:endParaRPr sz="1600"/>
          </a:p>
          <a:p>
            <a:pPr marL="1371600" lvl="2" indent="-330200" algn="l" rtl="0">
              <a:spcBef>
                <a:spcPts val="0"/>
              </a:spcBef>
              <a:spcAft>
                <a:spcPts val="0"/>
              </a:spcAft>
              <a:buSzPts val="1600"/>
              <a:buAutoNum type="romanLcPeriod"/>
            </a:pPr>
            <a:r>
              <a:rPr lang="en" sz="1600"/>
              <a:t>Compare and contrast the semantic category approach to the connectionist model of representing knowledge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 &amp; Categories</a:t>
            </a:r>
            <a:endParaRPr/>
          </a:p>
        </p:txBody>
      </p:sp>
      <p:sp>
        <p:nvSpPr>
          <p:cNvPr id="128" name="Google Shape;128;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Provide a means to organize and use your knowledge / semantic memory</a:t>
            </a:r>
            <a:endParaRPr sz="2400"/>
          </a:p>
          <a:p>
            <a:pPr marL="457200" lvl="0" indent="-381000" algn="l" rtl="0">
              <a:spcBef>
                <a:spcPts val="0"/>
              </a:spcBef>
              <a:spcAft>
                <a:spcPts val="0"/>
              </a:spcAft>
              <a:buSzPts val="2400"/>
              <a:buChar char="▷"/>
            </a:pPr>
            <a:r>
              <a:rPr lang="en" sz="2400"/>
              <a:t>Helps us know things about an item</a:t>
            </a:r>
            <a:endParaRPr sz="2400"/>
          </a:p>
          <a:p>
            <a:pPr marL="914400" lvl="1" indent="-381000" algn="l" rtl="0">
              <a:spcBef>
                <a:spcPts val="0"/>
              </a:spcBef>
              <a:spcAft>
                <a:spcPts val="0"/>
              </a:spcAft>
              <a:buSzPts val="2400"/>
              <a:buChar char="○"/>
            </a:pPr>
            <a:r>
              <a:rPr lang="en" sz="2400"/>
              <a:t>it’s a car, so it’s likely to need gas</a:t>
            </a:r>
            <a:endParaRPr sz="2400"/>
          </a:p>
          <a:p>
            <a:pPr marL="914400" lvl="0" indent="0" algn="l" rtl="0">
              <a:spcBef>
                <a:spcPts val="600"/>
              </a:spcBef>
              <a:spcAft>
                <a:spcPts val="0"/>
              </a:spcAft>
              <a:buNone/>
            </a:pPr>
            <a:endParaRPr/>
          </a:p>
          <a:p>
            <a:pPr marL="457200" lvl="0" indent="-419100" algn="l" rtl="0">
              <a:spcBef>
                <a:spcPts val="600"/>
              </a:spcBef>
              <a:spcAft>
                <a:spcPts val="0"/>
              </a:spcAft>
              <a:buSzPts val="3000"/>
              <a:buChar char="▷"/>
            </a:pPr>
            <a:r>
              <a:rPr lang="en" sz="2400"/>
              <a:t>QOTD: How does the mind represent categories?</a:t>
            </a:r>
            <a:endParaRPr sz="2400"/>
          </a:p>
          <a:p>
            <a:pPr marL="0" lvl="0" indent="0" algn="l" rtl="0">
              <a:spcBef>
                <a:spcPts val="600"/>
              </a:spcBef>
              <a:spcAft>
                <a:spcPts val="0"/>
              </a:spcAft>
              <a:buNone/>
            </a:pP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8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490" name="Google Shape;490;p82"/>
          <p:cNvSpPr txBox="1">
            <a:spLocks noGrp="1"/>
          </p:cNvSpPr>
          <p:nvPr>
            <p:ph type="body" idx="1"/>
          </p:nvPr>
        </p:nvSpPr>
        <p:spPr>
          <a:xfrm>
            <a:off x="552249" y="1373600"/>
            <a:ext cx="8318373"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dirty="0">
                <a:solidFill>
                  <a:schemeClr val="hlink"/>
                </a:solidFill>
                <a:hlinkClick r:id="rId3"/>
              </a:rPr>
              <a:t>https://tinyurl.com/PSY102Participation</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u="sng" dirty="0">
                <a:solidFill>
                  <a:schemeClr val="hlink"/>
                </a:solidFill>
                <a:hlinkClick r:id="rId4"/>
              </a:rPr>
              <a:t>https://tinyurl.com/PSY102MinutePaperJune4</a:t>
            </a:r>
            <a:r>
              <a:rPr lang="en"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Inferences You Can Make</a:t>
            </a:r>
            <a:endParaRPr/>
          </a:p>
        </p:txBody>
      </p:sp>
      <p:pic>
        <p:nvPicPr>
          <p:cNvPr id="134" name="Google Shape;134;p20"/>
          <p:cNvPicPr preferRelativeResize="0"/>
          <p:nvPr/>
        </p:nvPicPr>
        <p:blipFill>
          <a:blip r:embed="rId3">
            <a:alphaModFix/>
          </a:blip>
          <a:stretch>
            <a:fillRect/>
          </a:stretch>
        </p:blipFill>
        <p:spPr>
          <a:xfrm>
            <a:off x="893700" y="1157113"/>
            <a:ext cx="4613349" cy="3775312"/>
          </a:xfrm>
          <a:prstGeom prst="rect">
            <a:avLst/>
          </a:prstGeom>
          <a:noFill/>
          <a:ln>
            <a:noFill/>
          </a:ln>
        </p:spPr>
      </p:pic>
      <p:pic>
        <p:nvPicPr>
          <p:cNvPr id="135" name="Google Shape;135;p20"/>
          <p:cNvPicPr preferRelativeResize="0"/>
          <p:nvPr/>
        </p:nvPicPr>
        <p:blipFill>
          <a:blip r:embed="rId4">
            <a:alphaModFix/>
          </a:blip>
          <a:stretch>
            <a:fillRect/>
          </a:stretch>
        </p:blipFill>
        <p:spPr>
          <a:xfrm>
            <a:off x="5752800" y="1759525"/>
            <a:ext cx="3253575" cy="2160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Definitional approach</a:t>
            </a:r>
            <a:endParaRPr/>
          </a:p>
        </p:txBody>
      </p:sp>
      <p:sp>
        <p:nvSpPr>
          <p:cNvPr id="141" name="Google Shape;141;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Necessary conditions (definition of category)</a:t>
            </a:r>
            <a:endParaRPr sz="1800"/>
          </a:p>
          <a:p>
            <a:pPr marL="457200" lvl="0" indent="-342900" algn="l" rtl="0">
              <a:spcBef>
                <a:spcPts val="0"/>
              </a:spcBef>
              <a:spcAft>
                <a:spcPts val="0"/>
              </a:spcAft>
              <a:buSzPts val="1800"/>
              <a:buChar char="▷"/>
            </a:pPr>
            <a:r>
              <a:rPr lang="en" sz="1800"/>
              <a:t>Window</a:t>
            </a:r>
            <a:endParaRPr sz="1800"/>
          </a:p>
          <a:p>
            <a:pPr marL="914400" lvl="1" indent="-342900" algn="l" rtl="0">
              <a:spcBef>
                <a:spcPts val="0"/>
              </a:spcBef>
              <a:spcAft>
                <a:spcPts val="0"/>
              </a:spcAft>
              <a:buSzPts val="1800"/>
              <a:buChar char="○"/>
            </a:pPr>
            <a:r>
              <a:rPr lang="en" sz="1800"/>
              <a:t>Rectangular, clear material, separates inside and outside of building, does not function as an entrance/exit under normal circumstances</a:t>
            </a:r>
            <a:endParaRPr sz="1800"/>
          </a:p>
          <a:p>
            <a:pPr marL="914400" lvl="1" indent="-342900" algn="l" rtl="0">
              <a:spcBef>
                <a:spcPts val="0"/>
              </a:spcBef>
              <a:spcAft>
                <a:spcPts val="0"/>
              </a:spcAft>
              <a:buSzPts val="1800"/>
              <a:buChar char="○"/>
            </a:pPr>
            <a:r>
              <a:rPr lang="en" sz="1800"/>
              <a:t>What about a round window, stained glass window, or a window in front of a bank teller or clinic receptionist?</a:t>
            </a:r>
            <a:endParaRPr sz="1800"/>
          </a:p>
          <a:p>
            <a:pPr marL="457200" lvl="0" indent="-342900" algn="l" rtl="0">
              <a:spcBef>
                <a:spcPts val="0"/>
              </a:spcBef>
              <a:spcAft>
                <a:spcPts val="0"/>
              </a:spcAft>
              <a:buSzPts val="1800"/>
              <a:buChar char="▷"/>
            </a:pPr>
            <a:r>
              <a:rPr lang="en" sz="1800"/>
              <a:t>What’s the problem?</a:t>
            </a:r>
            <a:endParaRPr sz="1800"/>
          </a:p>
          <a:p>
            <a:pPr marL="457200" lvl="0" indent="-342900" algn="l" rtl="0">
              <a:spcBef>
                <a:spcPts val="0"/>
              </a:spcBef>
              <a:spcAft>
                <a:spcPts val="0"/>
              </a:spcAft>
              <a:buSzPts val="1800"/>
              <a:buChar char="▷"/>
            </a:pPr>
            <a:r>
              <a:rPr lang="en" sz="1800"/>
              <a:t>What about </a:t>
            </a:r>
            <a:r>
              <a:rPr lang="en" sz="1800" i="1"/>
              <a:t>family resemblance</a:t>
            </a:r>
            <a:r>
              <a:rPr lang="en" sz="1800"/>
              <a:t>?</a:t>
            </a:r>
            <a:endParaRPr sz="1800"/>
          </a:p>
          <a:p>
            <a:pPr marL="0" lvl="0" indent="0" algn="l" rtl="0">
              <a:spcBef>
                <a:spcPts val="600"/>
              </a:spcBef>
              <a:spcAft>
                <a:spcPts val="0"/>
              </a:spcAft>
              <a:buNone/>
            </a:pPr>
            <a:endParaRPr sz="18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3396</Words>
  <Application>Microsoft Office PowerPoint</Application>
  <PresentationFormat>On-screen Show (16:9)</PresentationFormat>
  <Paragraphs>391</Paragraphs>
  <Slides>70</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Lato</vt:lpstr>
      <vt:lpstr>Raleway</vt:lpstr>
      <vt:lpstr>Antonio template</vt:lpstr>
      <vt:lpstr>PSY102: Introduction to Cognitive Psychology Day 14 (06/04/19): Knowledge / Categorization</vt:lpstr>
      <vt:lpstr>Today’s Work + Agenda</vt:lpstr>
      <vt:lpstr>Tomorrow’s Work</vt:lpstr>
      <vt:lpstr>Peer Feedback on Scientist Summary</vt:lpstr>
      <vt:lpstr>Peer Feedback </vt:lpstr>
      <vt:lpstr>Categorization &amp; Knowledge</vt:lpstr>
      <vt:lpstr>Concepts &amp; Categories</vt:lpstr>
      <vt:lpstr>Inferences You Can Make</vt:lpstr>
      <vt:lpstr>Definitional approach</vt:lpstr>
      <vt:lpstr>Demo:</vt:lpstr>
      <vt:lpstr>PowerPoint Presentation</vt:lpstr>
      <vt:lpstr>Prototype approach</vt:lpstr>
      <vt:lpstr>Demo: Family Resemblance</vt:lpstr>
      <vt:lpstr>Sentence verification</vt:lpstr>
      <vt:lpstr>PowerPoint Presentation</vt:lpstr>
      <vt:lpstr>PowerPoint Presentation</vt:lpstr>
      <vt:lpstr>PowerPoint Presentation</vt:lpstr>
      <vt:lpstr>Typicality Effect</vt:lpstr>
      <vt:lpstr>Demo:</vt:lpstr>
      <vt:lpstr>PowerPoint Presentation</vt:lpstr>
      <vt:lpstr>PowerPoint Presentation</vt:lpstr>
      <vt:lpstr>PowerPoint Presentation</vt:lpstr>
      <vt:lpstr>PowerPoint Presentation</vt:lpstr>
      <vt:lpstr>Typicality Effect</vt:lpstr>
      <vt:lpstr>Typicality Effect</vt:lpstr>
      <vt:lpstr>In sum...</vt:lpstr>
      <vt:lpstr>Let’s answer some MC...</vt:lpstr>
      <vt:lpstr>PowerPoint Presentation</vt:lpstr>
      <vt:lpstr>PowerPoint Presentation</vt:lpstr>
      <vt:lpstr>PowerPoint Presentation</vt:lpstr>
      <vt:lpstr>PowerPoint Presentation</vt:lpstr>
      <vt:lpstr>Exemplar approach</vt:lpstr>
      <vt:lpstr>Exemplars</vt:lpstr>
      <vt:lpstr>Using Different Approaches</vt:lpstr>
      <vt:lpstr>Using Different Approaches</vt:lpstr>
      <vt:lpstr>PowerPoint Presentation</vt:lpstr>
      <vt:lpstr>Which do we use?</vt:lpstr>
      <vt:lpstr>Let’s Answer Some MC...</vt:lpstr>
      <vt:lpstr>PowerPoint Presentation</vt:lpstr>
      <vt:lpstr>PowerPoint Presentation</vt:lpstr>
      <vt:lpstr>PowerPoint Presentation</vt:lpstr>
      <vt:lpstr>PowerPoint Presentation</vt:lpstr>
      <vt:lpstr>How do we know how specific to get in our categorization?</vt:lpstr>
      <vt:lpstr>Hierarchical Organization of Categories</vt:lpstr>
      <vt:lpstr>Basic = best</vt:lpstr>
      <vt:lpstr>Table as the basic category</vt:lpstr>
      <vt:lpstr>PowerPoint Presentation</vt:lpstr>
      <vt:lpstr>PowerPoint Presentation</vt:lpstr>
      <vt:lpstr>Kitchen table as the carpenter’s basic category - effect of expertise/familiarity</vt:lpstr>
      <vt:lpstr>Let’s Answer Some MC...</vt:lpstr>
      <vt:lpstr>PowerPoint Presentation</vt:lpstr>
      <vt:lpstr>PowerPoint Presentation</vt:lpstr>
      <vt:lpstr>Takeaways</vt:lpstr>
      <vt:lpstr>Apply to Everyday Life?</vt:lpstr>
      <vt:lpstr>Computational models for knowledge storing</vt:lpstr>
      <vt:lpstr>Collins &amp; Quillian, 1969: Semantic Network Approach</vt:lpstr>
      <vt:lpstr>Collins &amp; Quillian, 1969: Semantic Network Approach</vt:lpstr>
      <vt:lpstr>Collins &amp; Quillian, 1969: Semantic Network Approach</vt:lpstr>
      <vt:lpstr>Connectionist Models</vt:lpstr>
      <vt:lpstr>Connectionist Models</vt:lpstr>
      <vt:lpstr>The representation of an item is distributed across a lot of units</vt:lpstr>
      <vt:lpstr>Similar concepts have similar representations</vt:lpstr>
      <vt:lpstr>There are intermediate units (middle) which can allow us to have complicated representations on the other side (right) of the item (left)</vt:lpstr>
      <vt:lpstr>Not only is the representation that codes for an item distributed across a lot of units, that representation is repeated across the network…</vt:lpstr>
      <vt:lpstr>...So if you knock out any one part of the network, you don’t lose the whole concept</vt:lpstr>
      <vt:lpstr>The representation isn’t made up of binary 1s and 0s – there are “connection weights” that differ</vt:lpstr>
      <vt:lpstr>A network can be “trained” by having experiences over time, and those connection weights can be updated</vt:lpstr>
      <vt:lpstr>Takeaways</vt:lpstr>
      <vt:lpstr>Today’s Work + Agenda</vt:lpstr>
      <vt:lpstr>Participation + Minute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14 (06/04/19): Knowledge / Categorization</dc:title>
  <cp:lastModifiedBy>Christina Bejjani</cp:lastModifiedBy>
  <cp:revision>1</cp:revision>
  <dcterms:modified xsi:type="dcterms:W3CDTF">2019-06-04T16:42:34Z</dcterms:modified>
</cp:coreProperties>
</file>