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embeddedFontLst>
    <p:embeddedFont>
      <p:font typeface="Lato" panose="020B0604020202020204" charset="0"/>
      <p:regular r:id="rId54"/>
      <p:bold r:id="rId55"/>
      <p:italic r:id="rId56"/>
      <p:boldItalic r:id="rId57"/>
    </p:embeddedFont>
    <p:embeddedFont>
      <p:font typeface="Calibri" panose="020F0502020204030204" pitchFamily="34" charset="0"/>
      <p:regular r:id="rId58"/>
      <p:bold r:id="rId59"/>
      <p:italic r:id="rId60"/>
      <p:boldItalic r:id="rId61"/>
    </p:embeddedFont>
    <p:embeddedFont>
      <p:font typeface="Raleway"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86" autoAdjust="0"/>
  </p:normalViewPr>
  <p:slideViewPr>
    <p:cSldViewPr snapToGrid="0">
      <p:cViewPr varScale="1">
        <p:scale>
          <a:sx n="73" d="100"/>
          <a:sy n="73" d="100"/>
        </p:scale>
        <p:origin x="10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uke.qualtrics.com/jfe/form/SV_5d4lzbv0RZkdWGV"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behavioraleconomics.com/resources/mini-encyclopedia-of-be/dual-system-theor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wnycstudios.org/story/driverless-dilemma"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youtube.com/watch?v=NFiDdbquWJY&amp;index=2&amp;list=PL0q1l3zKRdt4oJHJxEtGWqsiad1exWCcJ"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www.youtube.com/watch?v=LBNtChg4t4k&amp;list=PL0q1l3zKRdt4oJHJxEtGWqsiad1exWCcJ&amp;index=4" TargetMode="External"/><Relationship Id="rId4" Type="http://schemas.openxmlformats.org/officeDocument/2006/relationships/hyperlink" Target="https://www.youtube.com/watch?v=RhyJGwNpEcw&amp;list=PL0q1l3zKRdt4oJHJxEtGWqsiad1exWCcJ&amp;index=6"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4c71926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94c71926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Image credits:</a:t>
            </a:r>
            <a:endParaRPr/>
          </a:p>
          <a:p>
            <a:pPr marL="0" lvl="0" indent="0" algn="l" rtl="0">
              <a:spcBef>
                <a:spcPts val="0"/>
              </a:spcBef>
              <a:spcAft>
                <a:spcPts val="0"/>
              </a:spcAft>
              <a:buClr>
                <a:schemeClr val="dk1"/>
              </a:buClr>
              <a:buSzPts val="1100"/>
              <a:buFont typeface="Arial"/>
              <a:buNone/>
            </a:pPr>
            <a:r>
              <a:rPr lang="en"/>
              <a:t>http://www.cbc.ca/fifth/episodes/2017-2018/gambling-on-addiction-how-governments-rely-on-problem-gamblers</a:t>
            </a:r>
            <a:endParaRPr/>
          </a:p>
          <a:p>
            <a:pPr marL="0" lvl="0" indent="0" algn="l" rtl="0">
              <a:spcBef>
                <a:spcPts val="0"/>
              </a:spcBef>
              <a:spcAft>
                <a:spcPts val="0"/>
              </a:spcAft>
              <a:buClr>
                <a:schemeClr val="dk1"/>
              </a:buClr>
              <a:buSzPts val="1100"/>
              <a:buFont typeface="Arial"/>
              <a:buNone/>
            </a:pPr>
            <a:r>
              <a:rPr lang="en"/>
              <a:t>https://www.tastemade.com/videos/avocado-toast</a:t>
            </a:r>
            <a:endParaRPr/>
          </a:p>
          <a:p>
            <a:pPr marL="0" lvl="0" indent="0" algn="l" rtl="0">
              <a:spcBef>
                <a:spcPts val="0"/>
              </a:spcBef>
              <a:spcAft>
                <a:spcPts val="0"/>
              </a:spcAft>
              <a:buClr>
                <a:schemeClr val="dk1"/>
              </a:buClr>
              <a:buSzPts val="1100"/>
              <a:buFont typeface="Arial"/>
              <a:buNone/>
            </a:pPr>
            <a:r>
              <a:rPr lang="en"/>
              <a:t>Cengage 2015</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•Problems for utility approach</a:t>
            </a:r>
            <a:endParaRPr/>
          </a:p>
          <a:p>
            <a:pPr marL="0" lvl="0" indent="0" algn="l" rtl="0">
              <a:spcBef>
                <a:spcPts val="0"/>
              </a:spcBef>
              <a:spcAft>
                <a:spcPts val="0"/>
              </a:spcAft>
              <a:buClr>
                <a:schemeClr val="dk1"/>
              </a:buClr>
              <a:buSzPts val="1100"/>
              <a:buFont typeface="Arial"/>
              <a:buNone/>
            </a:pPr>
            <a:r>
              <a:rPr lang="en"/>
              <a:t>–Not necessarily money, people find value in other things</a:t>
            </a:r>
            <a:endParaRPr/>
          </a:p>
          <a:p>
            <a:pPr marL="0" lvl="0" indent="0" algn="l" rtl="0">
              <a:spcBef>
                <a:spcPts val="0"/>
              </a:spcBef>
              <a:spcAft>
                <a:spcPts val="0"/>
              </a:spcAft>
              <a:buClr>
                <a:schemeClr val="dk1"/>
              </a:buClr>
              <a:buSzPts val="1100"/>
              <a:buFont typeface="Arial"/>
              <a:buNone/>
            </a:pPr>
            <a:r>
              <a:rPr lang="en"/>
              <a:t>–Many decisions do not maximize the probability of the best outcome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94c71926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94c7192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Image credits: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http://www.cbc.ca/fifth/episodes/2017-2018/gambling-on-addiction-how-governments-rely-on-problem-gamblers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https://www.tastemade.com/videos/avocado-toast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Cengage 2015</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•Problems for utility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 necessarily money, people find value in other things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–Many decisions do not maximize the probability of the best outcome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94c71926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94c71926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Image credits: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http://www.cbc.ca/fifth/episodes/2017-2018/gambling-on-addiction-how-governments-rely-on-problem-gamblers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https://www.tastemade.com/videos/avocado-toast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Cengage 2015</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people often chose B even with worse odds; knew odds were against them, but seeing more red beans made them feel like they had a better chance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in this expt, they were explicitly told about the numbers of beans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•Problems for utility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 necessarily money, people find value in other things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–Many decisions do not maximize the probability of the best outcome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4c719269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4c71926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Image credits: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http://www.cbc.ca/fifth/episodes/2017-2018/gambling-on-addiction-how-governments-rely-on-problem-gamblers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https://www.tastemade.com/videos/avocado-toast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Cengage 2015</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4c719269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4c71926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Image credits: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http://www.cbc.ca/fifth/episodes/2017-2018/gambling-on-addiction-how-governments-rely-on-problem-gamblers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https://www.tastemade.com/videos/avocado-toast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Cengage 2015</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94c7192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94c7192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Image credits: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http://www.cbc.ca/fifth/episodes/2017-2018/gambling-on-addiction-how-governments-rely-on-problem-gamblers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https://www.tastemade.com/videos/avocado-toast</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Cengage 2015</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94ee20c2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94ee20c2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Kermer and colleagues (2006)</a:t>
            </a:r>
            <a:endParaRPr/>
          </a:p>
          <a:p>
            <a:pPr marL="0" lvl="0" indent="0" algn="l" rtl="0">
              <a:spcBef>
                <a:spcPts val="0"/>
              </a:spcBef>
              <a:spcAft>
                <a:spcPts val="0"/>
              </a:spcAft>
              <a:buNone/>
            </a:pPr>
            <a:r>
              <a:rPr lang="en"/>
              <a:t>→ gave subs $5 and told them that based on a coin flip, they’d either win an additional $5 or lose $3</a:t>
            </a:r>
            <a:endParaRPr/>
          </a:p>
          <a:p>
            <a:pPr marL="0" lvl="0" indent="0" algn="l" rtl="0">
              <a:spcBef>
                <a:spcPts val="0"/>
              </a:spcBef>
              <a:spcAft>
                <a:spcPts val="0"/>
              </a:spcAft>
              <a:buNone/>
            </a:pPr>
            <a:r>
              <a:rPr lang="en"/>
              <a:t>→ rated happiness before expt started &amp; predicted how happiness would change for gain or loss</a:t>
            </a:r>
            <a:endParaRPr/>
          </a:p>
          <a:p>
            <a:pPr marL="0" lvl="0" indent="0" algn="l" rtl="0">
              <a:spcBef>
                <a:spcPts val="0"/>
              </a:spcBef>
              <a:spcAft>
                <a:spcPts val="0"/>
              </a:spcAft>
              <a:buNone/>
            </a:pPr>
            <a:r>
              <a:rPr lang="en"/>
              <a:t>→ actual effect of losing was substantially less than predicted +++ positive effect of winning only a little less than predicted</a:t>
            </a:r>
            <a:endParaRPr/>
          </a:p>
          <a:p>
            <a:pPr marL="0" lvl="0" indent="0" algn="l" rtl="0">
              <a:spcBef>
                <a:spcPts val="0"/>
              </a:spcBef>
              <a:spcAft>
                <a:spcPts val="0"/>
              </a:spcAft>
              <a:buNone/>
            </a:pPr>
            <a:r>
              <a:rPr lang="en"/>
              <a:t>→ overestimating what their negative feelings will be (not really taking into account coping mechanisms)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4ee20c2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4ee20c2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Lerner and colleagues (2004)</a:t>
            </a:r>
            <a:endParaRPr/>
          </a:p>
          <a:p>
            <a:pPr marL="0" lvl="0" indent="0" algn="l" rtl="0">
              <a:spcBef>
                <a:spcPts val="0"/>
              </a:spcBef>
              <a:spcAft>
                <a:spcPts val="0"/>
              </a:spcAft>
              <a:buNone/>
            </a:pPr>
            <a:r>
              <a:rPr lang="en"/>
              <a:t>→ subjects viewed 1 of 3 flips: a person dying (sadness); a person using a dirty toilet (disgust); and fish at the Great Barrier Reef (neutral)</a:t>
            </a:r>
            <a:endParaRPr/>
          </a:p>
          <a:p>
            <a:pPr marL="0" lvl="0" indent="0" algn="l" rtl="0">
              <a:spcBef>
                <a:spcPts val="0"/>
              </a:spcBef>
              <a:spcAft>
                <a:spcPts val="0"/>
              </a:spcAft>
              <a:buNone/>
            </a:pPr>
            <a:r>
              <a:rPr lang="en"/>
              <a:t>→ sadness &amp; disgust subs also wrote about how they’d feel if they were in the situation in the clip</a:t>
            </a:r>
            <a:endParaRPr/>
          </a:p>
          <a:p>
            <a:pPr marL="0" lvl="0" indent="0" algn="l" rtl="0">
              <a:spcBef>
                <a:spcPts val="0"/>
              </a:spcBef>
              <a:spcAft>
                <a:spcPts val="0"/>
              </a:spcAft>
              <a:buNone/>
            </a:pPr>
            <a:r>
              <a:rPr lang="en"/>
              <a:t>→ determined then how much subs would be willing to sell a set of highlighter pens for and the price at which they’d be willing to choose the set instead of accepting the money</a:t>
            </a:r>
            <a:endParaRPr/>
          </a:p>
          <a:p>
            <a:pPr marL="0" lvl="0" indent="0" algn="l" rtl="0">
              <a:spcBef>
                <a:spcPts val="0"/>
              </a:spcBef>
              <a:spcAft>
                <a:spcPts val="0"/>
              </a:spcAft>
              <a:buNone/>
            </a:pPr>
            <a:r>
              <a:rPr lang="en"/>
              <a:t>→ disgust and sadness: sell the highlighters for &lt; money than neutral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4c71926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4c71926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94c71926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94c71926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4ee20c2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4ee20c2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https://duke.qualtrics.com/jfe/form/SV_5d4lzbv0RZkdWGV</a:t>
            </a:r>
            <a:r>
              <a:rPr lang="en"/>
              <a:t> - 5 responses! Need 8!</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4c719269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4c71926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•Tversky and Kahnemann (1981)</a:t>
            </a:r>
            <a:endParaRPr/>
          </a:p>
          <a:p>
            <a:pPr marL="0" lvl="0" indent="0" algn="l" rtl="0">
              <a:spcBef>
                <a:spcPts val="0"/>
              </a:spcBef>
              <a:spcAft>
                <a:spcPts val="0"/>
              </a:spcAft>
              <a:buNone/>
            </a:pPr>
            <a:r>
              <a:rPr lang="en">
                <a:solidFill>
                  <a:schemeClr val="dk1"/>
                </a:solidFill>
              </a:rPr>
              <a:t>• Saving 200 lives with certainty is more attractive than ⅔ probability of saving no one</a:t>
            </a:r>
            <a:endParaRPr>
              <a:solidFill>
                <a:schemeClr val="dk1"/>
              </a:solidFill>
            </a:endParaRPr>
          </a:p>
          <a:p>
            <a:pPr marL="0" lvl="0" indent="0" algn="l" rtl="0">
              <a:spcBef>
                <a:spcPts val="0"/>
              </a:spcBef>
              <a:spcAft>
                <a:spcPts val="0"/>
              </a:spcAft>
              <a:buNone/>
            </a:pPr>
            <a:r>
              <a:rPr lang="en">
                <a:solidFill>
                  <a:schemeClr val="dk1"/>
                </a:solidFill>
              </a:rPr>
              <a:t>• Certain death of 400 people less acceptable than 2 in 3 risk that 600 people will die</a:t>
            </a:r>
            <a:r>
              <a:rPr lang="en"/>
              <a:t> </a:t>
            </a:r>
            <a:endParaRPr/>
          </a:p>
          <a:p>
            <a:pPr marL="0" lvl="0" indent="0" algn="l" rtl="0">
              <a:spcBef>
                <a:spcPts val="0"/>
              </a:spcBef>
              <a:spcAft>
                <a:spcPts val="0"/>
              </a:spcAft>
              <a:buClr>
                <a:schemeClr val="dk1"/>
              </a:buClr>
              <a:buSzPts val="1100"/>
              <a:buFont typeface="Arial"/>
              <a:buNone/>
            </a:pPr>
            <a:r>
              <a:rPr lang="en">
                <a:solidFill>
                  <a:schemeClr val="dk1"/>
                </a:solidFill>
              </a:rPr>
              <a:t>• programs are identical - 400 die, 200 saved in both Program A &amp; C, and in B and D, ⅔ chance of none saved/600 die (+ ⅓ chance of 600 saved, none died)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4ee20c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4ee20c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94ee20c2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94ee20c2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•Neuroeconomics</a:t>
            </a:r>
            <a:endParaRPr/>
          </a:p>
          <a:p>
            <a:pPr marL="0" lvl="0" indent="0" algn="l" rtl="0">
              <a:spcBef>
                <a:spcPts val="0"/>
              </a:spcBef>
              <a:spcAft>
                <a:spcPts val="0"/>
              </a:spcAft>
              <a:buClr>
                <a:schemeClr val="dk1"/>
              </a:buClr>
              <a:buSzPts val="1100"/>
              <a:buFont typeface="Arial"/>
              <a:buNone/>
            </a:pPr>
            <a:r>
              <a:rPr lang="en"/>
              <a:t>–One finding: decisions are influenced by emotions, and those emotions are associated with activity in specific areas of the brain</a:t>
            </a:r>
            <a:endParaRPr/>
          </a:p>
          <a:p>
            <a:pPr marL="457200" lvl="0" indent="-298450" algn="l" rtl="0">
              <a:spcBef>
                <a:spcPts val="0"/>
              </a:spcBef>
              <a:spcAft>
                <a:spcPts val="0"/>
              </a:spcAft>
              <a:buSzPts val="1100"/>
              <a:buChar char="●"/>
            </a:pPr>
            <a:r>
              <a:rPr lang="en">
                <a:solidFill>
                  <a:schemeClr val="dk1"/>
                </a:solidFill>
              </a:rPr>
              <a:t>Ultimatum game: two players, oen designated as the proposer and the other as the responder. Proposer is given $$ and designates how much $$ to give to responder. Responder chooses to accept offer =&gt; money split according to proposal; if responder rejects offer, neither player receives anything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Utility theory: you should accept the offer no matter what! Anything is better than nothing!!</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94c719269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94c71926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https://www.behavioraleconomics.com/resources/mini-encyclopedia-of-be/dual-system-theory/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9509c126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9509c126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https://www.wnycstudios.org/story/driverless-dilemma</a:t>
            </a:r>
            <a:endParaRPr/>
          </a:p>
          <a:p>
            <a:pPr marL="0" lvl="0" indent="0" algn="l" rtl="0">
              <a:spcBef>
                <a:spcPts val="0"/>
              </a:spcBef>
              <a:spcAft>
                <a:spcPts val="0"/>
              </a:spcAft>
              <a:buNone/>
            </a:pPr>
            <a:endParaRPr/>
          </a:p>
          <a:p>
            <a:pPr marL="0" lvl="0" indent="0" algn="l" rtl="0">
              <a:spcBef>
                <a:spcPts val="0"/>
              </a:spcBef>
              <a:spcAft>
                <a:spcPts val="0"/>
              </a:spcAft>
              <a:buNone/>
            </a:pPr>
            <a:r>
              <a:rPr lang="en"/>
              <a:t>How does this change in a “automated car?” How do we program computers to solve these moral dilemnas?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94c71926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94c7192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94c71926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94c71926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94c7192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94c7192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lives vs. 1 life - lever</a:t>
            </a:r>
            <a:endParaRPr/>
          </a:p>
          <a:p>
            <a:pPr marL="0" lvl="0" indent="0" algn="l" rtl="0">
              <a:spcBef>
                <a:spcPts val="0"/>
              </a:spcBef>
              <a:spcAft>
                <a:spcPts val="0"/>
              </a:spcAft>
              <a:buNone/>
            </a:pPr>
            <a:r>
              <a:rPr lang="en"/>
              <a:t>5 lives vs. 1 life - footbridge</a:t>
            </a:r>
            <a:endParaRPr/>
          </a:p>
          <a:p>
            <a:pPr marL="0" lvl="0" indent="0" algn="l" rtl="0">
              <a:spcBef>
                <a:spcPts val="0"/>
              </a:spcBef>
              <a:spcAft>
                <a:spcPts val="0"/>
              </a:spcAft>
              <a:buNone/>
            </a:pPr>
            <a:r>
              <a:rPr lang="en"/>
              <a:t>You have to opt into killing 1 to save 5 - lever</a:t>
            </a:r>
            <a:endParaRPr/>
          </a:p>
          <a:p>
            <a:pPr marL="0" lvl="0" indent="0" algn="l" rtl="0">
              <a:spcBef>
                <a:spcPts val="0"/>
              </a:spcBef>
              <a:spcAft>
                <a:spcPts val="0"/>
              </a:spcAft>
              <a:buNone/>
            </a:pPr>
            <a:r>
              <a:rPr lang="en"/>
              <a:t>You have to opt into killing 1 to save 5 - footbridge</a:t>
            </a:r>
            <a:endParaRPr/>
          </a:p>
          <a:p>
            <a:pPr marL="0" lvl="0" indent="0" algn="l" rtl="0">
              <a:spcBef>
                <a:spcPts val="0"/>
              </a:spcBef>
              <a:spcAft>
                <a:spcPts val="0"/>
              </a:spcAft>
              <a:buNone/>
            </a:pPr>
            <a:r>
              <a:rPr lang="en"/>
              <a:t>Brain areas associated with deliberation and dispassionate thinking - lever</a:t>
            </a:r>
            <a:endParaRPr/>
          </a:p>
          <a:p>
            <a:pPr marL="0" lvl="0" indent="0" algn="l" rtl="0">
              <a:spcBef>
                <a:spcPts val="0"/>
              </a:spcBef>
              <a:spcAft>
                <a:spcPts val="0"/>
              </a:spcAft>
              <a:buNone/>
            </a:pPr>
            <a:r>
              <a:rPr lang="en"/>
              <a:t>Brain areas associated with emotion - footbridge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9509c126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9509c126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things I personally want to know more about:</a:t>
            </a:r>
            <a:endParaRPr/>
          </a:p>
          <a:p>
            <a:pPr marL="457200" lvl="0" indent="-298450" algn="l" rtl="0">
              <a:spcBef>
                <a:spcPts val="0"/>
              </a:spcBef>
              <a:spcAft>
                <a:spcPts val="0"/>
              </a:spcAft>
              <a:buSzPts val="1100"/>
              <a:buChar char="-"/>
            </a:pPr>
            <a:r>
              <a:rPr lang="en"/>
              <a:t>Part of their finding is about how expertise impacts our judgements. It’d be nice to see what this kind of effect looks like with regard to people who know more about DNA vs. other types of physical evidence. The lawyers show less of the crime effect than the MTurkers. Is it an effect of the law (profession) or an effect of actual expertise?</a:t>
            </a:r>
            <a:endParaRPr/>
          </a:p>
          <a:p>
            <a:pPr marL="457200" lvl="0" indent="-298450" algn="l" rtl="0">
              <a:spcBef>
                <a:spcPts val="0"/>
              </a:spcBef>
              <a:spcAft>
                <a:spcPts val="0"/>
              </a:spcAft>
              <a:buSzPts val="1100"/>
              <a:buChar char="-"/>
            </a:pPr>
            <a:r>
              <a:rPr lang="en"/>
              <a:t>How do details in their cases impact judgments? What if they biased names to sound more exotic or fit certain stereotypes? How much does that cause “evidence” to shift in judgements of guilt? There are a whole lot of ways that you can make this kind of design and task work to address issues of social justice.</a:t>
            </a:r>
            <a:endParaRPr/>
          </a:p>
          <a:p>
            <a:pPr marL="457200" lvl="0" indent="-298450" algn="l" rtl="0">
              <a:spcBef>
                <a:spcPts val="0"/>
              </a:spcBef>
              <a:spcAft>
                <a:spcPts val="0"/>
              </a:spcAft>
              <a:buSzPts val="1100"/>
              <a:buChar char="-"/>
            </a:pPr>
            <a:r>
              <a:rPr lang="en"/>
              <a:t>I know that the authors are doing an FMRI version of this now. Is that actually *helpful*? Will it add that much?</a:t>
            </a:r>
            <a:endParaRPr/>
          </a:p>
          <a:p>
            <a:pPr marL="457200" lvl="0" indent="-298450" algn="l" rtl="0">
              <a:spcBef>
                <a:spcPts val="0"/>
              </a:spcBef>
              <a:spcAft>
                <a:spcPts val="0"/>
              </a:spcAft>
              <a:buSzPts val="1100"/>
              <a:buChar char="-"/>
            </a:pPr>
            <a:r>
              <a:rPr lang="en"/>
              <a:t>What kinds of interventions could you do, to make people less biased towards judging others on the basis of accusation? And how do we square the fact that being accused of a crime leads to higher ratings of evidence, but that people don’t judge prior convictions as evidential? It seems at some point that they’d feed on each other.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9509c126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9509c126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4ee20c2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4ee20c2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9509c126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9509c126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9509c126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9509c126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9509c126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9509c126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9509c126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9509c126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Connecting back to Lombrozo (2014)</a:t>
            </a:r>
            <a:endParaRPr/>
          </a:p>
          <a:p>
            <a:pPr marL="0" lvl="0" indent="0" algn="l" rtl="0">
              <a:spcBef>
                <a:spcPts val="0"/>
              </a:spcBef>
              <a:spcAft>
                <a:spcPts val="0"/>
              </a:spcAft>
              <a:buNone/>
            </a:pPr>
            <a:r>
              <a:rPr lang="en"/>
              <a:t>X What would happen if you redid the Pearson study by presenting participants with neuroscientific evidence? Does that weigh more or less than physical evidence?</a:t>
            </a:r>
            <a:endParaRPr/>
          </a:p>
          <a:p>
            <a:pPr marL="0" lvl="0" indent="0" algn="l" rtl="0">
              <a:spcBef>
                <a:spcPts val="0"/>
              </a:spcBef>
              <a:spcAft>
                <a:spcPts val="0"/>
              </a:spcAft>
              <a:buNone/>
            </a:pPr>
            <a:r>
              <a:rPr lang="en"/>
              <a:t>X Pearson et al. don’t differentiate between “retribution” punishment and punishment to deter other crimes from happening again. Would their conclusions be the same if so?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9509c1269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9509c126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things I personally want to know more about:</a:t>
            </a:r>
            <a:endParaRPr/>
          </a:p>
          <a:p>
            <a:pPr marL="457200" lvl="0" indent="-298450" algn="l" rtl="0">
              <a:spcBef>
                <a:spcPts val="0"/>
              </a:spcBef>
              <a:spcAft>
                <a:spcPts val="0"/>
              </a:spcAft>
              <a:buSzPts val="1100"/>
              <a:buChar char="-"/>
            </a:pPr>
            <a:r>
              <a:rPr lang="en"/>
              <a:t>How much of this is framing? Like what if you had a default option already chosen for participants? How many of them would switch their decision over due to the norm? This is essentially asking about a kind of status-quo bias, framing effect scenario for these results.</a:t>
            </a:r>
            <a:endParaRPr/>
          </a:p>
          <a:p>
            <a:pPr marL="457200" lvl="0" indent="-298450" algn="l" rtl="0">
              <a:spcBef>
                <a:spcPts val="0"/>
              </a:spcBef>
              <a:spcAft>
                <a:spcPts val="0"/>
              </a:spcAft>
              <a:buSzPts val="1100"/>
              <a:buChar char="-"/>
            </a:pPr>
            <a:r>
              <a:rPr lang="en"/>
              <a:t>Why did they chose the “in-group” norms that they did? Like, why is it that its similarity with identity, with respect to a personality questionnaire, gender, and age? How much is it an “arbitrary norm”? If an identity is context-dependent and biased by these norms, can’t you prime other identities?</a:t>
            </a:r>
            <a:endParaRPr/>
          </a:p>
          <a:p>
            <a:pPr marL="457200" lvl="0" indent="-298450" algn="l" rtl="0">
              <a:spcBef>
                <a:spcPts val="0"/>
              </a:spcBef>
              <a:spcAft>
                <a:spcPts val="0"/>
              </a:spcAft>
              <a:buSzPts val="1100"/>
              <a:buChar char="-"/>
            </a:pPr>
            <a:r>
              <a:rPr lang="en"/>
              <a:t>Is the check for understanding really enough? It’d be nice if they had more ways of actually proving participants gave a damn.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9509c126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9509c126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9509c1269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9509c126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9509c12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9509c12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https://www.youtube.com/watch?v=NFiDdbquWJY&amp;index=2&amp;list=PL0q1l3zKRdt4oJHJxEtGWqsiad1exWCcJ</a:t>
            </a:r>
            <a:endParaRPr>
              <a:solidFill>
                <a:schemeClr val="dk1"/>
              </a:solidFill>
            </a:endParaRPr>
          </a:p>
          <a:p>
            <a:pPr marL="0" lvl="0" indent="0" algn="l" rtl="0">
              <a:spcBef>
                <a:spcPts val="0"/>
              </a:spcBef>
              <a:spcAft>
                <a:spcPts val="0"/>
              </a:spcAft>
              <a:buNone/>
            </a:pPr>
            <a:r>
              <a:rPr lang="en" u="sng">
                <a:solidFill>
                  <a:schemeClr val="hlink"/>
                </a:solidFill>
                <a:hlinkClick r:id="rId4"/>
              </a:rPr>
              <a:t>https://www.youtube.com/watch?v=RhyJGwNpEcw&amp;list=PL0q1l3zKRdt4oJHJxEtGWqsiad1exWCcJ&amp;index=6</a:t>
            </a:r>
            <a:endParaRPr>
              <a:solidFill>
                <a:schemeClr val="dk1"/>
              </a:solidFill>
            </a:endParaRPr>
          </a:p>
          <a:p>
            <a:pPr marL="0" lvl="0" indent="0" algn="l" rtl="0">
              <a:spcBef>
                <a:spcPts val="0"/>
              </a:spcBef>
              <a:spcAft>
                <a:spcPts val="0"/>
              </a:spcAft>
              <a:buNone/>
            </a:pPr>
            <a:r>
              <a:rPr lang="en" u="sng">
                <a:solidFill>
                  <a:schemeClr val="hlink"/>
                </a:solidFill>
                <a:hlinkClick r:id="rId5"/>
              </a:rPr>
              <a:t>https://www.youtube.com/watch?v=LBNtChg4t4k&amp;list=PL0q1l3zKRdt4oJHJxEtGWqsiad1exWCcJ&amp;index=4</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9509c1269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9509c126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9509c1269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9509c126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4ee20c2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4ee20c2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9509c1269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9509c1269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9509c1269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9509c126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9509c1269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9509c1269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9509c1269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9509c1269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9509c1269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9509c1269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9509c126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9509c126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9509c1269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9509c1269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9509c1269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9509c126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9509c1269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9509c126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9509c1269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9509c126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4ee20c2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4ee20c2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endowment effect demo</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9509c1269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9509c1269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9509c1269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9509c126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4ee20c2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4ee20c2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Beth and I did a live demo of the endowment effect in class. She bought a couple Duke mugs from the bookstore and gave them to randomly selected students in class. Then we asked the students who received the mugs how much they would sell their mug for. We also asked other students how much they would pay to buy one of those mugs. It worked perfectly, as the mug owners wanted a lot more money for their mugs than other students were willing to pay</a:t>
            </a:r>
            <a:r>
              <a:rPr lang="en" sz="120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4c71926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4c71926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4c71926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4c71926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•Expected utility theory</a:t>
            </a:r>
            <a:endParaRPr/>
          </a:p>
          <a:p>
            <a:pPr marL="0" lvl="0" indent="0" algn="l" rtl="0">
              <a:spcBef>
                <a:spcPts val="0"/>
              </a:spcBef>
              <a:spcAft>
                <a:spcPts val="0"/>
              </a:spcAft>
              <a:buClr>
                <a:schemeClr val="dk1"/>
              </a:buClr>
              <a:buSzPts val="1100"/>
              <a:buFont typeface="Arial"/>
              <a:buNone/>
            </a:pPr>
            <a:r>
              <a:rPr lang="en"/>
              <a:t>–People are rational</a:t>
            </a:r>
            <a:endParaRPr/>
          </a:p>
          <a:p>
            <a:pPr marL="0" lvl="0" indent="0" algn="l" rtl="0">
              <a:spcBef>
                <a:spcPts val="0"/>
              </a:spcBef>
              <a:spcAft>
                <a:spcPts val="0"/>
              </a:spcAft>
              <a:buClr>
                <a:schemeClr val="dk1"/>
              </a:buClr>
              <a:buSzPts val="1100"/>
              <a:buFont typeface="Arial"/>
              <a:buNone/>
            </a:pPr>
            <a:r>
              <a:rPr lang="en"/>
              <a:t>–If they have all relevant information, they will make a decision that results in the maximum expected utility</a:t>
            </a:r>
            <a:endParaRPr/>
          </a:p>
          <a:p>
            <a:pPr marL="0" lvl="0" indent="0" algn="l" rtl="0">
              <a:spcBef>
                <a:spcPts val="0"/>
              </a:spcBef>
              <a:spcAft>
                <a:spcPts val="0"/>
              </a:spcAft>
              <a:buClr>
                <a:schemeClr val="dk1"/>
              </a:buClr>
              <a:buSzPts val="1100"/>
              <a:buFont typeface="Arial"/>
              <a:buNone/>
            </a:pPr>
            <a:r>
              <a:rPr lang="en"/>
              <a:t>•Utility: outcomes that are desirable because they are in the person’s best interest</a:t>
            </a:r>
            <a:endParaRPr/>
          </a:p>
          <a:p>
            <a:pPr marL="0" lvl="0" indent="0" algn="l" rtl="0">
              <a:spcBef>
                <a:spcPts val="0"/>
              </a:spcBef>
              <a:spcAft>
                <a:spcPts val="0"/>
              </a:spcAft>
              <a:buClr>
                <a:schemeClr val="dk1"/>
              </a:buClr>
              <a:buSzPts val="1100"/>
              <a:buFont typeface="Arial"/>
              <a:buNone/>
            </a:pPr>
            <a:r>
              <a:rPr lang="en"/>
              <a:t>–Maximum monetary payoff</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4c71926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4c71926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•Expected utility theory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–People are rational</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they have all relevant information, they will make a decision that results in the maximum expected utility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•Utility: outcomes that are desirable because they are in the person’s best interest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–Maximum monetary payoff</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uke.qualtrics.com/jfe/form/SV_5d4lzbv0RZkdWGV"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wnycstudios.org/story/driverless-dilemma"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hyperlink" Target="https://tinyurl.com/PSY102MinutePaperJune6"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Clr>
                <a:schemeClr val="dk1"/>
              </a:buClr>
              <a:buSzPts val="1100"/>
              <a:buFont typeface="Arial"/>
              <a:buNone/>
            </a:pPr>
            <a:r>
              <a:rPr lang="en" sz="1800">
                <a:solidFill>
                  <a:srgbClr val="7ECEFD"/>
                </a:solidFill>
              </a:rPr>
              <a:t>Day 16 (06/06/19): Decision-making</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pic>
        <p:nvPicPr>
          <p:cNvPr id="146" name="Google Shape;146;p22"/>
          <p:cNvPicPr preferRelativeResize="0"/>
          <p:nvPr/>
        </p:nvPicPr>
        <p:blipFill>
          <a:blip r:embed="rId3">
            <a:alphaModFix/>
          </a:blip>
          <a:stretch>
            <a:fillRect/>
          </a:stretch>
        </p:blipFill>
        <p:spPr>
          <a:xfrm>
            <a:off x="1138450" y="1173338"/>
            <a:ext cx="6867096" cy="37753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pic>
        <p:nvPicPr>
          <p:cNvPr id="152" name="Google Shape;152;p23"/>
          <p:cNvPicPr preferRelativeResize="0"/>
          <p:nvPr/>
        </p:nvPicPr>
        <p:blipFill>
          <a:blip r:embed="rId3">
            <a:alphaModFix/>
          </a:blip>
          <a:stretch>
            <a:fillRect/>
          </a:stretch>
        </p:blipFill>
        <p:spPr>
          <a:xfrm>
            <a:off x="1216163" y="1180413"/>
            <a:ext cx="6711666" cy="37753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pic>
        <p:nvPicPr>
          <p:cNvPr id="158" name="Google Shape;158;p24"/>
          <p:cNvPicPr preferRelativeResize="0"/>
          <p:nvPr/>
        </p:nvPicPr>
        <p:blipFill>
          <a:blip r:embed="rId3">
            <a:alphaModFix/>
          </a:blip>
          <a:stretch>
            <a:fillRect/>
          </a:stretch>
        </p:blipFill>
        <p:spPr>
          <a:xfrm>
            <a:off x="1700213" y="1271575"/>
            <a:ext cx="5743575" cy="260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sp>
        <p:nvSpPr>
          <p:cNvPr id="164" name="Google Shape;164;p2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You can either have…</a:t>
            </a:r>
            <a:endParaRPr/>
          </a:p>
          <a:p>
            <a:pPr marL="914400" lvl="1" indent="-381000" algn="l" rtl="0">
              <a:spcBef>
                <a:spcPts val="0"/>
              </a:spcBef>
              <a:spcAft>
                <a:spcPts val="0"/>
              </a:spcAft>
              <a:buSzPts val="2400"/>
              <a:buChar char="○"/>
            </a:pPr>
            <a:r>
              <a:rPr lang="en"/>
              <a:t>$10 today</a:t>
            </a:r>
            <a:endParaRPr/>
          </a:p>
          <a:p>
            <a:pPr marL="914400" lvl="1" indent="-381000" algn="l" rtl="0">
              <a:spcBef>
                <a:spcPts val="0"/>
              </a:spcBef>
              <a:spcAft>
                <a:spcPts val="0"/>
              </a:spcAft>
              <a:buSzPts val="2400"/>
              <a:buChar char="○"/>
            </a:pPr>
            <a:r>
              <a:rPr lang="en"/>
              <a:t>$15 next week</a:t>
            </a:r>
            <a:endParaRPr/>
          </a:p>
          <a:p>
            <a:pPr marL="0" lvl="0" indent="0" algn="l" rtl="0">
              <a:spcBef>
                <a:spcPts val="6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sp>
        <p:nvSpPr>
          <p:cNvPr id="170" name="Google Shape;170;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You can either have…</a:t>
            </a:r>
            <a:endParaRPr/>
          </a:p>
          <a:p>
            <a:pPr marL="914400" lvl="1" indent="-381000" algn="l" rtl="0">
              <a:spcBef>
                <a:spcPts val="0"/>
              </a:spcBef>
              <a:spcAft>
                <a:spcPts val="0"/>
              </a:spcAft>
              <a:buSzPts val="2400"/>
              <a:buChar char="○"/>
            </a:pPr>
            <a:r>
              <a:rPr lang="en"/>
              <a:t>$10 today</a:t>
            </a:r>
            <a:endParaRPr/>
          </a:p>
          <a:p>
            <a:pPr marL="914400" lvl="1" indent="-381000" algn="l" rtl="0">
              <a:spcBef>
                <a:spcPts val="0"/>
              </a:spcBef>
              <a:spcAft>
                <a:spcPts val="0"/>
              </a:spcAft>
              <a:buSzPts val="2400"/>
              <a:buChar char="○"/>
            </a:pPr>
            <a:r>
              <a:rPr lang="en"/>
              <a:t>$100 next year</a:t>
            </a:r>
            <a:endParaRPr/>
          </a:p>
          <a:p>
            <a:pPr marL="0" lvl="0" indent="0" algn="l" rtl="0">
              <a:spcBef>
                <a:spcPts val="6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But we tend NOT to maximize our expected utility</a:t>
            </a:r>
            <a:endParaRPr sz="3000"/>
          </a:p>
        </p:txBody>
      </p:sp>
      <p:sp>
        <p:nvSpPr>
          <p:cNvPr id="176" name="Google Shape;176;p2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You can either have…</a:t>
            </a:r>
            <a:endParaRPr/>
          </a:p>
          <a:p>
            <a:pPr marL="914400" lvl="1" indent="-381000" algn="l" rtl="0">
              <a:spcBef>
                <a:spcPts val="0"/>
              </a:spcBef>
              <a:spcAft>
                <a:spcPts val="0"/>
              </a:spcAft>
              <a:buSzPts val="2400"/>
              <a:buChar char="○"/>
            </a:pPr>
            <a:r>
              <a:rPr lang="en"/>
              <a:t>$10 today</a:t>
            </a:r>
            <a:endParaRPr/>
          </a:p>
          <a:p>
            <a:pPr marL="914400" lvl="1" indent="-381000" algn="l" rtl="0">
              <a:spcBef>
                <a:spcPts val="0"/>
              </a:spcBef>
              <a:spcAft>
                <a:spcPts val="0"/>
              </a:spcAft>
              <a:buSzPts val="2400"/>
              <a:buChar char="○"/>
            </a:pPr>
            <a:r>
              <a:rPr lang="en"/>
              <a:t>$100 next year</a:t>
            </a:r>
            <a:endParaRPr/>
          </a:p>
          <a:p>
            <a:pPr marL="0" lvl="0" indent="0" algn="l" rtl="0">
              <a:spcBef>
                <a:spcPts val="600"/>
              </a:spcBef>
              <a:spcAft>
                <a:spcPts val="0"/>
              </a:spcAft>
              <a:buNone/>
            </a:pPr>
            <a:endParaRPr/>
          </a:p>
          <a:p>
            <a:pPr marL="457200" lvl="0" indent="-381000" algn="l" rtl="0">
              <a:spcBef>
                <a:spcPts val="600"/>
              </a:spcBef>
              <a:spcAft>
                <a:spcPts val="0"/>
              </a:spcAft>
              <a:buSzPts val="2400"/>
              <a:buChar char="▷"/>
            </a:pPr>
            <a:r>
              <a:rPr lang="en" sz="2400" b="1"/>
              <a:t>Delay discounting</a:t>
            </a:r>
            <a:r>
              <a:rPr lang="en" sz="2400"/>
              <a:t> = discounting (devaluing) rewards as the rewards become farther away in time</a:t>
            </a:r>
            <a:endParaRPr sz="2400"/>
          </a:p>
          <a:p>
            <a:pPr marL="0" lvl="0" indent="0" algn="l" rtl="0">
              <a:spcBef>
                <a:spcPts val="6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893700" y="206000"/>
            <a:ext cx="6770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Emotions Affect Decisions, Too</a:t>
            </a:r>
            <a:endParaRPr/>
          </a:p>
        </p:txBody>
      </p:sp>
      <p:sp>
        <p:nvSpPr>
          <p:cNvPr id="182" name="Google Shape;182;p28"/>
          <p:cNvSpPr txBox="1">
            <a:spLocks noGrp="1"/>
          </p:cNvSpPr>
          <p:nvPr>
            <p:ph type="body" idx="1"/>
          </p:nvPr>
        </p:nvSpPr>
        <p:spPr>
          <a:xfrm>
            <a:off x="254550" y="1279550"/>
            <a:ext cx="5698200" cy="36462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Expected emotions</a:t>
            </a:r>
            <a:endParaRPr sz="2200"/>
          </a:p>
          <a:p>
            <a:pPr marL="914400" lvl="1" indent="-368300" algn="l" rtl="0">
              <a:spcBef>
                <a:spcPts val="0"/>
              </a:spcBef>
              <a:spcAft>
                <a:spcPts val="0"/>
              </a:spcAft>
              <a:buSzPts val="2200"/>
              <a:buChar char="○"/>
            </a:pPr>
            <a:r>
              <a:rPr lang="en" sz="2200"/>
              <a:t>Emotions that people predict that they will feel concerning an outcome</a:t>
            </a:r>
            <a:endParaRPr sz="2200"/>
          </a:p>
          <a:p>
            <a:pPr marL="1371600" lvl="2" indent="-368300" algn="l" rtl="0">
              <a:spcBef>
                <a:spcPts val="0"/>
              </a:spcBef>
              <a:spcAft>
                <a:spcPts val="0"/>
              </a:spcAft>
              <a:buSzPts val="2200"/>
              <a:buChar char="■"/>
            </a:pPr>
            <a:r>
              <a:rPr lang="en" sz="2200"/>
              <a:t>Imagining vs. imagined event (Stanley et al., AM counterfactual simulation)</a:t>
            </a:r>
            <a:endParaRPr sz="2200"/>
          </a:p>
          <a:p>
            <a:pPr marL="457200" lvl="0" indent="-368300" algn="l" rtl="0">
              <a:spcBef>
                <a:spcPts val="0"/>
              </a:spcBef>
              <a:spcAft>
                <a:spcPts val="0"/>
              </a:spcAft>
              <a:buSzPts val="2200"/>
              <a:buChar char="▷"/>
            </a:pPr>
            <a:r>
              <a:rPr lang="en" sz="2200"/>
              <a:t>People inaccurately predict their emotions</a:t>
            </a:r>
            <a:endParaRPr sz="2200"/>
          </a:p>
          <a:p>
            <a:pPr marL="914400" lvl="1" indent="-368300" algn="l" rtl="0">
              <a:spcBef>
                <a:spcPts val="0"/>
              </a:spcBef>
              <a:spcAft>
                <a:spcPts val="0"/>
              </a:spcAft>
              <a:buSzPts val="2200"/>
              <a:buChar char="○"/>
            </a:pPr>
            <a:r>
              <a:rPr lang="en" sz="2200"/>
              <a:t>Predictor of risk aversion</a:t>
            </a:r>
            <a:endParaRPr sz="2200"/>
          </a:p>
          <a:p>
            <a:pPr marL="0" lvl="0" indent="0" algn="l" rtl="0">
              <a:spcBef>
                <a:spcPts val="600"/>
              </a:spcBef>
              <a:spcAft>
                <a:spcPts val="0"/>
              </a:spcAft>
              <a:buNone/>
            </a:pPr>
            <a:endParaRPr sz="2200"/>
          </a:p>
        </p:txBody>
      </p:sp>
      <p:pic>
        <p:nvPicPr>
          <p:cNvPr id="183" name="Google Shape;183;p28"/>
          <p:cNvPicPr preferRelativeResize="0"/>
          <p:nvPr/>
        </p:nvPicPr>
        <p:blipFill>
          <a:blip r:embed="rId3">
            <a:alphaModFix/>
          </a:blip>
          <a:stretch>
            <a:fillRect/>
          </a:stretch>
        </p:blipFill>
        <p:spPr>
          <a:xfrm>
            <a:off x="5952800" y="1279549"/>
            <a:ext cx="2999000" cy="3544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Emotions Affect Decisions, Too</a:t>
            </a:r>
            <a:endParaRPr sz="3000"/>
          </a:p>
        </p:txBody>
      </p:sp>
      <p:sp>
        <p:nvSpPr>
          <p:cNvPr id="189" name="Google Shape;189;p29"/>
          <p:cNvSpPr txBox="1">
            <a:spLocks noGrp="1"/>
          </p:cNvSpPr>
          <p:nvPr>
            <p:ph type="body" idx="1"/>
          </p:nvPr>
        </p:nvSpPr>
        <p:spPr>
          <a:xfrm>
            <a:off x="893700" y="1373600"/>
            <a:ext cx="511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Incidental emotions: Emotions that are not specifically related to decision-making</a:t>
            </a:r>
            <a:endParaRPr sz="2400"/>
          </a:p>
          <a:p>
            <a:pPr marL="914400" lvl="1" indent="-342900" algn="l" rtl="0">
              <a:spcBef>
                <a:spcPts val="0"/>
              </a:spcBef>
              <a:spcAft>
                <a:spcPts val="0"/>
              </a:spcAft>
              <a:buSzPts val="1800"/>
              <a:buChar char="○"/>
            </a:pPr>
            <a:r>
              <a:rPr lang="en" sz="1800"/>
              <a:t>May be related to one’s general disposition or personality, some recent experience, or one’s general environment or surroundings</a:t>
            </a:r>
            <a:endParaRPr sz="1800"/>
          </a:p>
          <a:p>
            <a:pPr marL="914400" lvl="1" indent="-342900" algn="l" rtl="0">
              <a:spcBef>
                <a:spcPts val="0"/>
              </a:spcBef>
              <a:spcAft>
                <a:spcPts val="0"/>
              </a:spcAft>
              <a:buSzPts val="1800"/>
              <a:buChar char="○"/>
            </a:pPr>
            <a:r>
              <a:rPr lang="en" sz="1800"/>
              <a:t>Can affect one’s overall decision making processes</a:t>
            </a:r>
            <a:endParaRPr sz="1800"/>
          </a:p>
          <a:p>
            <a:pPr marL="914400" lvl="1" indent="-342900" algn="l" rtl="0">
              <a:spcBef>
                <a:spcPts val="0"/>
              </a:spcBef>
              <a:spcAft>
                <a:spcPts val="0"/>
              </a:spcAft>
              <a:buSzPts val="1800"/>
              <a:buChar char="○"/>
            </a:pPr>
            <a:r>
              <a:rPr lang="en" sz="1800"/>
              <a:t>E.g., Hanger study / Lindquist!</a:t>
            </a:r>
            <a:endParaRPr sz="1800"/>
          </a:p>
          <a:p>
            <a:pPr marL="0" lvl="0" indent="0" algn="l" rtl="0">
              <a:spcBef>
                <a:spcPts val="600"/>
              </a:spcBef>
              <a:spcAft>
                <a:spcPts val="0"/>
              </a:spcAft>
              <a:buNone/>
            </a:pPr>
            <a:endParaRPr sz="2400"/>
          </a:p>
        </p:txBody>
      </p:sp>
      <p:pic>
        <p:nvPicPr>
          <p:cNvPr id="190" name="Google Shape;190;p29"/>
          <p:cNvPicPr preferRelativeResize="0"/>
          <p:nvPr/>
        </p:nvPicPr>
        <p:blipFill rotWithShape="1">
          <a:blip r:embed="rId3">
            <a:alphaModFix/>
          </a:blip>
          <a:srcRect b="22720"/>
          <a:stretch/>
        </p:blipFill>
        <p:spPr>
          <a:xfrm>
            <a:off x="6052400" y="1293850"/>
            <a:ext cx="2798075" cy="3214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Our judgments about risk are also weird</a:t>
            </a:r>
            <a:endParaRPr sz="3000"/>
          </a:p>
        </p:txBody>
      </p:sp>
      <p:sp>
        <p:nvSpPr>
          <p:cNvPr id="196" name="Google Shape;196;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i="1"/>
              <a:t>Imagine that the United States is preparing for the outbreak of an unusual disease that is expected to kill 600 people.  Two alternative programs to combat the disease have been proposed.</a:t>
            </a:r>
            <a:endParaRPr sz="1800" i="1"/>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If Program A is adopted, 200 people will be saved.</a:t>
            </a:r>
            <a:endParaRPr sz="1800"/>
          </a:p>
          <a:p>
            <a:pPr marL="457200" lvl="0" indent="-342900" algn="l" rtl="0">
              <a:spcBef>
                <a:spcPts val="0"/>
              </a:spcBef>
              <a:spcAft>
                <a:spcPts val="0"/>
              </a:spcAft>
              <a:buSzPts val="1800"/>
              <a:buChar char="▷"/>
            </a:pPr>
            <a:r>
              <a:rPr lang="en" sz="1800"/>
              <a:t>If Program B is adopted, there is a 1/3 probability that 600 people will be saved, and a 2/3 probability that no one will be saved.</a:t>
            </a:r>
            <a:endParaRPr sz="1800"/>
          </a:p>
          <a:p>
            <a:pPr marL="0" lvl="0" indent="0" algn="l" rtl="0">
              <a:spcBef>
                <a:spcPts val="600"/>
              </a:spcBef>
              <a:spcAft>
                <a:spcPts val="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Our judgments about risk are also weird</a:t>
            </a:r>
            <a:endParaRPr sz="3000"/>
          </a:p>
        </p:txBody>
      </p:sp>
      <p:sp>
        <p:nvSpPr>
          <p:cNvPr id="202" name="Google Shape;202;p3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i="1"/>
              <a:t>Imagine that the United States is preparing for the outbreak of an unusual disease that is expected to kill 600 people.  Two alternative programs to combat the disease have been proposed.</a:t>
            </a:r>
            <a:endParaRPr sz="1800" i="1"/>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If Program C is adopted, 400 people will die.</a:t>
            </a:r>
            <a:endParaRPr sz="1800"/>
          </a:p>
          <a:p>
            <a:pPr marL="457200" lvl="0" indent="-342900" algn="l" rtl="0">
              <a:spcBef>
                <a:spcPts val="0"/>
              </a:spcBef>
              <a:spcAft>
                <a:spcPts val="0"/>
              </a:spcAft>
              <a:buSzPts val="1800"/>
              <a:buChar char="▷"/>
            </a:pPr>
            <a:r>
              <a:rPr lang="en" sz="1800"/>
              <a:t>If Program D is adopted, there is a 1/3 probability that nobody will die, and a 2/3 probability that 600 people will die.</a:t>
            </a:r>
            <a:endParaRPr sz="1800"/>
          </a:p>
          <a:p>
            <a:pPr marL="0" lvl="0" indent="0" algn="l" rtl="0">
              <a:spcBef>
                <a:spcPts val="60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458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u="sng">
                <a:solidFill>
                  <a:schemeClr val="hlink"/>
                </a:solidFill>
                <a:hlinkClick r:id="rId3"/>
              </a:rPr>
              <a:t>Mention selecting Duke Research Blog articles</a:t>
            </a:r>
            <a:endParaRPr sz="1400"/>
          </a:p>
          <a:p>
            <a:pPr marL="914400" lvl="1" indent="-317500" algn="l" rtl="0">
              <a:spcBef>
                <a:spcPts val="0"/>
              </a:spcBef>
              <a:spcAft>
                <a:spcPts val="0"/>
              </a:spcAft>
              <a:buSzPts val="1400"/>
              <a:buChar char="○"/>
            </a:pPr>
            <a:r>
              <a:rPr lang="en" sz="1400"/>
              <a:t>Apply Lombrozo (2014) piece to our academic journal article readings: mainly, how does a neuroscientific perspective impact decision-making?</a:t>
            </a:r>
            <a:endParaRPr sz="1400"/>
          </a:p>
          <a:p>
            <a:pPr marL="457200" lvl="0" indent="-317500" algn="l" rtl="0">
              <a:spcBef>
                <a:spcPts val="0"/>
              </a:spcBef>
              <a:spcAft>
                <a:spcPts val="0"/>
              </a:spcAft>
              <a:buSzPts val="1400"/>
              <a:buAutoNum type="arabicPeriod"/>
            </a:pPr>
            <a:r>
              <a:rPr lang="en" sz="1400" b="1"/>
              <a:t>LO2: Describe the basic fundamental principles of decision-making research</a:t>
            </a:r>
            <a:endParaRPr sz="1400" b="1"/>
          </a:p>
          <a:p>
            <a:pPr marL="914400" lvl="1" indent="-317500" algn="l" rtl="0">
              <a:spcBef>
                <a:spcPts val="0"/>
              </a:spcBef>
              <a:spcAft>
                <a:spcPts val="0"/>
              </a:spcAft>
              <a:buSzPts val="1400"/>
              <a:buChar char="○"/>
            </a:pPr>
            <a:r>
              <a:rPr lang="en" sz="1400"/>
              <a:t>Describe classic theory of decision-making (expected utility) as it applies to everyday scenarios</a:t>
            </a:r>
            <a:endParaRPr sz="1400"/>
          </a:p>
          <a:p>
            <a:pPr marL="914400" lvl="1" indent="-317500" algn="l" rtl="0">
              <a:spcBef>
                <a:spcPts val="0"/>
              </a:spcBef>
              <a:spcAft>
                <a:spcPts val="0"/>
              </a:spcAft>
              <a:buSzPts val="1400"/>
              <a:buChar char="○"/>
            </a:pPr>
            <a:r>
              <a:rPr lang="en" sz="1400"/>
              <a:t>Describe endowment effect, how emotions impact decision-making, delay-discounting, loss aversion, risk behaviors, the framing effect, dual systems theory, neuroeconomics, &amp; the trolley problem.</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How do these papers inform our understanding of how people make decisions?</a:t>
            </a:r>
            <a:endParaRPr sz="1400"/>
          </a:p>
          <a:p>
            <a:pPr marL="914400" lvl="1" indent="-317500" algn="l" rtl="0">
              <a:spcBef>
                <a:spcPts val="0"/>
              </a:spcBef>
              <a:spcAft>
                <a:spcPts val="0"/>
              </a:spcAft>
              <a:buSzPts val="1400"/>
              <a:buChar char="○"/>
            </a:pPr>
            <a:r>
              <a:rPr lang="en" sz="1400"/>
              <a:t>How can we apply these findings to everyday life? How does our discussion on sampling factor here? What else would you want to do to build off these studies?</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Our judgments about risk are also weird</a:t>
            </a:r>
            <a:endParaRPr/>
          </a:p>
        </p:txBody>
      </p:sp>
      <p:sp>
        <p:nvSpPr>
          <p:cNvPr id="208" name="Google Shape;208;p32"/>
          <p:cNvSpPr txBox="1">
            <a:spLocks noGrp="1"/>
          </p:cNvSpPr>
          <p:nvPr>
            <p:ph type="body" idx="1"/>
          </p:nvPr>
        </p:nvSpPr>
        <p:spPr>
          <a:xfrm>
            <a:off x="665050" y="1200150"/>
            <a:ext cx="3365400" cy="22455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If Program A is adopted, 200 people will be saved.</a:t>
            </a:r>
            <a:endParaRPr sz="1400"/>
          </a:p>
          <a:p>
            <a:pPr marL="457200" lvl="0" indent="-317500" algn="l" rtl="0">
              <a:spcBef>
                <a:spcPts val="0"/>
              </a:spcBef>
              <a:spcAft>
                <a:spcPts val="0"/>
              </a:spcAft>
              <a:buSzPts val="1400"/>
              <a:buChar char="▷"/>
            </a:pPr>
            <a:r>
              <a:rPr lang="en" sz="1400"/>
              <a:t>If Program B is adopted, there is a 1/3 probability that 600 people will be saved, and a 2/3 probability that no one will be saved.</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72% wanted to go with Program A (definite strategy (risk aversion)).</a:t>
            </a:r>
            <a:endParaRPr sz="1400"/>
          </a:p>
        </p:txBody>
      </p:sp>
      <p:sp>
        <p:nvSpPr>
          <p:cNvPr id="209" name="Google Shape;209;p32"/>
          <p:cNvSpPr txBox="1">
            <a:spLocks noGrp="1"/>
          </p:cNvSpPr>
          <p:nvPr>
            <p:ph type="body" idx="2"/>
          </p:nvPr>
        </p:nvSpPr>
        <p:spPr>
          <a:xfrm>
            <a:off x="4219450" y="1200150"/>
            <a:ext cx="3136800" cy="22455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If Program C is adopted, 400 people will die.</a:t>
            </a:r>
            <a:endParaRPr sz="1400"/>
          </a:p>
          <a:p>
            <a:pPr marL="457200" lvl="0" indent="-317500" algn="l" rtl="0">
              <a:spcBef>
                <a:spcPts val="0"/>
              </a:spcBef>
              <a:spcAft>
                <a:spcPts val="0"/>
              </a:spcAft>
              <a:buSzPts val="1400"/>
              <a:buChar char="▷"/>
            </a:pPr>
            <a:r>
              <a:rPr lang="en" sz="1400"/>
              <a:t>If Program D is adopted, there is a 1/3 probability that nobody will die, and a 2/3 probability that 600 people will die.</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78% wanted to go with Program D (risky strategy (risk-taking)).</a:t>
            </a:r>
            <a:endParaRPr sz="1400"/>
          </a:p>
        </p:txBody>
      </p:sp>
      <p:sp>
        <p:nvSpPr>
          <p:cNvPr id="210" name="Google Shape;210;p32"/>
          <p:cNvSpPr txBox="1"/>
          <p:nvPr/>
        </p:nvSpPr>
        <p:spPr>
          <a:xfrm>
            <a:off x="792400" y="3647700"/>
            <a:ext cx="7273200" cy="124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677480"/>
              </a:buClr>
              <a:buSzPts val="1400"/>
              <a:buFont typeface="Lato"/>
              <a:buChar char="●"/>
            </a:pPr>
            <a:r>
              <a:rPr lang="en" b="1">
                <a:solidFill>
                  <a:srgbClr val="677480"/>
                </a:solidFill>
                <a:latin typeface="Lato"/>
                <a:ea typeface="Lato"/>
                <a:cs typeface="Lato"/>
                <a:sym typeface="Lato"/>
              </a:rPr>
              <a:t>Framing effect</a:t>
            </a:r>
            <a:r>
              <a:rPr lang="en">
                <a:solidFill>
                  <a:srgbClr val="677480"/>
                </a:solidFill>
                <a:latin typeface="Lato"/>
                <a:ea typeface="Lato"/>
                <a:cs typeface="Lato"/>
                <a:sym typeface="Lato"/>
              </a:rPr>
              <a:t>: decisions are influenced by how the choices are framed</a:t>
            </a:r>
            <a:endParaRPr>
              <a:solidFill>
                <a:srgbClr val="677480"/>
              </a:solidFill>
              <a:latin typeface="Lato"/>
              <a:ea typeface="Lato"/>
              <a:cs typeface="Lato"/>
              <a:sym typeface="Lato"/>
            </a:endParaRPr>
          </a:p>
          <a:p>
            <a:pPr marL="914400" lvl="1" indent="-317500" algn="l" rtl="0">
              <a:spcBef>
                <a:spcPts val="0"/>
              </a:spcBef>
              <a:spcAft>
                <a:spcPts val="0"/>
              </a:spcAft>
              <a:buClr>
                <a:srgbClr val="677480"/>
              </a:buClr>
              <a:buSzPts val="1400"/>
              <a:buFont typeface="Lato"/>
              <a:buChar char="○"/>
            </a:pPr>
            <a:r>
              <a:rPr lang="en">
                <a:solidFill>
                  <a:srgbClr val="677480"/>
                </a:solidFill>
                <a:latin typeface="Lato"/>
                <a:ea typeface="Lato"/>
                <a:cs typeface="Lato"/>
                <a:sym typeface="Lato"/>
              </a:rPr>
              <a:t>When choices are framed in terms of </a:t>
            </a:r>
            <a:r>
              <a:rPr lang="en" b="1">
                <a:solidFill>
                  <a:srgbClr val="677480"/>
                </a:solidFill>
                <a:latin typeface="Lato"/>
                <a:ea typeface="Lato"/>
                <a:cs typeface="Lato"/>
                <a:sym typeface="Lato"/>
              </a:rPr>
              <a:t>gains</a:t>
            </a:r>
            <a:r>
              <a:rPr lang="en">
                <a:solidFill>
                  <a:srgbClr val="677480"/>
                </a:solidFill>
                <a:latin typeface="Lato"/>
                <a:ea typeface="Lato"/>
                <a:cs typeface="Lato"/>
                <a:sym typeface="Lato"/>
              </a:rPr>
              <a:t>, people tend to be </a:t>
            </a:r>
            <a:r>
              <a:rPr lang="en" b="1">
                <a:solidFill>
                  <a:srgbClr val="677480"/>
                </a:solidFill>
                <a:latin typeface="Lato"/>
                <a:ea typeface="Lato"/>
                <a:cs typeface="Lato"/>
                <a:sym typeface="Lato"/>
              </a:rPr>
              <a:t>risk-averse</a:t>
            </a:r>
            <a:endParaRPr b="1">
              <a:solidFill>
                <a:srgbClr val="677480"/>
              </a:solidFill>
              <a:latin typeface="Lato"/>
              <a:ea typeface="Lato"/>
              <a:cs typeface="Lato"/>
              <a:sym typeface="Lato"/>
            </a:endParaRPr>
          </a:p>
          <a:p>
            <a:pPr marL="914400" lvl="1" indent="-317500" algn="l" rtl="0">
              <a:spcBef>
                <a:spcPts val="0"/>
              </a:spcBef>
              <a:spcAft>
                <a:spcPts val="0"/>
              </a:spcAft>
              <a:buClr>
                <a:srgbClr val="677480"/>
              </a:buClr>
              <a:buSzPts val="1400"/>
              <a:buFont typeface="Lato"/>
              <a:buChar char="○"/>
            </a:pPr>
            <a:r>
              <a:rPr lang="en">
                <a:solidFill>
                  <a:srgbClr val="677480"/>
                </a:solidFill>
                <a:latin typeface="Lato"/>
                <a:ea typeface="Lato"/>
                <a:cs typeface="Lato"/>
                <a:sym typeface="Lato"/>
              </a:rPr>
              <a:t>When choices are framed in terms of </a:t>
            </a:r>
            <a:r>
              <a:rPr lang="en" b="1">
                <a:solidFill>
                  <a:srgbClr val="677480"/>
                </a:solidFill>
                <a:latin typeface="Lato"/>
                <a:ea typeface="Lato"/>
                <a:cs typeface="Lato"/>
                <a:sym typeface="Lato"/>
              </a:rPr>
              <a:t>losses</a:t>
            </a:r>
            <a:r>
              <a:rPr lang="en">
                <a:solidFill>
                  <a:srgbClr val="677480"/>
                </a:solidFill>
                <a:latin typeface="Lato"/>
                <a:ea typeface="Lato"/>
                <a:cs typeface="Lato"/>
                <a:sym typeface="Lato"/>
              </a:rPr>
              <a:t>, people tend to be </a:t>
            </a:r>
            <a:r>
              <a:rPr lang="en" b="1">
                <a:solidFill>
                  <a:srgbClr val="677480"/>
                </a:solidFill>
                <a:latin typeface="Lato"/>
                <a:ea typeface="Lato"/>
                <a:cs typeface="Lato"/>
                <a:sym typeface="Lato"/>
              </a:rPr>
              <a:t>risk-taking</a:t>
            </a:r>
            <a:endParaRPr>
              <a:solidFill>
                <a:srgbClr val="677480"/>
              </a:solidFill>
              <a:latin typeface="Lato"/>
              <a:ea typeface="Lato"/>
              <a:cs typeface="Lato"/>
              <a:sym typeface="Lato"/>
            </a:endParaRPr>
          </a:p>
          <a:p>
            <a:pPr marL="0" lvl="0" indent="0" algn="l" rtl="0">
              <a:spcBef>
                <a:spcPts val="0"/>
              </a:spcBef>
              <a:spcAft>
                <a:spcPts val="0"/>
              </a:spcAft>
              <a:buNone/>
            </a:pPr>
            <a:endParaRPr>
              <a:solidFill>
                <a:srgbClr val="67748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Framing Effect</a:t>
            </a:r>
            <a:endParaRPr/>
          </a:p>
        </p:txBody>
      </p:sp>
      <p:sp>
        <p:nvSpPr>
          <p:cNvPr id="216" name="Google Shape;216;p3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Decisions depend on how choices are presented</a:t>
            </a:r>
            <a:endParaRPr sz="1800"/>
          </a:p>
          <a:p>
            <a:pPr marL="914400" lvl="1" indent="-342900" algn="l" rtl="0">
              <a:spcBef>
                <a:spcPts val="0"/>
              </a:spcBef>
              <a:spcAft>
                <a:spcPts val="0"/>
              </a:spcAft>
              <a:buSzPts val="1800"/>
              <a:buChar char="○"/>
            </a:pPr>
            <a:r>
              <a:rPr lang="en" sz="1800"/>
              <a:t>Opt-in procedure</a:t>
            </a:r>
            <a:endParaRPr sz="1800"/>
          </a:p>
          <a:p>
            <a:pPr marL="1371600" lvl="2" indent="-342900" algn="l" rtl="0">
              <a:spcBef>
                <a:spcPts val="0"/>
              </a:spcBef>
              <a:spcAft>
                <a:spcPts val="0"/>
              </a:spcAft>
              <a:buSzPts val="1800"/>
              <a:buChar char="■"/>
            </a:pPr>
            <a:r>
              <a:rPr lang="en" sz="1800"/>
              <a:t>Active step to be organ donor</a:t>
            </a:r>
            <a:endParaRPr sz="1800"/>
          </a:p>
          <a:p>
            <a:pPr marL="1371600" lvl="2" indent="-342900" algn="l" rtl="0">
              <a:spcBef>
                <a:spcPts val="0"/>
              </a:spcBef>
              <a:spcAft>
                <a:spcPts val="0"/>
              </a:spcAft>
              <a:buSzPts val="1800"/>
              <a:buChar char="■"/>
            </a:pPr>
            <a:r>
              <a:rPr lang="en" sz="1800"/>
              <a:t>85% Americans approve, only 28% granted</a:t>
            </a:r>
            <a:endParaRPr sz="1800"/>
          </a:p>
          <a:p>
            <a:pPr marL="914400" lvl="1" indent="-342900" algn="l" rtl="0">
              <a:spcBef>
                <a:spcPts val="0"/>
              </a:spcBef>
              <a:spcAft>
                <a:spcPts val="0"/>
              </a:spcAft>
              <a:buSzPts val="1800"/>
              <a:buChar char="○"/>
            </a:pPr>
            <a:r>
              <a:rPr lang="en" sz="1800"/>
              <a:t>Opt-out procedure</a:t>
            </a:r>
            <a:endParaRPr sz="1800"/>
          </a:p>
          <a:p>
            <a:pPr marL="1371600" lvl="2" indent="-342900" algn="l" rtl="0">
              <a:spcBef>
                <a:spcPts val="0"/>
              </a:spcBef>
              <a:spcAft>
                <a:spcPts val="0"/>
              </a:spcAft>
              <a:buSzPts val="1800"/>
              <a:buChar char="■"/>
            </a:pPr>
            <a:r>
              <a:rPr lang="en" sz="1800"/>
              <a:t>Organ donor unless request not to be</a:t>
            </a:r>
            <a:endParaRPr sz="1800"/>
          </a:p>
          <a:p>
            <a:pPr marL="1371600" lvl="2" indent="-342900" algn="l" rtl="0">
              <a:spcBef>
                <a:spcPts val="0"/>
              </a:spcBef>
              <a:spcAft>
                <a:spcPts val="0"/>
              </a:spcAft>
              <a:buSzPts val="1800"/>
              <a:buChar char="■"/>
            </a:pPr>
            <a:r>
              <a:rPr lang="en" sz="1800"/>
              <a:t>France/Belgium at &gt;99% consent</a:t>
            </a:r>
            <a:endParaRPr sz="1800"/>
          </a:p>
          <a:p>
            <a:pPr marL="457200" lvl="0" indent="-342900" algn="l" rtl="0">
              <a:spcBef>
                <a:spcPts val="0"/>
              </a:spcBef>
              <a:spcAft>
                <a:spcPts val="0"/>
              </a:spcAft>
              <a:buSzPts val="1800"/>
              <a:buChar char="▷"/>
            </a:pPr>
            <a:r>
              <a:rPr lang="en" sz="1800"/>
              <a:t>Status quo bias</a:t>
            </a:r>
            <a:endParaRPr sz="1800"/>
          </a:p>
          <a:p>
            <a:pPr marL="914400" lvl="1" indent="-342900" algn="l" rtl="0">
              <a:spcBef>
                <a:spcPts val="0"/>
              </a:spcBef>
              <a:spcAft>
                <a:spcPts val="0"/>
              </a:spcAft>
              <a:buSzPts val="1800"/>
              <a:buChar char="○"/>
            </a:pPr>
            <a:r>
              <a:rPr lang="en" sz="1800"/>
              <a:t>The tendency to do nothing when faced with making a decision</a:t>
            </a:r>
            <a:endParaRPr sz="1800"/>
          </a:p>
          <a:p>
            <a:pPr marL="0" lvl="0" indent="0" algn="l" rtl="0">
              <a:spcBef>
                <a:spcPts val="600"/>
              </a:spcBef>
              <a:spcAft>
                <a:spcPts val="0"/>
              </a:spcAft>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Neuroeconomics</a:t>
            </a:r>
            <a:endParaRPr/>
          </a:p>
        </p:txBody>
      </p:sp>
      <p:sp>
        <p:nvSpPr>
          <p:cNvPr id="222" name="Google Shape;222;p34"/>
          <p:cNvSpPr txBox="1">
            <a:spLocks noGrp="1"/>
          </p:cNvSpPr>
          <p:nvPr>
            <p:ph type="body" idx="1"/>
          </p:nvPr>
        </p:nvSpPr>
        <p:spPr>
          <a:xfrm>
            <a:off x="893700" y="1373600"/>
            <a:ext cx="52029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Sanfey and coworkers (2003)</a:t>
            </a:r>
            <a:endParaRPr sz="2400"/>
          </a:p>
          <a:p>
            <a:pPr marL="914400" lvl="1" indent="-381000" algn="l" rtl="0">
              <a:spcBef>
                <a:spcPts val="0"/>
              </a:spcBef>
              <a:spcAft>
                <a:spcPts val="0"/>
              </a:spcAft>
              <a:buSzPts val="2400"/>
              <a:buChar char="○"/>
            </a:pPr>
            <a:r>
              <a:rPr lang="en" sz="2400"/>
              <a:t>Ultimatum game</a:t>
            </a:r>
            <a:endParaRPr/>
          </a:p>
          <a:p>
            <a:pPr marL="914400" lvl="1" indent="-381000" algn="l" rtl="0">
              <a:spcBef>
                <a:spcPts val="0"/>
              </a:spcBef>
              <a:spcAft>
                <a:spcPts val="0"/>
              </a:spcAft>
              <a:buSzPts val="2400"/>
              <a:buChar char="○"/>
            </a:pPr>
            <a:r>
              <a:rPr lang="en" sz="2400"/>
              <a:t>Often rejected low offers because they became angry that offers were unfair</a:t>
            </a:r>
            <a:endParaRPr/>
          </a:p>
          <a:p>
            <a:pPr marL="914400" lvl="1" indent="-381000" algn="l" rtl="0">
              <a:spcBef>
                <a:spcPts val="0"/>
              </a:spcBef>
              <a:spcAft>
                <a:spcPts val="0"/>
              </a:spcAft>
              <a:buSzPts val="2400"/>
              <a:buChar char="○"/>
            </a:pPr>
            <a:r>
              <a:rPr lang="en" sz="2400"/>
              <a:t>Less angry with an “unfair” computer</a:t>
            </a:r>
            <a:endParaRPr sz="2400"/>
          </a:p>
          <a:p>
            <a:pPr marL="0" lvl="0" indent="0" algn="l" rtl="0">
              <a:spcBef>
                <a:spcPts val="600"/>
              </a:spcBef>
              <a:spcAft>
                <a:spcPts val="0"/>
              </a:spcAft>
              <a:buNone/>
            </a:pPr>
            <a:endParaRPr sz="2400"/>
          </a:p>
        </p:txBody>
      </p:sp>
      <p:pic>
        <p:nvPicPr>
          <p:cNvPr id="223" name="Google Shape;223;p34"/>
          <p:cNvPicPr preferRelativeResize="0"/>
          <p:nvPr/>
        </p:nvPicPr>
        <p:blipFill rotWithShape="1">
          <a:blip r:embed="rId3">
            <a:alphaModFix/>
          </a:blip>
          <a:srcRect b="26416"/>
          <a:stretch/>
        </p:blipFill>
        <p:spPr>
          <a:xfrm>
            <a:off x="6096550" y="1409563"/>
            <a:ext cx="2934076" cy="2324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Dual Systems Theory</a:t>
            </a:r>
            <a:endParaRPr/>
          </a:p>
        </p:txBody>
      </p:sp>
      <p:sp>
        <p:nvSpPr>
          <p:cNvPr id="229" name="Google Shape;229;p35"/>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System 1</a:t>
            </a:r>
            <a:endParaRPr/>
          </a:p>
          <a:p>
            <a:pPr marL="457200" lvl="0" indent="-342900" algn="l" rtl="0">
              <a:spcBef>
                <a:spcPts val="600"/>
              </a:spcBef>
              <a:spcAft>
                <a:spcPts val="0"/>
              </a:spcAft>
              <a:buSzPts val="1800"/>
              <a:buChar char="▷"/>
            </a:pPr>
            <a:r>
              <a:rPr lang="en"/>
              <a:t>Intuitive</a:t>
            </a:r>
            <a:endParaRPr/>
          </a:p>
          <a:p>
            <a:pPr marL="457200" lvl="0" indent="-342900" algn="l" rtl="0">
              <a:spcBef>
                <a:spcPts val="0"/>
              </a:spcBef>
              <a:spcAft>
                <a:spcPts val="0"/>
              </a:spcAft>
              <a:buSzPts val="1800"/>
              <a:buChar char="▷"/>
            </a:pPr>
            <a:r>
              <a:rPr lang="en"/>
              <a:t>Fast</a:t>
            </a:r>
            <a:endParaRPr/>
          </a:p>
          <a:p>
            <a:pPr marL="457200" lvl="0" indent="-342900" algn="l" rtl="0">
              <a:spcBef>
                <a:spcPts val="0"/>
              </a:spcBef>
              <a:spcAft>
                <a:spcPts val="0"/>
              </a:spcAft>
              <a:buSzPts val="1800"/>
              <a:buChar char="▷"/>
            </a:pPr>
            <a:r>
              <a:rPr lang="en"/>
              <a:t>Nonconscious</a:t>
            </a:r>
            <a:endParaRPr/>
          </a:p>
          <a:p>
            <a:pPr marL="457200" lvl="0" indent="-342900" algn="l" rtl="0">
              <a:spcBef>
                <a:spcPts val="0"/>
              </a:spcBef>
              <a:spcAft>
                <a:spcPts val="0"/>
              </a:spcAft>
              <a:buSzPts val="1800"/>
              <a:buChar char="▷"/>
            </a:pPr>
            <a:r>
              <a:rPr lang="en"/>
              <a:t>Automatic</a:t>
            </a:r>
            <a:endParaRPr/>
          </a:p>
          <a:p>
            <a:pPr marL="0" lvl="0" indent="0" algn="l" rtl="0">
              <a:spcBef>
                <a:spcPts val="600"/>
              </a:spcBef>
              <a:spcAft>
                <a:spcPts val="0"/>
              </a:spcAft>
              <a:buClr>
                <a:schemeClr val="dk1"/>
              </a:buClr>
              <a:buSzPts val="1100"/>
              <a:buFont typeface="Arial"/>
              <a:buNone/>
            </a:pPr>
            <a:endParaRPr/>
          </a:p>
          <a:p>
            <a:pPr marL="457200" lvl="0" indent="-342900" algn="l" rtl="0">
              <a:spcBef>
                <a:spcPts val="600"/>
              </a:spcBef>
              <a:spcAft>
                <a:spcPts val="0"/>
              </a:spcAft>
              <a:buSzPts val="1800"/>
              <a:buChar char="▷"/>
            </a:pPr>
            <a:r>
              <a:rPr lang="en"/>
              <a:t>Heuristic-based (for better or worse)</a:t>
            </a:r>
            <a:endParaRPr/>
          </a:p>
          <a:p>
            <a:pPr marL="0" lvl="0" indent="0" algn="l" rtl="0">
              <a:spcBef>
                <a:spcPts val="600"/>
              </a:spcBef>
              <a:spcAft>
                <a:spcPts val="0"/>
              </a:spcAft>
              <a:buNone/>
            </a:pPr>
            <a:endParaRPr/>
          </a:p>
        </p:txBody>
      </p:sp>
      <p:sp>
        <p:nvSpPr>
          <p:cNvPr id="230" name="Google Shape;230;p35"/>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System 2</a:t>
            </a:r>
            <a:endParaRPr b="1"/>
          </a:p>
          <a:p>
            <a:pPr marL="457200" lvl="0" indent="-342900" algn="l" rtl="0">
              <a:spcBef>
                <a:spcPts val="600"/>
              </a:spcBef>
              <a:spcAft>
                <a:spcPts val="0"/>
              </a:spcAft>
              <a:buSzPts val="1800"/>
              <a:buChar char="▷"/>
            </a:pPr>
            <a:r>
              <a:rPr lang="en"/>
              <a:t>Reflective</a:t>
            </a:r>
            <a:endParaRPr/>
          </a:p>
          <a:p>
            <a:pPr marL="457200" lvl="0" indent="-342900" algn="l" rtl="0">
              <a:spcBef>
                <a:spcPts val="0"/>
              </a:spcBef>
              <a:spcAft>
                <a:spcPts val="0"/>
              </a:spcAft>
              <a:buSzPts val="1800"/>
              <a:buChar char="▷"/>
            </a:pPr>
            <a:r>
              <a:rPr lang="en"/>
              <a:t>Slow</a:t>
            </a:r>
            <a:endParaRPr/>
          </a:p>
          <a:p>
            <a:pPr marL="457200" lvl="0" indent="-342900" algn="l" rtl="0">
              <a:spcBef>
                <a:spcPts val="0"/>
              </a:spcBef>
              <a:spcAft>
                <a:spcPts val="0"/>
              </a:spcAft>
              <a:buSzPts val="1800"/>
              <a:buChar char="▷"/>
            </a:pPr>
            <a:r>
              <a:rPr lang="en"/>
              <a:t>Conscious</a:t>
            </a:r>
            <a:endParaRPr/>
          </a:p>
          <a:p>
            <a:pPr marL="457200" lvl="0" indent="-342900" algn="l" rtl="0">
              <a:spcBef>
                <a:spcPts val="0"/>
              </a:spcBef>
              <a:spcAft>
                <a:spcPts val="0"/>
              </a:spcAft>
              <a:buSzPts val="1800"/>
              <a:buChar char="▷"/>
            </a:pPr>
            <a:r>
              <a:rPr lang="en"/>
              <a:t>Controlled</a:t>
            </a:r>
            <a:endParaRPr/>
          </a:p>
          <a:p>
            <a:pPr marL="0" lvl="0" indent="0" algn="l" rtl="0">
              <a:spcBef>
                <a:spcPts val="600"/>
              </a:spcBef>
              <a:spcAft>
                <a:spcPts val="0"/>
              </a:spcAft>
              <a:buClr>
                <a:schemeClr val="dk1"/>
              </a:buClr>
              <a:buSzPts val="1100"/>
              <a:buFont typeface="Arial"/>
              <a:buNone/>
            </a:pPr>
            <a:endParaRPr/>
          </a:p>
          <a:p>
            <a:pPr marL="457200" lvl="0" indent="-342900" algn="l" rtl="0">
              <a:spcBef>
                <a:spcPts val="600"/>
              </a:spcBef>
              <a:spcAft>
                <a:spcPts val="0"/>
              </a:spcAft>
              <a:buSzPts val="1800"/>
              <a:buChar char="▷"/>
            </a:pPr>
            <a:r>
              <a:rPr lang="en"/>
              <a:t>Can overrule heuristics with deliberate thinking (for better or worse)</a:t>
            </a:r>
            <a:endParaRPr/>
          </a:p>
          <a:p>
            <a:pPr marL="0" lvl="0" indent="0" algn="l" rtl="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do these theories play out in real-world contexts?</a:t>
            </a:r>
            <a:endParaRPr sz="3000"/>
          </a:p>
        </p:txBody>
      </p:sp>
      <p:sp>
        <p:nvSpPr>
          <p:cNvPr id="236" name="Google Shape;236;p3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Trolley Problem-</a:t>
            </a:r>
            <a:endParaRPr/>
          </a:p>
          <a:p>
            <a:pPr marL="0" lvl="0" indent="0" algn="l" rtl="0">
              <a:spcBef>
                <a:spcPts val="600"/>
              </a:spcBef>
              <a:spcAft>
                <a:spcPts val="0"/>
              </a:spcAft>
              <a:buNone/>
            </a:pPr>
            <a:r>
              <a:rPr lang="en" u="sng">
                <a:solidFill>
                  <a:schemeClr val="hlink"/>
                </a:solidFill>
                <a:hlinkClick r:id="rId3"/>
              </a:rPr>
              <a:t>https://www.wnycstudios.org/story/driverless-dilemma</a:t>
            </a:r>
            <a:endParaRPr/>
          </a:p>
          <a:p>
            <a:pPr marL="0" lvl="0" indent="0" algn="l" rtl="0">
              <a:spcBef>
                <a:spcPts val="600"/>
              </a:spcBef>
              <a:spcAft>
                <a:spcPts val="0"/>
              </a:spcAft>
              <a:buNone/>
            </a:pPr>
            <a:r>
              <a:rPr lang="en"/>
              <a:t>4:30-6:20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7"/>
          <p:cNvPicPr preferRelativeResize="0"/>
          <p:nvPr/>
        </p:nvPicPr>
        <p:blipFill>
          <a:blip r:embed="rId3">
            <a:alphaModFix/>
          </a:blip>
          <a:stretch>
            <a:fillRect/>
          </a:stretch>
        </p:blipFill>
        <p:spPr>
          <a:xfrm>
            <a:off x="447675" y="152400"/>
            <a:ext cx="8248650" cy="4543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8"/>
          <p:cNvPicPr preferRelativeResize="0"/>
          <p:nvPr/>
        </p:nvPicPr>
        <p:blipFill>
          <a:blip r:embed="rId3">
            <a:alphaModFix/>
          </a:blip>
          <a:stretch>
            <a:fillRect/>
          </a:stretch>
        </p:blipFill>
        <p:spPr>
          <a:xfrm>
            <a:off x="3076575" y="166550"/>
            <a:ext cx="2990850" cy="4295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Trolley Problem</a:t>
            </a:r>
            <a:endParaRPr/>
          </a:p>
        </p:txBody>
      </p:sp>
      <p:sp>
        <p:nvSpPr>
          <p:cNvPr id="252" name="Google Shape;252;p3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dirty="0"/>
              <a:t>Which dilemma would you rather face?</a:t>
            </a:r>
            <a:endParaRPr sz="2400" dirty="0"/>
          </a:p>
          <a:p>
            <a:pPr marL="457200" lvl="0" indent="-381000" algn="l" rtl="0">
              <a:spcBef>
                <a:spcPts val="0"/>
              </a:spcBef>
              <a:spcAft>
                <a:spcPts val="0"/>
              </a:spcAft>
              <a:buSzPts val="2400"/>
              <a:buChar char="▷"/>
            </a:pPr>
            <a:r>
              <a:rPr lang="en" sz="2400" dirty="0"/>
              <a:t>In the lever version, what do you think people are likely to say?</a:t>
            </a:r>
            <a:endParaRPr sz="2400" dirty="0"/>
          </a:p>
          <a:p>
            <a:pPr marL="457200" lvl="0" indent="-381000" algn="l" rtl="0">
              <a:spcBef>
                <a:spcPts val="0"/>
              </a:spcBef>
              <a:spcAft>
                <a:spcPts val="0"/>
              </a:spcAft>
              <a:buSzPts val="2400"/>
              <a:buChar char="▷"/>
            </a:pPr>
            <a:r>
              <a:rPr lang="en" sz="2400" dirty="0"/>
              <a:t>The footbridge version?</a:t>
            </a:r>
            <a:endParaRPr sz="2400" dirty="0"/>
          </a:p>
          <a:p>
            <a:pPr marL="0" lvl="0" indent="0" algn="l" rtl="0">
              <a:spcBef>
                <a:spcPts val="600"/>
              </a:spcBef>
              <a:spcAft>
                <a:spcPts val="0"/>
              </a:spcAft>
              <a:buClr>
                <a:schemeClr val="dk1"/>
              </a:buClr>
              <a:buSzPts val="1100"/>
              <a:buFont typeface="Arial"/>
              <a:buNone/>
            </a:pPr>
            <a:endParaRPr sz="2400" dirty="0"/>
          </a:p>
          <a:p>
            <a:pPr marL="457200" lvl="0" indent="-381000" algn="l" rtl="0">
              <a:spcBef>
                <a:spcPts val="600"/>
              </a:spcBef>
              <a:spcAft>
                <a:spcPts val="0"/>
              </a:spcAft>
              <a:buSzPts val="2400"/>
              <a:buChar char="▷"/>
            </a:pPr>
            <a:r>
              <a:rPr lang="en" sz="2400" dirty="0"/>
              <a:t>What’s the difference between them, subjectively?</a:t>
            </a:r>
          </a:p>
          <a:p>
            <a:pPr marL="457200" lvl="0" indent="-381000" algn="l" rtl="0">
              <a:spcBef>
                <a:spcPts val="600"/>
              </a:spcBef>
              <a:spcAft>
                <a:spcPts val="0"/>
              </a:spcAft>
              <a:buSzPts val="2400"/>
              <a:buChar char="▷"/>
            </a:pPr>
            <a:r>
              <a:rPr lang="en" sz="2400" dirty="0"/>
              <a:t>What w</a:t>
            </a:r>
            <a:r>
              <a:rPr lang="en-US" sz="2400" dirty="0"/>
              <a:t>ill happen when we have driverless cars?</a:t>
            </a:r>
            <a:endParaRPr sz="2400" dirty="0"/>
          </a:p>
          <a:p>
            <a:pPr marL="0" lvl="0" indent="0" algn="l" rtl="0">
              <a:spcBef>
                <a:spcPts val="600"/>
              </a:spcBef>
              <a:spcAft>
                <a:spcPts val="0"/>
              </a:spcAft>
              <a:buNone/>
            </a:pP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Pearson et al. (2018)</a:t>
            </a:r>
            <a:endParaRPr sz="3000"/>
          </a:p>
          <a:p>
            <a:pPr marL="0" lvl="0" indent="0" algn="l" rtl="0">
              <a:spcBef>
                <a:spcPts val="0"/>
              </a:spcBef>
              <a:spcAft>
                <a:spcPts val="0"/>
              </a:spcAft>
              <a:buNone/>
            </a:pPr>
            <a:r>
              <a:rPr lang="en" sz="3000"/>
              <a:t>Judgements about crimes</a:t>
            </a:r>
            <a:endParaRPr sz="3000"/>
          </a:p>
        </p:txBody>
      </p:sp>
      <p:sp>
        <p:nvSpPr>
          <p:cNvPr id="258" name="Google Shape;258;p40"/>
          <p:cNvSpPr txBox="1">
            <a:spLocks noGrp="1"/>
          </p:cNvSpPr>
          <p:nvPr>
            <p:ph type="body" idx="1"/>
          </p:nvPr>
        </p:nvSpPr>
        <p:spPr>
          <a:xfrm>
            <a:off x="893700" y="1373600"/>
            <a:ext cx="76884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was the question addressed here?</a:t>
            </a:r>
            <a:endParaRPr sz="2400"/>
          </a:p>
          <a:p>
            <a:pPr marL="457200" lvl="0" indent="-381000" algn="l" rtl="0">
              <a:spcBef>
                <a:spcPts val="0"/>
              </a:spcBef>
              <a:spcAft>
                <a:spcPts val="0"/>
              </a:spcAft>
              <a:buSzPts val="2400"/>
              <a:buChar char="▷"/>
            </a:pPr>
            <a:r>
              <a:rPr lang="en" sz="2400"/>
              <a:t>How did they address the question?</a:t>
            </a:r>
            <a:endParaRPr sz="2400"/>
          </a:p>
          <a:p>
            <a:pPr marL="457200" lvl="0" indent="-381000" algn="l" rtl="0">
              <a:spcBef>
                <a:spcPts val="0"/>
              </a:spcBef>
              <a:spcAft>
                <a:spcPts val="0"/>
              </a:spcAft>
              <a:buSzPts val="2400"/>
              <a:buChar char="▷"/>
            </a:pPr>
            <a:r>
              <a:rPr lang="en" sz="2400"/>
              <a:t>What did they find? Think about each figure &amp; summarize overall result &amp; each figure in 1 sentence.</a:t>
            </a:r>
            <a:endParaRPr sz="2400"/>
          </a:p>
          <a:p>
            <a:pPr marL="457200" lvl="0" indent="-381000" algn="l" rtl="0">
              <a:spcBef>
                <a:spcPts val="0"/>
              </a:spcBef>
              <a:spcAft>
                <a:spcPts val="0"/>
              </a:spcAft>
              <a:buSzPts val="2400"/>
              <a:buChar char="▷"/>
            </a:pPr>
            <a:r>
              <a:rPr lang="en" sz="2400"/>
              <a:t>Did they identify any limitations? Do you think they handled these limitations appropriately?</a:t>
            </a:r>
            <a:endParaRPr sz="2400"/>
          </a:p>
          <a:p>
            <a:pPr marL="457200" lvl="0" indent="-381000" algn="l" rtl="0">
              <a:spcBef>
                <a:spcPts val="0"/>
              </a:spcBef>
              <a:spcAft>
                <a:spcPts val="0"/>
              </a:spcAft>
              <a:buSzPts val="2400"/>
              <a:buChar char="▷"/>
            </a:pPr>
            <a:r>
              <a:rPr lang="en" sz="2400"/>
              <a:t>What do you want to know more about, after reading this study?</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242375" y="186850"/>
            <a:ext cx="240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Pearson et al. (2018)</a:t>
            </a:r>
            <a:endParaRPr sz="2400"/>
          </a:p>
        </p:txBody>
      </p:sp>
      <p:pic>
        <p:nvPicPr>
          <p:cNvPr id="264" name="Google Shape;264;p41"/>
          <p:cNvPicPr preferRelativeResize="0"/>
          <p:nvPr/>
        </p:nvPicPr>
        <p:blipFill>
          <a:blip r:embed="rId3">
            <a:alphaModFix/>
          </a:blip>
          <a:stretch>
            <a:fillRect/>
          </a:stretch>
        </p:blipFill>
        <p:spPr>
          <a:xfrm>
            <a:off x="2950100" y="120775"/>
            <a:ext cx="6051851" cy="474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068800"/>
            <a:ext cx="6708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Readings:</a:t>
            </a:r>
            <a:endParaRPr sz="2400"/>
          </a:p>
          <a:p>
            <a:pPr marL="457200" lvl="0" indent="-342900" algn="l" rtl="0">
              <a:spcBef>
                <a:spcPts val="600"/>
              </a:spcBef>
              <a:spcAft>
                <a:spcPts val="0"/>
              </a:spcAft>
              <a:buSzPts val="1800"/>
              <a:buChar char="▷"/>
            </a:pPr>
            <a:r>
              <a:rPr lang="en" sz="1800"/>
              <a:t>Stanley et al. (2019) (motivated reasoning in political behavior)</a:t>
            </a:r>
            <a:endParaRPr sz="1800"/>
          </a:p>
          <a:p>
            <a:pPr marL="457200" lvl="0" indent="-342900" algn="l" rtl="0">
              <a:spcBef>
                <a:spcPts val="0"/>
              </a:spcBef>
              <a:spcAft>
                <a:spcPts val="0"/>
              </a:spcAft>
              <a:buSzPts val="1800"/>
              <a:buChar char="▷"/>
            </a:pPr>
            <a:r>
              <a:rPr lang="en" sz="1800"/>
              <a:t>Pennycook &amp; Rand (2018) (it’s critical thinking, not motivated reasoning!)</a:t>
            </a:r>
            <a:endParaRPr sz="1800"/>
          </a:p>
          <a:p>
            <a:pPr marL="0" lvl="0" indent="0" algn="l" rtl="0">
              <a:spcBef>
                <a:spcPts val="600"/>
              </a:spcBef>
              <a:spcAft>
                <a:spcPts val="0"/>
              </a:spcAft>
              <a:buNone/>
            </a:pPr>
            <a:r>
              <a:rPr lang="en" sz="2400"/>
              <a:t>Podcast:</a:t>
            </a:r>
            <a:endParaRPr sz="2400"/>
          </a:p>
          <a:p>
            <a:pPr marL="457200" lvl="0" indent="-342900" algn="l" rtl="0">
              <a:spcBef>
                <a:spcPts val="600"/>
              </a:spcBef>
              <a:spcAft>
                <a:spcPts val="0"/>
              </a:spcAft>
              <a:buSzPts val="1800"/>
              <a:buChar char="▷"/>
            </a:pPr>
            <a:r>
              <a:rPr lang="en" sz="1800"/>
              <a:t>NPR Hidden Brain: “I’m Right, You’re Wrong”</a:t>
            </a:r>
            <a:endParaRPr sz="1800"/>
          </a:p>
          <a:p>
            <a:pPr marL="0" lvl="0" indent="0" algn="l" rtl="0">
              <a:spcBef>
                <a:spcPts val="600"/>
              </a:spcBef>
              <a:spcAft>
                <a:spcPts val="0"/>
              </a:spcAft>
              <a:buNone/>
            </a:pPr>
            <a:r>
              <a:rPr lang="en" sz="2400"/>
              <a:t>Quiz (AM, categorization, today’s topics)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Theme: </a:t>
            </a:r>
            <a:r>
              <a:rPr lang="en" sz="2400" i="1"/>
              <a:t>Can we change people’s minds?</a:t>
            </a:r>
            <a:endParaRPr sz="2400"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Pearson et al. (2018)</a:t>
            </a:r>
            <a:endParaRPr/>
          </a:p>
        </p:txBody>
      </p:sp>
      <p:pic>
        <p:nvPicPr>
          <p:cNvPr id="270" name="Google Shape;270;p42"/>
          <p:cNvPicPr preferRelativeResize="0"/>
          <p:nvPr/>
        </p:nvPicPr>
        <p:blipFill>
          <a:blip r:embed="rId3">
            <a:alphaModFix/>
          </a:blip>
          <a:stretch>
            <a:fillRect/>
          </a:stretch>
        </p:blipFill>
        <p:spPr>
          <a:xfrm>
            <a:off x="76200" y="1234951"/>
            <a:ext cx="8991601" cy="300408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181975" y="206000"/>
            <a:ext cx="1867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Pearson et al. (2018)</a:t>
            </a:r>
            <a:endParaRPr sz="1800"/>
          </a:p>
        </p:txBody>
      </p:sp>
      <p:pic>
        <p:nvPicPr>
          <p:cNvPr id="276" name="Google Shape;276;p43"/>
          <p:cNvPicPr preferRelativeResize="0"/>
          <p:nvPr/>
        </p:nvPicPr>
        <p:blipFill>
          <a:blip r:embed="rId3">
            <a:alphaModFix/>
          </a:blip>
          <a:stretch>
            <a:fillRect/>
          </a:stretch>
        </p:blipFill>
        <p:spPr>
          <a:xfrm>
            <a:off x="1925953" y="331550"/>
            <a:ext cx="6531600" cy="46595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29875" y="206000"/>
            <a:ext cx="27969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Pearson et al. (2018)</a:t>
            </a:r>
            <a:endParaRPr sz="2400"/>
          </a:p>
        </p:txBody>
      </p:sp>
      <p:pic>
        <p:nvPicPr>
          <p:cNvPr id="282" name="Google Shape;282;p44"/>
          <p:cNvPicPr preferRelativeResize="0"/>
          <p:nvPr/>
        </p:nvPicPr>
        <p:blipFill>
          <a:blip r:embed="rId3">
            <a:alphaModFix/>
          </a:blip>
          <a:stretch>
            <a:fillRect/>
          </a:stretch>
        </p:blipFill>
        <p:spPr>
          <a:xfrm>
            <a:off x="2901350" y="207072"/>
            <a:ext cx="5888250" cy="472936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893700" y="206000"/>
            <a:ext cx="6701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Can we bias people to view evidence differently? How neuroscience shapes punishment (Lombrozo, 2014)</a:t>
            </a:r>
            <a:endParaRPr sz="2000"/>
          </a:p>
        </p:txBody>
      </p:sp>
      <p:pic>
        <p:nvPicPr>
          <p:cNvPr id="288" name="Google Shape;288;p45"/>
          <p:cNvPicPr preferRelativeResize="0"/>
          <p:nvPr/>
        </p:nvPicPr>
        <p:blipFill>
          <a:blip r:embed="rId3">
            <a:alphaModFix/>
          </a:blip>
          <a:stretch>
            <a:fillRect/>
          </a:stretch>
        </p:blipFill>
        <p:spPr>
          <a:xfrm>
            <a:off x="42224" y="1242936"/>
            <a:ext cx="4529775" cy="3361724"/>
          </a:xfrm>
          <a:prstGeom prst="rect">
            <a:avLst/>
          </a:prstGeom>
          <a:noFill/>
          <a:ln>
            <a:noFill/>
          </a:ln>
        </p:spPr>
      </p:pic>
      <p:pic>
        <p:nvPicPr>
          <p:cNvPr id="289" name="Google Shape;289;p45"/>
          <p:cNvPicPr preferRelativeResize="0"/>
          <p:nvPr/>
        </p:nvPicPr>
        <p:blipFill>
          <a:blip r:embed="rId4">
            <a:alphaModFix/>
          </a:blip>
          <a:stretch>
            <a:fillRect/>
          </a:stretch>
        </p:blipFill>
        <p:spPr>
          <a:xfrm>
            <a:off x="4572000" y="1627654"/>
            <a:ext cx="4590325" cy="25922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Pryor et al. (2019)</a:t>
            </a:r>
            <a:endParaRPr sz="3000"/>
          </a:p>
          <a:p>
            <a:pPr marL="0" lvl="0" indent="0" algn="l" rtl="0">
              <a:spcBef>
                <a:spcPts val="0"/>
              </a:spcBef>
              <a:spcAft>
                <a:spcPts val="0"/>
              </a:spcAft>
              <a:buNone/>
            </a:pPr>
            <a:r>
              <a:rPr lang="en" sz="3000"/>
              <a:t>Arbitrary Social Norms</a:t>
            </a:r>
            <a:endParaRPr sz="3000"/>
          </a:p>
        </p:txBody>
      </p:sp>
      <p:sp>
        <p:nvSpPr>
          <p:cNvPr id="295" name="Google Shape;295;p46"/>
          <p:cNvSpPr txBox="1">
            <a:spLocks noGrp="1"/>
          </p:cNvSpPr>
          <p:nvPr>
            <p:ph type="body" idx="1"/>
          </p:nvPr>
        </p:nvSpPr>
        <p:spPr>
          <a:xfrm>
            <a:off x="893700" y="1373600"/>
            <a:ext cx="76884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was the question addressed here?</a:t>
            </a:r>
            <a:endParaRPr sz="2400"/>
          </a:p>
          <a:p>
            <a:pPr marL="457200" lvl="0" indent="-381000" algn="l" rtl="0">
              <a:spcBef>
                <a:spcPts val="0"/>
              </a:spcBef>
              <a:spcAft>
                <a:spcPts val="0"/>
              </a:spcAft>
              <a:buSzPts val="2400"/>
              <a:buChar char="▷"/>
            </a:pPr>
            <a:r>
              <a:rPr lang="en" sz="2400"/>
              <a:t>How did they address the question?</a:t>
            </a:r>
            <a:endParaRPr sz="2400"/>
          </a:p>
          <a:p>
            <a:pPr marL="457200" lvl="0" indent="-381000" algn="l" rtl="0">
              <a:spcBef>
                <a:spcPts val="0"/>
              </a:spcBef>
              <a:spcAft>
                <a:spcPts val="0"/>
              </a:spcAft>
              <a:buSzPts val="2400"/>
              <a:buChar char="▷"/>
            </a:pPr>
            <a:r>
              <a:rPr lang="en" sz="2400"/>
              <a:t>What did they find? Think about each figure &amp; summarize overall result &amp; each figure in 1 sentence.</a:t>
            </a:r>
            <a:endParaRPr sz="2400"/>
          </a:p>
          <a:p>
            <a:pPr marL="457200" lvl="0" indent="-381000" algn="l" rtl="0">
              <a:spcBef>
                <a:spcPts val="0"/>
              </a:spcBef>
              <a:spcAft>
                <a:spcPts val="0"/>
              </a:spcAft>
              <a:buSzPts val="2400"/>
              <a:buChar char="▷"/>
            </a:pPr>
            <a:r>
              <a:rPr lang="en" sz="2400"/>
              <a:t>Did they identify any limitations? Do you think they handled these limitations appropriately?</a:t>
            </a:r>
            <a:endParaRPr sz="2400"/>
          </a:p>
          <a:p>
            <a:pPr marL="457200" lvl="0" indent="-381000" algn="l" rtl="0">
              <a:spcBef>
                <a:spcPts val="0"/>
              </a:spcBef>
              <a:spcAft>
                <a:spcPts val="0"/>
              </a:spcAft>
              <a:buSzPts val="2400"/>
              <a:buChar char="▷"/>
            </a:pPr>
            <a:r>
              <a:rPr lang="en" sz="2400"/>
              <a:t>What do you want to know more about, after reading this study?</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01" name="Google Shape;301;p47"/>
          <p:cNvSpPr txBox="1">
            <a:spLocks noGrp="1"/>
          </p:cNvSpPr>
          <p:nvPr>
            <p:ph type="body" idx="1"/>
          </p:nvPr>
        </p:nvSpPr>
        <p:spPr>
          <a:xfrm>
            <a:off x="306500" y="1221200"/>
            <a:ext cx="8438400" cy="113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“Imagine you have witnessed a man rob a bank. However, you then saw him do something unexpected with the money. He donated it all to a run-down orphanage that would benefit greatly from the money. You must decide whether to call the police and report the robber or do nothing and leave the robber alone.”</a:t>
            </a:r>
            <a:endParaRPr sz="1800"/>
          </a:p>
          <a:p>
            <a:pPr marL="0" lvl="0" indent="0" algn="l" rtl="0">
              <a:spcBef>
                <a:spcPts val="600"/>
              </a:spcBef>
              <a:spcAft>
                <a:spcPts val="0"/>
              </a:spcAft>
              <a:buNone/>
            </a:pPr>
            <a:endParaRPr sz="1800"/>
          </a:p>
        </p:txBody>
      </p:sp>
      <p:pic>
        <p:nvPicPr>
          <p:cNvPr id="302" name="Google Shape;302;p47"/>
          <p:cNvPicPr preferRelativeResize="0"/>
          <p:nvPr/>
        </p:nvPicPr>
        <p:blipFill>
          <a:blip r:embed="rId3">
            <a:alphaModFix/>
          </a:blip>
          <a:stretch>
            <a:fillRect/>
          </a:stretch>
        </p:blipFill>
        <p:spPr>
          <a:xfrm>
            <a:off x="2197300" y="2671367"/>
            <a:ext cx="3855407" cy="232930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08" name="Google Shape;308;p48"/>
          <p:cNvSpPr txBox="1">
            <a:spLocks noGrp="1"/>
          </p:cNvSpPr>
          <p:nvPr>
            <p:ph type="body" idx="1"/>
          </p:nvPr>
        </p:nvSpPr>
        <p:spPr>
          <a:xfrm>
            <a:off x="893700" y="1373592"/>
            <a:ext cx="6462600" cy="113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“Imagine you are hiring someone for a job at your firm. Your friend has applied for the position and is qualified. However, another applicant seems to be even more qualified.”</a:t>
            </a:r>
            <a:endParaRPr sz="1800"/>
          </a:p>
          <a:p>
            <a:pPr marL="0" lvl="0" indent="0" algn="l" rtl="0">
              <a:spcBef>
                <a:spcPts val="600"/>
              </a:spcBef>
              <a:spcAft>
                <a:spcPts val="0"/>
              </a:spcAft>
              <a:buNone/>
            </a:pPr>
            <a:endParaRPr sz="1800"/>
          </a:p>
        </p:txBody>
      </p:sp>
      <p:pic>
        <p:nvPicPr>
          <p:cNvPr id="309" name="Google Shape;309;p48"/>
          <p:cNvPicPr preferRelativeResize="0"/>
          <p:nvPr/>
        </p:nvPicPr>
        <p:blipFill>
          <a:blip r:embed="rId3">
            <a:alphaModFix/>
          </a:blip>
          <a:stretch>
            <a:fillRect/>
          </a:stretch>
        </p:blipFill>
        <p:spPr>
          <a:xfrm>
            <a:off x="2633875" y="2671367"/>
            <a:ext cx="3876254" cy="232930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Anchoring Heuristic</a:t>
            </a:r>
            <a:endParaRPr/>
          </a:p>
        </p:txBody>
      </p:sp>
      <p:sp>
        <p:nvSpPr>
          <p:cNvPr id="315" name="Google Shape;315;p49"/>
          <p:cNvSpPr txBox="1">
            <a:spLocks noGrp="1"/>
          </p:cNvSpPr>
          <p:nvPr>
            <p:ph type="body" idx="1"/>
          </p:nvPr>
        </p:nvSpPr>
        <p:spPr>
          <a:xfrm>
            <a:off x="893700" y="1373600"/>
            <a:ext cx="68040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When faced with an estimation task…</a:t>
            </a:r>
            <a:endParaRPr sz="1800"/>
          </a:p>
          <a:p>
            <a:pPr marL="914400" lvl="1" indent="-342900" algn="l" rtl="0">
              <a:spcBef>
                <a:spcPts val="0"/>
              </a:spcBef>
              <a:spcAft>
                <a:spcPts val="0"/>
              </a:spcAft>
              <a:buSzPts val="1800"/>
              <a:buChar char="○"/>
            </a:pPr>
            <a:r>
              <a:rPr lang="en" sz="1800"/>
              <a:t>Use prior knowledge as an </a:t>
            </a:r>
            <a:r>
              <a:rPr lang="en" sz="1800" b="1"/>
              <a:t>anchor</a:t>
            </a:r>
            <a:r>
              <a:rPr lang="en" sz="1800"/>
              <a:t> (even if you just got it) - i.e., a reference point</a:t>
            </a:r>
            <a:endParaRPr sz="1800"/>
          </a:p>
          <a:p>
            <a:pPr marL="914400" lvl="1" indent="-342900" algn="l" rtl="0">
              <a:spcBef>
                <a:spcPts val="0"/>
              </a:spcBef>
              <a:spcAft>
                <a:spcPts val="0"/>
              </a:spcAft>
              <a:buSzPts val="1800"/>
              <a:buChar char="○"/>
            </a:pPr>
            <a:r>
              <a:rPr lang="en" sz="1800" b="1"/>
              <a:t>Adjust</a:t>
            </a:r>
            <a:r>
              <a:rPr lang="en" sz="1800"/>
              <a:t> away</a:t>
            </a:r>
            <a:endParaRPr sz="1800"/>
          </a:p>
          <a:p>
            <a:pPr marL="914400" lvl="1" indent="-342900" algn="l" rtl="0">
              <a:spcBef>
                <a:spcPts val="0"/>
              </a:spcBef>
              <a:spcAft>
                <a:spcPts val="0"/>
              </a:spcAft>
              <a:buSzPts val="1800"/>
              <a:buChar char="○"/>
            </a:pPr>
            <a:r>
              <a:rPr lang="en" sz="1800"/>
              <a:t>(It’s usually an insufficient adjustment, so initial anchor makes a BIG difference)</a:t>
            </a:r>
            <a:endParaRPr sz="1800"/>
          </a:p>
          <a:p>
            <a:pPr marL="0" lvl="0" indent="0" algn="l" rtl="0">
              <a:spcBef>
                <a:spcPts val="600"/>
              </a:spcBef>
              <a:spcAft>
                <a:spcPts val="0"/>
              </a:spcAft>
              <a:buNone/>
            </a:pP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21" name="Google Shape;321;p50"/>
          <p:cNvSpPr txBox="1">
            <a:spLocks noGrp="1"/>
          </p:cNvSpPr>
          <p:nvPr>
            <p:ph type="body" idx="1"/>
          </p:nvPr>
        </p:nvSpPr>
        <p:spPr>
          <a:xfrm>
            <a:off x="545950" y="1373600"/>
            <a:ext cx="8428800" cy="113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“In the previous study, approximately 25% of [gender] participants aged [age range] that rated high in [personality description] were allocated to [randomly popular action] and then rate how they would feel, due to an error in their random allocation.”</a:t>
            </a:r>
            <a:endParaRPr sz="1800"/>
          </a:p>
        </p:txBody>
      </p:sp>
      <p:pic>
        <p:nvPicPr>
          <p:cNvPr id="322" name="Google Shape;322;p50"/>
          <p:cNvPicPr preferRelativeResize="0"/>
          <p:nvPr/>
        </p:nvPicPr>
        <p:blipFill>
          <a:blip r:embed="rId3">
            <a:alphaModFix/>
          </a:blip>
          <a:stretch>
            <a:fillRect/>
          </a:stretch>
        </p:blipFill>
        <p:spPr>
          <a:xfrm>
            <a:off x="2743162" y="2680942"/>
            <a:ext cx="3657669" cy="232930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28" name="Google Shape;328;p51"/>
          <p:cNvSpPr txBox="1">
            <a:spLocks noGrp="1"/>
          </p:cNvSpPr>
          <p:nvPr>
            <p:ph type="body" idx="1"/>
          </p:nvPr>
        </p:nvSpPr>
        <p:spPr>
          <a:xfrm>
            <a:off x="392700" y="1373600"/>
            <a:ext cx="8428800" cy="113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“The previous study used a completely different moral dilemma that happened to also involve a robber. In the previous study, approximately 75% of [gender] participants aged [age range] that rated high in [personality description] were allocated to randomly popular action] and then rate how they would feel, due to an error in their random allocation.”</a:t>
            </a:r>
            <a:endParaRPr sz="1800"/>
          </a:p>
          <a:p>
            <a:pPr marL="0" lvl="0" indent="0" algn="l" rtl="0">
              <a:spcBef>
                <a:spcPts val="600"/>
              </a:spcBef>
              <a:spcAft>
                <a:spcPts val="0"/>
              </a:spcAft>
              <a:buNone/>
            </a:pPr>
            <a:endParaRPr sz="1800"/>
          </a:p>
        </p:txBody>
      </p:sp>
      <p:pic>
        <p:nvPicPr>
          <p:cNvPr id="329" name="Google Shape;329;p51"/>
          <p:cNvPicPr preferRelativeResize="0"/>
          <p:nvPr/>
        </p:nvPicPr>
        <p:blipFill>
          <a:blip r:embed="rId3">
            <a:alphaModFix/>
          </a:blip>
          <a:stretch>
            <a:fillRect/>
          </a:stretch>
        </p:blipFill>
        <p:spPr>
          <a:xfrm>
            <a:off x="2705100" y="2909542"/>
            <a:ext cx="3733800" cy="21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Judgment &amp; Decision-Making</a:t>
            </a:r>
            <a:endParaRPr/>
          </a:p>
        </p:txBody>
      </p:sp>
      <p:sp>
        <p:nvSpPr>
          <p:cNvPr id="110" name="Google Shape;110;p1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Judgment</a:t>
            </a:r>
            <a:r>
              <a:rPr lang="en" sz="1800"/>
              <a:t>: holding a conclusion about something</a:t>
            </a:r>
            <a:endParaRPr sz="1800"/>
          </a:p>
          <a:p>
            <a:pPr marL="457200" lvl="0" indent="-342900" algn="l" rtl="0">
              <a:spcBef>
                <a:spcPts val="0"/>
              </a:spcBef>
              <a:spcAft>
                <a:spcPts val="0"/>
              </a:spcAft>
              <a:buSzPts val="1800"/>
              <a:buChar char="▷"/>
            </a:pPr>
            <a:r>
              <a:rPr lang="en" sz="1800" b="1"/>
              <a:t>Decisions</a:t>
            </a:r>
            <a:r>
              <a:rPr lang="en" sz="1800"/>
              <a:t>: the process of making choices between alternatives</a:t>
            </a:r>
            <a:endParaRPr sz="1800"/>
          </a:p>
          <a:p>
            <a:pPr marL="457200" lvl="0" indent="-342900" algn="l" rtl="0">
              <a:spcBef>
                <a:spcPts val="0"/>
              </a:spcBef>
              <a:spcAft>
                <a:spcPts val="0"/>
              </a:spcAft>
              <a:buSzPts val="1800"/>
              <a:buChar char="▷"/>
            </a:pPr>
            <a:r>
              <a:rPr lang="en" sz="1800" b="1"/>
              <a:t>Reasoning</a:t>
            </a:r>
            <a:r>
              <a:rPr lang="en" sz="1800"/>
              <a:t>: the process of drawing conclusions</a:t>
            </a:r>
            <a:endParaRPr sz="1800"/>
          </a:p>
          <a:p>
            <a:pPr marL="914400" lvl="1" indent="-342900" algn="l" rtl="0">
              <a:spcBef>
                <a:spcPts val="0"/>
              </a:spcBef>
              <a:spcAft>
                <a:spcPts val="0"/>
              </a:spcAft>
              <a:buSzPts val="1800"/>
              <a:buChar char="○"/>
            </a:pPr>
            <a:r>
              <a:rPr lang="en" sz="1800"/>
              <a:t>Very related processes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Pryor et al. (2019)</a:t>
            </a:r>
            <a:endParaRPr/>
          </a:p>
        </p:txBody>
      </p:sp>
      <p:sp>
        <p:nvSpPr>
          <p:cNvPr id="335" name="Google Shape;335;p52"/>
          <p:cNvSpPr txBox="1">
            <a:spLocks noGrp="1"/>
          </p:cNvSpPr>
          <p:nvPr>
            <p:ph type="body" idx="1"/>
          </p:nvPr>
        </p:nvSpPr>
        <p:spPr>
          <a:xfrm>
            <a:off x="893625" y="1200150"/>
            <a:ext cx="3136800" cy="137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t>approximately 75% of female participants that rated high in extraversion and agreeableness were allocated to imagine calling the police and reporting the robber and then rate how they would feel, due to an error in their random allocation.</a:t>
            </a:r>
            <a:endParaRPr sz="1400"/>
          </a:p>
          <a:p>
            <a:pPr marL="0" lvl="0" indent="0" algn="l" rtl="0">
              <a:spcBef>
                <a:spcPts val="600"/>
              </a:spcBef>
              <a:spcAft>
                <a:spcPts val="0"/>
              </a:spcAft>
              <a:buNone/>
            </a:pPr>
            <a:endParaRPr sz="1400"/>
          </a:p>
        </p:txBody>
      </p:sp>
      <p:pic>
        <p:nvPicPr>
          <p:cNvPr id="336" name="Google Shape;336;p52"/>
          <p:cNvPicPr preferRelativeResize="0"/>
          <p:nvPr/>
        </p:nvPicPr>
        <p:blipFill>
          <a:blip r:embed="rId3">
            <a:alphaModFix/>
          </a:blip>
          <a:stretch>
            <a:fillRect/>
          </a:stretch>
        </p:blipFill>
        <p:spPr>
          <a:xfrm>
            <a:off x="2743200" y="2947867"/>
            <a:ext cx="3657600" cy="2105025"/>
          </a:xfrm>
          <a:prstGeom prst="rect">
            <a:avLst/>
          </a:prstGeom>
          <a:noFill/>
          <a:ln>
            <a:noFill/>
          </a:ln>
        </p:spPr>
      </p:pic>
      <p:sp>
        <p:nvSpPr>
          <p:cNvPr id="337" name="Google Shape;337;p52"/>
          <p:cNvSpPr txBox="1">
            <a:spLocks noGrp="1"/>
          </p:cNvSpPr>
          <p:nvPr>
            <p:ph type="body" idx="2"/>
          </p:nvPr>
        </p:nvSpPr>
        <p:spPr>
          <a:xfrm>
            <a:off x="4219450" y="1200150"/>
            <a:ext cx="3136800" cy="137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t>approximately 75% of male participants that rated low in extraversion and agreeableness were allocated to imagine doing nothing and leaving the robber alone and then rate how they would feel, due to an error in their random allocation.”</a:t>
            </a:r>
            <a:endParaRPr sz="1400"/>
          </a:p>
          <a:p>
            <a:pPr marL="0" lvl="0" indent="0" algn="l" rtl="0">
              <a:spcBef>
                <a:spcPts val="600"/>
              </a:spcBef>
              <a:spcAft>
                <a:spcPts val="0"/>
              </a:spcAft>
              <a:buNone/>
            </a:pP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343" name="Google Shape;343;p53"/>
          <p:cNvSpPr txBox="1">
            <a:spLocks noGrp="1"/>
          </p:cNvSpPr>
          <p:nvPr>
            <p:ph type="body" idx="1"/>
          </p:nvPr>
        </p:nvSpPr>
        <p:spPr>
          <a:xfrm>
            <a:off x="893700" y="1373600"/>
            <a:ext cx="7458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Mention selecting Duke Research Blog articles</a:t>
            </a:r>
            <a:endParaRPr sz="1400"/>
          </a:p>
          <a:p>
            <a:pPr marL="914400" lvl="1" indent="-317500" algn="l" rtl="0">
              <a:spcBef>
                <a:spcPts val="0"/>
              </a:spcBef>
              <a:spcAft>
                <a:spcPts val="0"/>
              </a:spcAft>
              <a:buSzPts val="1400"/>
              <a:buChar char="○"/>
            </a:pPr>
            <a:r>
              <a:rPr lang="en" sz="1400"/>
              <a:t>Apply Lombrozo (2014) piece to our academic journal article readings: mainly, how does a neuroscientific perspective impact decision-making?</a:t>
            </a:r>
            <a:endParaRPr sz="1400"/>
          </a:p>
          <a:p>
            <a:pPr marL="457200" lvl="0" indent="-317500" algn="l" rtl="0">
              <a:spcBef>
                <a:spcPts val="0"/>
              </a:spcBef>
              <a:spcAft>
                <a:spcPts val="0"/>
              </a:spcAft>
              <a:buSzPts val="1400"/>
              <a:buAutoNum type="arabicPeriod"/>
            </a:pPr>
            <a:r>
              <a:rPr lang="en" sz="1400" b="1"/>
              <a:t>LO2: Describe the basic fundamental principles of decision-making research</a:t>
            </a:r>
            <a:endParaRPr sz="1400" b="1"/>
          </a:p>
          <a:p>
            <a:pPr marL="914400" lvl="1" indent="-317500" algn="l" rtl="0">
              <a:spcBef>
                <a:spcPts val="0"/>
              </a:spcBef>
              <a:spcAft>
                <a:spcPts val="0"/>
              </a:spcAft>
              <a:buSzPts val="1400"/>
              <a:buChar char="○"/>
            </a:pPr>
            <a:r>
              <a:rPr lang="en" sz="1400"/>
              <a:t>Describe classic theory of decision-making (expected utility) as it applies to everyday scenarios</a:t>
            </a:r>
            <a:endParaRPr sz="1400"/>
          </a:p>
          <a:p>
            <a:pPr marL="914400" lvl="1" indent="-317500" algn="l" rtl="0">
              <a:spcBef>
                <a:spcPts val="0"/>
              </a:spcBef>
              <a:spcAft>
                <a:spcPts val="0"/>
              </a:spcAft>
              <a:buSzPts val="1400"/>
              <a:buChar char="○"/>
            </a:pPr>
            <a:r>
              <a:rPr lang="en" sz="1400"/>
              <a:t>Describe endowment effect, how emotions impact decision-making, delay-discounting, loss aversion, risk behaviors, the framing effect, dual systems theory, neuroeconomics, &amp; the trolley problem.</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How do these papers inform our understanding of how people make decisions?</a:t>
            </a:r>
            <a:endParaRPr sz="1400"/>
          </a:p>
          <a:p>
            <a:pPr marL="914400" lvl="1" indent="-317500" algn="l" rtl="0">
              <a:spcBef>
                <a:spcPts val="0"/>
              </a:spcBef>
              <a:spcAft>
                <a:spcPts val="0"/>
              </a:spcAft>
              <a:buSzPts val="1400"/>
              <a:buChar char="○"/>
            </a:pPr>
            <a:r>
              <a:rPr lang="en" sz="1400"/>
              <a:t>How can we apply these findings to everyday life? How does our discussion on sampling factor here? What else would you want to do to build off these studies?</a:t>
            </a:r>
            <a:endParaRPr sz="1400"/>
          </a:p>
          <a:p>
            <a:pPr marL="0" lvl="0" indent="0" algn="l" rtl="0">
              <a:spcBef>
                <a:spcPts val="600"/>
              </a:spcBef>
              <a:spcAft>
                <a:spcPts val="0"/>
              </a:spcAft>
              <a:buNone/>
            </a:pP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349" name="Google Shape;349;p54"/>
          <p:cNvSpPr txBox="1">
            <a:spLocks noGrp="1"/>
          </p:cNvSpPr>
          <p:nvPr>
            <p:ph type="body" idx="1"/>
          </p:nvPr>
        </p:nvSpPr>
        <p:spPr>
          <a:xfrm>
            <a:off x="478900" y="1373600"/>
            <a:ext cx="8218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https://tinyurl.com/PSY102MinutePaperJune6</a:t>
            </a:r>
            <a:r>
              <a:rPr lang="e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355" name="Google Shape;355;p5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a:t>
            </a:r>
            <a:endParaRPr/>
          </a:p>
        </p:txBody>
      </p:sp>
      <p:sp>
        <p:nvSpPr>
          <p:cNvPr id="361" name="Google Shape;361;p5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Our thesis statement today was about people not always making rational decisions. Do people act in line with the expected utility theory? How would you explain evidence for our thesis to someone else?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7"/>
          <p:cNvSpPr txBox="1">
            <a:spLocks noGrp="1"/>
          </p:cNvSpPr>
          <p:nvPr>
            <p:ph type="body" idx="1"/>
          </p:nvPr>
        </p:nvSpPr>
        <p:spPr>
          <a:xfrm>
            <a:off x="893700" y="687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Expected utility theory is most applicable to deciding whether to:</a:t>
            </a:r>
            <a:endParaRPr sz="2400"/>
          </a:p>
          <a:p>
            <a:pPr marL="457200" lvl="0" indent="-381000" algn="l" rtl="0">
              <a:spcBef>
                <a:spcPts val="600"/>
              </a:spcBef>
              <a:spcAft>
                <a:spcPts val="0"/>
              </a:spcAft>
              <a:buSzPts val="2400"/>
              <a:buAutoNum type="alphaUcPeriod"/>
            </a:pPr>
            <a:r>
              <a:rPr lang="en" sz="2400"/>
              <a:t>Break up or stay involved with a current partner.</a:t>
            </a:r>
            <a:endParaRPr sz="2400"/>
          </a:p>
          <a:p>
            <a:pPr marL="457200" lvl="0" indent="-381000" algn="l" rtl="0">
              <a:spcBef>
                <a:spcPts val="0"/>
              </a:spcBef>
              <a:spcAft>
                <a:spcPts val="0"/>
              </a:spcAft>
              <a:buSzPts val="2400"/>
              <a:buAutoNum type="alphaUcPeriod"/>
            </a:pPr>
            <a:r>
              <a:rPr lang="en" sz="2400"/>
              <a:t>Go out for junior varsity hockey or junior varsity basketball</a:t>
            </a:r>
            <a:endParaRPr sz="2400"/>
          </a:p>
          <a:p>
            <a:pPr marL="457200" lvl="0" indent="-381000" algn="l" rtl="0">
              <a:spcBef>
                <a:spcPts val="0"/>
              </a:spcBef>
              <a:spcAft>
                <a:spcPts val="0"/>
              </a:spcAft>
              <a:buSzPts val="2400"/>
              <a:buAutoNum type="alphaUcPeriod"/>
            </a:pPr>
            <a:r>
              <a:rPr lang="en" sz="2400"/>
              <a:t>Buy first class or coach tickets for a spring break trip</a:t>
            </a:r>
            <a:endParaRPr sz="2400"/>
          </a:p>
          <a:p>
            <a:pPr marL="457200" lvl="0" indent="-381000" algn="l" rtl="0">
              <a:spcBef>
                <a:spcPts val="0"/>
              </a:spcBef>
              <a:spcAft>
                <a:spcPts val="0"/>
              </a:spcAft>
              <a:buSzPts val="2400"/>
              <a:buAutoNum type="alphaUcPeriod"/>
            </a:pPr>
            <a:r>
              <a:rPr lang="en" sz="2400"/>
              <a:t>Take astronomy or geology as a physical science elective course.</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8"/>
          <p:cNvSpPr txBox="1">
            <a:spLocks noGrp="1"/>
          </p:cNvSpPr>
          <p:nvPr>
            <p:ph type="body" idx="1"/>
          </p:nvPr>
        </p:nvSpPr>
        <p:spPr>
          <a:xfrm>
            <a:off x="893700" y="687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Josiah is trying to decide whether or not to take a new job in a new city. He is worried that if he takes the job and fails, he will suffer from intense anxiety and depression. This is an example of:</a:t>
            </a:r>
            <a:endParaRPr sz="2400"/>
          </a:p>
          <a:p>
            <a:pPr marL="457200" lvl="0" indent="-381000" algn="l" rtl="0">
              <a:spcBef>
                <a:spcPts val="600"/>
              </a:spcBef>
              <a:spcAft>
                <a:spcPts val="0"/>
              </a:spcAft>
              <a:buSzPts val="2400"/>
              <a:buAutoNum type="alphaUcPeriod"/>
            </a:pPr>
            <a:r>
              <a:rPr lang="en" sz="2400"/>
              <a:t>Expected emotion</a:t>
            </a:r>
            <a:endParaRPr sz="2400"/>
          </a:p>
          <a:p>
            <a:pPr marL="457200" lvl="0" indent="-381000" algn="l" rtl="0">
              <a:spcBef>
                <a:spcPts val="0"/>
              </a:spcBef>
              <a:spcAft>
                <a:spcPts val="0"/>
              </a:spcAft>
              <a:buSzPts val="2400"/>
              <a:buAutoNum type="alphaUcPeriod"/>
            </a:pPr>
            <a:r>
              <a:rPr lang="en" sz="2400"/>
              <a:t>Immediate emotion</a:t>
            </a:r>
            <a:endParaRPr sz="2400"/>
          </a:p>
          <a:p>
            <a:pPr marL="457200" lvl="0" indent="-381000" algn="l" rtl="0">
              <a:spcBef>
                <a:spcPts val="0"/>
              </a:spcBef>
              <a:spcAft>
                <a:spcPts val="0"/>
              </a:spcAft>
              <a:buSzPts val="2400"/>
              <a:buAutoNum type="alphaUcPeriod"/>
            </a:pPr>
            <a:r>
              <a:rPr lang="en" sz="2400"/>
              <a:t>Integral immediate emotion</a:t>
            </a:r>
            <a:endParaRPr sz="2400"/>
          </a:p>
          <a:p>
            <a:pPr marL="457200" lvl="0" indent="-381000" algn="l" rtl="0">
              <a:spcBef>
                <a:spcPts val="0"/>
              </a:spcBef>
              <a:spcAft>
                <a:spcPts val="0"/>
              </a:spcAft>
              <a:buSzPts val="2400"/>
              <a:buAutoNum type="alphaUcPeriod"/>
            </a:pPr>
            <a:r>
              <a:rPr lang="en" sz="2400"/>
              <a:t>Incidental immediate emotion</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9"/>
          <p:cNvSpPr txBox="1">
            <a:spLocks noGrp="1"/>
          </p:cNvSpPr>
          <p:nvPr>
            <p:ph type="body" idx="1"/>
          </p:nvPr>
        </p:nvSpPr>
        <p:spPr>
          <a:xfrm>
            <a:off x="893700" y="687800"/>
            <a:ext cx="6852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People tend to overestimate</a:t>
            </a:r>
            <a:endParaRPr sz="2400"/>
          </a:p>
          <a:p>
            <a:pPr marL="457200" lvl="0" indent="-381000" algn="l" rtl="0">
              <a:spcBef>
                <a:spcPts val="600"/>
              </a:spcBef>
              <a:spcAft>
                <a:spcPts val="0"/>
              </a:spcAft>
              <a:buSzPts val="2400"/>
              <a:buAutoNum type="alphaUcPeriod"/>
            </a:pPr>
            <a:r>
              <a:rPr lang="en" sz="2400"/>
              <a:t>What negative feelings will occur following a decision more so than positive feelings</a:t>
            </a:r>
            <a:endParaRPr sz="2400"/>
          </a:p>
          <a:p>
            <a:pPr marL="457200" lvl="0" indent="-381000" algn="l" rtl="0">
              <a:spcBef>
                <a:spcPts val="0"/>
              </a:spcBef>
              <a:spcAft>
                <a:spcPts val="0"/>
              </a:spcAft>
              <a:buSzPts val="2400"/>
              <a:buAutoNum type="alphaUcPeriod"/>
            </a:pPr>
            <a:r>
              <a:rPr lang="en" sz="2400"/>
              <a:t>What positive feelings will occur following a decision more so than negative feelings</a:t>
            </a:r>
            <a:endParaRPr sz="2400"/>
          </a:p>
          <a:p>
            <a:pPr marL="457200" lvl="0" indent="-381000" algn="l" rtl="0">
              <a:spcBef>
                <a:spcPts val="0"/>
              </a:spcBef>
              <a:spcAft>
                <a:spcPts val="0"/>
              </a:spcAft>
              <a:buSzPts val="2400"/>
              <a:buAutoNum type="alphaUcPeriod"/>
            </a:pPr>
            <a:r>
              <a:rPr lang="en" sz="2400"/>
              <a:t>What positive and negative feelings will occur following a decision to the same degree</a:t>
            </a:r>
            <a:endParaRPr sz="2400"/>
          </a:p>
          <a:p>
            <a:pPr marL="457200" lvl="0" indent="-381000" algn="l" rtl="0">
              <a:spcBef>
                <a:spcPts val="0"/>
              </a:spcBef>
              <a:spcAft>
                <a:spcPts val="0"/>
              </a:spcAft>
              <a:buSzPts val="2400"/>
              <a:buAutoNum type="alphaUcPeriod"/>
            </a:pPr>
            <a:r>
              <a:rPr lang="en" sz="2400"/>
              <a:t>Subjective utility values following a decision</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0"/>
          <p:cNvSpPr txBox="1">
            <a:spLocks noGrp="1"/>
          </p:cNvSpPr>
          <p:nvPr>
            <p:ph type="body" idx="1"/>
          </p:nvPr>
        </p:nvSpPr>
        <p:spPr>
          <a:xfrm>
            <a:off x="893700" y="306800"/>
            <a:ext cx="6852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Juanita is in a convenience store considering which soda to buy. She recalls a commercial for BigFizz she saw on TV last night. BigFizz is running a promotion where you look under the bottle cap, and one in five bottles has a voucher for a free soda. If Juanita decides to purchase a BigFizz based on this promotion, which is framed in terms of _____, she will use a _____ strategy</a:t>
            </a:r>
            <a:endParaRPr sz="2400"/>
          </a:p>
          <a:p>
            <a:pPr marL="457200" lvl="0" indent="-381000" algn="l" rtl="0">
              <a:spcBef>
                <a:spcPts val="600"/>
              </a:spcBef>
              <a:spcAft>
                <a:spcPts val="0"/>
              </a:spcAft>
              <a:buSzPts val="2400"/>
              <a:buAutoNum type="alphaUcPeriod"/>
            </a:pPr>
            <a:r>
              <a:rPr lang="en" sz="2400"/>
              <a:t>Losses; risk-taking</a:t>
            </a:r>
            <a:endParaRPr sz="2400"/>
          </a:p>
          <a:p>
            <a:pPr marL="457200" lvl="0" indent="-381000" algn="l" rtl="0">
              <a:spcBef>
                <a:spcPts val="0"/>
              </a:spcBef>
              <a:spcAft>
                <a:spcPts val="0"/>
              </a:spcAft>
              <a:buSzPts val="2400"/>
              <a:buAutoNum type="alphaUcPeriod"/>
            </a:pPr>
            <a:r>
              <a:rPr lang="en" sz="2400"/>
              <a:t>Gains; risk-taking</a:t>
            </a:r>
            <a:endParaRPr sz="2400"/>
          </a:p>
          <a:p>
            <a:pPr marL="457200" lvl="0" indent="-381000" algn="l" rtl="0">
              <a:spcBef>
                <a:spcPts val="0"/>
              </a:spcBef>
              <a:spcAft>
                <a:spcPts val="0"/>
              </a:spcAft>
              <a:buSzPts val="2400"/>
              <a:buAutoNum type="alphaUcPeriod"/>
            </a:pPr>
            <a:r>
              <a:rPr lang="en" sz="2400"/>
              <a:t>Losses; risk-aversion</a:t>
            </a:r>
            <a:endParaRPr sz="2400"/>
          </a:p>
          <a:p>
            <a:pPr marL="457200" lvl="0" indent="-381000" algn="l" rtl="0">
              <a:spcBef>
                <a:spcPts val="0"/>
              </a:spcBef>
              <a:spcAft>
                <a:spcPts val="0"/>
              </a:spcAft>
              <a:buSzPts val="2400"/>
              <a:buAutoNum type="alphaUcPeriod"/>
            </a:pPr>
            <a:r>
              <a:rPr lang="en" sz="2400"/>
              <a:t>Gains; risk-aversion</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1"/>
          <p:cNvSpPr txBox="1">
            <a:spLocks noGrp="1"/>
          </p:cNvSpPr>
          <p:nvPr>
            <p:ph type="body" idx="1"/>
          </p:nvPr>
        </p:nvSpPr>
        <p:spPr>
          <a:xfrm>
            <a:off x="893700" y="2000"/>
            <a:ext cx="6852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Many people receive unsolicited calls from telemarketers or unwanted “junk” mailers advertising offers for products such as cable or internet services or cellular phone companies. Most people do not consider these offers and do not make a change to the plans or services that they receive because they do not want to make a decision that requires serious consideration or thought. This is an example of the ________ bias</a:t>
            </a:r>
            <a:endParaRPr sz="2400"/>
          </a:p>
          <a:p>
            <a:pPr marL="457200" lvl="0" indent="-381000" algn="l" rtl="0">
              <a:spcBef>
                <a:spcPts val="600"/>
              </a:spcBef>
              <a:spcAft>
                <a:spcPts val="0"/>
              </a:spcAft>
              <a:buSzPts val="2400"/>
              <a:buAutoNum type="alphaUcPeriod"/>
            </a:pPr>
            <a:r>
              <a:rPr lang="en" sz="2400"/>
              <a:t>Actor-observer</a:t>
            </a:r>
            <a:endParaRPr sz="2400"/>
          </a:p>
          <a:p>
            <a:pPr marL="457200" lvl="0" indent="-381000" algn="l" rtl="0">
              <a:spcBef>
                <a:spcPts val="0"/>
              </a:spcBef>
              <a:spcAft>
                <a:spcPts val="0"/>
              </a:spcAft>
              <a:buSzPts val="2400"/>
              <a:buAutoNum type="alphaUcPeriod"/>
            </a:pPr>
            <a:r>
              <a:rPr lang="en" sz="2400"/>
              <a:t>Dual systems</a:t>
            </a:r>
            <a:endParaRPr sz="2400"/>
          </a:p>
          <a:p>
            <a:pPr marL="457200" lvl="0" indent="-381000" algn="l" rtl="0">
              <a:spcBef>
                <a:spcPts val="0"/>
              </a:spcBef>
              <a:spcAft>
                <a:spcPts val="0"/>
              </a:spcAft>
              <a:buSzPts val="2400"/>
              <a:buAutoNum type="alphaUcPeriod"/>
            </a:pPr>
            <a:r>
              <a:rPr lang="en" sz="2400"/>
              <a:t>Self-serving</a:t>
            </a:r>
            <a:endParaRPr sz="2400"/>
          </a:p>
          <a:p>
            <a:pPr marL="457200" lvl="0" indent="-381000" algn="l" rtl="0">
              <a:spcBef>
                <a:spcPts val="0"/>
              </a:spcBef>
              <a:spcAft>
                <a:spcPts val="0"/>
              </a:spcAft>
              <a:buSzPts val="2400"/>
              <a:buAutoNum type="alphaUcPeriod"/>
            </a:pPr>
            <a:r>
              <a:rPr lang="en" sz="2400"/>
              <a:t>Status quo</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Splitting Decision-making &amp; Reasoning</a:t>
            </a:r>
            <a:endParaRPr sz="3000"/>
          </a:p>
        </p:txBody>
      </p:sp>
      <p:sp>
        <p:nvSpPr>
          <p:cNvPr id="116" name="Google Shape;116;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Making Judgements (Friday)</a:t>
            </a:r>
            <a:endParaRPr/>
          </a:p>
          <a:p>
            <a:pPr marL="457200" lvl="0" indent="-419100" algn="l" rtl="0">
              <a:spcBef>
                <a:spcPts val="0"/>
              </a:spcBef>
              <a:spcAft>
                <a:spcPts val="0"/>
              </a:spcAft>
              <a:buSzPts val="3000"/>
              <a:buChar char="▷"/>
            </a:pPr>
            <a:r>
              <a:rPr lang="en"/>
              <a:t>Decision-making: Choosing Among Alternatives (Today)</a:t>
            </a:r>
            <a:endParaRPr/>
          </a:p>
          <a:p>
            <a:pPr marL="457200" lvl="0" indent="-419100" algn="l" rtl="0">
              <a:spcBef>
                <a:spcPts val="0"/>
              </a:spcBef>
              <a:spcAft>
                <a:spcPts val="0"/>
              </a:spcAft>
              <a:buSzPts val="3000"/>
              <a:buChar char="▷"/>
            </a:pPr>
            <a:r>
              <a:rPr lang="en"/>
              <a:t>Deductive Reasoning: Syllogisms &amp; Logic (Monday)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2"/>
          <p:cNvSpPr txBox="1">
            <a:spLocks noGrp="1"/>
          </p:cNvSpPr>
          <p:nvPr>
            <p:ph type="body" idx="1"/>
          </p:nvPr>
        </p:nvSpPr>
        <p:spPr>
          <a:xfrm>
            <a:off x="893700" y="2000"/>
            <a:ext cx="68529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Cecile has dreamed of owning her own home for years, and she can finally afford a small cottage in an older neighborhood. She notices that she feels more positive about her home when she drives home by the abandoned shacks, but she hates her home when driving past the fancy mansions with their large lawns. Cecile's emotions are influenced by</a:t>
            </a:r>
            <a:endParaRPr sz="2400"/>
          </a:p>
          <a:p>
            <a:pPr marL="457200" lvl="0" indent="-381000" algn="l" rtl="0">
              <a:spcBef>
                <a:spcPts val="600"/>
              </a:spcBef>
              <a:spcAft>
                <a:spcPts val="0"/>
              </a:spcAft>
              <a:buSzPts val="2400"/>
              <a:buAutoNum type="alphaUcPeriod"/>
            </a:pPr>
            <a:r>
              <a:rPr lang="en" sz="2400"/>
              <a:t>The principle of diversity</a:t>
            </a:r>
            <a:endParaRPr sz="2400"/>
          </a:p>
          <a:p>
            <a:pPr marL="457200" lvl="0" indent="-381000" algn="l" rtl="0">
              <a:spcBef>
                <a:spcPts val="0"/>
              </a:spcBef>
              <a:spcAft>
                <a:spcPts val="0"/>
              </a:spcAft>
              <a:buSzPts val="2400"/>
              <a:buAutoNum type="alphaUcPeriod"/>
            </a:pPr>
            <a:r>
              <a:rPr lang="en" sz="2400"/>
              <a:t>Confirmation bias</a:t>
            </a:r>
            <a:endParaRPr sz="2400"/>
          </a:p>
          <a:p>
            <a:pPr marL="457200" lvl="0" indent="-381000" algn="l" rtl="0">
              <a:spcBef>
                <a:spcPts val="0"/>
              </a:spcBef>
              <a:spcAft>
                <a:spcPts val="0"/>
              </a:spcAft>
              <a:buSzPts val="2400"/>
              <a:buAutoNum type="alphaUcPeriod"/>
            </a:pPr>
            <a:r>
              <a:rPr lang="en" sz="2400"/>
              <a:t>The framing effect</a:t>
            </a:r>
            <a:endParaRPr sz="2400"/>
          </a:p>
          <a:p>
            <a:pPr marL="457200" lvl="0" indent="-381000" algn="l" rtl="0">
              <a:spcBef>
                <a:spcPts val="0"/>
              </a:spcBef>
              <a:spcAft>
                <a:spcPts val="0"/>
              </a:spcAft>
              <a:buSzPts val="2400"/>
              <a:buAutoNum type="alphaUcPeriod"/>
            </a:pPr>
            <a:r>
              <a:rPr lang="en" sz="2400"/>
              <a:t>The law of large numbers</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MC Answer Key</a:t>
            </a:r>
            <a:endParaRPr/>
          </a:p>
        </p:txBody>
      </p:sp>
      <p:sp>
        <p:nvSpPr>
          <p:cNvPr id="397" name="Google Shape;397;p6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Slide 44: C</a:t>
            </a:r>
            <a:endParaRPr sz="2400"/>
          </a:p>
          <a:p>
            <a:pPr marL="0" lvl="0" indent="0" algn="l" rtl="0">
              <a:spcBef>
                <a:spcPts val="600"/>
              </a:spcBef>
              <a:spcAft>
                <a:spcPts val="0"/>
              </a:spcAft>
              <a:buNone/>
            </a:pPr>
            <a:r>
              <a:rPr lang="en" sz="2400"/>
              <a:t>Slide 45: A</a:t>
            </a:r>
            <a:endParaRPr sz="2400"/>
          </a:p>
          <a:p>
            <a:pPr marL="0" lvl="0" indent="0" algn="l" rtl="0">
              <a:spcBef>
                <a:spcPts val="600"/>
              </a:spcBef>
              <a:spcAft>
                <a:spcPts val="0"/>
              </a:spcAft>
              <a:buNone/>
            </a:pPr>
            <a:r>
              <a:rPr lang="en" sz="2400"/>
              <a:t>Slide 46: A</a:t>
            </a:r>
            <a:endParaRPr sz="2400"/>
          </a:p>
          <a:p>
            <a:pPr marL="0" lvl="0" indent="0" algn="l" rtl="0">
              <a:spcBef>
                <a:spcPts val="600"/>
              </a:spcBef>
              <a:spcAft>
                <a:spcPts val="0"/>
              </a:spcAft>
              <a:buNone/>
            </a:pPr>
            <a:r>
              <a:rPr lang="en" sz="2400"/>
              <a:t>Slide 47: D</a:t>
            </a:r>
            <a:endParaRPr sz="2400"/>
          </a:p>
          <a:p>
            <a:pPr marL="0" lvl="0" indent="0" algn="l" rtl="0">
              <a:spcBef>
                <a:spcPts val="600"/>
              </a:spcBef>
              <a:spcAft>
                <a:spcPts val="0"/>
              </a:spcAft>
              <a:buNone/>
            </a:pPr>
            <a:r>
              <a:rPr lang="en" sz="2400"/>
              <a:t>Slide 48: D</a:t>
            </a:r>
            <a:endParaRPr sz="2400"/>
          </a:p>
          <a:p>
            <a:pPr marL="0" lvl="0" indent="0" algn="l" rtl="0">
              <a:spcBef>
                <a:spcPts val="600"/>
              </a:spcBef>
              <a:spcAft>
                <a:spcPts val="0"/>
              </a:spcAft>
              <a:buNone/>
            </a:pPr>
            <a:r>
              <a:rPr lang="en" sz="2400"/>
              <a:t>Slide 49: D</a:t>
            </a:r>
            <a:endParaRPr sz="2400"/>
          </a:p>
          <a:p>
            <a:pPr marL="0" lvl="0" indent="0" algn="l" rtl="0">
              <a:spcBef>
                <a:spcPts val="600"/>
              </a:spcBef>
              <a:spcAft>
                <a:spcPts val="0"/>
              </a:spcAft>
              <a:buNone/>
            </a:pPr>
            <a:r>
              <a:rPr lang="en" sz="2400"/>
              <a:t>Slide 50: C</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Endowment Effect</a:t>
            </a:r>
            <a:endParaRPr/>
          </a:p>
        </p:txBody>
      </p:sp>
      <p:sp>
        <p:nvSpPr>
          <p:cNvPr id="122" name="Google Shape;122;p1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Retain the object you own than acquire the same object when you don’t own it</a:t>
            </a:r>
            <a:endParaRPr/>
          </a:p>
          <a:p>
            <a:pPr marL="0" lvl="0" indent="0" algn="l" rtl="0">
              <a:spcBef>
                <a:spcPts val="600"/>
              </a:spcBef>
              <a:spcAft>
                <a:spcPts val="0"/>
              </a:spcAft>
              <a:buNone/>
            </a:pPr>
            <a:endParaRPr/>
          </a:p>
          <a:p>
            <a:pPr marL="0" lvl="0" indent="0" algn="l" rtl="0">
              <a:spcBef>
                <a:spcPts val="600"/>
              </a:spcBef>
              <a:spcAft>
                <a:spcPts val="0"/>
              </a:spcAft>
              <a:buNone/>
            </a:pPr>
            <a:r>
              <a:rPr lang="en" sz="2400"/>
              <a:t>“What belongs to us, and what we give away, always seems very precious to us.” -Aristotle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Clr>
                <a:schemeClr val="dk1"/>
              </a:buClr>
              <a:buSzPts val="1100"/>
              <a:buFont typeface="Arial"/>
              <a:buNone/>
            </a:pPr>
            <a:r>
              <a:rPr lang="en" sz="3000">
                <a:solidFill>
                  <a:srgbClr val="677480"/>
                </a:solidFill>
                <a:latin typeface="Lato"/>
                <a:ea typeface="Lato"/>
                <a:cs typeface="Lato"/>
                <a:sym typeface="Lato"/>
              </a:rPr>
              <a:t>Today’s thesis statement:</a:t>
            </a:r>
            <a:endParaRPr/>
          </a:p>
        </p:txBody>
      </p:sp>
      <p:sp>
        <p:nvSpPr>
          <p:cNvPr id="128" name="Google Shape;128;p1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r>
              <a:rPr lang="en"/>
              <a:t>Even if we think we are, on balance, rational people, a lot of things other than rationality affect our decisions!</a:t>
            </a:r>
            <a:endParaRPr/>
          </a:p>
          <a:p>
            <a:pPr marL="0" lvl="0" indent="0" algn="l" rtl="0">
              <a:spcBef>
                <a:spcPts val="6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our decision-making isn’t entirely rational</a:t>
            </a:r>
            <a:endParaRPr sz="3000"/>
          </a:p>
        </p:txBody>
      </p:sp>
      <p:sp>
        <p:nvSpPr>
          <p:cNvPr id="134" name="Google Shape;134;p2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Expected utility theory</a:t>
            </a:r>
            <a:endParaRPr sz="1800"/>
          </a:p>
          <a:p>
            <a:pPr marL="914400" lvl="1" indent="-342900" algn="l" rtl="0">
              <a:spcBef>
                <a:spcPts val="0"/>
              </a:spcBef>
              <a:spcAft>
                <a:spcPts val="0"/>
              </a:spcAft>
              <a:buSzPts val="1800"/>
              <a:buChar char="○"/>
            </a:pPr>
            <a:r>
              <a:rPr lang="en" sz="1800"/>
              <a:t>…and how we don’t actually behave in accordance with it</a:t>
            </a:r>
            <a:endParaRPr sz="1800"/>
          </a:p>
          <a:p>
            <a:pPr marL="457200" lvl="0" indent="-342900" algn="l" rtl="0">
              <a:spcBef>
                <a:spcPts val="0"/>
              </a:spcBef>
              <a:spcAft>
                <a:spcPts val="0"/>
              </a:spcAft>
              <a:buSzPts val="1800"/>
              <a:buChar char="▷"/>
            </a:pPr>
            <a:r>
              <a:rPr lang="en" sz="1800"/>
              <a:t>Dual-systems theory</a:t>
            </a:r>
            <a:endParaRPr sz="1800"/>
          </a:p>
          <a:p>
            <a:pPr marL="0" lvl="0" indent="0" algn="l" rtl="0">
              <a:spcBef>
                <a:spcPts val="60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Expected Utility</a:t>
            </a:r>
            <a:endParaRPr/>
          </a:p>
        </p:txBody>
      </p:sp>
      <p:sp>
        <p:nvSpPr>
          <p:cNvPr id="140" name="Google Shape;140;p21"/>
          <p:cNvSpPr txBox="1">
            <a:spLocks noGrp="1"/>
          </p:cNvSpPr>
          <p:nvPr>
            <p:ph type="body" idx="1"/>
          </p:nvPr>
        </p:nvSpPr>
        <p:spPr>
          <a:xfrm>
            <a:off x="893700" y="1373600"/>
            <a:ext cx="68175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People are rational</a:t>
            </a:r>
            <a:endParaRPr sz="1800"/>
          </a:p>
          <a:p>
            <a:pPr marL="457200" lvl="0" indent="-342900" algn="l" rtl="0">
              <a:spcBef>
                <a:spcPts val="0"/>
              </a:spcBef>
              <a:spcAft>
                <a:spcPts val="0"/>
              </a:spcAft>
              <a:buSzPts val="1800"/>
              <a:buChar char="▷"/>
            </a:pPr>
            <a:r>
              <a:rPr lang="en" sz="1800"/>
              <a:t>If they have all the relevant information, they will behave in the optimal way for their own benefit</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“Maximize expected utility”</a:t>
            </a:r>
            <a:endParaRPr sz="1800"/>
          </a:p>
          <a:p>
            <a:pPr marL="914400" lvl="1" indent="-342900" algn="l" rtl="0">
              <a:spcBef>
                <a:spcPts val="0"/>
              </a:spcBef>
              <a:spcAft>
                <a:spcPts val="0"/>
              </a:spcAft>
              <a:buSzPts val="1800"/>
              <a:buChar char="○"/>
            </a:pPr>
            <a:r>
              <a:rPr lang="en" sz="1800"/>
              <a:t>On this theory, utility = $$</a:t>
            </a:r>
            <a:endParaRPr sz="1800"/>
          </a:p>
          <a:p>
            <a:pPr marL="914400" lvl="1" indent="-342900" algn="l" rtl="0">
              <a:spcBef>
                <a:spcPts val="0"/>
              </a:spcBef>
              <a:spcAft>
                <a:spcPts val="0"/>
              </a:spcAft>
              <a:buSzPts val="1800"/>
              <a:buChar char="○"/>
            </a:pPr>
            <a:r>
              <a:rPr lang="en" sz="1800"/>
              <a:t>Maximize money</a:t>
            </a:r>
            <a:endParaRPr sz="1800"/>
          </a:p>
          <a:p>
            <a:pPr marL="1371600" lvl="2" indent="-342900" algn="l" rtl="0">
              <a:spcBef>
                <a:spcPts val="0"/>
              </a:spcBef>
              <a:spcAft>
                <a:spcPts val="0"/>
              </a:spcAft>
              <a:buSzPts val="1800"/>
              <a:buChar char="■"/>
            </a:pPr>
            <a:r>
              <a:rPr lang="en" sz="1800"/>
              <a:t>Good: specific procedures to determine “best choice”</a:t>
            </a:r>
            <a:endParaRPr sz="1800"/>
          </a:p>
          <a:p>
            <a:pPr marL="1371600" lvl="2" indent="-342900" algn="l" rtl="0">
              <a:spcBef>
                <a:spcPts val="0"/>
              </a:spcBef>
              <a:spcAft>
                <a:spcPts val="0"/>
              </a:spcAft>
              <a:buSzPts val="1800"/>
              <a:buChar char="■"/>
            </a:pPr>
            <a:r>
              <a:rPr lang="en" sz="1800"/>
              <a:t>BUT….</a:t>
            </a:r>
            <a:endParaRPr sz="1800"/>
          </a:p>
          <a:p>
            <a:pPr marL="0" lvl="0" indent="0" algn="l" rtl="0">
              <a:spcBef>
                <a:spcPts val="600"/>
              </a:spcBef>
              <a:spcAft>
                <a:spcPts val="0"/>
              </a:spcAft>
              <a:buNone/>
            </a:pPr>
            <a:endParaRPr sz="1800"/>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3635</Words>
  <Application>Microsoft Office PowerPoint</Application>
  <PresentationFormat>On-screen Show (16:9)</PresentationFormat>
  <Paragraphs>330</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Lato</vt:lpstr>
      <vt:lpstr>Calibri</vt:lpstr>
      <vt:lpstr>Raleway</vt:lpstr>
      <vt:lpstr>Antonio template</vt:lpstr>
      <vt:lpstr>PSY102: Introduction to Cognitive Psychology Day 16 (06/06/19): Decision-making </vt:lpstr>
      <vt:lpstr>Today’s Goals + Agenda</vt:lpstr>
      <vt:lpstr>Tomorrow’s Work</vt:lpstr>
      <vt:lpstr>Judgment &amp; Decision-Making</vt:lpstr>
      <vt:lpstr>Splitting Decision-making &amp; Reasoning</vt:lpstr>
      <vt:lpstr>Endowment Effect</vt:lpstr>
      <vt:lpstr>Today’s thesis statement:</vt:lpstr>
      <vt:lpstr>How our decision-making isn’t entirely rational</vt:lpstr>
      <vt:lpstr>Expected Utility</vt:lpstr>
      <vt:lpstr>But we tend NOT to maximize our expected utility</vt:lpstr>
      <vt:lpstr>But we tend NOT to maximize our expected utility</vt:lpstr>
      <vt:lpstr>But we tend NOT to maximize our expected utility</vt:lpstr>
      <vt:lpstr>But we tend NOT to maximize our expected utility</vt:lpstr>
      <vt:lpstr>But we tend NOT to maximize our expected utility</vt:lpstr>
      <vt:lpstr>But we tend NOT to maximize our expected utility</vt:lpstr>
      <vt:lpstr>Emotions Affect Decisions, Too</vt:lpstr>
      <vt:lpstr>Emotions Affect Decisions, Too</vt:lpstr>
      <vt:lpstr>Our judgments about risk are also weird</vt:lpstr>
      <vt:lpstr>Our judgments about risk are also weird</vt:lpstr>
      <vt:lpstr>Our judgments about risk are also weird</vt:lpstr>
      <vt:lpstr>More Framing Effect</vt:lpstr>
      <vt:lpstr>Neuroeconomics</vt:lpstr>
      <vt:lpstr>Dual Systems Theory</vt:lpstr>
      <vt:lpstr>How do these theories play out in real-world contexts?</vt:lpstr>
      <vt:lpstr>PowerPoint Presentation</vt:lpstr>
      <vt:lpstr>PowerPoint Presentation</vt:lpstr>
      <vt:lpstr>Trolley Problem</vt:lpstr>
      <vt:lpstr>Pearson et al. (2018) Judgements about crimes</vt:lpstr>
      <vt:lpstr>Pearson et al. (2018)</vt:lpstr>
      <vt:lpstr>Pearson et al. (2018)</vt:lpstr>
      <vt:lpstr>Pearson et al. (2018)</vt:lpstr>
      <vt:lpstr>Pearson et al. (2018)</vt:lpstr>
      <vt:lpstr>Can we bias people to view evidence differently? How neuroscience shapes punishment (Lombrozo, 2014)</vt:lpstr>
      <vt:lpstr>Pryor et al. (2019) Arbitrary Social Norms</vt:lpstr>
      <vt:lpstr>Pryor et al. (2019)</vt:lpstr>
      <vt:lpstr>Pryor et al. (2019)</vt:lpstr>
      <vt:lpstr>Anchoring Heuristic</vt:lpstr>
      <vt:lpstr>Pryor et al. (2019)</vt:lpstr>
      <vt:lpstr>Pryor et al. (2019)</vt:lpstr>
      <vt:lpstr>Pryor et al. (2019)</vt:lpstr>
      <vt:lpstr>Today’s Goals + Agenda</vt:lpstr>
      <vt:lpstr>Participation + Minute Paper</vt:lpstr>
      <vt:lpstr>Additional Practice</vt:lpstr>
      <vt:lpstr>General Question</vt:lpstr>
      <vt:lpstr>PowerPoint Presentation</vt:lpstr>
      <vt:lpstr>PowerPoint Presentation</vt:lpstr>
      <vt:lpstr>PowerPoint Presentation</vt:lpstr>
      <vt:lpstr>PowerPoint Presentation</vt:lpstr>
      <vt:lpstr>PowerPoint Presentation</vt:lpstr>
      <vt:lpstr>PowerPoint Presentation</vt:lpstr>
      <vt:lpstr>MC 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16 (06/06/19): Decision-making </dc:title>
  <cp:lastModifiedBy>Christina Bejjani</cp:lastModifiedBy>
  <cp:revision>3</cp:revision>
  <dcterms:modified xsi:type="dcterms:W3CDTF">2019-06-06T14:50:05Z</dcterms:modified>
</cp:coreProperties>
</file>