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Raleway"/>
      <p:regular r:id="rId71"/>
      <p:bold r:id="rId72"/>
      <p:italic r:id="rId73"/>
      <p:boldItalic r:id="rId74"/>
    </p:embeddedFont>
    <p:embeddedFont>
      <p:font typeface="La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italic.fntdata"/><Relationship Id="rId72" Type="http://schemas.openxmlformats.org/officeDocument/2006/relationships/font" Target="fonts/Raleway-bold.fntdata"/><Relationship Id="rId31" Type="http://schemas.openxmlformats.org/officeDocument/2006/relationships/slide" Target="slides/slide26.xml"/><Relationship Id="rId75" Type="http://schemas.openxmlformats.org/officeDocument/2006/relationships/font" Target="fonts/Lato-regular.fntdata"/><Relationship Id="rId30" Type="http://schemas.openxmlformats.org/officeDocument/2006/relationships/slide" Target="slides/slide25.xml"/><Relationship Id="rId74" Type="http://schemas.openxmlformats.org/officeDocument/2006/relationships/font" Target="fonts/Raleway-boldItalic.fntdata"/><Relationship Id="rId33" Type="http://schemas.openxmlformats.org/officeDocument/2006/relationships/slide" Target="slides/slide28.xml"/><Relationship Id="rId77" Type="http://schemas.openxmlformats.org/officeDocument/2006/relationships/font" Target="fonts/Lato-italic.fntdata"/><Relationship Id="rId32" Type="http://schemas.openxmlformats.org/officeDocument/2006/relationships/slide" Target="slides/slide27.xml"/><Relationship Id="rId76" Type="http://schemas.openxmlformats.org/officeDocument/2006/relationships/font" Target="fonts/Lato-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Lato-boldItalic.fntdata"/><Relationship Id="rId71" Type="http://schemas.openxmlformats.org/officeDocument/2006/relationships/font" Target="fonts/Raleway-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ymKvS0XsM4w" TargetMode="External"/><Relationship Id="rId3" Type="http://schemas.openxmlformats.org/officeDocument/2006/relationships/hyperlink" Target="https://www.youtube.com/watch?v=ymKvS0XsM4w"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b3b7476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b3b7476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Spatial: Different parts of mental image represent different parts of space (like a visual image)</a:t>
            </a:r>
            <a:endParaRPr/>
          </a:p>
          <a:p>
            <a:pPr indent="0" lvl="0" marL="0" rtl="0" algn="l">
              <a:spcBef>
                <a:spcPts val="0"/>
              </a:spcBef>
              <a:spcAft>
                <a:spcPts val="0"/>
              </a:spcAft>
              <a:buClr>
                <a:schemeClr val="dk1"/>
              </a:buClr>
              <a:buSzPts val="1100"/>
              <a:buFont typeface="Arial"/>
              <a:buNone/>
            </a:pPr>
            <a:r>
              <a:rPr lang="en"/>
              <a:t>•Spatial correspondence between imagery and perception</a:t>
            </a:r>
            <a:endParaRPr/>
          </a:p>
          <a:p>
            <a:pPr indent="0" lvl="0" marL="0" rtl="0" algn="l">
              <a:spcBef>
                <a:spcPts val="0"/>
              </a:spcBef>
              <a:spcAft>
                <a:spcPts val="0"/>
              </a:spcAft>
              <a:buClr>
                <a:schemeClr val="dk1"/>
              </a:buClr>
              <a:buSzPts val="1100"/>
              <a:buFont typeface="Arial"/>
              <a:buNone/>
            </a:pPr>
            <a:r>
              <a:rPr lang="en"/>
              <a:t>–Mental scanning</a:t>
            </a:r>
            <a:endParaRPr/>
          </a:p>
          <a:p>
            <a:pPr indent="0" lvl="0" marL="0" rtl="0" algn="l">
              <a:spcBef>
                <a:spcPts val="0"/>
              </a:spcBef>
              <a:spcAft>
                <a:spcPts val="0"/>
              </a:spcAft>
              <a:buClr>
                <a:schemeClr val="dk1"/>
              </a:buClr>
              <a:buSzPts val="1100"/>
              <a:buFont typeface="Arial"/>
              <a:buNone/>
            </a:pPr>
            <a:r>
              <a:rPr lang="en"/>
              <a:t>–Participants create mental images and then scan them in their minds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Propositional representation &amp; tacit knowledge explanation: imagery is like language, abstractly represented; tacit knowledge: “what should this look like?”</a:t>
            </a:r>
            <a:endParaRPr/>
          </a:p>
          <a:p>
            <a:pPr indent="0" lvl="0" marL="0" rtl="0" algn="l">
              <a:spcBef>
                <a:spcPts val="0"/>
              </a:spcBef>
              <a:spcAft>
                <a:spcPts val="0"/>
              </a:spcAft>
              <a:buClr>
                <a:schemeClr val="dk1"/>
              </a:buClr>
              <a:buSzPts val="1100"/>
              <a:buFont typeface="Arial"/>
              <a:buNone/>
            </a:pPr>
            <a:r>
              <a:rPr lang="en"/>
              <a:t>•Spatial representation is an epiphenomenon</a:t>
            </a:r>
            <a:endParaRPr/>
          </a:p>
          <a:p>
            <a:pPr indent="0" lvl="0" marL="0" rtl="0" algn="l">
              <a:spcBef>
                <a:spcPts val="0"/>
              </a:spcBef>
              <a:spcAft>
                <a:spcPts val="0"/>
              </a:spcAft>
              <a:buClr>
                <a:schemeClr val="dk1"/>
              </a:buClr>
              <a:buSzPts val="1100"/>
              <a:buFont typeface="Arial"/>
              <a:buNone/>
            </a:pPr>
            <a:r>
              <a:rPr lang="en"/>
              <a:t>–Accompanies real mechanism but is not actually a part of it</a:t>
            </a:r>
            <a:endParaRPr/>
          </a:p>
          <a:p>
            <a:pPr indent="0" lvl="0" marL="0" rtl="0" algn="l">
              <a:spcBef>
                <a:spcPts val="0"/>
              </a:spcBef>
              <a:spcAft>
                <a:spcPts val="0"/>
              </a:spcAft>
              <a:buClr>
                <a:schemeClr val="dk1"/>
              </a:buClr>
              <a:buSzPts val="1100"/>
              <a:buFont typeface="Arial"/>
              <a:buNone/>
            </a:pPr>
            <a:r>
              <a:rPr lang="en"/>
              <a:t>•Proposed that imagery is propositional</a:t>
            </a:r>
            <a:endParaRPr/>
          </a:p>
          <a:p>
            <a:pPr indent="0" lvl="0" marL="0" rtl="0" algn="l">
              <a:spcBef>
                <a:spcPts val="0"/>
              </a:spcBef>
              <a:spcAft>
                <a:spcPts val="0"/>
              </a:spcAft>
              <a:buClr>
                <a:schemeClr val="dk1"/>
              </a:buClr>
              <a:buSzPts val="1100"/>
              <a:buFont typeface="Arial"/>
              <a:buNone/>
            </a:pPr>
            <a:r>
              <a:rPr lang="en"/>
              <a:t>–Can be represented by abstract symbols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b3b7476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b3b7476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b3b7476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b3b7476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–Imagery debate</a:t>
            </a:r>
            <a:endParaRPr/>
          </a:p>
          <a:p>
            <a:pPr indent="0" lvl="0" marL="0" rtl="0" algn="l">
              <a:spcBef>
                <a:spcPts val="0"/>
              </a:spcBef>
              <a:spcAft>
                <a:spcPts val="0"/>
              </a:spcAft>
              <a:buClr>
                <a:schemeClr val="dk1"/>
              </a:buClr>
              <a:buSzPts val="1100"/>
              <a:buFont typeface="Arial"/>
              <a:buNone/>
            </a:pPr>
            <a:r>
              <a:rPr lang="en"/>
              <a:t>•Proposition representation: symbols, language</a:t>
            </a:r>
            <a:endParaRPr/>
          </a:p>
          <a:p>
            <a:pPr indent="0" lvl="0" marL="0" rtl="0" algn="l">
              <a:spcBef>
                <a:spcPts val="0"/>
              </a:spcBef>
              <a:spcAft>
                <a:spcPts val="0"/>
              </a:spcAft>
              <a:buClr>
                <a:schemeClr val="dk1"/>
              </a:buClr>
              <a:buSzPts val="1100"/>
              <a:buFont typeface="Arial"/>
              <a:buNone/>
            </a:pPr>
            <a:r>
              <a:rPr lang="en"/>
              <a:t>•Depictive representation: similar to realistic pictures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b3b7476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b3b7476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subject – is this number mirror image or not?”</a:t>
            </a:r>
            <a:endParaRPr/>
          </a:p>
          <a:p>
            <a:pPr indent="0" lvl="0" marL="0" rtl="0" algn="l">
              <a:spcBef>
                <a:spcPts val="0"/>
              </a:spcBef>
              <a:spcAft>
                <a:spcPts val="0"/>
              </a:spcAft>
              <a:buNone/>
            </a:pPr>
            <a:r>
              <a:rPr lang="en"/>
              <a:t>Visual stimulus… now off screen - it’s a mental image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b3b747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b3b747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b3b7476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b3b7476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9b3b7476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9b3b7476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9b3b7476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9b3b7476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87f4801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7f480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7f4801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7f4801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Propositional representation: mental relationships between objects are represented by symbols and not by mental images of the scene → is an abstract, language-like representation → storage is not visual or spatial, nor does it physically resemble the stimulus → they are symbolic and descriptive</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Depictive representation (analog code): states that a representation created in the mind (a mental representation) closely resembles the physical object → images are stored in a code that closely matches the way it looks in the real word</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Applying to demo likely relies on how easy it was for each person (visual vs. descriptive). And this can obviously be applied to whether you learn or remember things better etc.</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9b3b747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9b3b747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b3b7476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9b3b7476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9b3b7476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9b3b7476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9b3b7476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9b3b7476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•Spatial correspondence between imagery and perception</a:t>
            </a:r>
            <a:endParaRPr/>
          </a:p>
          <a:p>
            <a:pPr indent="0" lvl="0" marL="0" rtl="0" algn="l">
              <a:spcBef>
                <a:spcPts val="0"/>
              </a:spcBef>
              <a:spcAft>
                <a:spcPts val="0"/>
              </a:spcAft>
              <a:buClr>
                <a:schemeClr val="dk1"/>
              </a:buClr>
              <a:buSzPts val="1100"/>
              <a:buFont typeface="Arial"/>
              <a:buNone/>
            </a:pPr>
            <a:r>
              <a:rPr lang="en"/>
              <a:t>–Mental scanning</a:t>
            </a:r>
            <a:endParaRPr/>
          </a:p>
          <a:p>
            <a:pPr indent="0" lvl="0" marL="0" rtl="0" algn="l">
              <a:spcBef>
                <a:spcPts val="0"/>
              </a:spcBef>
              <a:spcAft>
                <a:spcPts val="0"/>
              </a:spcAft>
              <a:buNone/>
            </a:pPr>
            <a:r>
              <a:rPr lang="en"/>
              <a:t>–Participants create mental images and then scan them in their minds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9b3b7476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9b3b7476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9b3b7476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9b3b7476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–More distractions when scanning longer distances may have increased reaction time</a:t>
            </a:r>
            <a:endParaRPr/>
          </a:p>
          <a:p>
            <a:pPr indent="0" lvl="0" marL="0" rtl="0" algn="l">
              <a:spcBef>
                <a:spcPts val="0"/>
              </a:spcBef>
              <a:spcAft>
                <a:spcPts val="0"/>
              </a:spcAft>
              <a:buClr>
                <a:schemeClr val="dk1"/>
              </a:buClr>
              <a:buSzPts val="1100"/>
              <a:buFont typeface="Arial"/>
              <a:buNone/>
            </a:pPr>
            <a:r>
              <a:rPr lang="en"/>
              <a:t>–Interesting things encountered during the mental scan are responsible for these distractions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9b3b7476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9b3b7476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–Island with 7 locations, 21 trips</a:t>
            </a:r>
            <a:endParaRPr/>
          </a:p>
          <a:p>
            <a:pPr indent="0" lvl="0" marL="0" rtl="0" algn="l">
              <a:spcBef>
                <a:spcPts val="0"/>
              </a:spcBef>
              <a:spcAft>
                <a:spcPts val="0"/>
              </a:spcAft>
              <a:buClr>
                <a:schemeClr val="dk1"/>
              </a:buClr>
              <a:buSzPts val="1100"/>
              <a:buFont typeface="Arial"/>
              <a:buNone/>
            </a:pPr>
            <a:r>
              <a:rPr lang="en"/>
              <a:t>–It took longer to scan between greater distances</a:t>
            </a:r>
            <a:endParaRPr/>
          </a:p>
          <a:p>
            <a:pPr indent="0" lvl="0" marL="0" rtl="0" algn="l">
              <a:spcBef>
                <a:spcPts val="0"/>
              </a:spcBef>
              <a:spcAft>
                <a:spcPts val="0"/>
              </a:spcAft>
              <a:buClr>
                <a:schemeClr val="dk1"/>
              </a:buClr>
              <a:buSzPts val="1100"/>
              <a:buFont typeface="Arial"/>
              <a:buNone/>
            </a:pPr>
            <a:r>
              <a:rPr lang="en"/>
              <a:t>–Visual imagery is spatial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9b3b7476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9b3b7476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experience imagery as spatial, but underlying representation doesn’t have to be spatial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9b3b7476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9b3b7476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9b3b7476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9b3b7476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9b3b7476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9b3b7476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then scanning across the boat would require a longer time for longer distances, because you have multiple “links” of representations to get through (anchor to front deck to cabin to rear deck to motor, etc.)</a:t>
            </a:r>
            <a:endParaRPr/>
          </a:p>
          <a:p>
            <a:pPr indent="0" lvl="0" marL="0" rtl="0" algn="l">
              <a:spcBef>
                <a:spcPts val="0"/>
              </a:spcBef>
              <a:spcAft>
                <a:spcPts val="0"/>
              </a:spcAft>
              <a:buNone/>
            </a:pPr>
            <a:r>
              <a:rPr lang="en"/>
              <a:t>-responding to Kosslyn’s tasks based on what they know about what usually happens when they’re looking at a real scene; so if you know it takes longer to get to longer distances, they’re really simulating that.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b3b74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b3b747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9b3b7476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9b3b7476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9b3b7476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9b3b7476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b3b7476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9b3b7476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 the arrow pointing to any of the dots you just saw?</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9b3b7476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9b3b7476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9b3b7476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9b3b7476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9b3b7476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9b3b7476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Was the arrow pointing to any of the dots you just saw?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9b3b7476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9b3b7476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9b3b7476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9b3b7476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9b3b7476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9b3b7476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questions more quickly about the animal that fills the visual field more fully</a:t>
            </a:r>
            <a:endParaRPr/>
          </a:p>
          <a:p>
            <a:pPr indent="0" lvl="0" marL="0" rtl="0" algn="l">
              <a:spcBef>
                <a:spcPts val="0"/>
              </a:spcBef>
              <a:spcAft>
                <a:spcPts val="0"/>
              </a:spcAft>
              <a:buNone/>
            </a:pPr>
            <a:r>
              <a:rPr lang="en"/>
              <a:t>-imagine you’re walking toward their mental image of an animal - how far away they were from the animal when they began to experience “overflow” (image filled visual field, edges started becoming fuzzy)</a:t>
            </a:r>
            <a:endParaRPr/>
          </a:p>
          <a:p>
            <a:pPr indent="0" lvl="0" marL="0" rtl="0" algn="l">
              <a:spcBef>
                <a:spcPts val="0"/>
              </a:spcBef>
              <a:spcAft>
                <a:spcPts val="0"/>
              </a:spcAft>
              <a:buNone/>
            </a:pPr>
            <a:r>
              <a:rPr lang="en"/>
              <a:t>-had to move closer to small animals than to large animals, just as they would if actually walking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9b3b7476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9b3b7476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-subjects asked to create banana, researcher also backprojecting banana onto screen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b3b747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b3b747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Perception was Day 3. Today, we’re three days away from last day of class.</a:t>
            </a:r>
            <a:endParaRPr/>
          </a:p>
          <a:p>
            <a:pPr indent="0" lvl="0" marL="0" rtl="0" algn="l">
              <a:spcBef>
                <a:spcPts val="0"/>
              </a:spcBef>
              <a:spcAft>
                <a:spcPts val="0"/>
              </a:spcAft>
              <a:buNone/>
            </a:pPr>
            <a:r>
              <a:rPr lang="en"/>
              <a:t>Nice cyclical way of returning to the start point - thinking about how all these concepts relate.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9b3b7476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9b3b7476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basic replication of the Perky expt, where subjects are imagining either letter H or T on screen. Press a button that makes squares flash, one after the other. One of the squares contained target letter - either T or H. Target letter detected more accurately when person was imagining the same letter than the different letter.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9b3b7476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9b3b7476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•Imagery neurons respond to both perceiving and imagining an object</a:t>
            </a:r>
            <a:endParaRPr/>
          </a:p>
          <a:p>
            <a:pPr indent="0" lvl="0" marL="0" rtl="0" algn="l">
              <a:spcBef>
                <a:spcPts val="0"/>
              </a:spcBef>
              <a:spcAft>
                <a:spcPts val="0"/>
              </a:spcAft>
              <a:buClr>
                <a:schemeClr val="dk1"/>
              </a:buClr>
              <a:buSzPts val="1100"/>
              <a:buFont typeface="Arial"/>
              <a:buNone/>
            </a:pPr>
            <a:r>
              <a:rPr lang="en"/>
              <a:t>–Overlap in brain activation</a:t>
            </a:r>
            <a:endParaRPr/>
          </a:p>
          <a:p>
            <a:pPr indent="0" lvl="0" marL="0" rtl="0" algn="l">
              <a:spcBef>
                <a:spcPts val="0"/>
              </a:spcBef>
              <a:spcAft>
                <a:spcPts val="0"/>
              </a:spcAft>
              <a:buNone/>
            </a:pPr>
            <a:r>
              <a:rPr lang="en"/>
              <a:t>–Visual cortex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 Bihan et al. (1993)</a:t>
            </a:r>
            <a:endParaRPr/>
          </a:p>
          <a:p>
            <a:pPr indent="0" lvl="0" marL="0" rtl="0" algn="l">
              <a:spcBef>
                <a:spcPts val="0"/>
              </a:spcBef>
              <a:spcAft>
                <a:spcPts val="0"/>
              </a:spcAft>
              <a:buClr>
                <a:schemeClr val="dk1"/>
              </a:buClr>
              <a:buSzPts val="1100"/>
              <a:buFont typeface="Arial"/>
              <a:buNone/>
            </a:pPr>
            <a:r>
              <a:rPr lang="en"/>
              <a:t>–Overlap in brain activation</a:t>
            </a:r>
            <a:endParaRPr/>
          </a:p>
          <a:p>
            <a:pPr indent="0" lvl="0" marL="0" rtl="0" algn="l">
              <a:spcBef>
                <a:spcPts val="0"/>
              </a:spcBef>
              <a:spcAft>
                <a:spcPts val="0"/>
              </a:spcAft>
              <a:buClr>
                <a:schemeClr val="dk1"/>
              </a:buClr>
              <a:buSzPts val="1100"/>
              <a:buFont typeface="Arial"/>
              <a:buNone/>
            </a:pPr>
            <a:r>
              <a:rPr lang="en"/>
              <a:t>–Visual cortex</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•Ganis and coworkers (2004)</a:t>
            </a:r>
            <a:endParaRPr/>
          </a:p>
          <a:p>
            <a:pPr indent="0" lvl="0" marL="0" rtl="0" algn="l">
              <a:spcBef>
                <a:spcPts val="0"/>
              </a:spcBef>
              <a:spcAft>
                <a:spcPts val="0"/>
              </a:spcAft>
              <a:buClr>
                <a:schemeClr val="dk1"/>
              </a:buClr>
              <a:buSzPts val="1100"/>
              <a:buFont typeface="Arial"/>
              <a:buNone/>
            </a:pPr>
            <a:r>
              <a:rPr lang="en"/>
              <a:t>–Complete overlap of activation by perception and imagery in front of the brain</a:t>
            </a:r>
            <a:endParaRPr/>
          </a:p>
          <a:p>
            <a:pPr indent="0" lvl="0" marL="0" rtl="0" algn="l">
              <a:spcBef>
                <a:spcPts val="0"/>
              </a:spcBef>
              <a:spcAft>
                <a:spcPts val="0"/>
              </a:spcAft>
              <a:buNone/>
            </a:pPr>
            <a:r>
              <a:rPr lang="en"/>
              <a:t>–Differences near back of the brain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•Amedi and coworkers (2005)</a:t>
            </a:r>
            <a:endParaRPr/>
          </a:p>
          <a:p>
            <a:pPr indent="0" lvl="0" marL="0" rtl="0" algn="l">
              <a:spcBef>
                <a:spcPts val="0"/>
              </a:spcBef>
              <a:spcAft>
                <a:spcPts val="0"/>
              </a:spcAft>
              <a:buNone/>
            </a:pPr>
            <a:r>
              <a:rPr lang="en"/>
              <a:t>–Again, overlap</a:t>
            </a:r>
            <a:endParaRPr/>
          </a:p>
          <a:p>
            <a:pPr indent="0" lvl="0" marL="0" rtl="0" algn="l">
              <a:spcBef>
                <a:spcPts val="0"/>
              </a:spcBef>
              <a:spcAft>
                <a:spcPts val="0"/>
              </a:spcAft>
              <a:buNone/>
            </a:pPr>
            <a:r>
              <a:rPr lang="en"/>
              <a:t>–Deactivation of non-visual areas of brain</a:t>
            </a:r>
            <a:endParaRPr/>
          </a:p>
          <a:p>
            <a:pPr indent="0" lvl="0" marL="0" rtl="0" algn="l">
              <a:spcBef>
                <a:spcPts val="0"/>
              </a:spcBef>
              <a:spcAft>
                <a:spcPts val="0"/>
              </a:spcAft>
              <a:buNone/>
            </a:pPr>
            <a:r>
              <a:rPr lang="en"/>
              <a:t>•Hearing</a:t>
            </a:r>
            <a:endParaRPr/>
          </a:p>
          <a:p>
            <a:pPr indent="0" lvl="0" marL="0" rtl="0" algn="l">
              <a:spcBef>
                <a:spcPts val="0"/>
              </a:spcBef>
              <a:spcAft>
                <a:spcPts val="0"/>
              </a:spcAft>
              <a:buNone/>
            </a:pPr>
            <a:r>
              <a:rPr lang="en"/>
              <a:t>•Touch</a:t>
            </a:r>
            <a:endParaRPr/>
          </a:p>
          <a:p>
            <a:pPr indent="0" lvl="0" marL="0" rtl="0" algn="l">
              <a:spcBef>
                <a:spcPts val="0"/>
              </a:spcBef>
              <a:spcAft>
                <a:spcPts val="0"/>
              </a:spcAft>
              <a:buNone/>
            </a:pPr>
            <a:r>
              <a:rPr lang="en"/>
              <a:t>–Mental images more fragile, less activation keeps other things from interfering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–Some differences, but a lot of similarities. Differences aren’t surprising.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•Brain activity in response to imagery</a:t>
            </a:r>
            <a:endParaRPr/>
          </a:p>
          <a:p>
            <a:pPr indent="0" lvl="0" marL="0" rtl="0" algn="l">
              <a:spcBef>
                <a:spcPts val="0"/>
              </a:spcBef>
              <a:spcAft>
                <a:spcPts val="0"/>
              </a:spcAft>
              <a:buClr>
                <a:schemeClr val="dk1"/>
              </a:buClr>
              <a:buSzPts val="1100"/>
              <a:buFont typeface="Arial"/>
              <a:buNone/>
            </a:pPr>
            <a:r>
              <a:rPr lang="en"/>
              <a:t>–May indicate something is happening</a:t>
            </a:r>
            <a:endParaRPr/>
          </a:p>
          <a:p>
            <a:pPr indent="0" lvl="0" marL="0" rtl="0" algn="l">
              <a:spcBef>
                <a:spcPts val="0"/>
              </a:spcBef>
              <a:spcAft>
                <a:spcPts val="0"/>
              </a:spcAft>
              <a:buClr>
                <a:schemeClr val="dk1"/>
              </a:buClr>
              <a:buSzPts val="1100"/>
              <a:buFont typeface="Arial"/>
              <a:buNone/>
            </a:pPr>
            <a:r>
              <a:rPr lang="en"/>
              <a:t>–May not cause imagery</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9b3b7476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9b3b7476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feet away from imaginary horse before </a:t>
            </a:r>
            <a:endParaRPr/>
          </a:p>
          <a:p>
            <a:pPr indent="0" lvl="0" marL="0" rtl="0" algn="l">
              <a:spcBef>
                <a:spcPts val="0"/>
              </a:spcBef>
              <a:spcAft>
                <a:spcPts val="0"/>
              </a:spcAft>
              <a:buNone/>
            </a:pPr>
            <a:r>
              <a:rPr lang="en"/>
              <a:t>-35 feet after the surgery</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9b3b7476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9b3b7476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a:r>
            <a:r>
              <a:rPr lang="en" u="sng">
                <a:solidFill>
                  <a:schemeClr val="hlink"/>
                </a:solidFill>
                <a:hlinkClick r:id="rId2"/>
              </a:rPr>
              <a:t>Hemispatial neglect and imagery</a:t>
            </a:r>
            <a:endParaRPr u="sng">
              <a:solidFill>
                <a:schemeClr val="hlink"/>
              </a:solidFill>
              <a:hlinkClick r:id="rId3"/>
            </a:endParaRPr>
          </a:p>
          <a:p>
            <a:pPr indent="0" lvl="0" marL="0" rtl="0" algn="l">
              <a:spcBef>
                <a:spcPts val="0"/>
              </a:spcBef>
              <a:spcAft>
                <a:spcPts val="0"/>
              </a:spcAft>
              <a:buClr>
                <a:schemeClr val="dk1"/>
              </a:buClr>
              <a:buSzPts val="1100"/>
              <a:buFont typeface="Arial"/>
              <a:buNone/>
            </a:pPr>
            <a:r>
              <a:rPr lang="en"/>
              <a:t>•Unilateral neglect</a:t>
            </a:r>
            <a:endParaRPr/>
          </a:p>
          <a:p>
            <a:pPr indent="0" lvl="0" marL="0" rtl="0" algn="l">
              <a:spcBef>
                <a:spcPts val="0"/>
              </a:spcBef>
              <a:spcAft>
                <a:spcPts val="0"/>
              </a:spcAft>
              <a:buClr>
                <a:schemeClr val="dk1"/>
              </a:buClr>
              <a:buSzPts val="1100"/>
              <a:buFont typeface="Arial"/>
              <a:buNone/>
            </a:pPr>
            <a:r>
              <a:rPr lang="en"/>
              <a:t>–Patient ignores objects in one half of visual field in perception and imagery (i.e., shared mechanisms)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9b3b7476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9b3b7476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•Transcranial Magnetic Stimulation (TMS)</a:t>
            </a:r>
            <a:endParaRPr/>
          </a:p>
          <a:p>
            <a:pPr indent="0" lvl="0" marL="0" rtl="0" algn="l">
              <a:spcBef>
                <a:spcPts val="0"/>
              </a:spcBef>
              <a:spcAft>
                <a:spcPts val="0"/>
              </a:spcAft>
              <a:buClr>
                <a:schemeClr val="dk1"/>
              </a:buClr>
              <a:buSzPts val="1100"/>
              <a:buFont typeface="Arial"/>
              <a:buNone/>
            </a:pPr>
            <a:r>
              <a:rPr lang="en"/>
              <a:t>–Decreases brain functioning in a particular area of the brain for a short time</a:t>
            </a:r>
            <a:endParaRPr/>
          </a:p>
          <a:p>
            <a:pPr indent="0" lvl="0" marL="0" rtl="0" algn="l">
              <a:spcBef>
                <a:spcPts val="0"/>
              </a:spcBef>
              <a:spcAft>
                <a:spcPts val="0"/>
              </a:spcAft>
              <a:buNone/>
            </a:pPr>
            <a:r>
              <a:rPr lang="en"/>
              <a:t>–If behavior is disrupted, the deactivated part of the brain is causing that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–Pylyshyn, brain activity in response to imagery: something is happening, but may have nothing to do with causing imagery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–TMS task here was to judge whether the stripes in one quadrant were longer than the others. Imagery: had to base judgments on mental image of display.</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9b3b7476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9b3b7476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grapefruit is larger than an orange” - statement correct or not?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9b3b7476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9b3b7476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9b3b7476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9b3b7476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•Evidence for a double dissociation between imagery and perception </a:t>
            </a:r>
            <a:endParaRPr/>
          </a:p>
          <a:p>
            <a:pPr indent="0" lvl="0" marL="0" rtl="0" algn="l">
              <a:spcBef>
                <a:spcPts val="0"/>
              </a:spcBef>
              <a:spcAft>
                <a:spcPts val="0"/>
              </a:spcAft>
              <a:buClr>
                <a:schemeClr val="dk1"/>
              </a:buClr>
              <a:buSzPts val="1100"/>
              <a:buFont typeface="Arial"/>
              <a:buNone/>
            </a:pPr>
            <a:r>
              <a:rPr lang="en"/>
              <a:t>–Indicates separate mechanisms</a:t>
            </a:r>
            <a:endParaRPr/>
          </a:p>
          <a:p>
            <a:pPr indent="0" lvl="0" marL="0" rtl="0" algn="l">
              <a:spcBef>
                <a:spcPts val="0"/>
              </a:spcBef>
              <a:spcAft>
                <a:spcPts val="0"/>
              </a:spcAft>
              <a:buClr>
                <a:schemeClr val="dk1"/>
              </a:buClr>
              <a:buSzPts val="1100"/>
              <a:buFont typeface="Arial"/>
              <a:buNone/>
            </a:pPr>
            <a:r>
              <a:rPr lang="en"/>
              <a:t>•Also evidence for shared mechanisms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•Behrmann and coworkers (1994)</a:t>
            </a:r>
            <a:endParaRPr/>
          </a:p>
          <a:p>
            <a:pPr indent="0" lvl="0" marL="0" rtl="0" algn="l">
              <a:spcBef>
                <a:spcPts val="0"/>
              </a:spcBef>
              <a:spcAft>
                <a:spcPts val="0"/>
              </a:spcAft>
              <a:buClr>
                <a:schemeClr val="dk1"/>
              </a:buClr>
              <a:buSzPts val="1100"/>
              <a:buFont typeface="Arial"/>
              <a:buNone/>
            </a:pPr>
            <a:r>
              <a:rPr lang="en"/>
              <a:t>–Mechanisms partially overlap</a:t>
            </a:r>
            <a:endParaRPr/>
          </a:p>
          <a:p>
            <a:pPr indent="0" lvl="0" marL="0" rtl="0" algn="l">
              <a:spcBef>
                <a:spcPts val="0"/>
              </a:spcBef>
              <a:spcAft>
                <a:spcPts val="0"/>
              </a:spcAft>
              <a:buClr>
                <a:schemeClr val="dk1"/>
              </a:buClr>
              <a:buSzPts val="1100"/>
              <a:buFont typeface="Arial"/>
              <a:buNone/>
            </a:pPr>
            <a:r>
              <a:rPr lang="en"/>
              <a:t>–Visual perception involves bottom-up processing; located at lower and higher visual centers</a:t>
            </a:r>
            <a:endParaRPr/>
          </a:p>
          <a:p>
            <a:pPr indent="0" lvl="0" marL="0" rtl="0" algn="l">
              <a:spcBef>
                <a:spcPts val="0"/>
              </a:spcBef>
              <a:spcAft>
                <a:spcPts val="0"/>
              </a:spcAft>
              <a:buClr>
                <a:schemeClr val="dk1"/>
              </a:buClr>
              <a:buSzPts val="1100"/>
              <a:buFont typeface="Arial"/>
              <a:buNone/>
            </a:pPr>
            <a:r>
              <a:rPr lang="en"/>
              <a:t>–Imagery is a top-down process; located at higher visual centers</a:t>
            </a:r>
            <a:endParaRPr/>
          </a:p>
          <a:p>
            <a:pPr indent="0" lvl="0" marL="0" rtl="0" algn="l">
              <a:spcBef>
                <a:spcPts val="0"/>
              </a:spcBef>
              <a:spcAft>
                <a:spcPts val="0"/>
              </a:spcAft>
              <a:buClr>
                <a:schemeClr val="dk1"/>
              </a:buClr>
              <a:buSzPts val="1100"/>
              <a:buFont typeface="Arial"/>
              <a:buNone/>
            </a:pPr>
            <a:r>
              <a:rPr lang="en"/>
              <a:t>–Explains C.K. and R.M. but not M.G.S.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•Differences in experience</a:t>
            </a:r>
            <a:endParaRPr/>
          </a:p>
          <a:p>
            <a:pPr indent="0" lvl="0" marL="0" rtl="0" algn="l">
              <a:spcBef>
                <a:spcPts val="0"/>
              </a:spcBef>
              <a:spcAft>
                <a:spcPts val="0"/>
              </a:spcAft>
              <a:buClr>
                <a:schemeClr val="dk1"/>
              </a:buClr>
              <a:buSzPts val="1100"/>
              <a:buFont typeface="Arial"/>
              <a:buNone/>
            </a:pPr>
            <a:r>
              <a:rPr lang="en"/>
              <a:t>–Perception is automatic and stable</a:t>
            </a:r>
            <a:endParaRPr/>
          </a:p>
          <a:p>
            <a:pPr indent="0" lvl="0" marL="0" rtl="0" algn="l">
              <a:spcBef>
                <a:spcPts val="0"/>
              </a:spcBef>
              <a:spcAft>
                <a:spcPts val="0"/>
              </a:spcAft>
              <a:buClr>
                <a:schemeClr val="dk1"/>
              </a:buClr>
              <a:buSzPts val="1100"/>
              <a:buFont typeface="Arial"/>
              <a:buNone/>
            </a:pPr>
            <a:r>
              <a:rPr lang="en"/>
              <a:t>–Imagery takes effort and is fragile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9b3b7476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9b3b7476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9b3b747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9b3b747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b3b747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b3b747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9b3b747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9b3b747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9b3b747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9b3b747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9b3b7476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9b3b7476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9b3b747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9b3b747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9b3b7476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9b3b7476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•Placing images at locations</a:t>
            </a:r>
            <a:endParaRPr/>
          </a:p>
          <a:p>
            <a:pPr indent="0" lvl="0" marL="0" rtl="0" algn="l">
              <a:spcBef>
                <a:spcPts val="0"/>
              </a:spcBef>
              <a:spcAft>
                <a:spcPts val="0"/>
              </a:spcAft>
              <a:buClr>
                <a:schemeClr val="dk1"/>
              </a:buClr>
              <a:buSzPts val="1100"/>
              <a:buFont typeface="Arial"/>
              <a:buNone/>
            </a:pPr>
            <a:r>
              <a:rPr lang="en"/>
              <a:t>•Method of loci</a:t>
            </a:r>
            <a:endParaRPr/>
          </a:p>
          <a:p>
            <a:pPr indent="0" lvl="0" marL="0" rtl="0" algn="l">
              <a:spcBef>
                <a:spcPts val="0"/>
              </a:spcBef>
              <a:spcAft>
                <a:spcPts val="0"/>
              </a:spcAft>
              <a:buClr>
                <a:schemeClr val="dk1"/>
              </a:buClr>
              <a:buSzPts val="1100"/>
              <a:buFont typeface="Arial"/>
              <a:buNone/>
            </a:pPr>
            <a:r>
              <a:rPr lang="en"/>
              <a:t>–Visualizing items to be remembered in different locations in a mental image of a spatial layout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–Easiest example is when teachers are first learning student names</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9b3b7476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9b3b7476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•Pegword technique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–Associate items to be remembered with concrete words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 each of these things with a pegword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–Create a vivid image of things to be remembered with the object represented by the word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E.g., Concrete nouns create images that other words can “hang onto.” Boat-hat creates an image of a boat, so people can hang the hat in a number of places.</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9b3b7476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9b3b7476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•Associating images with words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9b3b747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9b3b747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9b3b7476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9b3b7476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9b3b7476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9b3b7476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b3b747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b3b747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9b3b7476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9b3b7476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9b3b7476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9b3b7476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9b3b7476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9b3b7476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9b3b7476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9b3b7476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9b3b7476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9b3b7476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9b3b7476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9b3b7476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b3b7476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b3b7476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b3b7476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b3b7476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b3b7476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b3b7476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1425" y="2838935"/>
            <a:ext cx="5216700" cy="1159800"/>
          </a:xfrm>
          <a:prstGeom prst="rect">
            <a:avLst/>
          </a:prstGeom>
        </p:spPr>
        <p:txBody>
          <a:bodyPr anchorCtr="0" anchor="t" bIns="91425" lIns="91425" spcFirstLastPara="1" rIns="91425" wrap="square" tIns="91425"/>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p:txBody>
      </p:sp>
      <p:sp>
        <p:nvSpPr>
          <p:cNvPr id="11" name="Google Shape;11;p2"/>
          <p:cNvSpPr/>
          <p:nvPr/>
        </p:nvSpPr>
        <p:spPr>
          <a:xfrm>
            <a:off x="5938246" y="2533163"/>
            <a:ext cx="7218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2185C5"/>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84" name="Shape 84"/>
        <p:cNvGrpSpPr/>
        <p:nvPr/>
      </p:nvGrpSpPr>
      <p:grpSpPr>
        <a:xfrm>
          <a:off x="0" y="0"/>
          <a:ext cx="0" cy="0"/>
          <a:chOff x="0" y="0"/>
          <a:chExt cx="0" cy="0"/>
        </a:xfrm>
      </p:grpSpPr>
      <p:sp>
        <p:nvSpPr>
          <p:cNvPr id="85" name="Google Shape;85;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19" name="Google Shape;19;p3"/>
          <p:cNvSpPr/>
          <p:nvPr/>
        </p:nvSpPr>
        <p:spPr>
          <a:xfrm>
            <a:off x="3047704" y="3992850"/>
            <a:ext cx="3047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97ABBC"/>
                </a:solidFill>
              </a:rPr>
              <a:t>“</a:t>
            </a:r>
            <a:endParaRPr b="1" sz="9600">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5"/>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6"/>
          <p:cNvSpPr txBox="1"/>
          <p:nvPr>
            <p:ph idx="1" type="body"/>
          </p:nvPr>
        </p:nvSpPr>
        <p:spPr>
          <a:xfrm>
            <a:off x="893625"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2" name="Google Shape;42;p6"/>
          <p:cNvSpPr txBox="1"/>
          <p:nvPr>
            <p:ph idx="2" type="body"/>
          </p:nvPr>
        </p:nvSpPr>
        <p:spPr>
          <a:xfrm>
            <a:off x="4219456"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6"/>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Google Shape;49;p7"/>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0" name="Google Shape;50;p7"/>
          <p:cNvSpPr txBox="1"/>
          <p:nvPr>
            <p:ph idx="1" type="body"/>
          </p:nvPr>
        </p:nvSpPr>
        <p:spPr>
          <a:xfrm>
            <a:off x="893700"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1" name="Google Shape;51;p7"/>
          <p:cNvSpPr txBox="1"/>
          <p:nvPr>
            <p:ph idx="2" type="body"/>
          </p:nvPr>
        </p:nvSpPr>
        <p:spPr>
          <a:xfrm>
            <a:off x="3386404"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Google Shape;52;p7"/>
          <p:cNvSpPr txBox="1"/>
          <p:nvPr>
            <p:ph idx="3" type="body"/>
          </p:nvPr>
        </p:nvSpPr>
        <p:spPr>
          <a:xfrm>
            <a:off x="5879107"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7"/>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0" name="Google Shape;60;p8"/>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9"/>
          <p:cNvSpPr txBox="1"/>
          <p:nvPr>
            <p:ph idx="1" type="body"/>
          </p:nvPr>
        </p:nvSpPr>
        <p:spPr>
          <a:xfrm>
            <a:off x="893700" y="4649963"/>
            <a:ext cx="6462600" cy="350700"/>
          </a:xfrm>
          <a:prstGeom prst="rect">
            <a:avLst/>
          </a:prstGeom>
        </p:spPr>
        <p:txBody>
          <a:bodyPr anchorCtr="0" anchor="b" bIns="91425" lIns="91425" spcFirstLastPara="1" rIns="91425" wrap="square" tIns="91425"/>
          <a:lstStyle>
            <a:lvl1pPr indent="-228600" lvl="0" marL="457200">
              <a:spcBef>
                <a:spcPts val="360"/>
              </a:spcBef>
              <a:spcAft>
                <a:spcPts val="0"/>
              </a:spcAft>
              <a:buClr>
                <a:srgbClr val="2185C5"/>
              </a:buClr>
              <a:buSzPts val="1400"/>
              <a:buNone/>
              <a:defRPr sz="1400">
                <a:solidFill>
                  <a:srgbClr val="2185C5"/>
                </a:solidFill>
              </a:defRPr>
            </a:lvl1pPr>
          </a:lstStyle>
          <a:p/>
        </p:txBody>
      </p:sp>
      <p:sp>
        <p:nvSpPr>
          <p:cNvPr id="67" name="Google Shape;67;p9"/>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indent="-381000" lvl="1" marL="9144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indent="-381000" lvl="2" marL="13716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indent="-342900" lvl="3" marL="1828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indent="-342900" lvl="4" marL="22860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indent="-342900" lvl="5" marL="27432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indent="-342900" lvl="6" marL="32004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indent="-342900" lvl="7" marL="36576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indent="-342900" lvl="8" marL="4114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p:txBody>
      </p:sp>
      <p:sp>
        <p:nvSpPr>
          <p:cNvPr id="8" name="Google Shape;8;p1"/>
          <p:cNvSpPr txBox="1"/>
          <p:nvPr>
            <p:ph idx="12" type="sldNum"/>
          </p:nvPr>
        </p:nvSpPr>
        <p:spPr>
          <a:xfrm>
            <a:off x="8480575" y="47731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www.youtube.com/watch?v=ymKvS0XsM4w" TargetMode="External"/><Relationship Id="rId4" Type="http://schemas.openxmlformats.org/officeDocument/2006/relationships/image" Target="../media/image1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hyperlink" Target="https://tinyurl.com/PSY102Participation" TargetMode="External"/><Relationship Id="rId4" Type="http://schemas.openxmlformats.org/officeDocument/2006/relationships/hyperlink" Target="https://tinyurl.com/PSY102MinutePaperJune1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txBox="1"/>
          <p:nvPr>
            <p:ph type="ctrTitle"/>
          </p:nvPr>
        </p:nvSpPr>
        <p:spPr>
          <a:xfrm>
            <a:off x="721425" y="2838935"/>
            <a:ext cx="5216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t>PSY102: Introduction to Cognitive Psychology</a:t>
            </a:r>
            <a:endParaRPr sz="3600"/>
          </a:p>
          <a:p>
            <a:pPr indent="0" lvl="0" marL="0" rtl="0" algn="l">
              <a:spcBef>
                <a:spcPts val="0"/>
              </a:spcBef>
              <a:spcAft>
                <a:spcPts val="0"/>
              </a:spcAft>
              <a:buNone/>
            </a:pPr>
            <a:r>
              <a:rPr lang="en" sz="1800">
                <a:solidFill>
                  <a:srgbClr val="7ECEFD"/>
                </a:solidFill>
              </a:rPr>
              <a:t>Day 25 (06/19/19): Imagery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Imagery Debate</a:t>
            </a:r>
            <a:endParaRPr/>
          </a:p>
        </p:txBody>
      </p:sp>
      <p:sp>
        <p:nvSpPr>
          <p:cNvPr id="146" name="Google Shape;146;p22"/>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Spatial</a:t>
            </a:r>
            <a:endParaRPr sz="2400"/>
          </a:p>
          <a:p>
            <a:pPr indent="-381000" lvl="1" marL="914400" rtl="0" algn="l">
              <a:spcBef>
                <a:spcPts val="0"/>
              </a:spcBef>
              <a:spcAft>
                <a:spcPts val="0"/>
              </a:spcAft>
              <a:buSzPts val="2400"/>
              <a:buChar char="○"/>
            </a:pPr>
            <a:r>
              <a:rPr lang="en" sz="2400"/>
              <a:t>Aka “analog”; aka “depictive”</a:t>
            </a:r>
            <a:endParaRPr/>
          </a:p>
          <a:p>
            <a:pPr indent="-381000" lvl="1" marL="914400" rtl="0" algn="l">
              <a:spcBef>
                <a:spcPts val="0"/>
              </a:spcBef>
              <a:spcAft>
                <a:spcPts val="0"/>
              </a:spcAft>
              <a:buSzPts val="2400"/>
              <a:buChar char="○"/>
            </a:pPr>
            <a:r>
              <a:rPr lang="en" sz="2400"/>
              <a:t>You use spatial mechanisms (perception)</a:t>
            </a:r>
            <a:endParaRPr sz="2400"/>
          </a:p>
          <a:p>
            <a:pPr indent="-381000" lvl="0" marL="457200" rtl="0" algn="l">
              <a:spcBef>
                <a:spcPts val="0"/>
              </a:spcBef>
              <a:spcAft>
                <a:spcPts val="0"/>
              </a:spcAft>
              <a:buSzPts val="2400"/>
              <a:buChar char="▷"/>
            </a:pPr>
            <a:r>
              <a:rPr lang="en" sz="2400"/>
              <a:t>Propositional</a:t>
            </a:r>
            <a:endParaRPr sz="2400"/>
          </a:p>
          <a:p>
            <a:pPr indent="-381000" lvl="1" marL="914400" rtl="0" algn="l">
              <a:spcBef>
                <a:spcPts val="0"/>
              </a:spcBef>
              <a:spcAft>
                <a:spcPts val="0"/>
              </a:spcAft>
              <a:buSzPts val="2400"/>
              <a:buChar char="○"/>
            </a:pPr>
            <a:r>
              <a:rPr lang="en" sz="2400"/>
              <a:t>You use propositional mechanisms</a:t>
            </a:r>
            <a:endParaRPr/>
          </a:p>
          <a:p>
            <a:pPr indent="-381000" lvl="1" marL="914400" rtl="0" algn="l">
              <a:spcBef>
                <a:spcPts val="0"/>
              </a:spcBef>
              <a:spcAft>
                <a:spcPts val="0"/>
              </a:spcAft>
              <a:buSzPts val="2400"/>
              <a:buChar char="○"/>
            </a:pPr>
            <a:r>
              <a:rPr lang="en" sz="2400"/>
              <a:t>You feel like you’re “seeing” something, but it’s an epiphenomenon (side effect)</a:t>
            </a:r>
            <a:endParaRPr sz="2400"/>
          </a:p>
          <a:p>
            <a:pPr indent="0" lvl="0" marL="0" rtl="0" algn="l">
              <a:spcBef>
                <a:spcPts val="600"/>
              </a:spcBef>
              <a:spcAft>
                <a:spcPts val="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The Imagery Debate: Central Q</a:t>
            </a:r>
            <a:endParaRPr sz="3400"/>
          </a:p>
        </p:txBody>
      </p:sp>
      <p:sp>
        <p:nvSpPr>
          <p:cNvPr id="152" name="Google Shape;152;p23"/>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is the functional significance of a mental image?”</a:t>
            </a:r>
            <a:endParaRPr/>
          </a:p>
          <a:p>
            <a:pPr indent="-381000" lvl="1" marL="914400" rtl="0" algn="l">
              <a:spcBef>
                <a:spcPts val="0"/>
              </a:spcBef>
              <a:spcAft>
                <a:spcPts val="0"/>
              </a:spcAft>
              <a:buSzPts val="2400"/>
              <a:buChar char="○"/>
            </a:pPr>
            <a:r>
              <a:rPr lang="en"/>
              <a:t>In other words: “Do we actually use the images we see in our heads for anything, or are they just side effects of some other mental process?”</a:t>
            </a:r>
            <a:endParaRPr/>
          </a:p>
          <a:p>
            <a:pPr indent="0" lvl="0" marL="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The Imagery Debate: Central Q</a:t>
            </a:r>
            <a:endParaRPr sz="3400"/>
          </a:p>
        </p:txBody>
      </p:sp>
      <p:sp>
        <p:nvSpPr>
          <p:cNvPr id="158" name="Google Shape;158;p24"/>
          <p:cNvSpPr txBox="1"/>
          <p:nvPr>
            <p:ph idx="1" type="body"/>
          </p:nvPr>
        </p:nvSpPr>
        <p:spPr>
          <a:xfrm>
            <a:off x="699200" y="1373600"/>
            <a:ext cx="74139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We know that we can form images of things we’ve seen – e.g., the layout of your parents’ backyard</a:t>
            </a:r>
            <a:endParaRPr sz="1800"/>
          </a:p>
          <a:p>
            <a:pPr indent="-342900" lvl="0" marL="457200" rtl="0" algn="l">
              <a:spcBef>
                <a:spcPts val="0"/>
              </a:spcBef>
              <a:spcAft>
                <a:spcPts val="0"/>
              </a:spcAft>
              <a:buSzPts val="1800"/>
              <a:buChar char="▷"/>
            </a:pPr>
            <a:r>
              <a:rPr lang="en" sz="1800"/>
              <a:t>If I ask you a question about the layout of your parents’ backyard, what do you do?</a:t>
            </a:r>
            <a:endParaRPr sz="1800"/>
          </a:p>
          <a:p>
            <a:pPr indent="-342900" lvl="1" marL="914400" rtl="0" algn="l">
              <a:spcBef>
                <a:spcPts val="0"/>
              </a:spcBef>
              <a:spcAft>
                <a:spcPts val="0"/>
              </a:spcAft>
              <a:buSzPts val="1800"/>
              <a:buChar char="○"/>
            </a:pPr>
            <a:r>
              <a:rPr lang="en" sz="1800"/>
              <a:t>Option 1: “Look” at the image in my mind for the answer</a:t>
            </a:r>
            <a:endParaRPr sz="1800"/>
          </a:p>
          <a:p>
            <a:pPr indent="-342900" lvl="2" marL="1371600" rtl="0" algn="l">
              <a:spcBef>
                <a:spcPts val="0"/>
              </a:spcBef>
              <a:spcAft>
                <a:spcPts val="0"/>
              </a:spcAft>
              <a:buSzPts val="1800"/>
              <a:buChar char="■"/>
            </a:pPr>
            <a:r>
              <a:rPr lang="en" sz="1800"/>
              <a:t>This is basically taking advantage of visual perceptual mechanisms</a:t>
            </a:r>
            <a:endParaRPr sz="1800"/>
          </a:p>
          <a:p>
            <a:pPr indent="-342900" lvl="1" marL="914400" rtl="0" algn="l">
              <a:spcBef>
                <a:spcPts val="0"/>
              </a:spcBef>
              <a:spcAft>
                <a:spcPts val="0"/>
              </a:spcAft>
              <a:buSzPts val="1800"/>
              <a:buChar char="○"/>
            </a:pPr>
            <a:r>
              <a:rPr lang="en" sz="1800"/>
              <a:t>Option 2: Access some non-visual, abstract “chart” in my mind for the answer</a:t>
            </a:r>
            <a:endParaRPr sz="1800"/>
          </a:p>
          <a:p>
            <a:pPr indent="-342900" lvl="2" marL="1371600" rtl="0" algn="l">
              <a:spcBef>
                <a:spcPts val="0"/>
              </a:spcBef>
              <a:spcAft>
                <a:spcPts val="0"/>
              </a:spcAft>
              <a:buSzPts val="1800"/>
              <a:buChar char="■"/>
            </a:pPr>
            <a:r>
              <a:rPr lang="en" sz="1800"/>
              <a:t>This is basically taking advantage of linguistic mechanisms</a:t>
            </a:r>
            <a:endParaRPr sz="1800"/>
          </a:p>
          <a:p>
            <a:pPr indent="-342900" lvl="0" marL="457200" rtl="0" algn="l">
              <a:spcBef>
                <a:spcPts val="0"/>
              </a:spcBef>
              <a:spcAft>
                <a:spcPts val="0"/>
              </a:spcAft>
              <a:buSzPts val="1800"/>
              <a:buChar char="▷"/>
            </a:pPr>
            <a:r>
              <a:rPr lang="en" sz="1800"/>
              <a:t>Which option is which (spatial vs. propositional)?</a:t>
            </a:r>
            <a:endParaRPr sz="1800"/>
          </a:p>
          <a:p>
            <a:pPr indent="0" lvl="0" marL="0" rtl="0" algn="l">
              <a:spcBef>
                <a:spcPts val="60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1355138" y="152400"/>
            <a:ext cx="6433728"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893700" y="206000"/>
            <a:ext cx="670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the spatial people are right...</a:t>
            </a:r>
            <a:endParaRPr/>
          </a:p>
        </p:txBody>
      </p:sp>
      <p:sp>
        <p:nvSpPr>
          <p:cNvPr id="173" name="Google Shape;173;p27"/>
          <p:cNvSpPr txBox="1"/>
          <p:nvPr>
            <p:ph idx="1" type="body"/>
          </p:nvPr>
        </p:nvSpPr>
        <p:spPr>
          <a:xfrm>
            <a:off x="893700" y="1373600"/>
            <a:ext cx="73245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You literally rotate the mental image right side up so you can see if it’s mirror image or not</a:t>
            </a:r>
            <a:endParaRPr sz="1800"/>
          </a:p>
          <a:p>
            <a:pPr indent="-342900" lvl="0" marL="457200" rtl="0" algn="l">
              <a:spcBef>
                <a:spcPts val="0"/>
              </a:spcBef>
              <a:spcAft>
                <a:spcPts val="0"/>
              </a:spcAft>
              <a:buSzPts val="1800"/>
              <a:buChar char="▷"/>
            </a:pPr>
            <a:r>
              <a:rPr lang="en" sz="1800"/>
              <a:t>The same mechanisms that you use for visuospatial perception and visuospatial working memory are responsible for helping you answer questions about the thing the image represents</a:t>
            </a:r>
            <a:endParaRPr sz="1800"/>
          </a:p>
          <a:p>
            <a:pPr indent="-342900" lvl="0" marL="457200" rtl="0" algn="l">
              <a:spcBef>
                <a:spcPts val="0"/>
              </a:spcBef>
              <a:spcAft>
                <a:spcPts val="0"/>
              </a:spcAft>
              <a:buSzPts val="1800"/>
              <a:buChar char="▷"/>
            </a:pPr>
            <a:r>
              <a:rPr lang="en" sz="1800"/>
              <a:t>Interfering with perceptual mechanisms is likely to interfere with imagery</a:t>
            </a:r>
            <a:endParaRPr sz="1800"/>
          </a:p>
          <a:p>
            <a:pPr indent="-342900" lvl="0" marL="457200" rtl="0" algn="l">
              <a:spcBef>
                <a:spcPts val="0"/>
              </a:spcBef>
              <a:spcAft>
                <a:spcPts val="0"/>
              </a:spcAft>
              <a:buSzPts val="1800"/>
              <a:buChar char="▷"/>
            </a:pPr>
            <a:r>
              <a:rPr lang="en" sz="1800"/>
              <a:t>Brain activity in response to perceiving Thing A is likely to look like brain activity in response to imagining Thing A</a:t>
            </a:r>
            <a:endParaRPr sz="1800"/>
          </a:p>
          <a:p>
            <a:pPr indent="0" lvl="0" marL="0" rtl="0" algn="l">
              <a:spcBef>
                <a:spcPts val="60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If the propositional people are right...</a:t>
            </a:r>
            <a:endParaRPr sz="3000"/>
          </a:p>
        </p:txBody>
      </p:sp>
      <p:sp>
        <p:nvSpPr>
          <p:cNvPr id="179" name="Google Shape;179;p28"/>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We might have a mental image…</a:t>
            </a:r>
            <a:endParaRPr sz="1800"/>
          </a:p>
          <a:p>
            <a:pPr indent="-342900" lvl="0" marL="457200" rtl="0" algn="l">
              <a:spcBef>
                <a:spcPts val="0"/>
              </a:spcBef>
              <a:spcAft>
                <a:spcPts val="0"/>
              </a:spcAft>
              <a:buSzPts val="1800"/>
              <a:buChar char="▷"/>
            </a:pPr>
            <a:r>
              <a:rPr lang="en" sz="1800"/>
              <a:t>…but it’s not what we use to figure out if the 2 is mirror image or not</a:t>
            </a:r>
            <a:endParaRPr sz="1800"/>
          </a:p>
          <a:p>
            <a:pPr indent="-342900" lvl="0" marL="457200" rtl="0" algn="l">
              <a:spcBef>
                <a:spcPts val="0"/>
              </a:spcBef>
              <a:spcAft>
                <a:spcPts val="0"/>
              </a:spcAft>
              <a:buSzPts val="1800"/>
              <a:buChar char="▷"/>
            </a:pPr>
            <a:r>
              <a:rPr lang="en" sz="1800"/>
              <a:t>Instead, we access a “proposition” to get that information</a:t>
            </a:r>
            <a:endParaRPr sz="1800"/>
          </a:p>
          <a:p>
            <a:pPr indent="0" lvl="0" marL="0" rtl="0" algn="l">
              <a:spcBef>
                <a:spcPts val="6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If the propositional people are right...</a:t>
            </a:r>
            <a:endParaRPr sz="3000"/>
          </a:p>
        </p:txBody>
      </p:sp>
      <p:sp>
        <p:nvSpPr>
          <p:cNvPr id="185" name="Google Shape;185;p29"/>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You already have knowledge about:</a:t>
            </a:r>
            <a:endParaRPr sz="1800"/>
          </a:p>
          <a:p>
            <a:pPr indent="-342900" lvl="1" marL="914400" rtl="0" algn="l">
              <a:spcBef>
                <a:spcPts val="0"/>
              </a:spcBef>
              <a:spcAft>
                <a:spcPts val="0"/>
              </a:spcAft>
              <a:buSzPts val="1800"/>
              <a:buChar char="○"/>
            </a:pPr>
            <a:r>
              <a:rPr lang="en" sz="1800"/>
              <a:t>The numeral “2”</a:t>
            </a:r>
            <a:endParaRPr sz="1800"/>
          </a:p>
          <a:p>
            <a:pPr indent="-342900" lvl="1" marL="914400" rtl="0" algn="l">
              <a:spcBef>
                <a:spcPts val="0"/>
              </a:spcBef>
              <a:spcAft>
                <a:spcPts val="0"/>
              </a:spcAft>
              <a:buSzPts val="1800"/>
              <a:buChar char="○"/>
            </a:pPr>
            <a:r>
              <a:rPr lang="en" sz="1800"/>
              <a:t>The concept of things being upside down</a:t>
            </a:r>
            <a:endParaRPr sz="1800"/>
          </a:p>
          <a:p>
            <a:pPr indent="-342900" lvl="1" marL="914400" rtl="0" algn="l">
              <a:spcBef>
                <a:spcPts val="0"/>
              </a:spcBef>
              <a:spcAft>
                <a:spcPts val="0"/>
              </a:spcAft>
              <a:buSzPts val="1800"/>
              <a:buChar char="○"/>
            </a:pPr>
            <a:r>
              <a:rPr lang="en" sz="1800"/>
              <a:t>What a mirror-image reflection does to an image</a:t>
            </a:r>
            <a:endParaRPr sz="1800"/>
          </a:p>
          <a:p>
            <a:pPr indent="-342900" lvl="1" marL="914400" rtl="0" algn="l">
              <a:spcBef>
                <a:spcPts val="0"/>
              </a:spcBef>
              <a:spcAft>
                <a:spcPts val="0"/>
              </a:spcAft>
              <a:buSzPts val="1800"/>
              <a:buChar char="○"/>
            </a:pPr>
            <a:r>
              <a:rPr lang="en" sz="1800"/>
              <a:t>What a circle is</a:t>
            </a:r>
            <a:endParaRPr sz="1800"/>
          </a:p>
          <a:p>
            <a:pPr indent="0" lvl="0" marL="0" rtl="0" algn="l">
              <a:spcBef>
                <a:spcPts val="600"/>
              </a:spcBef>
              <a:spcAft>
                <a:spcPts val="0"/>
              </a:spcAft>
              <a:buClr>
                <a:schemeClr val="dk1"/>
              </a:buClr>
              <a:buSzPts val="1100"/>
              <a:buFont typeface="Arial"/>
              <a:buNone/>
            </a:pPr>
            <a:r>
              <a:t/>
            </a:r>
            <a:endParaRPr sz="1800"/>
          </a:p>
          <a:p>
            <a:pPr indent="-342900" lvl="0" marL="457200" rtl="0" algn="l">
              <a:spcBef>
                <a:spcPts val="600"/>
              </a:spcBef>
              <a:spcAft>
                <a:spcPts val="0"/>
              </a:spcAft>
              <a:buSzPts val="1800"/>
              <a:buChar char="▷"/>
            </a:pPr>
            <a:r>
              <a:rPr lang="en" sz="1800"/>
              <a:t>These are NOT MENTAL IMAGES THEMSELVES</a:t>
            </a:r>
            <a:endParaRPr sz="1800"/>
          </a:p>
          <a:p>
            <a:pPr indent="-342900" lvl="1" marL="914400" rtl="0" algn="l">
              <a:spcBef>
                <a:spcPts val="0"/>
              </a:spcBef>
              <a:spcAft>
                <a:spcPts val="0"/>
              </a:spcAft>
              <a:buSzPts val="1800"/>
              <a:buChar char="○"/>
            </a:pPr>
            <a:r>
              <a:rPr lang="en" sz="1800"/>
              <a:t>Concepts, linguistic representations</a:t>
            </a:r>
            <a:endParaRPr sz="1800"/>
          </a:p>
          <a:p>
            <a:pPr indent="0" lvl="0" marL="0" rtl="0" algn="l">
              <a:spcBef>
                <a:spcPts val="60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91" name="Google Shape;191;p30"/>
          <p:cNvSpPr txBox="1"/>
          <p:nvPr>
            <p:ph idx="1" type="body"/>
          </p:nvPr>
        </p:nvSpPr>
        <p:spPr>
          <a:xfrm>
            <a:off x="893700" y="1373600"/>
            <a:ext cx="70278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86D1D8"/>
              </a:buClr>
              <a:buSzPts val="1600"/>
              <a:buFont typeface="Noto Sans Symbols"/>
              <a:buNone/>
            </a:pPr>
            <a:r>
              <a:rPr lang="en" sz="1800"/>
              <a:t>Please follow these steps:</a:t>
            </a:r>
            <a:endParaRPr sz="1800"/>
          </a:p>
          <a:p>
            <a:pPr indent="-266700" lvl="0" marL="342900" rtl="0" algn="l">
              <a:spcBef>
                <a:spcPts val="600"/>
              </a:spcBef>
              <a:spcAft>
                <a:spcPts val="0"/>
              </a:spcAft>
              <a:buSzPts val="1800"/>
              <a:buAutoNum type="arabicPeriod"/>
            </a:pPr>
            <a:r>
              <a:rPr lang="en" sz="1800"/>
              <a:t>Take out a piece of paper and write a description of an object w/o naming it</a:t>
            </a:r>
            <a:endParaRPr sz="1800"/>
          </a:p>
          <a:p>
            <a:pPr indent="-266700" lvl="0" marL="342900" rtl="0" algn="l">
              <a:spcBef>
                <a:spcPts val="0"/>
              </a:spcBef>
              <a:spcAft>
                <a:spcPts val="0"/>
              </a:spcAft>
              <a:buSzPts val="1800"/>
              <a:buAutoNum type="arabicPeriod"/>
            </a:pPr>
            <a:r>
              <a:rPr lang="en" sz="1800"/>
              <a:t>Trade descriptions with your nearest neighbor and see if you can identify the described object</a:t>
            </a:r>
            <a:endParaRPr sz="1800"/>
          </a:p>
          <a:p>
            <a:pPr indent="-266700" lvl="0" marL="342900" rtl="0" algn="l">
              <a:spcBef>
                <a:spcPts val="0"/>
              </a:spcBef>
              <a:spcAft>
                <a:spcPts val="0"/>
              </a:spcAft>
              <a:buSzPts val="1800"/>
              <a:buAutoNum type="arabicPeriod"/>
            </a:pPr>
            <a:r>
              <a:rPr lang="en" sz="1800"/>
              <a:t>Return the written descriptions</a:t>
            </a:r>
            <a:endParaRPr sz="1800"/>
          </a:p>
          <a:p>
            <a:pPr indent="-266700" lvl="0" marL="342900" rtl="0" algn="l">
              <a:spcBef>
                <a:spcPts val="0"/>
              </a:spcBef>
              <a:spcAft>
                <a:spcPts val="0"/>
              </a:spcAft>
              <a:buSzPts val="1800"/>
              <a:buAutoNum type="arabicPeriod"/>
            </a:pPr>
            <a:r>
              <a:rPr lang="en" sz="1800"/>
              <a:t>Now, create a visual representation of the object below the written description of it…</a:t>
            </a:r>
            <a:endParaRPr sz="1800"/>
          </a:p>
          <a:p>
            <a:pPr indent="0" lvl="0" marL="0" rtl="0" algn="l">
              <a:spcBef>
                <a:spcPts val="600"/>
              </a:spcBef>
              <a:spcAft>
                <a:spcPts val="0"/>
              </a:spcAft>
              <a:buClr>
                <a:srgbClr val="86D1D8"/>
              </a:buClr>
              <a:buSzPts val="1600"/>
              <a:buFont typeface="Noto Sans Symbols"/>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Debriefing</a:t>
            </a:r>
            <a:endParaRPr/>
          </a:p>
        </p:txBody>
      </p:sp>
      <p:sp>
        <p:nvSpPr>
          <p:cNvPr id="197" name="Google Shape;197;p31"/>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266700" lvl="0" marL="342900" rtl="0" algn="l">
              <a:spcBef>
                <a:spcPts val="600"/>
              </a:spcBef>
              <a:spcAft>
                <a:spcPts val="0"/>
              </a:spcAft>
              <a:buSzPts val="1800"/>
              <a:buAutoNum type="arabicPeriod"/>
            </a:pPr>
            <a:r>
              <a:rPr lang="en" sz="1800"/>
              <a:t>How does a written description differ from a visual representation?</a:t>
            </a:r>
            <a:endParaRPr sz="1800"/>
          </a:p>
          <a:p>
            <a:pPr indent="-266700" lvl="0" marL="342900" rtl="0" algn="l">
              <a:spcBef>
                <a:spcPts val="0"/>
              </a:spcBef>
              <a:spcAft>
                <a:spcPts val="0"/>
              </a:spcAft>
              <a:buSzPts val="1800"/>
              <a:buAutoNum type="arabicPeriod"/>
            </a:pPr>
            <a:r>
              <a:rPr lang="en" sz="1800"/>
              <a:t>Which is better? What was easier for you to do? </a:t>
            </a:r>
            <a:endParaRPr sz="1800"/>
          </a:p>
          <a:p>
            <a:pPr indent="-266700" lvl="0" marL="342900" rtl="0" algn="l">
              <a:spcBef>
                <a:spcPts val="0"/>
              </a:spcBef>
              <a:spcAft>
                <a:spcPts val="0"/>
              </a:spcAft>
              <a:buSzPts val="1800"/>
              <a:buAutoNum type="arabicPeriod"/>
            </a:pPr>
            <a:r>
              <a:rPr lang="en" sz="1800"/>
              <a:t>What are propositional and depictive representations?</a:t>
            </a:r>
            <a:endParaRPr sz="1800"/>
          </a:p>
          <a:p>
            <a:pPr indent="-266700" lvl="0" marL="342900" rtl="0" algn="l">
              <a:spcBef>
                <a:spcPts val="0"/>
              </a:spcBef>
              <a:spcAft>
                <a:spcPts val="0"/>
              </a:spcAft>
              <a:buSzPts val="1800"/>
              <a:buAutoNum type="arabicPeriod"/>
            </a:pPr>
            <a:r>
              <a:rPr lang="en" sz="1800"/>
              <a:t>How do the concepts of a propositional representation and depictive representation apply to this demonstration?</a:t>
            </a:r>
            <a:endParaRPr sz="1800"/>
          </a:p>
          <a:p>
            <a:pPr indent="0" lvl="0" marL="0" rtl="0" algn="l">
              <a:spcBef>
                <a:spcPts val="600"/>
              </a:spcBef>
              <a:spcAft>
                <a:spcPts val="0"/>
              </a:spcAft>
              <a:buClr>
                <a:srgbClr val="86D1D8"/>
              </a:buClr>
              <a:buSzPts val="1600"/>
              <a:buFont typeface="Century Gothic"/>
              <a:buNone/>
            </a:pPr>
            <a:r>
              <a:t/>
            </a:r>
            <a:endParaRPr sz="1800"/>
          </a:p>
          <a:p>
            <a:pPr indent="0" lvl="0" marL="0" rtl="0" algn="l">
              <a:spcBef>
                <a:spcPts val="600"/>
              </a:spcBef>
              <a:spcAft>
                <a:spcPts val="0"/>
              </a:spcAft>
              <a:buClr>
                <a:srgbClr val="86D1D8"/>
              </a:buClr>
              <a:buSzPts val="1600"/>
              <a:buFont typeface="Noto Sans Symbols"/>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 + Agenda</a:t>
            </a:r>
            <a:endParaRPr/>
          </a:p>
        </p:txBody>
      </p:sp>
      <p:sp>
        <p:nvSpPr>
          <p:cNvPr id="98" name="Google Shape;98;p14"/>
          <p:cNvSpPr txBox="1"/>
          <p:nvPr>
            <p:ph idx="1" type="body"/>
          </p:nvPr>
        </p:nvSpPr>
        <p:spPr>
          <a:xfrm>
            <a:off x="893700" y="1373600"/>
            <a:ext cx="76311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b="1" lang="en" sz="1800"/>
              <a:t>LO1: Continue to build a supportive classroom culture &amp; discuss science communication</a:t>
            </a:r>
            <a:endParaRPr b="1" sz="1800"/>
          </a:p>
          <a:p>
            <a:pPr indent="-342900" lvl="1" marL="914400" rtl="0" algn="l">
              <a:spcBef>
                <a:spcPts val="0"/>
              </a:spcBef>
              <a:spcAft>
                <a:spcPts val="0"/>
              </a:spcAft>
              <a:buSzPts val="1800"/>
              <a:buChar char="○"/>
            </a:pPr>
            <a:r>
              <a:rPr lang="en" sz="1800"/>
              <a:t>Last time you'll experience a podcast: now, let's compare all of them; some from psychologists, some more general.</a:t>
            </a:r>
            <a:endParaRPr sz="1800"/>
          </a:p>
          <a:p>
            <a:pPr indent="-342900" lvl="0" marL="457200" rtl="0" algn="l">
              <a:spcBef>
                <a:spcPts val="0"/>
              </a:spcBef>
              <a:spcAft>
                <a:spcPts val="0"/>
              </a:spcAft>
              <a:buSzPts val="1800"/>
              <a:buAutoNum type="arabicPeriod"/>
            </a:pPr>
            <a:r>
              <a:rPr b="1" lang="en" sz="1800"/>
              <a:t>LO2: Describe the basic fundamental principles of imagery research</a:t>
            </a:r>
            <a:endParaRPr b="1" sz="1800"/>
          </a:p>
          <a:p>
            <a:pPr indent="-342900" lvl="1" marL="914400" rtl="0" algn="l">
              <a:spcBef>
                <a:spcPts val="0"/>
              </a:spcBef>
              <a:spcAft>
                <a:spcPts val="0"/>
              </a:spcAft>
              <a:buSzPts val="1800"/>
              <a:buChar char="○"/>
            </a:pPr>
            <a:r>
              <a:rPr lang="en" sz="1800"/>
              <a:t>Lots of imagery related demos, including those on how to improve memory</a:t>
            </a:r>
            <a:endParaRPr sz="1800"/>
          </a:p>
          <a:p>
            <a:pPr indent="-342900" lvl="1" marL="914400" rtl="0" algn="l">
              <a:spcBef>
                <a:spcPts val="0"/>
              </a:spcBef>
              <a:spcAft>
                <a:spcPts val="0"/>
              </a:spcAft>
              <a:buSzPts val="1800"/>
              <a:buChar char="○"/>
            </a:pPr>
            <a:r>
              <a:rPr lang="en" sz="1800"/>
              <a:t>Discussion of Chapter 10 from the Goldstein textbook</a:t>
            </a:r>
            <a:endParaRPr sz="1800"/>
          </a:p>
          <a:p>
            <a:pPr indent="0" lvl="0" marL="0" rtl="0" algn="l">
              <a:spcBef>
                <a:spcPts val="60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816050" y="1467613"/>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what do the results say about the imagery debate?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Shepherd: Imagery is spatial!</a:t>
            </a:r>
            <a:endParaRPr/>
          </a:p>
        </p:txBody>
      </p:sp>
      <p:sp>
        <p:nvSpPr>
          <p:cNvPr id="208" name="Google Shape;208;p33"/>
          <p:cNvSpPr txBox="1"/>
          <p:nvPr>
            <p:ph idx="1" type="body"/>
          </p:nvPr>
        </p:nvSpPr>
        <p:spPr>
          <a:xfrm>
            <a:off x="893700" y="1373600"/>
            <a:ext cx="56100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Results:</a:t>
            </a:r>
            <a:endParaRPr sz="2400"/>
          </a:p>
          <a:p>
            <a:pPr indent="-381000" lvl="1" marL="914400" rtl="0" algn="l">
              <a:spcBef>
                <a:spcPts val="0"/>
              </a:spcBef>
              <a:spcAft>
                <a:spcPts val="0"/>
              </a:spcAft>
              <a:buSzPts val="2400"/>
              <a:buChar char="○"/>
            </a:pPr>
            <a:r>
              <a:rPr lang="en" sz="2400"/>
              <a:t>RTs are higher the more rotated the characters are</a:t>
            </a:r>
            <a:endParaRPr sz="2400"/>
          </a:p>
          <a:p>
            <a:pPr indent="-381000" lvl="0" marL="457200" rtl="0" algn="l">
              <a:spcBef>
                <a:spcPts val="0"/>
              </a:spcBef>
              <a:spcAft>
                <a:spcPts val="0"/>
              </a:spcAft>
              <a:buSzPts val="2400"/>
              <a:buChar char="▷"/>
            </a:pPr>
            <a:r>
              <a:rPr lang="en" sz="2400"/>
              <a:t>Invisible cognitive process:</a:t>
            </a:r>
            <a:endParaRPr sz="2400"/>
          </a:p>
          <a:p>
            <a:pPr indent="-381000" lvl="1" marL="914400" rtl="0" algn="l">
              <a:spcBef>
                <a:spcPts val="0"/>
              </a:spcBef>
              <a:spcAft>
                <a:spcPts val="0"/>
              </a:spcAft>
              <a:buSzPts val="2400"/>
              <a:buChar char="○"/>
            </a:pPr>
            <a:r>
              <a:rPr lang="en" sz="2400"/>
              <a:t>Mental rotation!</a:t>
            </a:r>
            <a:endParaRPr sz="2400"/>
          </a:p>
        </p:txBody>
      </p:sp>
      <p:pic>
        <p:nvPicPr>
          <p:cNvPr id="209" name="Google Shape;209;p33"/>
          <p:cNvPicPr preferRelativeResize="0"/>
          <p:nvPr/>
        </p:nvPicPr>
        <p:blipFill>
          <a:blip r:embed="rId3">
            <a:alphaModFix/>
          </a:blip>
          <a:stretch>
            <a:fillRect/>
          </a:stretch>
        </p:blipFill>
        <p:spPr>
          <a:xfrm>
            <a:off x="6503700" y="1656401"/>
            <a:ext cx="2546725" cy="2155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457200" y="1128725"/>
            <a:ext cx="8229600" cy="2695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Kosslyn (1973): Imagery is spatial!</a:t>
            </a:r>
            <a:endParaRPr sz="3000"/>
          </a:p>
        </p:txBody>
      </p:sp>
      <p:sp>
        <p:nvSpPr>
          <p:cNvPr id="220" name="Google Shape;220;p35"/>
          <p:cNvSpPr txBox="1"/>
          <p:nvPr>
            <p:ph idx="1" type="body"/>
          </p:nvPr>
        </p:nvSpPr>
        <p:spPr>
          <a:xfrm>
            <a:off x="893700" y="1373600"/>
            <a:ext cx="6986400" cy="35523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677480"/>
              </a:buClr>
              <a:buSzPts val="2400"/>
              <a:buFont typeface="Lato"/>
              <a:buChar char="▷"/>
            </a:pPr>
            <a:r>
              <a:rPr lang="en" sz="2400"/>
              <a:t>Memorize picture, create an image of it</a:t>
            </a:r>
            <a:endParaRPr/>
          </a:p>
          <a:p>
            <a:pPr indent="-381000" lvl="1" marL="914400" rtl="0" algn="l">
              <a:spcBef>
                <a:spcPts val="0"/>
              </a:spcBef>
              <a:spcAft>
                <a:spcPts val="0"/>
              </a:spcAft>
              <a:buSzPts val="2400"/>
              <a:buChar char="○"/>
            </a:pPr>
            <a:r>
              <a:rPr lang="en" sz="2400"/>
              <a:t>In image, move from one part of the picture to another</a:t>
            </a:r>
            <a:endParaRPr/>
          </a:p>
          <a:p>
            <a:pPr indent="-381000" lvl="2" marL="1371600" rtl="0" algn="l">
              <a:spcBef>
                <a:spcPts val="0"/>
              </a:spcBef>
              <a:spcAft>
                <a:spcPts val="0"/>
              </a:spcAft>
              <a:buSzPts val="2400"/>
              <a:buChar char="■"/>
            </a:pPr>
            <a:r>
              <a:rPr lang="en" sz="2400"/>
              <a:t>It took longer for participants to mentally move long distances than shorter distances (e.g., anchor to motor vs. anchor to cabin)</a:t>
            </a:r>
            <a:endParaRPr sz="2400"/>
          </a:p>
          <a:p>
            <a:pPr indent="-381000" lvl="1" marL="914400" rtl="0" algn="l">
              <a:spcBef>
                <a:spcPts val="0"/>
              </a:spcBef>
              <a:spcAft>
                <a:spcPts val="0"/>
              </a:spcAft>
              <a:buSzPts val="2400"/>
              <a:buChar char="○"/>
            </a:pPr>
            <a:r>
              <a:rPr lang="en" sz="2400"/>
              <a:t>Like perception, imagery is spatial</a:t>
            </a:r>
            <a:endParaRPr sz="2400"/>
          </a:p>
          <a:p>
            <a:pPr indent="0" lvl="0" marL="0" rtl="0" algn="l">
              <a:spcBef>
                <a:spcPts val="60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Lea (1975): Imagery is NOT spatial!</a:t>
            </a:r>
            <a:endParaRPr sz="3000"/>
          </a:p>
        </p:txBody>
      </p:sp>
      <p:sp>
        <p:nvSpPr>
          <p:cNvPr id="226" name="Google Shape;226;p36"/>
          <p:cNvSpPr txBox="1"/>
          <p:nvPr>
            <p:ph idx="1" type="body"/>
          </p:nvPr>
        </p:nvSpPr>
        <p:spPr>
          <a:xfrm>
            <a:off x="368775" y="1200150"/>
            <a:ext cx="3661800" cy="37257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rgbClr val="677480"/>
              </a:buClr>
              <a:buSzPts val="1800"/>
              <a:buFont typeface="Lato"/>
              <a:buChar char="▷"/>
            </a:pPr>
            <a:r>
              <a:rPr lang="en"/>
              <a:t>You’re not using an image...you have a mental list</a:t>
            </a:r>
            <a:endParaRPr/>
          </a:p>
          <a:p>
            <a:pPr indent="-342900" lvl="0" marL="457200" marR="0" rtl="0" algn="l">
              <a:lnSpc>
                <a:spcPct val="100000"/>
              </a:lnSpc>
              <a:spcBef>
                <a:spcPts val="0"/>
              </a:spcBef>
              <a:spcAft>
                <a:spcPts val="0"/>
              </a:spcAft>
              <a:buClr>
                <a:srgbClr val="677480"/>
              </a:buClr>
              <a:buSzPts val="1800"/>
              <a:buFont typeface="Lato"/>
              <a:buChar char="▷"/>
            </a:pPr>
            <a:r>
              <a:rPr lang="en"/>
              <a:t>Imagery might involve </a:t>
            </a:r>
            <a:r>
              <a:rPr b="1" lang="en"/>
              <a:t>feeling</a:t>
            </a:r>
            <a:r>
              <a:rPr lang="en"/>
              <a:t> like you’re mentally seeing something, but it’s really more about underlying knowledge</a:t>
            </a:r>
            <a:endParaRPr/>
          </a:p>
          <a:p>
            <a:pPr indent="-342900" lvl="2" marL="1371600" rtl="0" algn="l">
              <a:spcBef>
                <a:spcPts val="0"/>
              </a:spcBef>
              <a:spcAft>
                <a:spcPts val="0"/>
              </a:spcAft>
              <a:buSzPts val="1800"/>
              <a:buChar char="■"/>
            </a:pPr>
            <a:r>
              <a:rPr lang="en"/>
              <a:t>Sort of more about language than anything else</a:t>
            </a:r>
            <a:endParaRPr/>
          </a:p>
          <a:p>
            <a:pPr indent="0" lvl="0" marL="0" rtl="0" algn="l">
              <a:spcBef>
                <a:spcPts val="600"/>
              </a:spcBef>
              <a:spcAft>
                <a:spcPts val="0"/>
              </a:spcAft>
              <a:buClr>
                <a:schemeClr val="dk1"/>
              </a:buClr>
              <a:buSzPts val="1100"/>
              <a:buFont typeface="Arial"/>
              <a:buNone/>
            </a:pPr>
            <a:r>
              <a:rPr lang="en"/>
              <a:t>•</a:t>
            </a:r>
            <a:endParaRPr/>
          </a:p>
          <a:p>
            <a:pPr indent="0" lvl="0" marL="0" rtl="0" algn="l">
              <a:spcBef>
                <a:spcPts val="600"/>
              </a:spcBef>
              <a:spcAft>
                <a:spcPts val="0"/>
              </a:spcAft>
              <a:buNone/>
            </a:pPr>
            <a:r>
              <a:t/>
            </a:r>
            <a:endParaRPr/>
          </a:p>
        </p:txBody>
      </p:sp>
      <p:sp>
        <p:nvSpPr>
          <p:cNvPr id="227" name="Google Shape;227;p3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Anchor</a:t>
            </a:r>
            <a:endParaRPr/>
          </a:p>
          <a:p>
            <a:pPr indent="0" lvl="0" marL="0" rtl="0" algn="l">
              <a:spcBef>
                <a:spcPts val="600"/>
              </a:spcBef>
              <a:spcAft>
                <a:spcPts val="0"/>
              </a:spcAft>
              <a:buClr>
                <a:schemeClr val="dk1"/>
              </a:buClr>
              <a:buSzPts val="1100"/>
              <a:buFont typeface="Arial"/>
              <a:buNone/>
            </a:pPr>
            <a:r>
              <a:rPr lang="en"/>
              <a:t>Porthole</a:t>
            </a:r>
            <a:endParaRPr/>
          </a:p>
          <a:p>
            <a:pPr indent="0" lvl="0" marL="0" rtl="0" algn="l">
              <a:spcBef>
                <a:spcPts val="600"/>
              </a:spcBef>
              <a:spcAft>
                <a:spcPts val="0"/>
              </a:spcAft>
              <a:buClr>
                <a:schemeClr val="dk1"/>
              </a:buClr>
              <a:buSzPts val="1100"/>
              <a:buFont typeface="Arial"/>
              <a:buNone/>
            </a:pPr>
            <a:r>
              <a:rPr lang="en"/>
              <a:t>Rudder</a:t>
            </a:r>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893700" y="206000"/>
            <a:ext cx="7226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Kosslyn: Imagery IS TOO spatial!</a:t>
            </a:r>
            <a:endParaRPr/>
          </a:p>
        </p:txBody>
      </p:sp>
      <p:pic>
        <p:nvPicPr>
          <p:cNvPr id="233" name="Google Shape;233;p37"/>
          <p:cNvPicPr preferRelativeResize="0"/>
          <p:nvPr/>
        </p:nvPicPr>
        <p:blipFill>
          <a:blip r:embed="rId3">
            <a:alphaModFix/>
          </a:blip>
          <a:stretch>
            <a:fillRect/>
          </a:stretch>
        </p:blipFill>
        <p:spPr>
          <a:xfrm>
            <a:off x="457200" y="1192000"/>
            <a:ext cx="8229600" cy="375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Pylyshyn: Imagery is PROPOSITIONAL!</a:t>
            </a:r>
            <a:endParaRPr sz="2400"/>
          </a:p>
        </p:txBody>
      </p:sp>
      <p:sp>
        <p:nvSpPr>
          <p:cNvPr id="239" name="Google Shape;239;p38"/>
          <p:cNvSpPr txBox="1"/>
          <p:nvPr>
            <p:ph idx="1" type="body"/>
          </p:nvPr>
        </p:nvSpPr>
        <p:spPr>
          <a:xfrm>
            <a:off x="893700" y="1373600"/>
            <a:ext cx="72264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Spatial representation is an epiphenomenon</a:t>
            </a:r>
            <a:endParaRPr sz="2400"/>
          </a:p>
          <a:p>
            <a:pPr indent="-381000" lvl="1" marL="914400" rtl="0" algn="l">
              <a:spcBef>
                <a:spcPts val="0"/>
              </a:spcBef>
              <a:spcAft>
                <a:spcPts val="0"/>
              </a:spcAft>
              <a:buSzPts val="2400"/>
              <a:buChar char="○"/>
            </a:pPr>
            <a:r>
              <a:rPr lang="en" sz="2400"/>
              <a:t>Accompanies real mechanism but is not actually a part of it</a:t>
            </a:r>
            <a:endParaRPr sz="2400"/>
          </a:p>
          <a:p>
            <a:pPr indent="-381000" lvl="0" marL="457200" rtl="0" algn="l">
              <a:spcBef>
                <a:spcPts val="0"/>
              </a:spcBef>
              <a:spcAft>
                <a:spcPts val="0"/>
              </a:spcAft>
              <a:buSzPts val="2400"/>
              <a:buChar char="▷"/>
            </a:pPr>
            <a:r>
              <a:rPr lang="en" sz="2400"/>
              <a:t>Proposed that imagery is propositional</a:t>
            </a:r>
            <a:endParaRPr sz="2400"/>
          </a:p>
          <a:p>
            <a:pPr indent="-381000" lvl="1" marL="914400" rtl="0" algn="l">
              <a:spcBef>
                <a:spcPts val="0"/>
              </a:spcBef>
              <a:spcAft>
                <a:spcPts val="0"/>
              </a:spcAft>
              <a:buSzPts val="2400"/>
              <a:buChar char="○"/>
            </a:pPr>
            <a:r>
              <a:rPr lang="en" sz="2400"/>
              <a:t>Can be represented by abstract symbols</a:t>
            </a:r>
            <a:endParaRPr sz="2400"/>
          </a:p>
          <a:p>
            <a:pPr indent="-381000" lvl="0" marL="457200" rtl="0" algn="l">
              <a:spcBef>
                <a:spcPts val="0"/>
              </a:spcBef>
              <a:spcAft>
                <a:spcPts val="0"/>
              </a:spcAft>
              <a:buSzPts val="2400"/>
              <a:buChar char="▷"/>
            </a:pPr>
            <a:r>
              <a:rPr lang="en" sz="2400"/>
              <a:t>The functional part of imagery is really kind of more about language than about perceptual mechanisms</a:t>
            </a:r>
            <a:endParaRPr sz="2400"/>
          </a:p>
          <a:p>
            <a:pPr indent="0" lvl="0" marL="0" rtl="0" algn="l">
              <a:spcBef>
                <a:spcPts val="60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Propositions</a:t>
            </a:r>
            <a:endParaRPr/>
          </a:p>
        </p:txBody>
      </p:sp>
      <p:pic>
        <p:nvPicPr>
          <p:cNvPr id="245" name="Google Shape;245;p39"/>
          <p:cNvPicPr preferRelativeResize="0"/>
          <p:nvPr/>
        </p:nvPicPr>
        <p:blipFill>
          <a:blip r:embed="rId3">
            <a:alphaModFix/>
          </a:blip>
          <a:stretch>
            <a:fillRect/>
          </a:stretch>
        </p:blipFill>
        <p:spPr>
          <a:xfrm>
            <a:off x="1200150" y="1874613"/>
            <a:ext cx="6743700" cy="1724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40"/>
          <p:cNvPicPr preferRelativeResize="0"/>
          <p:nvPr/>
        </p:nvPicPr>
        <p:blipFill>
          <a:blip r:embed="rId3">
            <a:alphaModFix/>
          </a:blip>
          <a:stretch>
            <a:fillRect/>
          </a:stretch>
        </p:blipFill>
        <p:spPr>
          <a:xfrm>
            <a:off x="2695575" y="695325"/>
            <a:ext cx="3752850" cy="3752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Pylyshyn</a:t>
            </a:r>
            <a:endParaRPr/>
          </a:p>
        </p:txBody>
      </p:sp>
      <p:sp>
        <p:nvSpPr>
          <p:cNvPr id="256" name="Google Shape;256;p41"/>
          <p:cNvSpPr txBox="1"/>
          <p:nvPr>
            <p:ph idx="1" type="body"/>
          </p:nvPr>
        </p:nvSpPr>
        <p:spPr>
          <a:xfrm>
            <a:off x="893700" y="1373592"/>
            <a:ext cx="6462600" cy="133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Kosslyn’s results can be explained by </a:t>
            </a:r>
            <a:r>
              <a:rPr b="1" lang="en"/>
              <a:t>unconscious</a:t>
            </a:r>
            <a:r>
              <a:rPr lang="en"/>
              <a:t> use of “tacit knowledge”</a:t>
            </a:r>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Tomorrow’s Work</a:t>
            </a:r>
            <a:endParaRPr/>
          </a:p>
        </p:txBody>
      </p:sp>
      <p:sp>
        <p:nvSpPr>
          <p:cNvPr id="104" name="Google Shape;104;p15"/>
          <p:cNvSpPr txBox="1"/>
          <p:nvPr>
            <p:ph idx="1" type="body"/>
          </p:nvPr>
        </p:nvSpPr>
        <p:spPr>
          <a:xfrm>
            <a:off x="893700" y="1373600"/>
            <a:ext cx="7329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Dunlosky et al. (2013) (summary of best tips for how to learn, via psychologists)</a:t>
            </a:r>
            <a:endParaRPr sz="1800"/>
          </a:p>
          <a:p>
            <a:pPr indent="-342900" lvl="0" marL="457200" rtl="0" algn="l">
              <a:spcBef>
                <a:spcPts val="0"/>
              </a:spcBef>
              <a:spcAft>
                <a:spcPts val="0"/>
              </a:spcAft>
              <a:buSzPts val="1800"/>
              <a:buChar char="▷"/>
            </a:pPr>
            <a:r>
              <a:rPr lang="en" sz="1800"/>
              <a:t>Smith et al. (2016) (retrieval practice/testing effect helps even when you’re stressed)</a:t>
            </a:r>
            <a:endParaRPr sz="1800"/>
          </a:p>
          <a:p>
            <a:pPr indent="-342900" lvl="0" marL="457200" rtl="0" algn="l">
              <a:spcBef>
                <a:spcPts val="0"/>
              </a:spcBef>
              <a:spcAft>
                <a:spcPts val="0"/>
              </a:spcAft>
              <a:buSzPts val="1800"/>
              <a:buChar char="▷"/>
            </a:pPr>
            <a:r>
              <a:rPr lang="en" sz="1800"/>
              <a:t>Hard et al. (2019) (what you remember from Psych 101 and how projects can predict your future project management skills)</a:t>
            </a:r>
            <a:endParaRPr sz="1800"/>
          </a:p>
          <a:p>
            <a:pPr indent="-342900" lvl="0" marL="457200" rtl="0" algn="l">
              <a:spcBef>
                <a:spcPts val="0"/>
              </a:spcBef>
              <a:spcAft>
                <a:spcPts val="0"/>
              </a:spcAft>
              <a:buSzPts val="1800"/>
              <a:buChar char="▷"/>
            </a:pPr>
            <a:r>
              <a:rPr lang="en" sz="1800"/>
              <a:t>Science summary piece due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42"/>
          <p:cNvPicPr preferRelativeResize="0"/>
          <p:nvPr/>
        </p:nvPicPr>
        <p:blipFill rotWithShape="1">
          <a:blip r:embed="rId3">
            <a:alphaModFix/>
          </a:blip>
          <a:srcRect b="0" l="0" r="57738" t="0"/>
          <a:stretch/>
        </p:blipFill>
        <p:spPr>
          <a:xfrm>
            <a:off x="1743075" y="671525"/>
            <a:ext cx="2391125" cy="3800475"/>
          </a:xfrm>
          <a:prstGeom prst="rect">
            <a:avLst/>
          </a:prstGeom>
          <a:noFill/>
          <a:ln>
            <a:noFill/>
          </a:ln>
        </p:spPr>
      </p:pic>
      <p:pic>
        <p:nvPicPr>
          <p:cNvPr id="262" name="Google Shape;262;p42"/>
          <p:cNvPicPr preferRelativeResize="0"/>
          <p:nvPr/>
        </p:nvPicPr>
        <p:blipFill rotWithShape="1">
          <a:blip r:embed="rId3">
            <a:alphaModFix/>
          </a:blip>
          <a:srcRect b="0" l="70392" r="0" t="0"/>
          <a:stretch/>
        </p:blipFill>
        <p:spPr>
          <a:xfrm>
            <a:off x="5725775" y="671525"/>
            <a:ext cx="1675150" cy="380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43"/>
          <p:cNvPicPr preferRelativeResize="0"/>
          <p:nvPr/>
        </p:nvPicPr>
        <p:blipFill>
          <a:blip r:embed="rId3">
            <a:alphaModFix/>
          </a:blip>
          <a:stretch>
            <a:fillRect/>
          </a:stretch>
        </p:blipFill>
        <p:spPr>
          <a:xfrm>
            <a:off x="1743075" y="671513"/>
            <a:ext cx="5657850" cy="3800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45"/>
          <p:cNvPicPr preferRelativeResize="0"/>
          <p:nvPr/>
        </p:nvPicPr>
        <p:blipFill rotWithShape="1">
          <a:blip r:embed="rId3">
            <a:alphaModFix/>
          </a:blip>
          <a:srcRect b="0" l="84457" r="0" t="0"/>
          <a:stretch/>
        </p:blipFill>
        <p:spPr>
          <a:xfrm>
            <a:off x="6521575" y="671525"/>
            <a:ext cx="879350" cy="3800475"/>
          </a:xfrm>
          <a:prstGeom prst="rect">
            <a:avLst/>
          </a:prstGeom>
          <a:noFill/>
          <a:ln>
            <a:noFill/>
          </a:ln>
        </p:spPr>
      </p:pic>
      <p:pic>
        <p:nvPicPr>
          <p:cNvPr id="277" name="Google Shape;277;p45"/>
          <p:cNvPicPr preferRelativeResize="0"/>
          <p:nvPr/>
        </p:nvPicPr>
        <p:blipFill rotWithShape="1">
          <a:blip r:embed="rId3">
            <a:alphaModFix/>
          </a:blip>
          <a:srcRect b="0" l="0" r="65285" t="0"/>
          <a:stretch/>
        </p:blipFill>
        <p:spPr>
          <a:xfrm>
            <a:off x="1743075" y="671525"/>
            <a:ext cx="1964125" cy="3800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46"/>
          <p:cNvPicPr preferRelativeResize="0"/>
          <p:nvPr/>
        </p:nvPicPr>
        <p:blipFill>
          <a:blip r:embed="rId3">
            <a:alphaModFix/>
          </a:blip>
          <a:stretch>
            <a:fillRect/>
          </a:stretch>
        </p:blipFill>
        <p:spPr>
          <a:xfrm>
            <a:off x="1743075" y="671513"/>
            <a:ext cx="5657850" cy="3800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Finke &amp; Pinker: Imagery doesn’t need tacit knowledge to work!</a:t>
            </a:r>
            <a:endParaRPr sz="3000"/>
          </a:p>
        </p:txBody>
      </p:sp>
      <p:sp>
        <p:nvSpPr>
          <p:cNvPr id="292" name="Google Shape;292;p48"/>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Participants judge whether arrow points to dots previously seen</a:t>
            </a:r>
            <a:endParaRPr sz="2400"/>
          </a:p>
          <a:p>
            <a:pPr indent="-381000" lvl="0" marL="457200" rtl="0" algn="l">
              <a:spcBef>
                <a:spcPts val="0"/>
              </a:spcBef>
              <a:spcAft>
                <a:spcPts val="0"/>
              </a:spcAft>
              <a:buSzPts val="2400"/>
              <a:buChar char="▷"/>
            </a:pPr>
            <a:r>
              <a:rPr lang="en" sz="2400"/>
              <a:t>Longer reaction time when greater distance between arrow and dot (as if they were mentally “traveling”)</a:t>
            </a:r>
            <a:endParaRPr sz="2400"/>
          </a:p>
          <a:p>
            <a:pPr indent="-381000" lvl="0" marL="457200" rtl="0" algn="l">
              <a:spcBef>
                <a:spcPts val="0"/>
              </a:spcBef>
              <a:spcAft>
                <a:spcPts val="0"/>
              </a:spcAft>
              <a:buSzPts val="2400"/>
              <a:buChar char="▷"/>
            </a:pPr>
            <a:r>
              <a:rPr lang="en" sz="2400"/>
              <a:t>Not instructed to use visual imagery</a:t>
            </a:r>
            <a:endParaRPr sz="2400"/>
          </a:p>
          <a:p>
            <a:pPr indent="-381000" lvl="0" marL="457200" rtl="0" algn="l">
              <a:spcBef>
                <a:spcPts val="0"/>
              </a:spcBef>
              <a:spcAft>
                <a:spcPts val="0"/>
              </a:spcAft>
              <a:buSzPts val="2400"/>
              <a:buChar char="▷"/>
            </a:pPr>
            <a:r>
              <a:rPr lang="en" sz="2400"/>
              <a:t>No time to memorize, no </a:t>
            </a:r>
            <a:r>
              <a:rPr b="1" lang="en" sz="2400"/>
              <a:t>tacit knowledge</a:t>
            </a:r>
            <a:endParaRPr b="1" sz="2400"/>
          </a:p>
          <a:p>
            <a:pPr indent="0" lvl="0" marL="0" rtl="0" algn="l">
              <a:spcBef>
                <a:spcPts val="600"/>
              </a:spcBef>
              <a:spcAft>
                <a:spcPts val="0"/>
              </a:spcAft>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Imagery v. Perception</a:t>
            </a:r>
            <a:endParaRPr/>
          </a:p>
        </p:txBody>
      </p:sp>
      <p:sp>
        <p:nvSpPr>
          <p:cNvPr id="298" name="Google Shape;298;p49"/>
          <p:cNvSpPr txBox="1"/>
          <p:nvPr>
            <p:ph idx="1" type="body"/>
          </p:nvPr>
        </p:nvSpPr>
        <p:spPr>
          <a:xfrm>
            <a:off x="893700" y="1373593"/>
            <a:ext cx="6462600" cy="1409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Relationship between viewing distance and ability to perceive details</a:t>
            </a:r>
            <a:endParaRPr sz="1800"/>
          </a:p>
          <a:p>
            <a:pPr indent="-342900" lvl="1" marL="914400" rtl="0" algn="l">
              <a:spcBef>
                <a:spcPts val="0"/>
              </a:spcBef>
              <a:spcAft>
                <a:spcPts val="0"/>
              </a:spcAft>
              <a:buSzPts val="1800"/>
              <a:buChar char="○"/>
            </a:pPr>
            <a:r>
              <a:rPr lang="en" sz="1800"/>
              <a:t>Imagine small object next to large object</a:t>
            </a:r>
            <a:endParaRPr sz="1800"/>
          </a:p>
          <a:p>
            <a:pPr indent="-342900" lvl="1" marL="914400" rtl="0" algn="l">
              <a:spcBef>
                <a:spcPts val="0"/>
              </a:spcBef>
              <a:spcAft>
                <a:spcPts val="0"/>
              </a:spcAft>
              <a:buSzPts val="1800"/>
              <a:buChar char="○"/>
            </a:pPr>
            <a:r>
              <a:rPr lang="en" sz="1800"/>
              <a:t>Quicker to detect details on the larger object</a:t>
            </a:r>
            <a:endParaRPr sz="1800"/>
          </a:p>
        </p:txBody>
      </p:sp>
      <p:pic>
        <p:nvPicPr>
          <p:cNvPr id="299" name="Google Shape;299;p49"/>
          <p:cNvPicPr preferRelativeResize="0"/>
          <p:nvPr/>
        </p:nvPicPr>
        <p:blipFill>
          <a:blip r:embed="rId3">
            <a:alphaModFix/>
          </a:blip>
          <a:stretch>
            <a:fillRect/>
          </a:stretch>
        </p:blipFill>
        <p:spPr>
          <a:xfrm>
            <a:off x="1655538" y="2935693"/>
            <a:ext cx="5832914" cy="205540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Imagery v. Perception</a:t>
            </a:r>
            <a:endParaRPr/>
          </a:p>
        </p:txBody>
      </p:sp>
      <p:sp>
        <p:nvSpPr>
          <p:cNvPr id="305" name="Google Shape;305;p50"/>
          <p:cNvSpPr txBox="1"/>
          <p:nvPr>
            <p:ph idx="1" type="body"/>
          </p:nvPr>
        </p:nvSpPr>
        <p:spPr>
          <a:xfrm>
            <a:off x="893700" y="1373600"/>
            <a:ext cx="4862700" cy="1409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Mental-walk task</a:t>
            </a:r>
            <a:endParaRPr/>
          </a:p>
          <a:p>
            <a:pPr indent="-381000" lvl="1" marL="914400" rtl="0" algn="l">
              <a:spcBef>
                <a:spcPts val="0"/>
              </a:spcBef>
              <a:spcAft>
                <a:spcPts val="0"/>
              </a:spcAft>
              <a:buSzPts val="2400"/>
              <a:buChar char="○"/>
            </a:pPr>
            <a:r>
              <a:rPr lang="en"/>
              <a:t>Move closer to small animals than to large animals</a:t>
            </a:r>
            <a:endParaRPr/>
          </a:p>
          <a:p>
            <a:pPr indent="-381000" lvl="1" marL="914400" rtl="0" algn="l">
              <a:spcBef>
                <a:spcPts val="0"/>
              </a:spcBef>
              <a:spcAft>
                <a:spcPts val="0"/>
              </a:spcAft>
              <a:buSzPts val="2400"/>
              <a:buChar char="○"/>
            </a:pPr>
            <a:r>
              <a:rPr lang="en"/>
              <a:t>Images are spatial, like perception</a:t>
            </a:r>
            <a:endParaRPr/>
          </a:p>
        </p:txBody>
      </p:sp>
      <p:pic>
        <p:nvPicPr>
          <p:cNvPr id="306" name="Google Shape;306;p50"/>
          <p:cNvPicPr preferRelativeResize="0"/>
          <p:nvPr/>
        </p:nvPicPr>
        <p:blipFill>
          <a:blip r:embed="rId3">
            <a:alphaModFix/>
          </a:blip>
          <a:stretch>
            <a:fillRect/>
          </a:stretch>
        </p:blipFill>
        <p:spPr>
          <a:xfrm>
            <a:off x="5908800" y="1215788"/>
            <a:ext cx="2562804" cy="377531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Imagery &amp; Perception Interact?</a:t>
            </a:r>
            <a:endParaRPr sz="3000"/>
          </a:p>
        </p:txBody>
      </p:sp>
      <p:sp>
        <p:nvSpPr>
          <p:cNvPr id="312" name="Google Shape;312;p51"/>
          <p:cNvSpPr txBox="1"/>
          <p:nvPr>
            <p:ph idx="1" type="body"/>
          </p:nvPr>
        </p:nvSpPr>
        <p:spPr>
          <a:xfrm>
            <a:off x="893700" y="1373600"/>
            <a:ext cx="49203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Perky (1910)</a:t>
            </a:r>
            <a:endParaRPr sz="2400"/>
          </a:p>
          <a:p>
            <a:pPr indent="-381000" lvl="1" marL="914400" rtl="0" algn="l">
              <a:spcBef>
                <a:spcPts val="0"/>
              </a:spcBef>
              <a:spcAft>
                <a:spcPts val="0"/>
              </a:spcAft>
              <a:buSzPts val="2400"/>
              <a:buChar char="○"/>
            </a:pPr>
            <a:r>
              <a:rPr lang="en" sz="2400"/>
              <a:t>Mistake actual picture for a mental image</a:t>
            </a:r>
            <a:endParaRPr sz="2400"/>
          </a:p>
          <a:p>
            <a:pPr indent="0" lvl="0" marL="0" rtl="0" algn="l">
              <a:spcBef>
                <a:spcPts val="600"/>
              </a:spcBef>
              <a:spcAft>
                <a:spcPts val="0"/>
              </a:spcAft>
              <a:buNone/>
            </a:pPr>
            <a:r>
              <a:t/>
            </a:r>
            <a:endParaRPr sz="2400"/>
          </a:p>
        </p:txBody>
      </p:sp>
      <p:pic>
        <p:nvPicPr>
          <p:cNvPr id="313" name="Google Shape;313;p51"/>
          <p:cNvPicPr preferRelativeResize="0"/>
          <p:nvPr/>
        </p:nvPicPr>
        <p:blipFill>
          <a:blip r:embed="rId3">
            <a:alphaModFix/>
          </a:blip>
          <a:stretch>
            <a:fillRect/>
          </a:stretch>
        </p:blipFill>
        <p:spPr>
          <a:xfrm>
            <a:off x="6026525" y="1215803"/>
            <a:ext cx="2965075" cy="273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themes</a:t>
            </a:r>
            <a:endParaRPr/>
          </a:p>
        </p:txBody>
      </p:sp>
      <p:sp>
        <p:nvSpPr>
          <p:cNvPr id="110" name="Google Shape;110;p1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i="1" lang="en" sz="2400"/>
              <a:t>How do “pictures in your head” compare to your experience when you perceive an object? How can imagery improve memory?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7" name="Shape 317"/>
        <p:cNvGrpSpPr/>
        <p:nvPr/>
      </p:nvGrpSpPr>
      <p:grpSpPr>
        <a:xfrm>
          <a:off x="0" y="0"/>
          <a:ext cx="0" cy="0"/>
          <a:chOff x="0" y="0"/>
          <a:chExt cx="0" cy="0"/>
        </a:xfrm>
      </p:grpSpPr>
      <p:pic>
        <p:nvPicPr>
          <p:cNvPr id="318" name="Google Shape;318;p52"/>
          <p:cNvPicPr preferRelativeResize="0"/>
          <p:nvPr/>
        </p:nvPicPr>
        <p:blipFill>
          <a:blip r:embed="rId3">
            <a:alphaModFix/>
          </a:blip>
          <a:stretch>
            <a:fillRect/>
          </a:stretch>
        </p:blipFill>
        <p:spPr>
          <a:xfrm>
            <a:off x="870263" y="152400"/>
            <a:ext cx="7403474" cy="48386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Can cognitive neuroscience help? Imagery debate</a:t>
            </a:r>
            <a:endParaRPr sz="2400"/>
          </a:p>
        </p:txBody>
      </p:sp>
      <p:sp>
        <p:nvSpPr>
          <p:cNvPr id="324" name="Google Shape;324;p53"/>
          <p:cNvSpPr txBox="1"/>
          <p:nvPr>
            <p:ph idx="1" type="body"/>
          </p:nvPr>
        </p:nvSpPr>
        <p:spPr>
          <a:xfrm>
            <a:off x="893700" y="1373592"/>
            <a:ext cx="6462600" cy="125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Spatial vs. propositional?</a:t>
            </a:r>
            <a:endParaRPr/>
          </a:p>
          <a:p>
            <a:pPr indent="0" lvl="0" marL="0" rtl="0" algn="l">
              <a:spcBef>
                <a:spcPts val="600"/>
              </a:spcBef>
              <a:spcAft>
                <a:spcPts val="0"/>
              </a:spcAft>
              <a:buNone/>
            </a:pPr>
            <a:r>
              <a:rPr lang="en"/>
              <a:t>Sensory experience!</a:t>
            </a:r>
            <a:endParaRPr/>
          </a:p>
        </p:txBody>
      </p:sp>
      <p:pic>
        <p:nvPicPr>
          <p:cNvPr id="325" name="Google Shape;325;p53"/>
          <p:cNvPicPr preferRelativeResize="0"/>
          <p:nvPr/>
        </p:nvPicPr>
        <p:blipFill>
          <a:blip r:embed="rId3">
            <a:alphaModFix/>
          </a:blip>
          <a:stretch>
            <a:fillRect/>
          </a:stretch>
        </p:blipFill>
        <p:spPr>
          <a:xfrm>
            <a:off x="1216888" y="2752567"/>
            <a:ext cx="6710234" cy="221470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M.G.S.</a:t>
            </a:r>
            <a:endParaRPr/>
          </a:p>
        </p:txBody>
      </p:sp>
      <p:sp>
        <p:nvSpPr>
          <p:cNvPr id="331" name="Google Shape;331;p54"/>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Removing part of the visual cortex decreases image size</a:t>
            </a:r>
            <a:endParaRPr/>
          </a:p>
          <a:p>
            <a:pPr indent="-419100" lvl="0" marL="457200" rtl="0" algn="l">
              <a:spcBef>
                <a:spcPts val="0"/>
              </a:spcBef>
              <a:spcAft>
                <a:spcPts val="0"/>
              </a:spcAft>
              <a:buSzPts val="3000"/>
              <a:buChar char="▷"/>
            </a:pPr>
            <a:r>
              <a:rPr lang="en"/>
              <a:t>Mental walk task comparison with woman who had part of right occipital lobe removed (before/after surgery)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Hemispatial neglect &amp; imagery</a:t>
            </a:r>
            <a:endParaRPr sz="3000"/>
          </a:p>
        </p:txBody>
      </p:sp>
      <p:pic>
        <p:nvPicPr>
          <p:cNvPr descr="A classic case of visual neglect, a condition typically associated with damage to the right parietal cortex due to stroke or other injury." id="337" name="Google Shape;337;p55" title="A visual neglect patient">
            <a:hlinkClick r:id="rId3"/>
          </p:cNvPr>
          <p:cNvPicPr preferRelativeResize="0"/>
          <p:nvPr/>
        </p:nvPicPr>
        <p:blipFill>
          <a:blip r:embed="rId4">
            <a:alphaModFix/>
          </a:blip>
          <a:stretch>
            <a:fillRect/>
          </a:stretch>
        </p:blipFill>
        <p:spPr>
          <a:xfrm>
            <a:off x="2286000" y="1318988"/>
            <a:ext cx="4572000" cy="3429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Imagery v. Perception</a:t>
            </a:r>
            <a:endParaRPr sz="3000"/>
          </a:p>
        </p:txBody>
      </p:sp>
      <p:sp>
        <p:nvSpPr>
          <p:cNvPr id="343" name="Google Shape;343;p5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Kosslyn and coworkers (1999)</a:t>
            </a:r>
            <a:endParaRPr sz="2400"/>
          </a:p>
          <a:p>
            <a:pPr indent="-381000" lvl="1" marL="914400" rtl="0" algn="l">
              <a:spcBef>
                <a:spcPts val="0"/>
              </a:spcBef>
              <a:spcAft>
                <a:spcPts val="0"/>
              </a:spcAft>
              <a:buSzPts val="2400"/>
              <a:buChar char="○"/>
            </a:pPr>
            <a:r>
              <a:rPr lang="en" sz="2400"/>
              <a:t>TMS to visual area of brain during perception and imagery task</a:t>
            </a:r>
            <a:endParaRPr/>
          </a:p>
          <a:p>
            <a:pPr indent="-381000" lvl="1" marL="914400" rtl="0" algn="l">
              <a:spcBef>
                <a:spcPts val="0"/>
              </a:spcBef>
              <a:spcAft>
                <a:spcPts val="0"/>
              </a:spcAft>
              <a:buSzPts val="2400"/>
              <a:buChar char="○"/>
            </a:pPr>
            <a:r>
              <a:rPr lang="en" sz="2400"/>
              <a:t>Response time slower for both</a:t>
            </a:r>
            <a:endParaRPr/>
          </a:p>
          <a:p>
            <a:pPr indent="-381000" lvl="1" marL="914400" rtl="0" algn="l">
              <a:spcBef>
                <a:spcPts val="0"/>
              </a:spcBef>
              <a:spcAft>
                <a:spcPts val="0"/>
              </a:spcAft>
              <a:buSzPts val="2400"/>
              <a:buChar char="○"/>
            </a:pPr>
            <a:r>
              <a:rPr lang="en" sz="2400"/>
              <a:t>Brain activity in visual area of brain plays a causal role for both perception and imagery</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Imagery v. Perception</a:t>
            </a:r>
            <a:endParaRPr/>
          </a:p>
        </p:txBody>
      </p:sp>
      <p:sp>
        <p:nvSpPr>
          <p:cNvPr id="349" name="Google Shape;349;p57"/>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R.M.</a:t>
            </a:r>
            <a:endParaRPr sz="2400"/>
          </a:p>
          <a:p>
            <a:pPr indent="-381000" lvl="1" marL="914400" rtl="0" algn="l">
              <a:spcBef>
                <a:spcPts val="0"/>
              </a:spcBef>
              <a:spcAft>
                <a:spcPts val="0"/>
              </a:spcAft>
              <a:buSzPts val="2400"/>
              <a:buChar char="○"/>
            </a:pPr>
            <a:r>
              <a:rPr lang="en" sz="2400"/>
              <a:t>Damage to occipital and parietal lobes</a:t>
            </a:r>
            <a:endParaRPr/>
          </a:p>
          <a:p>
            <a:pPr indent="-381000" lvl="1" marL="914400" rtl="0" algn="l">
              <a:spcBef>
                <a:spcPts val="0"/>
              </a:spcBef>
              <a:spcAft>
                <a:spcPts val="0"/>
              </a:spcAft>
              <a:buSzPts val="2400"/>
              <a:buChar char="○"/>
            </a:pPr>
            <a:r>
              <a:rPr lang="en" sz="2400"/>
              <a:t>Could draw accurate pictures of objects in front of him</a:t>
            </a:r>
            <a:endParaRPr/>
          </a:p>
          <a:p>
            <a:pPr indent="-381000" lvl="1" marL="914400" rtl="0" algn="l">
              <a:spcBef>
                <a:spcPts val="0"/>
              </a:spcBef>
              <a:spcAft>
                <a:spcPts val="0"/>
              </a:spcAft>
              <a:buSzPts val="2400"/>
              <a:buChar char="○"/>
            </a:pPr>
            <a:r>
              <a:rPr lang="en" sz="2400"/>
              <a:t>Could not draw accurate pictures of objects from memory (using imagery)</a:t>
            </a:r>
            <a:endParaRPr sz="2400"/>
          </a:p>
          <a:p>
            <a:pPr indent="0" lvl="0" marL="0" rtl="0" algn="l">
              <a:spcBef>
                <a:spcPts val="600"/>
              </a:spcBef>
              <a:spcAft>
                <a:spcPts val="0"/>
              </a:spcAft>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Imagery v. Perception</a:t>
            </a:r>
            <a:endParaRPr/>
          </a:p>
        </p:txBody>
      </p:sp>
      <p:sp>
        <p:nvSpPr>
          <p:cNvPr id="355" name="Google Shape;355;p58"/>
          <p:cNvSpPr txBox="1"/>
          <p:nvPr>
            <p:ph idx="1" type="body"/>
          </p:nvPr>
        </p:nvSpPr>
        <p:spPr>
          <a:xfrm>
            <a:off x="893700" y="1373600"/>
            <a:ext cx="72501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C.K.</a:t>
            </a:r>
            <a:endParaRPr/>
          </a:p>
          <a:p>
            <a:pPr indent="-381000" lvl="1" marL="914400" rtl="0" algn="l">
              <a:spcBef>
                <a:spcPts val="0"/>
              </a:spcBef>
              <a:spcAft>
                <a:spcPts val="0"/>
              </a:spcAft>
              <a:buSzPts val="2400"/>
              <a:buChar char="○"/>
            </a:pPr>
            <a:r>
              <a:rPr lang="en"/>
              <a:t>Evidence that he was unable to perceive objects, even his own drawings, in front of him</a:t>
            </a:r>
            <a:endParaRPr/>
          </a:p>
          <a:p>
            <a:pPr indent="-381000" lvl="1" marL="914400" rtl="0" algn="l">
              <a:spcBef>
                <a:spcPts val="0"/>
              </a:spcBef>
              <a:spcAft>
                <a:spcPts val="0"/>
              </a:spcAft>
              <a:buSzPts val="2400"/>
              <a:buChar char="○"/>
            </a:pPr>
            <a:r>
              <a:rPr lang="en"/>
              <a:t>Could draw objects in great detail from memory (using imagery)</a:t>
            </a:r>
            <a:endParaRPr/>
          </a:p>
          <a:p>
            <a:pPr indent="0" lvl="0" marL="0" rtl="0" algn="l">
              <a:spcBef>
                <a:spcPts val="6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Imagery v. Perception</a:t>
            </a:r>
            <a:endParaRPr/>
          </a:p>
        </p:txBody>
      </p:sp>
      <p:sp>
        <p:nvSpPr>
          <p:cNvPr id="361" name="Google Shape;361;p59"/>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Which of those were evidence for shared mechanisms between imagery and perception?</a:t>
            </a:r>
            <a:endParaRPr/>
          </a:p>
          <a:p>
            <a:pPr indent="-342900" lvl="0" marL="457200" rtl="0" algn="l">
              <a:spcBef>
                <a:spcPts val="0"/>
              </a:spcBef>
              <a:spcAft>
                <a:spcPts val="0"/>
              </a:spcAft>
              <a:buSzPts val="1800"/>
              <a:buChar char="▷"/>
            </a:pPr>
            <a:r>
              <a:rPr lang="en"/>
              <a:t>Which of those were evidence that imagery and perception are dissociated?</a:t>
            </a:r>
            <a:endParaRPr/>
          </a:p>
          <a:p>
            <a:pPr indent="-342900" lvl="0" marL="457200" rtl="0" algn="l">
              <a:spcBef>
                <a:spcPts val="0"/>
              </a:spcBef>
              <a:spcAft>
                <a:spcPts val="0"/>
              </a:spcAft>
              <a:buSzPts val="1800"/>
              <a:buChar char="▷"/>
            </a:pPr>
            <a:r>
              <a:rPr lang="en"/>
              <a:t>How can both be partly true?</a:t>
            </a:r>
            <a:endParaRPr/>
          </a:p>
          <a:p>
            <a:pPr indent="0" lvl="0" marL="0" rtl="0" algn="l">
              <a:spcBef>
                <a:spcPts val="600"/>
              </a:spcBef>
              <a:spcAft>
                <a:spcPts val="0"/>
              </a:spcAft>
              <a:buNone/>
            </a:pPr>
            <a:r>
              <a:t/>
            </a:r>
            <a:endParaRPr/>
          </a:p>
        </p:txBody>
      </p:sp>
      <p:sp>
        <p:nvSpPr>
          <p:cNvPr id="362" name="Google Shape;362;p59"/>
          <p:cNvSpPr txBox="1"/>
          <p:nvPr>
            <p:ph idx="2" type="body"/>
          </p:nvPr>
        </p:nvSpPr>
        <p:spPr>
          <a:xfrm>
            <a:off x="4219450" y="1200150"/>
            <a:ext cx="4534200" cy="3725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The evidence:</a:t>
            </a:r>
            <a:endParaRPr/>
          </a:p>
          <a:p>
            <a:pPr indent="-342900" lvl="1" marL="914400" rtl="0" algn="l">
              <a:spcBef>
                <a:spcPts val="0"/>
              </a:spcBef>
              <a:spcAft>
                <a:spcPts val="0"/>
              </a:spcAft>
              <a:buSzPts val="1800"/>
              <a:buChar char="○"/>
            </a:pPr>
            <a:r>
              <a:rPr lang="en"/>
              <a:t>Woman with hemispatial neglect</a:t>
            </a:r>
            <a:endParaRPr/>
          </a:p>
          <a:p>
            <a:pPr indent="-342900" lvl="1" marL="914400" rtl="0" algn="l">
              <a:spcBef>
                <a:spcPts val="0"/>
              </a:spcBef>
              <a:spcAft>
                <a:spcPts val="0"/>
              </a:spcAft>
              <a:buSzPts val="1800"/>
              <a:buChar char="○"/>
            </a:pPr>
            <a:r>
              <a:rPr lang="en"/>
              <a:t>M.G.S.</a:t>
            </a:r>
            <a:endParaRPr/>
          </a:p>
          <a:p>
            <a:pPr indent="-342900" lvl="1" marL="914400" rtl="0" algn="l">
              <a:spcBef>
                <a:spcPts val="0"/>
              </a:spcBef>
              <a:spcAft>
                <a:spcPts val="0"/>
              </a:spcAft>
              <a:buSzPts val="1800"/>
              <a:buChar char="○"/>
            </a:pPr>
            <a:r>
              <a:rPr lang="en"/>
              <a:t>TMS studies with perception and imagery</a:t>
            </a:r>
            <a:endParaRPr/>
          </a:p>
          <a:p>
            <a:pPr indent="-342900" lvl="1" marL="914400" rtl="0" algn="l">
              <a:spcBef>
                <a:spcPts val="0"/>
              </a:spcBef>
              <a:spcAft>
                <a:spcPts val="0"/>
              </a:spcAft>
              <a:buSzPts val="1800"/>
              <a:buChar char="○"/>
            </a:pPr>
            <a:r>
              <a:rPr lang="en"/>
              <a:t>fMRI studies</a:t>
            </a:r>
            <a:endParaRPr/>
          </a:p>
          <a:p>
            <a:pPr indent="-342900" lvl="1" marL="914400" rtl="0" algn="l">
              <a:spcBef>
                <a:spcPts val="0"/>
              </a:spcBef>
              <a:spcAft>
                <a:spcPts val="0"/>
              </a:spcAft>
              <a:buSzPts val="1800"/>
              <a:buChar char="○"/>
            </a:pPr>
            <a:r>
              <a:rPr lang="en"/>
              <a:t>R.M. can perceive but not imagine (and has damage in Brain Area A)</a:t>
            </a:r>
            <a:endParaRPr/>
          </a:p>
          <a:p>
            <a:pPr indent="-342900" lvl="1" marL="914400" rtl="0" algn="l">
              <a:spcBef>
                <a:spcPts val="0"/>
              </a:spcBef>
              <a:spcAft>
                <a:spcPts val="0"/>
              </a:spcAft>
              <a:buSzPts val="1800"/>
              <a:buChar char="○"/>
            </a:pPr>
            <a:r>
              <a:rPr lang="en"/>
              <a:t>C.K. can imagine but not perceive (and has damage in Brain Area B)</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368" name="Google Shape;368;p60"/>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Between Kosslyn, Lea, and Pylyshyn, who’s on team spatial imagery and who’s on team propositional imagery?</a:t>
            </a:r>
            <a:endParaRPr sz="1800"/>
          </a:p>
          <a:p>
            <a:pPr indent="-342900" lvl="0" marL="457200" rtl="0" algn="l">
              <a:spcBef>
                <a:spcPts val="0"/>
              </a:spcBef>
              <a:spcAft>
                <a:spcPts val="0"/>
              </a:spcAft>
              <a:buSzPts val="1800"/>
              <a:buChar char="▷"/>
            </a:pPr>
            <a:r>
              <a:rPr lang="en" sz="1800"/>
              <a:t>When you’re doing a mental scanning task, what evidence would make it look like you were using a propositional representation?  What evidence would make it look like you were using a spatial representation?</a:t>
            </a:r>
            <a:endParaRPr sz="1800"/>
          </a:p>
          <a:p>
            <a:pPr indent="-342900" lvl="0" marL="457200" rtl="0" algn="l">
              <a:spcBef>
                <a:spcPts val="0"/>
              </a:spcBef>
              <a:spcAft>
                <a:spcPts val="0"/>
              </a:spcAft>
              <a:buSzPts val="1800"/>
              <a:buChar char="▷"/>
            </a:pPr>
            <a:r>
              <a:rPr lang="en" sz="1800"/>
              <a:t>Are visual imagery and visual perception the same exact process?  Are they totally different?</a:t>
            </a:r>
            <a:endParaRPr sz="1800"/>
          </a:p>
          <a:p>
            <a:pPr indent="0" lvl="0" marL="0" rtl="0" algn="l">
              <a:spcBef>
                <a:spcPts val="600"/>
              </a:spcBef>
              <a:spcAft>
                <a:spcPts val="0"/>
              </a:spcAft>
              <a:buNone/>
            </a:pPr>
            <a:r>
              <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893700" y="206002"/>
            <a:ext cx="6462600" cy="102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Image Inspection: Visual Elaboration Scale</a:t>
            </a:r>
            <a:endParaRPr sz="2400"/>
          </a:p>
          <a:p>
            <a:pPr indent="-342900" lvl="0" marL="457200" rtl="0" algn="l">
              <a:spcBef>
                <a:spcPts val="0"/>
              </a:spcBef>
              <a:spcAft>
                <a:spcPts val="0"/>
              </a:spcAft>
              <a:buSzPts val="1800"/>
              <a:buAutoNum type="arabicPeriod"/>
            </a:pPr>
            <a:r>
              <a:rPr lang="en" sz="1800"/>
              <a:t>Think of the front of a particular familiar house -- that is, the side where the entrance is.</a:t>
            </a:r>
            <a:endParaRPr sz="1800"/>
          </a:p>
        </p:txBody>
      </p:sp>
      <p:sp>
        <p:nvSpPr>
          <p:cNvPr id="374" name="Google Shape;374;p61"/>
          <p:cNvSpPr txBox="1"/>
          <p:nvPr>
            <p:ph idx="1" type="body"/>
          </p:nvPr>
        </p:nvSpPr>
        <p:spPr>
          <a:xfrm>
            <a:off x="893700" y="1373600"/>
            <a:ext cx="74961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lphaLcPeriod"/>
            </a:pPr>
            <a:r>
              <a:rPr lang="en" sz="1800"/>
              <a:t>Were you clearly aware of the colors of the front of the house? Or wasn’t color clearly relevant until I mentioned it?</a:t>
            </a:r>
            <a:endParaRPr sz="1800"/>
          </a:p>
          <a:p>
            <a:pPr indent="-342900" lvl="0" marL="457200" rtl="0" algn="l">
              <a:spcBef>
                <a:spcPts val="0"/>
              </a:spcBef>
              <a:spcAft>
                <a:spcPts val="0"/>
              </a:spcAft>
              <a:buSzPts val="1800"/>
              <a:buAutoNum type="alphaLcPeriod"/>
            </a:pPr>
            <a:r>
              <a:rPr lang="en" sz="1800"/>
              <a:t>Did your thought register any specific features of the house other than color? Or was your thought a more general or abstract idea of a house, not including other specific features?</a:t>
            </a:r>
            <a:endParaRPr sz="1800"/>
          </a:p>
          <a:p>
            <a:pPr indent="-342900" lvl="0" marL="457200" rtl="0" algn="l">
              <a:spcBef>
                <a:spcPts val="0"/>
              </a:spcBef>
              <a:spcAft>
                <a:spcPts val="0"/>
              </a:spcAft>
              <a:buSzPts val="1800"/>
              <a:buAutoNum type="alphaLcPeriod"/>
            </a:pPr>
            <a:r>
              <a:rPr lang="en" sz="1800"/>
              <a:t>Was the house firmly fixed in its usual setting? Or was there just a house, detached from any setting? Or wasn’t it really there in a physical-type way at all?</a:t>
            </a:r>
            <a:endParaRPr sz="1800"/>
          </a:p>
          <a:p>
            <a:pPr indent="-342900" lvl="0" marL="457200" rtl="0" algn="l">
              <a:spcBef>
                <a:spcPts val="0"/>
              </a:spcBef>
              <a:spcAft>
                <a:spcPts val="0"/>
              </a:spcAft>
              <a:buSzPts val="1800"/>
              <a:buAutoNum type="alphaLcPeriod"/>
            </a:pPr>
            <a:r>
              <a:rPr lang="en" sz="1800"/>
              <a:t>Can you imagine yourself moving closer to, or further from, the house, from some spot from which you first thought about it? Or doesn’t the idea of yourself moving really apply to your style of thinking about the house?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Podcasts</a:t>
            </a:r>
            <a:endParaRPr/>
          </a:p>
        </p:txBody>
      </p:sp>
      <p:sp>
        <p:nvSpPr>
          <p:cNvPr id="116" name="Google Shape;116;p17"/>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893700" y="206002"/>
            <a:ext cx="6462600" cy="102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Image Inspection: Visual Elaboration Scale</a:t>
            </a:r>
            <a:endParaRPr sz="2400"/>
          </a:p>
          <a:p>
            <a:pPr indent="0" lvl="0" marL="0" rtl="0" algn="l">
              <a:spcBef>
                <a:spcPts val="0"/>
              </a:spcBef>
              <a:spcAft>
                <a:spcPts val="0"/>
              </a:spcAft>
              <a:buNone/>
            </a:pPr>
            <a:r>
              <a:rPr lang="en" sz="1800"/>
              <a:t>2. </a:t>
            </a:r>
            <a:r>
              <a:rPr lang="en" sz="1800"/>
              <a:t>Think of a box and a cup on a table.</a:t>
            </a:r>
            <a:endParaRPr sz="1800"/>
          </a:p>
        </p:txBody>
      </p:sp>
      <p:sp>
        <p:nvSpPr>
          <p:cNvPr id="380" name="Google Shape;380;p62"/>
          <p:cNvSpPr txBox="1"/>
          <p:nvPr>
            <p:ph idx="1" type="body"/>
          </p:nvPr>
        </p:nvSpPr>
        <p:spPr>
          <a:xfrm>
            <a:off x="893700" y="1373600"/>
            <a:ext cx="74961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lphaLcPeriod"/>
            </a:pPr>
            <a:r>
              <a:rPr lang="en" sz="1800"/>
              <a:t>Describe the particular spot on the table occupied by the box. Or didn’t you originally allocate it a particular spot?</a:t>
            </a:r>
            <a:endParaRPr sz="1800"/>
          </a:p>
          <a:p>
            <a:pPr indent="-342900" lvl="0" marL="457200" rtl="0" algn="l">
              <a:spcBef>
                <a:spcPts val="0"/>
              </a:spcBef>
              <a:spcAft>
                <a:spcPts val="0"/>
              </a:spcAft>
              <a:buSzPts val="1800"/>
              <a:buAutoNum type="alphaLcPeriod"/>
            </a:pPr>
            <a:r>
              <a:rPr lang="en" sz="1800"/>
              <a:t>How high off the ground was the table top? Or wasn’t this relevant until I mentioned it?</a:t>
            </a:r>
            <a:endParaRPr sz="1800"/>
          </a:p>
          <a:p>
            <a:pPr indent="-342900" lvl="0" marL="457200" rtl="0" algn="l">
              <a:spcBef>
                <a:spcPts val="0"/>
              </a:spcBef>
              <a:spcAft>
                <a:spcPts val="0"/>
              </a:spcAft>
              <a:buSzPts val="1800"/>
              <a:buAutoNum type="alphaLcPeriod"/>
            </a:pPr>
            <a:r>
              <a:rPr lang="en" sz="1800"/>
              <a:t>Were you originally aware of the shape of the table? Or wasn’t this relevant until I mentioned it?</a:t>
            </a:r>
            <a:endParaRPr sz="1800"/>
          </a:p>
          <a:p>
            <a:pPr indent="-342900" lvl="0" marL="457200" rtl="0" algn="l">
              <a:spcBef>
                <a:spcPts val="0"/>
              </a:spcBef>
              <a:spcAft>
                <a:spcPts val="0"/>
              </a:spcAft>
              <a:buSzPts val="1800"/>
              <a:buAutoNum type="alphaLcPeriod"/>
            </a:pPr>
            <a:r>
              <a:rPr lang="en" sz="1800"/>
              <a:t>Were you aware of the nature of the table’s surfaces? Or wasn’t this detail important until I mentioned it?</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893700" y="206002"/>
            <a:ext cx="6462600" cy="102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Image Inspection: Visual Elaboration Scale</a:t>
            </a:r>
            <a:endParaRPr sz="2400"/>
          </a:p>
          <a:p>
            <a:pPr indent="0" lvl="0" marL="0" rtl="0" algn="l">
              <a:spcBef>
                <a:spcPts val="0"/>
              </a:spcBef>
              <a:spcAft>
                <a:spcPts val="0"/>
              </a:spcAft>
              <a:buNone/>
            </a:pPr>
            <a:r>
              <a:rPr lang="en" sz="1800"/>
              <a:t>3</a:t>
            </a:r>
            <a:r>
              <a:rPr lang="en" sz="1800"/>
              <a:t>. Think of a relative whom you know well.</a:t>
            </a:r>
            <a:endParaRPr sz="1800"/>
          </a:p>
        </p:txBody>
      </p:sp>
      <p:sp>
        <p:nvSpPr>
          <p:cNvPr id="386" name="Google Shape;386;p63"/>
          <p:cNvSpPr txBox="1"/>
          <p:nvPr>
            <p:ph idx="1" type="body"/>
          </p:nvPr>
        </p:nvSpPr>
        <p:spPr>
          <a:xfrm>
            <a:off x="658825" y="1145000"/>
            <a:ext cx="81837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lphaLcPeriod"/>
            </a:pPr>
            <a:r>
              <a:rPr lang="en" sz="1800"/>
              <a:t>In your thought, did it seem as if you were near to, or far from, your relative in physical distance? Or wasn’t your physical distance from your relative relevant, as it is when you look at me now?</a:t>
            </a:r>
            <a:endParaRPr sz="1800"/>
          </a:p>
          <a:p>
            <a:pPr indent="-342900" lvl="0" marL="457200" rtl="0" algn="l">
              <a:spcBef>
                <a:spcPts val="0"/>
              </a:spcBef>
              <a:spcAft>
                <a:spcPts val="0"/>
              </a:spcAft>
              <a:buSzPts val="1800"/>
              <a:buAutoNum type="alphaLcPeriod"/>
            </a:pPr>
            <a:r>
              <a:rPr lang="en" sz="1800"/>
              <a:t>Were you aware of any specific article of clothing that your relative was wearing? Or wasn’t this type of detail included in your thought?</a:t>
            </a:r>
            <a:endParaRPr sz="1800"/>
          </a:p>
          <a:p>
            <a:pPr indent="-342900" lvl="0" marL="457200" rtl="0" algn="l">
              <a:spcBef>
                <a:spcPts val="0"/>
              </a:spcBef>
              <a:spcAft>
                <a:spcPts val="0"/>
              </a:spcAft>
              <a:buSzPts val="1800"/>
              <a:buAutoNum type="alphaLcPeriod"/>
            </a:pPr>
            <a:r>
              <a:rPr lang="en" sz="1800"/>
              <a:t>Did your thought register specific facial features of your relative? Or was it a general or ‘mood’ idea only of his/her face?</a:t>
            </a:r>
            <a:endParaRPr sz="1800"/>
          </a:p>
          <a:p>
            <a:pPr indent="-342900" lvl="0" marL="457200" rtl="0" algn="l">
              <a:spcBef>
                <a:spcPts val="0"/>
              </a:spcBef>
              <a:spcAft>
                <a:spcPts val="0"/>
              </a:spcAft>
              <a:buSzPts val="1800"/>
              <a:buAutoNum type="alphaLcPeriod"/>
            </a:pPr>
            <a:r>
              <a:rPr lang="en" sz="1800"/>
              <a:t>Were you aware of enough of the relative to be able to say that he/she had a special position or posture, for example, standing, sitting, or kneeling? Or wasn’t position or posture registered in your original thought?</a:t>
            </a:r>
            <a:endParaRPr sz="1800"/>
          </a:p>
          <a:p>
            <a:pPr indent="-342900" lvl="0" marL="457200" rtl="0" algn="l">
              <a:spcBef>
                <a:spcPts val="0"/>
              </a:spcBef>
              <a:spcAft>
                <a:spcPts val="0"/>
              </a:spcAft>
              <a:buSzPts val="1800"/>
              <a:buAutoNum type="alphaLcPeriod"/>
            </a:pPr>
            <a:r>
              <a:rPr lang="en" sz="1800"/>
              <a:t>In your thought, were you aware of being able to the left, to the right, or directly in line with your relative? Or wasn’t your direction from him/her relevant in the way it’s relevant when you look at me now.</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893700" y="205996"/>
            <a:ext cx="6462600" cy="5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Spatial Imagery: Paper Folding Test</a:t>
            </a:r>
            <a:endParaRPr sz="3000"/>
          </a:p>
        </p:txBody>
      </p:sp>
      <p:pic>
        <p:nvPicPr>
          <p:cNvPr id="392" name="Google Shape;392;p64"/>
          <p:cNvPicPr preferRelativeResize="0"/>
          <p:nvPr/>
        </p:nvPicPr>
        <p:blipFill rotWithShape="1">
          <a:blip r:embed="rId3">
            <a:alphaModFix/>
          </a:blip>
          <a:srcRect b="41414" l="0" r="0" t="0"/>
          <a:stretch/>
        </p:blipFill>
        <p:spPr>
          <a:xfrm>
            <a:off x="1900100" y="903273"/>
            <a:ext cx="5343825" cy="23669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893700" y="205996"/>
            <a:ext cx="6462600" cy="5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Spatial Imagery: Paper Folding Test</a:t>
            </a:r>
            <a:endParaRPr sz="3000"/>
          </a:p>
        </p:txBody>
      </p:sp>
      <p:pic>
        <p:nvPicPr>
          <p:cNvPr id="398" name="Google Shape;398;p65"/>
          <p:cNvPicPr preferRelativeResize="0"/>
          <p:nvPr/>
        </p:nvPicPr>
        <p:blipFill>
          <a:blip r:embed="rId3">
            <a:alphaModFix/>
          </a:blip>
          <a:stretch>
            <a:fillRect/>
          </a:stretch>
        </p:blipFill>
        <p:spPr>
          <a:xfrm>
            <a:off x="1900088" y="903271"/>
            <a:ext cx="5343830" cy="404020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Mnemonics: Method of Loci</a:t>
            </a:r>
            <a:endParaRPr/>
          </a:p>
        </p:txBody>
      </p:sp>
      <p:sp>
        <p:nvSpPr>
          <p:cNvPr id="404" name="Google Shape;404;p66"/>
          <p:cNvSpPr txBox="1"/>
          <p:nvPr>
            <p:ph idx="1" type="body"/>
          </p:nvPr>
        </p:nvSpPr>
        <p:spPr>
          <a:xfrm>
            <a:off x="893700" y="1373600"/>
            <a:ext cx="74724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Principles</a:t>
            </a:r>
            <a:endParaRPr/>
          </a:p>
          <a:p>
            <a:pPr indent="-381000" lvl="1" marL="914400" rtl="0" algn="l">
              <a:spcBef>
                <a:spcPts val="0"/>
              </a:spcBef>
              <a:spcAft>
                <a:spcPts val="0"/>
              </a:spcAft>
              <a:buSzPts val="2400"/>
              <a:buChar char="○"/>
            </a:pPr>
            <a:r>
              <a:rPr lang="en"/>
              <a:t>Construct a mental memory place</a:t>
            </a:r>
            <a:endParaRPr/>
          </a:p>
          <a:p>
            <a:pPr indent="-381000" lvl="1" marL="914400" rtl="0" algn="l">
              <a:spcBef>
                <a:spcPts val="0"/>
              </a:spcBef>
              <a:spcAft>
                <a:spcPts val="0"/>
              </a:spcAft>
              <a:buSzPts val="2400"/>
              <a:buChar char="○"/>
            </a:pPr>
            <a:r>
              <a:rPr lang="en"/>
              <a:t>Place memory targets in each room</a:t>
            </a:r>
            <a:endParaRPr/>
          </a:p>
          <a:p>
            <a:pPr indent="-381000" lvl="1" marL="914400" rtl="0" algn="l">
              <a:spcBef>
                <a:spcPts val="0"/>
              </a:spcBef>
              <a:spcAft>
                <a:spcPts val="0"/>
              </a:spcAft>
              <a:buSzPts val="2400"/>
              <a:buChar char="○"/>
            </a:pPr>
            <a:r>
              <a:rPr lang="en"/>
              <a:t>To remember, mentally walk through the rooms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Pegwords</a:t>
            </a:r>
            <a:endParaRPr/>
          </a:p>
        </p:txBody>
      </p:sp>
      <p:pic>
        <p:nvPicPr>
          <p:cNvPr id="410" name="Google Shape;410;p67"/>
          <p:cNvPicPr preferRelativeResize="0"/>
          <p:nvPr/>
        </p:nvPicPr>
        <p:blipFill>
          <a:blip r:embed="rId3">
            <a:alphaModFix/>
          </a:blip>
          <a:stretch>
            <a:fillRect/>
          </a:stretch>
        </p:blipFill>
        <p:spPr>
          <a:xfrm>
            <a:off x="2464788" y="1168163"/>
            <a:ext cx="4214413" cy="377531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Learning Foreign Words with the Linkword Method</a:t>
            </a:r>
            <a:endParaRPr sz="3000"/>
          </a:p>
        </p:txBody>
      </p:sp>
      <p:sp>
        <p:nvSpPr>
          <p:cNvPr id="416" name="Google Shape;416;p68"/>
          <p:cNvSpPr txBox="1"/>
          <p:nvPr>
            <p:ph idx="1" type="body"/>
          </p:nvPr>
        </p:nvSpPr>
        <p:spPr>
          <a:xfrm>
            <a:off x="893700" y="1373600"/>
            <a:ext cx="49722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Find an English word that sounds similar to the foreign word you want to learn</a:t>
            </a:r>
            <a:endParaRPr sz="1800"/>
          </a:p>
          <a:p>
            <a:pPr indent="-342900" lvl="1" marL="914400" rtl="0" algn="l">
              <a:spcBef>
                <a:spcPts val="0"/>
              </a:spcBef>
              <a:spcAft>
                <a:spcPts val="0"/>
              </a:spcAft>
              <a:buSzPts val="1800"/>
              <a:buChar char="○"/>
            </a:pPr>
            <a:r>
              <a:rPr lang="en" sz="1800"/>
              <a:t>E.g., “rodilla” (knee in Spanish) → rodeo</a:t>
            </a:r>
            <a:endParaRPr sz="1800"/>
          </a:p>
          <a:p>
            <a:pPr indent="-342900" lvl="0" marL="457200" rtl="0" algn="l">
              <a:spcBef>
                <a:spcPts val="0"/>
              </a:spcBef>
              <a:spcAft>
                <a:spcPts val="0"/>
              </a:spcAft>
              <a:buSzPts val="1800"/>
              <a:buChar char="▷"/>
            </a:pPr>
            <a:r>
              <a:rPr lang="en" sz="1800"/>
              <a:t>Create a mental image linking the meaning of the foreign word and the meaning of the English linkword</a:t>
            </a:r>
            <a:endParaRPr sz="1800"/>
          </a:p>
          <a:p>
            <a:pPr indent="-342900" lvl="1" marL="914400" rtl="0" algn="l">
              <a:spcBef>
                <a:spcPts val="0"/>
              </a:spcBef>
              <a:spcAft>
                <a:spcPts val="0"/>
              </a:spcAft>
              <a:buSzPts val="1800"/>
              <a:buChar char="○"/>
            </a:pPr>
            <a:r>
              <a:rPr lang="en" sz="1800"/>
              <a:t>E.g., image linking “knee” and “rodeo”</a:t>
            </a:r>
            <a:endParaRPr sz="1800"/>
          </a:p>
        </p:txBody>
      </p:sp>
      <p:pic>
        <p:nvPicPr>
          <p:cNvPr id="417" name="Google Shape;417;p68"/>
          <p:cNvPicPr preferRelativeResize="0"/>
          <p:nvPr/>
        </p:nvPicPr>
        <p:blipFill>
          <a:blip r:embed="rId3">
            <a:alphaModFix/>
          </a:blip>
          <a:stretch>
            <a:fillRect/>
          </a:stretch>
        </p:blipFill>
        <p:spPr>
          <a:xfrm>
            <a:off x="6439000" y="1063388"/>
            <a:ext cx="2117277" cy="377531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 + Agenda</a:t>
            </a:r>
            <a:endParaRPr/>
          </a:p>
        </p:txBody>
      </p:sp>
      <p:sp>
        <p:nvSpPr>
          <p:cNvPr id="423" name="Google Shape;423;p69"/>
          <p:cNvSpPr txBox="1"/>
          <p:nvPr>
            <p:ph idx="1" type="body"/>
          </p:nvPr>
        </p:nvSpPr>
        <p:spPr>
          <a:xfrm>
            <a:off x="893700" y="1373600"/>
            <a:ext cx="76311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b="1" lang="en" sz="1800"/>
              <a:t>LO1: Continue to build a supportive classroom culture &amp; discuss science communication</a:t>
            </a:r>
            <a:endParaRPr b="1" sz="1800"/>
          </a:p>
          <a:p>
            <a:pPr indent="-342900" lvl="1" marL="914400" rtl="0" algn="l">
              <a:spcBef>
                <a:spcPts val="0"/>
              </a:spcBef>
              <a:spcAft>
                <a:spcPts val="0"/>
              </a:spcAft>
              <a:buSzPts val="1800"/>
              <a:buChar char="○"/>
            </a:pPr>
            <a:r>
              <a:rPr lang="en" sz="1800"/>
              <a:t>Last time you'll experience a podcast: now, let's compare all of them; some from psychologists, some more general.</a:t>
            </a:r>
            <a:endParaRPr sz="1800"/>
          </a:p>
          <a:p>
            <a:pPr indent="-342900" lvl="0" marL="457200" rtl="0" algn="l">
              <a:spcBef>
                <a:spcPts val="0"/>
              </a:spcBef>
              <a:spcAft>
                <a:spcPts val="0"/>
              </a:spcAft>
              <a:buSzPts val="1800"/>
              <a:buAutoNum type="arabicPeriod"/>
            </a:pPr>
            <a:r>
              <a:rPr b="1" lang="en" sz="1800"/>
              <a:t>LO2: Describe the basic fundamental principles of imagery research</a:t>
            </a:r>
            <a:endParaRPr b="1" sz="1800"/>
          </a:p>
          <a:p>
            <a:pPr indent="-342900" lvl="1" marL="914400" rtl="0" algn="l">
              <a:spcBef>
                <a:spcPts val="0"/>
              </a:spcBef>
              <a:spcAft>
                <a:spcPts val="0"/>
              </a:spcAft>
              <a:buSzPts val="1800"/>
              <a:buChar char="○"/>
            </a:pPr>
            <a:r>
              <a:rPr lang="en" sz="1800"/>
              <a:t>Lots of imagery related demos, including those on how to improve memory</a:t>
            </a:r>
            <a:endParaRPr sz="1800"/>
          </a:p>
          <a:p>
            <a:pPr indent="-342900" lvl="1" marL="914400" rtl="0" algn="l">
              <a:spcBef>
                <a:spcPts val="0"/>
              </a:spcBef>
              <a:spcAft>
                <a:spcPts val="0"/>
              </a:spcAft>
              <a:buSzPts val="1800"/>
              <a:buChar char="○"/>
            </a:pPr>
            <a:r>
              <a:rPr lang="en" sz="1800"/>
              <a:t>Discussion of Chapter 10 from the Goldstein textbook</a:t>
            </a:r>
            <a:endParaRPr sz="1800"/>
          </a:p>
          <a:p>
            <a:pPr indent="0" lvl="0" marL="0" rtl="0" algn="l">
              <a:spcBef>
                <a:spcPts val="600"/>
              </a:spcBef>
              <a:spcAft>
                <a:spcPts val="0"/>
              </a:spcAft>
              <a:buNone/>
            </a:pPr>
            <a:r>
              <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Participation + Minute Paper</a:t>
            </a:r>
            <a:endParaRPr/>
          </a:p>
        </p:txBody>
      </p:sp>
      <p:sp>
        <p:nvSpPr>
          <p:cNvPr id="429" name="Google Shape;429;p70"/>
          <p:cNvSpPr txBox="1"/>
          <p:nvPr>
            <p:ph idx="1" type="body"/>
          </p:nvPr>
        </p:nvSpPr>
        <p:spPr>
          <a:xfrm>
            <a:off x="476250" y="1373600"/>
            <a:ext cx="82947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https://tinyurl.com/PSY102Participation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4"/>
              </a:rPr>
              <a:t>https://tinyurl.com/PSY102MinutePaperJune19</a:t>
            </a:r>
            <a:r>
              <a:rPr lang="en"/>
              <a:t> </a:t>
            </a: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1"/>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Additional Practice</a:t>
            </a:r>
            <a:endParaRPr/>
          </a:p>
        </p:txBody>
      </p:sp>
      <p:sp>
        <p:nvSpPr>
          <p:cNvPr id="435" name="Google Shape;435;p71"/>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Optional: Test Yourself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Pros, Cons, Audience, &amp; SciComm of Podcasts You’ve Listened to This Semester</a:t>
            </a:r>
            <a:endParaRPr sz="2400"/>
          </a:p>
        </p:txBody>
      </p:sp>
      <p:sp>
        <p:nvSpPr>
          <p:cNvPr id="122" name="Google Shape;122;p18"/>
          <p:cNvSpPr txBox="1"/>
          <p:nvPr>
            <p:ph idx="1" type="body"/>
          </p:nvPr>
        </p:nvSpPr>
        <p:spPr>
          <a:xfrm>
            <a:off x="893700" y="1145000"/>
            <a:ext cx="76311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Pick however large a group as you’d like (e.g., 2-4)</a:t>
            </a:r>
            <a:endParaRPr sz="1800"/>
          </a:p>
          <a:p>
            <a:pPr indent="-342900" lvl="0" marL="457200" rtl="0" algn="l">
              <a:spcBef>
                <a:spcPts val="0"/>
              </a:spcBef>
              <a:spcAft>
                <a:spcPts val="0"/>
              </a:spcAft>
              <a:buSzPts val="1800"/>
              <a:buChar char="▷"/>
            </a:pPr>
            <a:r>
              <a:rPr lang="en" sz="1800"/>
              <a:t>Person whose favorite color is blue or green, act as the recorder &amp; write within in the blocks (you’ll turn in 1 copy at end)</a:t>
            </a:r>
            <a:endParaRPr sz="1800"/>
          </a:p>
          <a:p>
            <a:pPr indent="-342900" lvl="0" marL="457200" rtl="0" algn="l">
              <a:spcBef>
                <a:spcPts val="0"/>
              </a:spcBef>
              <a:spcAft>
                <a:spcPts val="0"/>
              </a:spcAft>
              <a:buSzPts val="1800"/>
              <a:buChar char="▷"/>
            </a:pPr>
            <a:r>
              <a:rPr lang="en" sz="1800"/>
              <a:t>Fill out the podcast sheet together as a group, identifying the strengths &amp; weaknesses of each podcast, how it fulfilled or did not fulfill good SciComm principles, and who you think the primary audience is.</a:t>
            </a:r>
            <a:endParaRPr sz="1800"/>
          </a:p>
          <a:p>
            <a:pPr indent="-342900" lvl="1" marL="914400" rtl="0" algn="l">
              <a:spcBef>
                <a:spcPts val="0"/>
              </a:spcBef>
              <a:spcAft>
                <a:spcPts val="0"/>
              </a:spcAft>
              <a:buSzPts val="1800"/>
              <a:buChar char="○"/>
            </a:pPr>
            <a:r>
              <a:rPr lang="en" sz="1800"/>
              <a:t>I’d like to post these to the website as a future reference for the podcasts &amp; show that at the end of the semester, you’ve become SciComm pros</a:t>
            </a:r>
            <a:endParaRPr sz="1800"/>
          </a:p>
          <a:p>
            <a:pPr indent="-342900" lvl="1" marL="914400" rtl="0" algn="l">
              <a:spcBef>
                <a:spcPts val="0"/>
              </a:spcBef>
              <a:spcAft>
                <a:spcPts val="0"/>
              </a:spcAft>
              <a:buSzPts val="1800"/>
              <a:buChar char="○"/>
            </a:pPr>
            <a:r>
              <a:rPr lang="en" sz="1800"/>
              <a:t>Also, make sure to write what everyone’s favorite podcast was at the top! (I’m just curious)</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2"/>
          <p:cNvSpPr txBox="1"/>
          <p:nvPr>
            <p:ph idx="1" type="body"/>
          </p:nvPr>
        </p:nvSpPr>
        <p:spPr>
          <a:xfrm>
            <a:off x="893700" y="230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t>Mental scanning experiments tend to find</a:t>
            </a:r>
            <a:endParaRPr sz="2400"/>
          </a:p>
          <a:p>
            <a:pPr indent="0" lvl="0" marL="0" rtl="0" algn="l">
              <a:spcBef>
                <a:spcPts val="600"/>
              </a:spcBef>
              <a:spcAft>
                <a:spcPts val="0"/>
              </a:spcAft>
              <a:buClr>
                <a:schemeClr val="dk1"/>
              </a:buClr>
              <a:buSzPts val="1100"/>
              <a:buFont typeface="Arial"/>
              <a:buNone/>
            </a:pPr>
            <a:r>
              <a:rPr lang="en" sz="2400"/>
              <a:t> </a:t>
            </a:r>
            <a:endParaRPr sz="2400"/>
          </a:p>
          <a:p>
            <a:pPr indent="0" lvl="0" marL="0" rtl="0" algn="l">
              <a:spcBef>
                <a:spcPts val="600"/>
              </a:spcBef>
              <a:spcAft>
                <a:spcPts val="0"/>
              </a:spcAft>
              <a:buClr>
                <a:schemeClr val="dk1"/>
              </a:buClr>
              <a:buSzPts val="1100"/>
              <a:buFont typeface="Arial"/>
              <a:buNone/>
            </a:pPr>
            <a:r>
              <a:rPr lang="en" sz="2400"/>
              <a:t>A. A direct relationship between scanning time and distance on the image</a:t>
            </a:r>
            <a:endParaRPr sz="2400"/>
          </a:p>
          <a:p>
            <a:pPr indent="0" lvl="0" marL="0" rtl="0" algn="l">
              <a:spcBef>
                <a:spcPts val="600"/>
              </a:spcBef>
              <a:spcAft>
                <a:spcPts val="0"/>
              </a:spcAft>
              <a:buClr>
                <a:schemeClr val="dk1"/>
              </a:buClr>
              <a:buSzPts val="1100"/>
              <a:buFont typeface="Arial"/>
              <a:buNone/>
            </a:pPr>
            <a:r>
              <a:rPr lang="en" sz="2400"/>
              <a:t>B. An absence of mental scanning when processing a mental geometric image</a:t>
            </a:r>
            <a:endParaRPr sz="2400"/>
          </a:p>
          <a:p>
            <a:pPr indent="0" lvl="0" marL="0" rtl="0" algn="l">
              <a:spcBef>
                <a:spcPts val="600"/>
              </a:spcBef>
              <a:spcAft>
                <a:spcPts val="0"/>
              </a:spcAft>
              <a:buClr>
                <a:schemeClr val="dk1"/>
              </a:buClr>
              <a:buSzPts val="1100"/>
              <a:buFont typeface="Arial"/>
              <a:buNone/>
            </a:pPr>
            <a:r>
              <a:rPr lang="en" sz="2400"/>
              <a:t>C. A constant scanning time between all pairs of locations on an image</a:t>
            </a:r>
            <a:endParaRPr sz="2400"/>
          </a:p>
          <a:p>
            <a:pPr indent="0" lvl="0" marL="0" rtl="0" algn="l">
              <a:spcBef>
                <a:spcPts val="600"/>
              </a:spcBef>
              <a:spcAft>
                <a:spcPts val="0"/>
              </a:spcAft>
              <a:buClr>
                <a:schemeClr val="dk1"/>
              </a:buClr>
              <a:buSzPts val="1100"/>
              <a:buFont typeface="Arial"/>
              <a:buNone/>
            </a:pPr>
            <a:r>
              <a:rPr lang="en" sz="2400"/>
              <a:t>D. Support for a propositional, as opposed to spatial, view of imagery</a:t>
            </a:r>
            <a:endParaRPr sz="2400"/>
          </a:p>
          <a:p>
            <a:pPr indent="0" lvl="0" marL="0" rtl="0" algn="l">
              <a:spcBef>
                <a:spcPts val="600"/>
              </a:spcBef>
              <a:spcAft>
                <a:spcPts val="0"/>
              </a:spcAft>
              <a:buNone/>
            </a:pPr>
            <a:r>
              <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3"/>
          <p:cNvSpPr txBox="1"/>
          <p:nvPr>
            <p:ph idx="1" type="body"/>
          </p:nvPr>
        </p:nvSpPr>
        <p:spPr>
          <a:xfrm>
            <a:off x="893700" y="1543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Ben has had problems with the pipes in his apartment. First, he had a clog in his bathroom sink, and then two months later, his garbage disposal in the kitchen sink clogged. Ben's superintendant told him he was not adequately flushing the debris from his pipes. She suggested that he run the water a little longer and visualize the debris (be it carrot peelings or toothpaste) traveling through the pipes all the way out to the sewer connection in the street. Using this technique, Ben has had no more clogs. The superintendant's suggestion involved:</a:t>
            </a:r>
            <a:endParaRPr sz="1800"/>
          </a:p>
          <a:p>
            <a:pPr indent="-342900" lvl="0" marL="457200" rtl="0" algn="l">
              <a:spcBef>
                <a:spcPts val="600"/>
              </a:spcBef>
              <a:spcAft>
                <a:spcPts val="0"/>
              </a:spcAft>
              <a:buSzPts val="1800"/>
              <a:buAutoNum type="alphaUcPeriod"/>
            </a:pPr>
            <a:r>
              <a:rPr lang="en" sz="1800"/>
              <a:t>Image synthesis</a:t>
            </a:r>
            <a:endParaRPr sz="1800"/>
          </a:p>
          <a:p>
            <a:pPr indent="-342900" lvl="0" marL="457200" rtl="0" algn="l">
              <a:spcBef>
                <a:spcPts val="0"/>
              </a:spcBef>
              <a:spcAft>
                <a:spcPts val="0"/>
              </a:spcAft>
              <a:buSzPts val="1800"/>
              <a:buAutoNum type="alphaUcPeriod"/>
            </a:pPr>
            <a:r>
              <a:rPr lang="en" sz="1800"/>
              <a:t>Mental scanning</a:t>
            </a:r>
            <a:endParaRPr sz="1800"/>
          </a:p>
          <a:p>
            <a:pPr indent="-342900" lvl="0" marL="457200" rtl="0" algn="l">
              <a:spcBef>
                <a:spcPts val="0"/>
              </a:spcBef>
              <a:spcAft>
                <a:spcPts val="0"/>
              </a:spcAft>
              <a:buSzPts val="1800"/>
              <a:buAutoNum type="alphaUcPeriod"/>
            </a:pPr>
            <a:r>
              <a:rPr lang="en" sz="1800"/>
              <a:t>Method of loci</a:t>
            </a:r>
            <a:endParaRPr sz="1800"/>
          </a:p>
          <a:p>
            <a:pPr indent="-342900" lvl="0" marL="457200" rtl="0" algn="l">
              <a:spcBef>
                <a:spcPts val="0"/>
              </a:spcBef>
              <a:spcAft>
                <a:spcPts val="0"/>
              </a:spcAft>
              <a:buSzPts val="1800"/>
              <a:buAutoNum type="alphaUcPeriod"/>
            </a:pPr>
            <a:r>
              <a:rPr lang="en" sz="1800"/>
              <a:t>Propositional representations</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4"/>
          <p:cNvSpPr txBox="1"/>
          <p:nvPr>
            <p:ph idx="1" type="body"/>
          </p:nvPr>
        </p:nvSpPr>
        <p:spPr>
          <a:xfrm>
            <a:off x="605625" y="154400"/>
            <a:ext cx="78294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Luis is taking his girlfriend, Rosa, to a resort town neither one of them has visited. Luis wants to make a good impression on Rosa, so he spends the week before the trip reading about fun places to go while they are there. He also memorizes a map of the small resort town so he can lead her around without bothering to ask for directions. When they arrive, they first visit a botanical garden. When Rosa says, "Where to next?" Luis conjures a mental image of the map and says, "art museum." Let's assume the garden was six inches due south on the map and that it took Luis four seconds to scan the map image between the two. After they visit the museum, Luis takes Rosa to a fancy restaurant. On the map, the restaurant was three inches northwest of the museum, so it is most likely that when Luis scanned the image to find the restaurant, the scan took approximately _____ seconds.</a:t>
            </a:r>
            <a:endParaRPr sz="1800"/>
          </a:p>
          <a:p>
            <a:pPr indent="-342900" lvl="0" marL="457200" rtl="0" algn="l">
              <a:spcBef>
                <a:spcPts val="600"/>
              </a:spcBef>
              <a:spcAft>
                <a:spcPts val="0"/>
              </a:spcAft>
              <a:buSzPts val="1800"/>
              <a:buAutoNum type="alphaUcPeriod"/>
            </a:pPr>
            <a:r>
              <a:rPr lang="en" sz="1800"/>
              <a:t>2</a:t>
            </a:r>
            <a:endParaRPr sz="1800"/>
          </a:p>
          <a:p>
            <a:pPr indent="-342900" lvl="0" marL="457200" rtl="0" algn="l">
              <a:spcBef>
                <a:spcPts val="0"/>
              </a:spcBef>
              <a:spcAft>
                <a:spcPts val="0"/>
              </a:spcAft>
              <a:buSzPts val="1800"/>
              <a:buAutoNum type="alphaUcPeriod"/>
            </a:pPr>
            <a:r>
              <a:rPr lang="en" sz="1800"/>
              <a:t>3</a:t>
            </a:r>
            <a:endParaRPr sz="1800"/>
          </a:p>
          <a:p>
            <a:pPr indent="-342900" lvl="0" marL="457200" rtl="0" algn="l">
              <a:spcBef>
                <a:spcPts val="0"/>
              </a:spcBef>
              <a:spcAft>
                <a:spcPts val="0"/>
              </a:spcAft>
              <a:buSzPts val="1800"/>
              <a:buAutoNum type="alphaUcPeriod"/>
            </a:pPr>
            <a:r>
              <a:rPr lang="en" sz="1800"/>
              <a:t>4</a:t>
            </a:r>
            <a:endParaRPr sz="1800"/>
          </a:p>
          <a:p>
            <a:pPr indent="-342900" lvl="0" marL="457200" rtl="0" algn="l">
              <a:spcBef>
                <a:spcPts val="0"/>
              </a:spcBef>
              <a:spcAft>
                <a:spcPts val="0"/>
              </a:spcAft>
              <a:buSzPts val="1800"/>
              <a:buAutoNum type="alphaUcPeriod"/>
            </a:pPr>
            <a:r>
              <a:rPr lang="en" sz="1800"/>
              <a:t>6</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75"/>
          <p:cNvSpPr txBox="1"/>
          <p:nvPr>
            <p:ph idx="1" type="body"/>
          </p:nvPr>
        </p:nvSpPr>
        <p:spPr>
          <a:xfrm>
            <a:off x="605625" y="154400"/>
            <a:ext cx="78294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Which of the following has been used as an argument AGAINST the idea that imagery is spatial in nature?</a:t>
            </a:r>
            <a:endParaRPr sz="1800"/>
          </a:p>
          <a:p>
            <a:pPr indent="-342900" lvl="0" marL="457200" rtl="0" algn="l">
              <a:spcBef>
                <a:spcPts val="600"/>
              </a:spcBef>
              <a:spcAft>
                <a:spcPts val="0"/>
              </a:spcAft>
              <a:buSzPts val="1800"/>
              <a:buAutoNum type="alphaUcPeriod"/>
            </a:pPr>
            <a:r>
              <a:rPr lang="en" sz="1800"/>
              <a:t>The results of scanning experiments</a:t>
            </a:r>
            <a:endParaRPr sz="1800"/>
          </a:p>
          <a:p>
            <a:pPr indent="-342900" lvl="0" marL="457200" rtl="0" algn="l">
              <a:spcBef>
                <a:spcPts val="0"/>
              </a:spcBef>
              <a:spcAft>
                <a:spcPts val="0"/>
              </a:spcAft>
              <a:buSzPts val="1800"/>
              <a:buAutoNum type="alphaUcPeriod"/>
            </a:pPr>
            <a:r>
              <a:rPr lang="en" sz="1800"/>
              <a:t>Depictive representations</a:t>
            </a:r>
            <a:endParaRPr sz="1800"/>
          </a:p>
          <a:p>
            <a:pPr indent="-342900" lvl="0" marL="457200" rtl="0" algn="l">
              <a:spcBef>
                <a:spcPts val="0"/>
              </a:spcBef>
              <a:spcAft>
                <a:spcPts val="0"/>
              </a:spcAft>
              <a:buSzPts val="1800"/>
              <a:buAutoNum type="alphaUcPeriod"/>
            </a:pPr>
            <a:r>
              <a:rPr lang="en" sz="1800"/>
              <a:t>The tacit-knowledge explanation</a:t>
            </a:r>
            <a:endParaRPr sz="1800"/>
          </a:p>
          <a:p>
            <a:pPr indent="-342900" lvl="0" marL="457200" rtl="0" algn="l">
              <a:spcBef>
                <a:spcPts val="0"/>
              </a:spcBef>
              <a:spcAft>
                <a:spcPts val="0"/>
              </a:spcAft>
              <a:buSzPts val="1800"/>
              <a:buAutoNum type="alphaUcPeriod"/>
            </a:pPr>
            <a:r>
              <a:rPr lang="en" sz="1800"/>
              <a:t>The distinction between propositional and spatial representations</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6"/>
          <p:cNvSpPr txBox="1"/>
          <p:nvPr>
            <p:ph idx="1" type="body"/>
          </p:nvPr>
        </p:nvSpPr>
        <p:spPr>
          <a:xfrm>
            <a:off x="605625" y="154400"/>
            <a:ext cx="78294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Wilma is a famous chef. Since she does not like to share her secret family recipes, she does not write down her special creations, which makes it difficult to remember their ingredients. To aid her memory, she has created a unique "mental walk" that she takes to recall each recipe. For each one, she has a familiar "route" she can imagine walking through (e.g., from the end of her driveway to her living room) where she places each item in the recipe somewhere along the way (e.g., Tabasco sauce splattered on the front door). By doing so, Wilma is using _____ to organize her memories</a:t>
            </a:r>
            <a:endParaRPr sz="1800"/>
          </a:p>
          <a:p>
            <a:pPr indent="-342900" lvl="0" marL="457200" rtl="0" algn="l">
              <a:spcBef>
                <a:spcPts val="600"/>
              </a:spcBef>
              <a:spcAft>
                <a:spcPts val="0"/>
              </a:spcAft>
              <a:buSzPts val="1800"/>
              <a:buAutoNum type="alphaUcPeriod"/>
            </a:pPr>
            <a:r>
              <a:rPr lang="en" sz="1800"/>
              <a:t>Mental synthesis</a:t>
            </a:r>
            <a:endParaRPr sz="1800"/>
          </a:p>
          <a:p>
            <a:pPr indent="-342900" lvl="0" marL="457200" rtl="0" algn="l">
              <a:spcBef>
                <a:spcPts val="0"/>
              </a:spcBef>
              <a:spcAft>
                <a:spcPts val="0"/>
              </a:spcAft>
              <a:buSzPts val="1800"/>
              <a:buAutoNum type="alphaUcPeriod"/>
            </a:pPr>
            <a:r>
              <a:rPr lang="en" sz="1800"/>
              <a:t>Paired-associate learning</a:t>
            </a:r>
            <a:endParaRPr sz="1800"/>
          </a:p>
          <a:p>
            <a:pPr indent="-342900" lvl="0" marL="457200" rtl="0" algn="l">
              <a:spcBef>
                <a:spcPts val="0"/>
              </a:spcBef>
              <a:spcAft>
                <a:spcPts val="0"/>
              </a:spcAft>
              <a:buSzPts val="1800"/>
              <a:buAutoNum type="alphaUcPeriod"/>
            </a:pPr>
            <a:r>
              <a:rPr lang="en" sz="1800"/>
              <a:t>The pegword technique</a:t>
            </a:r>
            <a:endParaRPr sz="1800"/>
          </a:p>
          <a:p>
            <a:pPr indent="-342900" lvl="0" marL="457200" rtl="0" algn="l">
              <a:spcBef>
                <a:spcPts val="0"/>
              </a:spcBef>
              <a:spcAft>
                <a:spcPts val="0"/>
              </a:spcAft>
              <a:buSzPts val="1800"/>
              <a:buAutoNum type="alphaUcPeriod"/>
            </a:pPr>
            <a:r>
              <a:rPr lang="en" sz="1800"/>
              <a:t>Method of loci</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7"/>
          <p:cNvSpPr txBox="1"/>
          <p:nvPr>
            <p:ph type="title"/>
          </p:nvPr>
        </p:nvSpPr>
        <p:spPr>
          <a:xfrm>
            <a:off x="893700" y="282188"/>
            <a:ext cx="6462600" cy="857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3000">
                <a:solidFill>
                  <a:srgbClr val="677480"/>
                </a:solidFill>
                <a:latin typeface="Lato"/>
                <a:ea typeface="Lato"/>
                <a:cs typeface="Lato"/>
                <a:sym typeface="Lato"/>
              </a:rPr>
              <a:t>Imagery General Q</a:t>
            </a:r>
            <a:endParaRPr sz="3000">
              <a:solidFill>
                <a:srgbClr val="677480"/>
              </a:solidFill>
              <a:latin typeface="Lato"/>
              <a:ea typeface="Lato"/>
              <a:cs typeface="Lato"/>
              <a:sym typeface="Lato"/>
            </a:endParaRPr>
          </a:p>
          <a:p>
            <a:pPr indent="0" lvl="0" marL="0" rtl="0" algn="l">
              <a:spcBef>
                <a:spcPts val="0"/>
              </a:spcBef>
              <a:spcAft>
                <a:spcPts val="0"/>
              </a:spcAft>
              <a:buNone/>
            </a:pPr>
            <a:r>
              <a:t/>
            </a:r>
            <a:endParaRPr/>
          </a:p>
        </p:txBody>
      </p:sp>
      <p:sp>
        <p:nvSpPr>
          <p:cNvPr id="466" name="Google Shape;466;p77"/>
          <p:cNvSpPr txBox="1"/>
          <p:nvPr>
            <p:ph idx="1" type="body"/>
          </p:nvPr>
        </p:nvSpPr>
        <p:spPr>
          <a:xfrm>
            <a:off x="158000" y="563275"/>
            <a:ext cx="86544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Most cognitive psychologists who study imagery tend to favor the spatial approach over the propositional approach.</a:t>
            </a:r>
            <a:endParaRPr sz="1800"/>
          </a:p>
          <a:p>
            <a:pPr indent="0" lvl="0" marL="0" rtl="0" algn="l">
              <a:spcBef>
                <a:spcPts val="600"/>
              </a:spcBef>
              <a:spcAft>
                <a:spcPts val="0"/>
              </a:spcAft>
              <a:buClr>
                <a:schemeClr val="dk1"/>
              </a:buClr>
              <a:buSzPts val="1100"/>
              <a:buFont typeface="Arial"/>
              <a:buNone/>
            </a:pPr>
            <a:r>
              <a:rPr lang="en" sz="1800"/>
              <a:t> A. Psychologists who favor the spatial approach tend to think that imagery makes use of __________ mechanisms, whereas those who favor the propositional approach think imagery makes use of ___________ mechanisms.</a:t>
            </a:r>
            <a:endParaRPr sz="1800"/>
          </a:p>
          <a:p>
            <a:pPr indent="0" lvl="0" marL="0" rtl="0" algn="l">
              <a:spcBef>
                <a:spcPts val="600"/>
              </a:spcBef>
              <a:spcAft>
                <a:spcPts val="0"/>
              </a:spcAft>
              <a:buClr>
                <a:schemeClr val="dk1"/>
              </a:buClr>
              <a:buSzPts val="1100"/>
              <a:buFont typeface="Arial"/>
              <a:buNone/>
            </a:pPr>
            <a:r>
              <a:rPr lang="en" sz="1800"/>
              <a:t>B. Describe one piece of behavioral (i.e., non-neuroscience) evidence that supports the spatial approach. Make sure you explain (1) what subjects were asked to do, (2) how subjects’ performance supported the spatial approach and WHY that counts as evidence for the spatial approach, and (3) what the results should have looked like if the propositional approach were being supported instead.</a:t>
            </a:r>
            <a:endParaRPr sz="1800"/>
          </a:p>
          <a:p>
            <a:pPr indent="0" lvl="0" marL="0" rtl="0" algn="l">
              <a:spcBef>
                <a:spcPts val="600"/>
              </a:spcBef>
              <a:spcAft>
                <a:spcPts val="0"/>
              </a:spcAft>
              <a:buNone/>
            </a:pPr>
            <a:r>
              <a:rPr lang="en" sz="1800"/>
              <a:t>C. Briefly describe one piece of neuroscience evidence that has been found in studies on imagery.  Mention which part of the imagery debate it was focusing on (i.e., spatial or propositional).  Say whether this evidence suggests that imagery shares mechanisms with (whatever process you noted that it mapped onto in part 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Imagery</a:t>
            </a:r>
            <a:endParaRPr/>
          </a:p>
        </p:txBody>
      </p:sp>
      <p:sp>
        <p:nvSpPr>
          <p:cNvPr id="128" name="Google Shape;128;p1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Describe the basic fundamental principles of imagery research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Imagery</a:t>
            </a:r>
            <a:endParaRPr/>
          </a:p>
        </p:txBody>
      </p:sp>
      <p:sp>
        <p:nvSpPr>
          <p:cNvPr id="134" name="Google Shape;134;p20"/>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t>Mental imagery: experiencing a sensory impression in the absence of sensory input</a:t>
            </a:r>
            <a:endParaRPr sz="2400"/>
          </a:p>
          <a:p>
            <a:pPr indent="0" lvl="0" marL="0" rtl="0" algn="l">
              <a:spcBef>
                <a:spcPts val="600"/>
              </a:spcBef>
              <a:spcAft>
                <a:spcPts val="0"/>
              </a:spcAft>
              <a:buClr>
                <a:schemeClr val="dk1"/>
              </a:buClr>
              <a:buSzPts val="1100"/>
              <a:buFont typeface="Arial"/>
              <a:buNone/>
            </a:pPr>
            <a:r>
              <a:t/>
            </a:r>
            <a:endParaRPr sz="2400"/>
          </a:p>
          <a:p>
            <a:pPr indent="0" lvl="0" marL="0" rtl="0" algn="l">
              <a:spcBef>
                <a:spcPts val="600"/>
              </a:spcBef>
              <a:spcAft>
                <a:spcPts val="0"/>
              </a:spcAft>
              <a:buNone/>
            </a:pPr>
            <a:r>
              <a:rPr lang="en" sz="2400"/>
              <a:t>Visual imagery: “seeing” in the absence of a visual stimulus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i="1" lang="en" sz="2400"/>
              <a:t>Provides a way of thinking that adds another dimension to purely verbal techniques</a:t>
            </a:r>
            <a:endParaRPr i="1" sz="2400"/>
          </a:p>
          <a:p>
            <a:pPr indent="0" lvl="0" marL="0" rtl="0" algn="l">
              <a:spcBef>
                <a:spcPts val="600"/>
              </a:spcBef>
              <a:spcAft>
                <a:spcPts val="0"/>
              </a:spcAft>
              <a:buClr>
                <a:schemeClr val="dk1"/>
              </a:buClr>
              <a:buSzPts val="1100"/>
              <a:buFont typeface="Arial"/>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Early Perspectives on Imagery</a:t>
            </a:r>
            <a:endParaRPr sz="3400"/>
          </a:p>
        </p:txBody>
      </p:sp>
      <p:sp>
        <p:nvSpPr>
          <p:cNvPr id="140" name="Google Shape;140;p21"/>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Imageless-thought debate</a:t>
            </a:r>
            <a:endParaRPr/>
          </a:p>
          <a:p>
            <a:pPr indent="-381000" lvl="1" marL="914400" rtl="0" algn="l">
              <a:spcBef>
                <a:spcPts val="0"/>
              </a:spcBef>
              <a:spcAft>
                <a:spcPts val="0"/>
              </a:spcAft>
              <a:buSzPts val="2400"/>
              <a:buChar char="○"/>
            </a:pPr>
            <a:r>
              <a:rPr lang="en"/>
              <a:t>Is thinking possible without images?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Imagery was important in the cognitive revolution we previously discussed.</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