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30" r:id="rId51"/>
    <p:sldId id="30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1" r:id="rId67"/>
  </p:sldIdLst>
  <p:sldSz cx="9144000" cy="5143500" type="screen16x9"/>
  <p:notesSz cx="6858000" cy="9144000"/>
  <p:embeddedFontLst>
    <p:embeddedFont>
      <p:font typeface="Lato" panose="020F0502020204030203" pitchFamily="34" charset="0"/>
      <p:regular r:id="rId69"/>
      <p:bold r:id="rId70"/>
      <p:italic r:id="rId71"/>
      <p:boldItalic r:id="rId72"/>
    </p:embeddedFont>
    <p:embeddedFont>
      <p:font typeface="Raleway" panose="020B0604020202020204" charset="0"/>
      <p:regular r:id="rId73"/>
      <p:bold r:id="rId74"/>
      <p:italic r:id="rId75"/>
      <p:boldItalic r:id="rId76"/>
    </p:embeddedFont>
    <p:embeddedFont>
      <p:font typeface="Source Sans Pro" panose="020B0503030403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17" autoAdjust="0"/>
  </p:normalViewPr>
  <p:slideViewPr>
    <p:cSldViewPr snapToGrid="0">
      <p:cViewPr varScale="1">
        <p:scale>
          <a:sx n="81" d="100"/>
          <a:sy n="81" d="100"/>
        </p:scale>
        <p:origin x="96" y="2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rd.com/culture/trivia-ques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youtube.com/watch?v=c62C_yTUyV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youtube.com/watch?v=tXHk0a3RvLc&amp;list=PL00152A5753A22423"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sychologicalscience.org/uncategorized/myth-brain-training-will-make-you-smarter.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88f7c184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88f7c184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8f7c1842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8f7c184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highlight>
                <a:srgbClr val="FFFFFF"/>
              </a:highlight>
              <a:latin typeface="Source Sans Pro"/>
              <a:ea typeface="Source Sans Pro"/>
              <a:cs typeface="Source Sans Pro"/>
              <a:sym typeface="Source Sans Pr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8f7c184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8f7c184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8f7c1842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8f7c184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88f7c1842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88f7c1842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8f7c1842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8f7c184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88f7c1842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88f7c1842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480"/>
              </a:spcBef>
              <a:spcAft>
                <a:spcPts val="0"/>
              </a:spcAft>
              <a:buClr>
                <a:srgbClr val="677480"/>
              </a:buClr>
              <a:buSzPts val="1400"/>
              <a:buFont typeface="Lato"/>
              <a:buChar char="○"/>
            </a:pPr>
            <a:r>
              <a:rPr lang="en" sz="1400">
                <a:solidFill>
                  <a:srgbClr val="677480"/>
                </a:solidFill>
                <a:latin typeface="Lato"/>
                <a:ea typeface="Lato"/>
                <a:cs typeface="Lato"/>
                <a:sym typeface="Lato"/>
              </a:rPr>
              <a:t>Paragraph-by-paragraph breakdown of the scientist summary piece we read for today</a:t>
            </a:r>
            <a:endParaRPr sz="1400">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Comparison between what the actual article (JoN) discussed vs. what the scientist summary piece did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88f7c1842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88f7c1842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88f7c18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88f7c18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LTM:</a:t>
            </a:r>
            <a:endParaRPr/>
          </a:p>
          <a:p>
            <a:pPr marL="0" lvl="0" indent="0" algn="l" rtl="0">
              <a:spcBef>
                <a:spcPts val="0"/>
              </a:spcBef>
              <a:spcAft>
                <a:spcPts val="0"/>
              </a:spcAft>
              <a:buClr>
                <a:schemeClr val="dk1"/>
              </a:buClr>
              <a:buSzPts val="1100"/>
              <a:buFont typeface="Arial"/>
              <a:buNone/>
            </a:pPr>
            <a:r>
              <a:rPr lang="en"/>
              <a:t>•“Archive” of information about past events and knowledge learned</a:t>
            </a:r>
            <a:endParaRPr/>
          </a:p>
          <a:p>
            <a:pPr marL="0" lvl="0" indent="0" algn="l" rtl="0">
              <a:spcBef>
                <a:spcPts val="0"/>
              </a:spcBef>
              <a:spcAft>
                <a:spcPts val="0"/>
              </a:spcAft>
              <a:buClr>
                <a:schemeClr val="dk1"/>
              </a:buClr>
              <a:buSzPts val="1100"/>
              <a:buFont typeface="Arial"/>
              <a:buNone/>
            </a:pPr>
            <a:r>
              <a:rPr lang="en"/>
              <a:t>•Works closely with working memory</a:t>
            </a:r>
            <a:endParaRPr/>
          </a:p>
          <a:p>
            <a:pPr marL="0" lvl="0" indent="0" algn="l" rtl="0">
              <a:spcBef>
                <a:spcPts val="0"/>
              </a:spcBef>
              <a:spcAft>
                <a:spcPts val="0"/>
              </a:spcAft>
              <a:buClr>
                <a:schemeClr val="dk1"/>
              </a:buClr>
              <a:buSzPts val="1100"/>
              <a:buFont typeface="Arial"/>
              <a:buNone/>
            </a:pPr>
            <a:r>
              <a:rPr lang="en"/>
              <a:t>•Storage stretches from a few moments ago to as far back as one can remember</a:t>
            </a:r>
            <a:endParaRPr/>
          </a:p>
          <a:p>
            <a:pPr marL="0" lvl="0" indent="0" algn="l" rtl="0">
              <a:spcBef>
                <a:spcPts val="0"/>
              </a:spcBef>
              <a:spcAft>
                <a:spcPts val="0"/>
              </a:spcAft>
              <a:buNone/>
            </a:pPr>
            <a:r>
              <a:rPr lang="en"/>
              <a:t>•More recent memories are more detailed</a:t>
            </a:r>
            <a:endParaRPr/>
          </a:p>
          <a:p>
            <a:pPr marL="0" lvl="0" indent="0" algn="l" rtl="0">
              <a:spcBef>
                <a:spcPts val="0"/>
              </a:spcBef>
              <a:spcAft>
                <a:spcPts val="0"/>
              </a:spcAft>
              <a:buClr>
                <a:schemeClr val="dk1"/>
              </a:buClr>
              <a:buSzPts val="1100"/>
              <a:buFont typeface="Arial"/>
              <a:buNone/>
            </a:pPr>
            <a:r>
              <a:rPr lang="en">
                <a:solidFill>
                  <a:schemeClr val="dk1"/>
                </a:solidFill>
              </a:rPr>
              <a:t>•</a:t>
            </a:r>
            <a:r>
              <a:rPr lang="en"/>
              <a:t>30 seconds to earliest memories</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88f7c1842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88f7c1842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Barricade, children, diet, gourd, folio, meter, journey, mohair, tomato, cabin, phoenix, crossbow, doorbell, muffler, mouse, menu, airplane, armchair, dresser, baseball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8f7c184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8f7c184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88f7c1842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88f7c1842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8f7c1842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8f7c184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–Primacy effect gave more time to rehearse info, more likely to enter LTM</a:t>
            </a:r>
            <a:endParaRPr/>
          </a:p>
          <a:p>
            <a:pPr marL="0" lvl="0" indent="0" algn="l" rtl="0">
              <a:spcBef>
                <a:spcPts val="0"/>
              </a:spcBef>
              <a:spcAft>
                <a:spcPts val="0"/>
              </a:spcAft>
              <a:buClr>
                <a:schemeClr val="dk1"/>
              </a:buClr>
              <a:buSzPts val="1100"/>
              <a:buFont typeface="Arial"/>
              <a:buNone/>
            </a:pPr>
            <a:r>
              <a:rPr lang="en"/>
              <a:t>–Recency effect</a:t>
            </a:r>
            <a:endParaRPr/>
          </a:p>
          <a:p>
            <a:pPr marL="0" lvl="0" indent="0" algn="l" rtl="0">
              <a:spcBef>
                <a:spcPts val="0"/>
              </a:spcBef>
              <a:spcAft>
                <a:spcPts val="0"/>
              </a:spcAft>
              <a:buNone/>
            </a:pPr>
            <a:r>
              <a:rPr lang="en"/>
              <a:t>–Stimuli still in STM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8f7c184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88f7c18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88f7c184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88f7c18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88f7c184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88f7c184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88f7c184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88f7c184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8f7c184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8f7c18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8f7c184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8f7c184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Maine; from: </a:t>
            </a:r>
            <a:r>
              <a:rPr lang="en" u="sng">
                <a:solidFill>
                  <a:schemeClr val="hlink"/>
                </a:solidFill>
                <a:hlinkClick r:id="rId3"/>
              </a:rPr>
              <a:t>https://www.rd.com/culture/trivia-questions/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88f7c184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88f7c184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88f7c184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88f7c184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•Episodic involves mental time travel (traveling back in time to reconnect with events that happened in the past)</a:t>
            </a:r>
            <a:endParaRPr/>
          </a:p>
          <a:p>
            <a:pPr marL="0" lvl="0" indent="0" algn="l" rtl="0">
              <a:spcBef>
                <a:spcPts val="0"/>
              </a:spcBef>
              <a:spcAft>
                <a:spcPts val="0"/>
              </a:spcAft>
              <a:buClr>
                <a:schemeClr val="dk1"/>
              </a:buClr>
              <a:buSzPts val="1100"/>
              <a:buFont typeface="Arial"/>
              <a:buNone/>
            </a:pPr>
            <a:r>
              <a:rPr lang="en"/>
              <a:t>–No guarantee of accuracy</a:t>
            </a:r>
            <a:endParaRPr/>
          </a:p>
          <a:p>
            <a:pPr marL="0" lvl="0" indent="0" algn="l" rtl="0">
              <a:spcBef>
                <a:spcPts val="0"/>
              </a:spcBef>
              <a:spcAft>
                <a:spcPts val="0"/>
              </a:spcAft>
              <a:buClr>
                <a:schemeClr val="dk1"/>
              </a:buClr>
              <a:buSzPts val="1100"/>
              <a:buFont typeface="Arial"/>
              <a:buNone/>
            </a:pPr>
            <a:r>
              <a:rPr lang="en"/>
              <a:t>•Semantic does not involve mental time travel</a:t>
            </a:r>
            <a:endParaRPr/>
          </a:p>
          <a:p>
            <a:pPr marL="0" lvl="0" indent="0" algn="l" rtl="0">
              <a:spcBef>
                <a:spcPts val="0"/>
              </a:spcBef>
              <a:spcAft>
                <a:spcPts val="0"/>
              </a:spcAft>
              <a:buClr>
                <a:schemeClr val="dk1"/>
              </a:buClr>
              <a:buSzPts val="1100"/>
              <a:buFont typeface="Arial"/>
              <a:buNone/>
            </a:pPr>
            <a:r>
              <a:rPr lang="en"/>
              <a:t>–General knowledge</a:t>
            </a:r>
            <a:endParaRPr/>
          </a:p>
          <a:p>
            <a:pPr marL="0" lvl="0" indent="0" algn="l" rtl="0">
              <a:spcBef>
                <a:spcPts val="0"/>
              </a:spcBef>
              <a:spcAft>
                <a:spcPts val="0"/>
              </a:spcAft>
              <a:buClr>
                <a:schemeClr val="dk1"/>
              </a:buClr>
              <a:buSzPts val="1100"/>
              <a:buFont typeface="Arial"/>
              <a:buNone/>
            </a:pPr>
            <a:r>
              <a:rPr lang="en"/>
              <a:t>•Episodic and semantic show a double dissociation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•Episodic can be lost, leaving only semantic</a:t>
            </a:r>
            <a:endParaRPr/>
          </a:p>
          <a:p>
            <a:pPr marL="0" lvl="0" indent="0" algn="l" rtl="0">
              <a:spcBef>
                <a:spcPts val="0"/>
              </a:spcBef>
              <a:spcAft>
                <a:spcPts val="0"/>
              </a:spcAft>
              <a:buClr>
                <a:schemeClr val="dk1"/>
              </a:buClr>
              <a:buSzPts val="1100"/>
              <a:buFont typeface="Arial"/>
              <a:buNone/>
            </a:pPr>
            <a:r>
              <a:rPr lang="en"/>
              <a:t>–Acquiring knowledge may start as episodic but then “fade” to semantic</a:t>
            </a:r>
            <a:endParaRPr/>
          </a:p>
          <a:p>
            <a:pPr marL="0" lvl="0" indent="0" algn="l" rtl="0">
              <a:spcBef>
                <a:spcPts val="0"/>
              </a:spcBef>
              <a:spcAft>
                <a:spcPts val="0"/>
              </a:spcAft>
              <a:buClr>
                <a:schemeClr val="dk1"/>
              </a:buClr>
              <a:buSzPts val="1100"/>
              <a:buFont typeface="Arial"/>
              <a:buNone/>
            </a:pPr>
            <a:r>
              <a:rPr lang="en"/>
              <a:t>•Semantic can be enhanced if associated with episodic</a:t>
            </a:r>
            <a:endParaRPr/>
          </a:p>
          <a:p>
            <a:pPr marL="0" lvl="0" indent="0" algn="l" rtl="0">
              <a:spcBef>
                <a:spcPts val="0"/>
              </a:spcBef>
              <a:spcAft>
                <a:spcPts val="0"/>
              </a:spcAft>
              <a:buClr>
                <a:schemeClr val="dk1"/>
              </a:buClr>
              <a:buSzPts val="1100"/>
              <a:buFont typeface="Arial"/>
              <a:buNone/>
            </a:pPr>
            <a:r>
              <a:rPr lang="en"/>
              <a:t>–Autobiographical memory: memory of specific experiences, includes semantic and episodic</a:t>
            </a:r>
            <a:endParaRPr/>
          </a:p>
          <a:p>
            <a:pPr marL="0" lvl="0" indent="0" algn="l" rtl="0">
              <a:spcBef>
                <a:spcPts val="0"/>
              </a:spcBef>
              <a:spcAft>
                <a:spcPts val="0"/>
              </a:spcAft>
              <a:buClr>
                <a:schemeClr val="dk1"/>
              </a:buClr>
              <a:buSzPts val="1100"/>
              <a:buFont typeface="Arial"/>
              <a:buNone/>
            </a:pPr>
            <a:r>
              <a:rPr lang="en"/>
              <a:t>–Personal semantic memory: semantic memories that have personal significance</a:t>
            </a:r>
            <a:endParaRPr/>
          </a:p>
          <a:p>
            <a:pPr marL="0" lvl="0" indent="0" algn="l" rtl="0">
              <a:spcBef>
                <a:spcPts val="0"/>
              </a:spcBef>
              <a:spcAft>
                <a:spcPts val="0"/>
              </a:spcAft>
              <a:buClr>
                <a:schemeClr val="dk1"/>
              </a:buClr>
              <a:buSzPts val="1100"/>
              <a:buFont typeface="Arial"/>
              <a:buNone/>
            </a:pPr>
            <a:r>
              <a:rPr lang="en"/>
              <a:t>–Can influence what we experience (episodic) by determining what we attend to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–Remember/Know procedure</a:t>
            </a:r>
            <a:endParaRPr/>
          </a:p>
          <a:p>
            <a:pPr marL="0" lvl="0" indent="0" algn="l" rtl="0">
              <a:spcBef>
                <a:spcPts val="0"/>
              </a:spcBef>
              <a:spcAft>
                <a:spcPts val="0"/>
              </a:spcAft>
              <a:buClr>
                <a:schemeClr val="dk1"/>
              </a:buClr>
              <a:buSzPts val="1100"/>
              <a:buFont typeface="Arial"/>
              <a:buNone/>
            </a:pPr>
            <a:r>
              <a:rPr lang="en"/>
              <a:t>•Remember if a stimulus is familiar and the circumstance under which it was encountered?</a:t>
            </a:r>
            <a:endParaRPr/>
          </a:p>
          <a:p>
            <a:pPr marL="0" lvl="0" indent="0" algn="l" rtl="0">
              <a:spcBef>
                <a:spcPts val="0"/>
              </a:spcBef>
              <a:spcAft>
                <a:spcPts val="0"/>
              </a:spcAft>
              <a:buClr>
                <a:schemeClr val="dk1"/>
              </a:buClr>
              <a:buSzPts val="1100"/>
              <a:buFont typeface="Arial"/>
              <a:buNone/>
            </a:pPr>
            <a:r>
              <a:rPr lang="en"/>
              <a:t>•Know if the stimulus is familiar but don’t remember experiencing it earlier?</a:t>
            </a:r>
            <a:endParaRPr/>
          </a:p>
          <a:p>
            <a:pPr marL="0" lvl="0" indent="0" algn="l" rtl="0">
              <a:spcBef>
                <a:spcPts val="0"/>
              </a:spcBef>
              <a:spcAft>
                <a:spcPts val="0"/>
              </a:spcAft>
              <a:buClr>
                <a:schemeClr val="dk1"/>
              </a:buClr>
              <a:buSzPts val="1100"/>
              <a:buFont typeface="Arial"/>
              <a:buNone/>
            </a:pPr>
            <a:r>
              <a:rPr lang="en"/>
              <a:t>•Don’t remember the stimulus at all</a:t>
            </a:r>
            <a:endParaRPr/>
          </a:p>
          <a:p>
            <a:pPr marL="0" lvl="0" indent="0" algn="l" rtl="0">
              <a:spcBef>
                <a:spcPts val="0"/>
              </a:spcBef>
              <a:spcAft>
                <a:spcPts val="0"/>
              </a:spcAft>
              <a:buClr>
                <a:schemeClr val="dk1"/>
              </a:buClr>
              <a:buSzPts val="1100"/>
              <a:buFont typeface="Arial"/>
              <a:buNone/>
            </a:pPr>
            <a:r>
              <a:rPr lang="en"/>
              <a:t>–Semanticization of remote memories</a:t>
            </a:r>
            <a:endParaRPr/>
          </a:p>
          <a:p>
            <a:pPr marL="0" lvl="0" indent="0" algn="l" rtl="0">
              <a:spcBef>
                <a:spcPts val="0"/>
              </a:spcBef>
              <a:spcAft>
                <a:spcPts val="0"/>
              </a:spcAft>
              <a:buClr>
                <a:schemeClr val="dk1"/>
              </a:buClr>
              <a:buSzPts val="1100"/>
              <a:buFont typeface="Arial"/>
              <a:buNone/>
            </a:pPr>
            <a:r>
              <a:rPr lang="en"/>
              <a:t>•Loss of episodic details for memories of long-ago events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8f7c184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8f7c184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88f7c184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88f7c18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88f7c184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88f7c184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•Skill memory: memory for actions</a:t>
            </a:r>
            <a:endParaRPr/>
          </a:p>
          <a:p>
            <a:pPr marL="0" lvl="0" indent="0" algn="l" rtl="0">
              <a:spcBef>
                <a:spcPts val="0"/>
              </a:spcBef>
              <a:spcAft>
                <a:spcPts val="0"/>
              </a:spcAft>
              <a:buClr>
                <a:schemeClr val="dk1"/>
              </a:buClr>
              <a:buSzPts val="1100"/>
              <a:buFont typeface="Arial"/>
              <a:buNone/>
            </a:pPr>
            <a:r>
              <a:rPr lang="en"/>
              <a:t>•No memory of where or when learned</a:t>
            </a:r>
            <a:endParaRPr/>
          </a:p>
          <a:p>
            <a:pPr marL="0" lvl="0" indent="0" algn="l" rtl="0">
              <a:spcBef>
                <a:spcPts val="0"/>
              </a:spcBef>
              <a:spcAft>
                <a:spcPts val="0"/>
              </a:spcAft>
              <a:buClr>
                <a:schemeClr val="dk1"/>
              </a:buClr>
              <a:buSzPts val="1100"/>
              <a:buFont typeface="Arial"/>
              <a:buNone/>
            </a:pPr>
            <a:r>
              <a:rPr lang="en"/>
              <a:t>•Perform procedures without being consciously aware of how to do them</a:t>
            </a:r>
            <a:endParaRPr/>
          </a:p>
          <a:p>
            <a:pPr marL="0" lvl="0" indent="0" algn="l" rtl="0">
              <a:spcBef>
                <a:spcPts val="0"/>
              </a:spcBef>
              <a:spcAft>
                <a:spcPts val="0"/>
              </a:spcAft>
              <a:buClr>
                <a:schemeClr val="dk1"/>
              </a:buClr>
              <a:buSzPts val="1100"/>
              <a:buFont typeface="Arial"/>
              <a:buNone/>
            </a:pPr>
            <a:r>
              <a:rPr lang="en"/>
              <a:t>•People who cannot form new LTMs can still learn new skills (e.g., H.M.)</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88f7c184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88f7c184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 of priming: repetition priming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88f7c184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88f7c18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88f7c184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88f7c184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71600" lvl="2" indent="-317500" algn="l" rtl="0">
              <a:spcBef>
                <a:spcPts val="480"/>
              </a:spcBef>
              <a:spcAft>
                <a:spcPts val="0"/>
              </a:spcAft>
              <a:buClr>
                <a:srgbClr val="677480"/>
              </a:buClr>
              <a:buSzPts val="1400"/>
              <a:buFont typeface="Lato"/>
              <a:buChar char="■"/>
            </a:pPr>
            <a:r>
              <a:rPr lang="en" sz="1400">
                <a:solidFill>
                  <a:srgbClr val="677480"/>
                </a:solidFill>
                <a:latin typeface="Lato"/>
                <a:ea typeface="Lato"/>
                <a:cs typeface="Lato"/>
                <a:sym typeface="Lato"/>
              </a:rPr>
              <a:t>Henry Molaison (H.M.) – surgery for epilepsy</a:t>
            </a:r>
            <a:endParaRPr sz="1400">
              <a:solidFill>
                <a:srgbClr val="677480"/>
              </a:solidFill>
              <a:latin typeface="Lato"/>
              <a:ea typeface="Lato"/>
              <a:cs typeface="Lato"/>
              <a:sym typeface="Lato"/>
            </a:endParaRPr>
          </a:p>
          <a:p>
            <a:pPr marL="1371600" lvl="2"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Clive Wearing- encephalitis</a:t>
            </a:r>
            <a:endParaRPr sz="1400">
              <a:solidFill>
                <a:srgbClr val="677480"/>
              </a:solidFill>
              <a:latin typeface="Lato"/>
              <a:ea typeface="Lato"/>
              <a:cs typeface="Lato"/>
              <a:sym typeface="Lato"/>
            </a:endParaRPr>
          </a:p>
          <a:p>
            <a:pPr marL="1371600" lvl="2" indent="-317500" algn="l" rtl="0">
              <a:spcBef>
                <a:spcPts val="0"/>
              </a:spcBef>
              <a:spcAft>
                <a:spcPts val="0"/>
              </a:spcAft>
              <a:buClr>
                <a:srgbClr val="677480"/>
              </a:buClr>
              <a:buSzPts val="1400"/>
              <a:buFont typeface="Lato"/>
              <a:buChar char="■"/>
            </a:pPr>
            <a:r>
              <a:rPr lang="en" sz="1400">
                <a:solidFill>
                  <a:srgbClr val="677480"/>
                </a:solidFill>
                <a:latin typeface="Lato"/>
                <a:ea typeface="Lato"/>
                <a:cs typeface="Lato"/>
                <a:sym typeface="Lato"/>
              </a:rPr>
              <a:t>K.F. – brain injury in a motorbike accident</a:t>
            </a:r>
            <a:endParaRPr sz="1400">
              <a:solidFill>
                <a:srgbClr val="677480"/>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88f7c184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88f7c18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88f7c184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88f7c184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https://www.youtube.com/watch?v=c62C_yTUyVg</a:t>
            </a:r>
            <a:endParaRPr/>
          </a:p>
          <a:p>
            <a:pPr marL="0" lvl="0" indent="0" algn="l" rtl="0">
              <a:spcBef>
                <a:spcPts val="0"/>
              </a:spcBef>
              <a:spcAft>
                <a:spcPts val="0"/>
              </a:spcAft>
              <a:buNone/>
            </a:pPr>
            <a:endParaRPr/>
          </a:p>
          <a:p>
            <a:pPr marL="0" lvl="0" indent="0" algn="l" rtl="0">
              <a:spcBef>
                <a:spcPts val="0"/>
              </a:spcBef>
              <a:spcAft>
                <a:spcPts val="0"/>
              </a:spcAft>
              <a:buNone/>
            </a:pPr>
            <a:r>
              <a:rPr lang="en"/>
              <a:t>Go through about 3 minutes, mention that he can still play piano though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88f7c184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88f7c18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Impaired memory abilities</a:t>
            </a:r>
            <a:endParaRPr/>
          </a:p>
          <a:p>
            <a:pPr marL="0" lvl="0" indent="0" algn="l" rtl="0">
              <a:spcBef>
                <a:spcPts val="0"/>
              </a:spcBef>
              <a:spcAft>
                <a:spcPts val="0"/>
              </a:spcAft>
              <a:buClr>
                <a:schemeClr val="dk1"/>
              </a:buClr>
              <a:buSzPts val="1100"/>
              <a:buFont typeface="Arial"/>
              <a:buNone/>
            </a:pPr>
            <a:r>
              <a:rPr lang="en"/>
              <a:t>– Could not learn new information</a:t>
            </a:r>
            <a:endParaRPr/>
          </a:p>
          <a:p>
            <a:pPr marL="0" lvl="0" indent="0" algn="l" rtl="0">
              <a:spcBef>
                <a:spcPts val="0"/>
              </a:spcBef>
              <a:spcAft>
                <a:spcPts val="0"/>
              </a:spcAft>
              <a:buClr>
                <a:schemeClr val="dk1"/>
              </a:buClr>
              <a:buSzPts val="1100"/>
              <a:buFont typeface="Arial"/>
              <a:buNone/>
            </a:pPr>
            <a:r>
              <a:rPr lang="en"/>
              <a:t>• Verbal or nonverbal, visual or auditory</a:t>
            </a:r>
            <a:endParaRPr/>
          </a:p>
          <a:p>
            <a:pPr marL="0" lvl="0" indent="0" algn="l" rtl="0">
              <a:spcBef>
                <a:spcPts val="0"/>
              </a:spcBef>
              <a:spcAft>
                <a:spcPts val="0"/>
              </a:spcAft>
              <a:buClr>
                <a:schemeClr val="dk1"/>
              </a:buClr>
              <a:buSzPts val="1100"/>
              <a:buFont typeface="Arial"/>
              <a:buNone/>
            </a:pPr>
            <a:r>
              <a:rPr lang="en"/>
              <a:t>Global anterograde amnesia</a:t>
            </a:r>
            <a:endParaRPr/>
          </a:p>
          <a:p>
            <a:pPr marL="0" lvl="0" indent="0" algn="l" rtl="0">
              <a:spcBef>
                <a:spcPts val="0"/>
              </a:spcBef>
              <a:spcAft>
                <a:spcPts val="0"/>
              </a:spcAft>
              <a:buClr>
                <a:schemeClr val="dk1"/>
              </a:buClr>
              <a:buSzPts val="1100"/>
              <a:buFont typeface="Arial"/>
              <a:buNone/>
            </a:pPr>
            <a:r>
              <a:rPr lang="en"/>
              <a:t>– Could not remember recent events</a:t>
            </a:r>
            <a:endParaRPr/>
          </a:p>
          <a:p>
            <a:pPr marL="0" lvl="0" indent="0" algn="l" rtl="0">
              <a:spcBef>
                <a:spcPts val="0"/>
              </a:spcBef>
              <a:spcAft>
                <a:spcPts val="0"/>
              </a:spcAft>
              <a:buClr>
                <a:schemeClr val="dk1"/>
              </a:buClr>
              <a:buSzPts val="1100"/>
              <a:buFont typeface="Arial"/>
              <a:buNone/>
            </a:pPr>
            <a:r>
              <a:rPr lang="en"/>
              <a:t>• Severe amnesia for the last 1-2 years</a:t>
            </a:r>
            <a:endParaRPr/>
          </a:p>
          <a:p>
            <a:pPr marL="0" lvl="0" indent="0" algn="l" rtl="0">
              <a:spcBef>
                <a:spcPts val="0"/>
              </a:spcBef>
              <a:spcAft>
                <a:spcPts val="0"/>
              </a:spcAft>
              <a:buClr>
                <a:schemeClr val="dk1"/>
              </a:buClr>
              <a:buSzPts val="1100"/>
              <a:buFont typeface="Arial"/>
              <a:buNone/>
            </a:pPr>
            <a:r>
              <a:rPr lang="en"/>
              <a:t>• Some memory loss for previous decade</a:t>
            </a:r>
            <a:endParaRPr/>
          </a:p>
          <a:p>
            <a:pPr marL="0" lvl="0" indent="0" algn="l" rtl="0">
              <a:spcBef>
                <a:spcPts val="0"/>
              </a:spcBef>
              <a:spcAft>
                <a:spcPts val="0"/>
              </a:spcAft>
              <a:buClr>
                <a:schemeClr val="dk1"/>
              </a:buClr>
              <a:buSzPts val="1100"/>
              <a:buFont typeface="Arial"/>
              <a:buNone/>
            </a:pPr>
            <a:r>
              <a:rPr lang="en"/>
              <a:t>• Childhood memories: intact</a:t>
            </a:r>
            <a:endParaRPr/>
          </a:p>
          <a:p>
            <a:pPr marL="0" lvl="0" indent="0" algn="l" rtl="0">
              <a:spcBef>
                <a:spcPts val="0"/>
              </a:spcBef>
              <a:spcAft>
                <a:spcPts val="0"/>
              </a:spcAft>
              <a:buClr>
                <a:schemeClr val="dk1"/>
              </a:buClr>
              <a:buSzPts val="1100"/>
              <a:buFont typeface="Arial"/>
              <a:buNone/>
            </a:pPr>
            <a:r>
              <a:rPr lang="en"/>
              <a:t>Temporally-graded retrograde amnesia</a:t>
            </a:r>
            <a:endParaRPr/>
          </a:p>
          <a:p>
            <a:pPr marL="0" lvl="0" indent="0" algn="l" rtl="0">
              <a:spcBef>
                <a:spcPts val="0"/>
              </a:spcBef>
              <a:spcAft>
                <a:spcPts val="0"/>
              </a:spcAft>
              <a:buClr>
                <a:schemeClr val="dk1"/>
              </a:buClr>
              <a:buSzPts val="1100"/>
              <a:buFont typeface="Arial"/>
              <a:buNone/>
            </a:pPr>
            <a:r>
              <a:rPr lang="en"/>
              <a:t>• Spared memory abilities</a:t>
            </a:r>
            <a:endParaRPr/>
          </a:p>
          <a:p>
            <a:pPr marL="0" lvl="0" indent="0" algn="l" rtl="0">
              <a:spcBef>
                <a:spcPts val="0"/>
              </a:spcBef>
              <a:spcAft>
                <a:spcPts val="0"/>
              </a:spcAft>
              <a:buClr>
                <a:schemeClr val="dk1"/>
              </a:buClr>
              <a:buSzPts val="1100"/>
              <a:buFont typeface="Arial"/>
              <a:buNone/>
            </a:pPr>
            <a:r>
              <a:rPr lang="en"/>
              <a:t>– Short-term memory  OK</a:t>
            </a:r>
            <a:endParaRPr/>
          </a:p>
          <a:p>
            <a:pPr marL="0" lvl="0" indent="0" algn="l" rtl="0">
              <a:spcBef>
                <a:spcPts val="0"/>
              </a:spcBef>
              <a:spcAft>
                <a:spcPts val="0"/>
              </a:spcAft>
              <a:buClr>
                <a:schemeClr val="dk1"/>
              </a:buClr>
              <a:buSzPts val="1100"/>
              <a:buFont typeface="Arial"/>
              <a:buNone/>
            </a:pPr>
            <a:r>
              <a:rPr lang="en"/>
              <a:t>• e.g., digit span</a:t>
            </a:r>
            <a:endParaRPr/>
          </a:p>
          <a:p>
            <a:pPr marL="0" lvl="0" indent="0" algn="l" rtl="0">
              <a:spcBef>
                <a:spcPts val="0"/>
              </a:spcBef>
              <a:spcAft>
                <a:spcPts val="0"/>
              </a:spcAft>
              <a:buClr>
                <a:schemeClr val="dk1"/>
              </a:buClr>
              <a:buSzPts val="1100"/>
              <a:buFont typeface="Arial"/>
              <a:buNone/>
            </a:pPr>
            <a:r>
              <a:rPr lang="en"/>
              <a:t>– Repetition priming  OK</a:t>
            </a:r>
            <a:endParaRPr/>
          </a:p>
          <a:p>
            <a:pPr marL="0" lvl="0" indent="0" algn="l" rtl="0">
              <a:spcBef>
                <a:spcPts val="0"/>
              </a:spcBef>
              <a:spcAft>
                <a:spcPts val="0"/>
              </a:spcAft>
              <a:buClr>
                <a:schemeClr val="dk1"/>
              </a:buClr>
              <a:buSzPts val="1100"/>
              <a:buFont typeface="Arial"/>
              <a:buNone/>
            </a:pPr>
            <a:r>
              <a:rPr lang="en"/>
              <a:t>– Skill learning  OK</a:t>
            </a:r>
            <a:endParaRPr/>
          </a:p>
          <a:p>
            <a:pPr marL="0" lvl="0" indent="0" algn="l" rtl="0">
              <a:spcBef>
                <a:spcPts val="0"/>
              </a:spcBef>
              <a:spcAft>
                <a:spcPts val="0"/>
              </a:spcAft>
              <a:buClr>
                <a:schemeClr val="dk1"/>
              </a:buClr>
              <a:buSzPts val="1100"/>
              <a:buFont typeface="Arial"/>
              <a:buNone/>
            </a:pPr>
            <a:r>
              <a:rPr lang="en"/>
              <a:t>• e.g., mirror drawing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Provided the evidence of multiple memory systems with</a:t>
            </a:r>
            <a:endParaRPr/>
          </a:p>
          <a:p>
            <a:pPr marL="0" lvl="0" indent="0" algn="l" rtl="0">
              <a:spcBef>
                <a:spcPts val="0"/>
              </a:spcBef>
              <a:spcAft>
                <a:spcPts val="0"/>
              </a:spcAft>
              <a:buClr>
                <a:schemeClr val="dk1"/>
              </a:buClr>
              <a:buSzPts val="1100"/>
              <a:buFont typeface="Arial"/>
              <a:buNone/>
            </a:pPr>
            <a:r>
              <a:rPr lang="en"/>
              <a:t>different neural substrates</a:t>
            </a:r>
            <a:endParaRPr/>
          </a:p>
          <a:p>
            <a:pPr marL="0" lvl="0" indent="0" algn="l" rtl="0">
              <a:spcBef>
                <a:spcPts val="0"/>
              </a:spcBef>
              <a:spcAft>
                <a:spcPts val="0"/>
              </a:spcAft>
              <a:buClr>
                <a:schemeClr val="dk1"/>
              </a:buClr>
              <a:buSzPts val="1100"/>
              <a:buFont typeface="Arial"/>
              <a:buNone/>
            </a:pPr>
            <a:r>
              <a:rPr lang="en"/>
              <a:t>• Impaired long-term memory but spared short-term memory</a:t>
            </a:r>
            <a:endParaRPr/>
          </a:p>
          <a:p>
            <a:pPr marL="0" lvl="0" indent="0" algn="l" rtl="0">
              <a:spcBef>
                <a:spcPts val="0"/>
              </a:spcBef>
              <a:spcAft>
                <a:spcPts val="0"/>
              </a:spcAft>
              <a:buClr>
                <a:schemeClr val="dk1"/>
              </a:buClr>
              <a:buSzPts val="1100"/>
              <a:buFont typeface="Arial"/>
              <a:buNone/>
            </a:pPr>
            <a:r>
              <a:rPr lang="en"/>
              <a:t>• Impaired declarative (explicit) memory but spared nondeclarative</a:t>
            </a:r>
            <a:endParaRPr/>
          </a:p>
          <a:p>
            <a:pPr marL="0" lvl="0" indent="0" algn="l" rtl="0">
              <a:spcBef>
                <a:spcPts val="0"/>
              </a:spcBef>
              <a:spcAft>
                <a:spcPts val="0"/>
              </a:spcAft>
              <a:buClr>
                <a:schemeClr val="dk1"/>
              </a:buClr>
              <a:buSzPts val="1100"/>
              <a:buFont typeface="Arial"/>
              <a:buNone/>
            </a:pPr>
            <a:r>
              <a:rPr lang="en"/>
              <a:t>(implicit) memory</a:t>
            </a:r>
            <a:endParaRPr/>
          </a:p>
          <a:p>
            <a:pPr marL="0" lvl="0" indent="0" algn="l" rtl="0">
              <a:spcBef>
                <a:spcPts val="0"/>
              </a:spcBef>
              <a:spcAft>
                <a:spcPts val="0"/>
              </a:spcAft>
              <a:buClr>
                <a:schemeClr val="dk1"/>
              </a:buClr>
              <a:buSzPts val="1100"/>
              <a:buFont typeface="Arial"/>
              <a:buNone/>
            </a:pPr>
            <a:r>
              <a:rPr lang="en"/>
              <a:t>– Highlighted the importance of medial temporal lobe structures</a:t>
            </a:r>
            <a:endParaRPr/>
          </a:p>
          <a:p>
            <a:pPr marL="0" lvl="0" indent="0" algn="l" rtl="0">
              <a:spcBef>
                <a:spcPts val="0"/>
              </a:spcBef>
              <a:spcAft>
                <a:spcPts val="0"/>
              </a:spcAft>
              <a:buClr>
                <a:schemeClr val="dk1"/>
              </a:buClr>
              <a:buSzPts val="1100"/>
              <a:buFont typeface="Arial"/>
              <a:buNone/>
            </a:pPr>
            <a:r>
              <a:rPr lang="en"/>
              <a:t>to the formation of long-term explicit memory (vs. retrieval)</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88f7c184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88f7c184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88f7c184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88f7c184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8f7c184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8f7c184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88f7c184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88f7c184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https://www.youtube.com/watch?v=wFoIvB-04YY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88f7c184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88f7c184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8f7c1842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88f7c1842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88f7c1842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88f7c184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Lato"/>
              <a:buAutoNum type="arabicParenBoth"/>
            </a:pPr>
            <a:r>
              <a:rPr lang="en" sz="1600">
                <a:solidFill>
                  <a:schemeClr val="dk1"/>
                </a:solidFill>
                <a:latin typeface="Lato"/>
                <a:ea typeface="Lato"/>
                <a:cs typeface="Lato"/>
                <a:sym typeface="Lato"/>
              </a:rPr>
              <a:t>identify brain structures that are necessary for certain cognitive functions</a:t>
            </a:r>
            <a:endParaRPr sz="1600">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arenBoth"/>
            </a:pPr>
            <a:r>
              <a:rPr lang="en" sz="1600">
                <a:solidFill>
                  <a:schemeClr val="dk1"/>
                </a:solidFill>
                <a:latin typeface="Lato"/>
                <a:ea typeface="Lato"/>
                <a:cs typeface="Lato"/>
                <a:sym typeface="Lato"/>
              </a:rPr>
              <a:t>strongly suggest that two neurocognitive functions are independent from each other</a:t>
            </a:r>
            <a:endParaRPr sz="1600">
              <a:solidFill>
                <a:schemeClr val="dk1"/>
              </a:solidFill>
              <a:latin typeface="Lato"/>
              <a:ea typeface="Lato"/>
              <a:cs typeface="Lato"/>
              <a:sym typeface="Lato"/>
            </a:endParaRPr>
          </a:p>
          <a:p>
            <a:pPr marL="0" lvl="0" indent="0" algn="l" rtl="0">
              <a:spcBef>
                <a:spcPts val="0"/>
              </a:spcBef>
              <a:spcAft>
                <a:spcPts val="0"/>
              </a:spcAft>
              <a:buNone/>
            </a:pPr>
            <a:endParaRPr sz="1600">
              <a:solidFill>
                <a:schemeClr val="dk1"/>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88f7c1842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88f7c1842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KC (</a:t>
            </a:r>
            <a:r>
              <a:rPr lang="en" u="sng" dirty="0">
                <a:solidFill>
                  <a:schemeClr val="hlink"/>
                </a:solidFill>
                <a:hlinkClick r:id="rId3"/>
              </a:rPr>
              <a:t>https://www.youtube.com/watch?v=tXHk0a3RvLc&amp;list=PL00152A5753A22423</a:t>
            </a:r>
            <a:r>
              <a:rPr lang="en" dirty="0"/>
              <a:t>):</a:t>
            </a:r>
            <a:endParaRPr dirty="0"/>
          </a:p>
          <a:p>
            <a:pPr marL="0" lvl="0" indent="0" algn="l" rtl="0">
              <a:spcBef>
                <a:spcPts val="0"/>
              </a:spcBef>
              <a:spcAft>
                <a:spcPts val="0"/>
              </a:spcAft>
              <a:buClr>
                <a:schemeClr val="dk1"/>
              </a:buClr>
              <a:buSzPts val="1100"/>
              <a:buFont typeface="Arial"/>
              <a:buNone/>
            </a:pPr>
            <a:r>
              <a:rPr lang="en" dirty="0"/>
              <a:t>Motorcycle accident at age 30</a:t>
            </a:r>
            <a:endParaRPr dirty="0"/>
          </a:p>
          <a:p>
            <a:pPr marL="0" lvl="0" indent="0" algn="l" rtl="0">
              <a:spcBef>
                <a:spcPts val="0"/>
              </a:spcBef>
              <a:spcAft>
                <a:spcPts val="0"/>
              </a:spcAft>
              <a:buClr>
                <a:schemeClr val="dk1"/>
              </a:buClr>
              <a:buSzPts val="1100"/>
              <a:buFont typeface="Arial"/>
              <a:buNone/>
            </a:pPr>
            <a:r>
              <a:rPr lang="en" dirty="0"/>
              <a:t>– Lesions in MTL, frontal, parietal, and occipital regions</a:t>
            </a:r>
            <a:endParaRPr dirty="0"/>
          </a:p>
          <a:p>
            <a:pPr marL="0" lvl="0" indent="0" algn="l" rtl="0">
              <a:spcBef>
                <a:spcPts val="0"/>
              </a:spcBef>
              <a:spcAft>
                <a:spcPts val="0"/>
              </a:spcAft>
              <a:buClr>
                <a:schemeClr val="dk1"/>
              </a:buClr>
              <a:buSzPts val="1100"/>
              <a:buFont typeface="Arial"/>
              <a:buNone/>
            </a:pPr>
            <a:r>
              <a:rPr lang="en" dirty="0"/>
              <a:t>– Spared intelligence (IQ=94), working memory, nondeclarative memory</a:t>
            </a:r>
            <a:endParaRPr dirty="0"/>
          </a:p>
          <a:p>
            <a:pPr marL="0" lvl="0" indent="0" algn="l" rtl="0">
              <a:spcBef>
                <a:spcPts val="0"/>
              </a:spcBef>
              <a:spcAft>
                <a:spcPts val="0"/>
              </a:spcAft>
              <a:buClr>
                <a:schemeClr val="dk1"/>
              </a:buClr>
              <a:buSzPts val="1100"/>
              <a:buFont typeface="Arial"/>
              <a:buNone/>
            </a:pPr>
            <a:r>
              <a:rPr lang="en" dirty="0"/>
              <a:t>• Episodic-semantic dissociation</a:t>
            </a:r>
            <a:endParaRPr dirty="0"/>
          </a:p>
          <a:p>
            <a:pPr marL="0" lvl="0" indent="0" algn="l" rtl="0">
              <a:spcBef>
                <a:spcPts val="0"/>
              </a:spcBef>
              <a:spcAft>
                <a:spcPts val="0"/>
              </a:spcAft>
              <a:buClr>
                <a:schemeClr val="dk1"/>
              </a:buClr>
              <a:buSzPts val="1100"/>
              <a:buFont typeface="Arial"/>
              <a:buNone/>
            </a:pPr>
            <a:r>
              <a:rPr lang="en" dirty="0"/>
              <a:t>– Impaired episodic memory</a:t>
            </a:r>
            <a:endParaRPr dirty="0"/>
          </a:p>
          <a:p>
            <a:pPr marL="0" lvl="0" indent="0" algn="l" rtl="0">
              <a:spcBef>
                <a:spcPts val="0"/>
              </a:spcBef>
              <a:spcAft>
                <a:spcPts val="0"/>
              </a:spcAft>
              <a:buClr>
                <a:schemeClr val="dk1"/>
              </a:buClr>
              <a:buSzPts val="1100"/>
              <a:buFont typeface="Arial"/>
              <a:buNone/>
            </a:pPr>
            <a:r>
              <a:rPr lang="en" dirty="0"/>
              <a:t>• Both anterograde and retrograde</a:t>
            </a:r>
            <a:endParaRPr dirty="0"/>
          </a:p>
          <a:p>
            <a:pPr marL="0" lvl="0" indent="0" algn="l" rtl="0">
              <a:spcBef>
                <a:spcPts val="0"/>
              </a:spcBef>
              <a:spcAft>
                <a:spcPts val="0"/>
              </a:spcAft>
              <a:buClr>
                <a:schemeClr val="dk1"/>
              </a:buClr>
              <a:buSzPts val="1100"/>
              <a:buFont typeface="Arial"/>
              <a:buNone/>
            </a:pPr>
            <a:r>
              <a:rPr lang="en" dirty="0"/>
              <a:t>• Both autobiographical and lab tests</a:t>
            </a:r>
            <a:endParaRPr dirty="0"/>
          </a:p>
          <a:p>
            <a:pPr marL="0" lvl="0" indent="0" algn="l" rtl="0">
              <a:spcBef>
                <a:spcPts val="0"/>
              </a:spcBef>
              <a:spcAft>
                <a:spcPts val="0"/>
              </a:spcAft>
              <a:buClr>
                <a:schemeClr val="dk1"/>
              </a:buClr>
              <a:buSzPts val="1100"/>
              <a:buFont typeface="Arial"/>
              <a:buNone/>
            </a:pPr>
            <a:r>
              <a:rPr lang="en" dirty="0"/>
              <a:t>– Spared semantic memory</a:t>
            </a:r>
            <a:endParaRPr dirty="0"/>
          </a:p>
          <a:p>
            <a:pPr marL="0" lvl="0" indent="0" algn="l" rtl="0">
              <a:spcBef>
                <a:spcPts val="0"/>
              </a:spcBef>
              <a:spcAft>
                <a:spcPts val="0"/>
              </a:spcAft>
              <a:buClr>
                <a:schemeClr val="dk1"/>
              </a:buClr>
              <a:buSzPts val="1100"/>
              <a:buFont typeface="Arial"/>
              <a:buNone/>
            </a:pPr>
            <a:r>
              <a:rPr lang="en" dirty="0"/>
              <a:t>• Retrograde SM  normal</a:t>
            </a:r>
            <a:endParaRPr dirty="0"/>
          </a:p>
          <a:p>
            <a:pPr marL="0" lvl="0" indent="0" algn="l" rtl="0">
              <a:spcBef>
                <a:spcPts val="0"/>
              </a:spcBef>
              <a:spcAft>
                <a:spcPts val="0"/>
              </a:spcAft>
              <a:buClr>
                <a:schemeClr val="dk1"/>
              </a:buClr>
              <a:buSzPts val="1100"/>
              <a:buFont typeface="Arial"/>
              <a:buNone/>
            </a:pPr>
            <a:r>
              <a:rPr lang="en" dirty="0"/>
              <a:t>– Word and factual knowledge</a:t>
            </a:r>
            <a:endParaRPr dirty="0"/>
          </a:p>
          <a:p>
            <a:pPr marL="0" lvl="0" indent="0" algn="l" rtl="0">
              <a:spcBef>
                <a:spcPts val="0"/>
              </a:spcBef>
              <a:spcAft>
                <a:spcPts val="0"/>
              </a:spcAft>
              <a:buClr>
                <a:schemeClr val="dk1"/>
              </a:buClr>
              <a:buSzPts val="1100"/>
              <a:buFont typeface="Arial"/>
              <a:buNone/>
            </a:pPr>
            <a:r>
              <a:rPr lang="en" dirty="0"/>
              <a:t>• Anterograde SM  impaired</a:t>
            </a:r>
            <a:endParaRPr dirty="0"/>
          </a:p>
          <a:p>
            <a:pPr marL="0" lvl="0" indent="0" algn="l" rtl="0">
              <a:spcBef>
                <a:spcPts val="0"/>
              </a:spcBef>
              <a:spcAft>
                <a:spcPts val="0"/>
              </a:spcAft>
              <a:buClr>
                <a:schemeClr val="dk1"/>
              </a:buClr>
              <a:buSzPts val="1100"/>
              <a:buFont typeface="Arial"/>
              <a:buNone/>
            </a:pPr>
            <a:r>
              <a:rPr lang="en" dirty="0"/>
              <a:t>– But can learn simple semantic associations with many repetitions</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examples (not necessary to go over, but in case of Qs):</a:t>
            </a: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Vargha-Khadem et al. (1997)</a:t>
            </a:r>
            <a:endParaRPr dirty="0"/>
          </a:p>
          <a:p>
            <a:pPr marL="0" lvl="0" indent="0" algn="l" rtl="0">
              <a:spcBef>
                <a:spcPts val="0"/>
              </a:spcBef>
              <a:spcAft>
                <a:spcPts val="0"/>
              </a:spcAft>
              <a:buClr>
                <a:schemeClr val="dk1"/>
              </a:buClr>
              <a:buSzPts val="1100"/>
              <a:buFont typeface="Arial"/>
              <a:buNone/>
            </a:pPr>
            <a:r>
              <a:rPr lang="en" dirty="0"/>
              <a:t>– 3 children who suffered selective hippocampal lesions due to anoxic accidents at an early age</a:t>
            </a:r>
            <a:endParaRPr dirty="0"/>
          </a:p>
          <a:p>
            <a:pPr marL="0" lvl="0" indent="0" algn="l" rtl="0">
              <a:spcBef>
                <a:spcPts val="0"/>
              </a:spcBef>
              <a:spcAft>
                <a:spcPts val="0"/>
              </a:spcAft>
              <a:buClr>
                <a:schemeClr val="dk1"/>
              </a:buClr>
              <a:buSzPts val="1100"/>
              <a:buFont typeface="Arial"/>
              <a:buNone/>
            </a:pPr>
            <a:r>
              <a:rPr lang="en" dirty="0"/>
              <a:t>• Impaired episodic memory</a:t>
            </a:r>
            <a:endParaRPr dirty="0"/>
          </a:p>
          <a:p>
            <a:pPr marL="0" lvl="0" indent="0" algn="l" rtl="0">
              <a:spcBef>
                <a:spcPts val="0"/>
              </a:spcBef>
              <a:spcAft>
                <a:spcPts val="0"/>
              </a:spcAft>
              <a:buClr>
                <a:schemeClr val="dk1"/>
              </a:buClr>
              <a:buSzPts val="1100"/>
              <a:buFont typeface="Arial"/>
              <a:buNone/>
            </a:pPr>
            <a:r>
              <a:rPr lang="en" dirty="0"/>
              <a:t>– everyday events</a:t>
            </a:r>
            <a:endParaRPr dirty="0"/>
          </a:p>
          <a:p>
            <a:pPr marL="0" lvl="0" indent="0" algn="l" rtl="0">
              <a:spcBef>
                <a:spcPts val="0"/>
              </a:spcBef>
              <a:spcAft>
                <a:spcPts val="0"/>
              </a:spcAft>
              <a:buClr>
                <a:schemeClr val="dk1"/>
              </a:buClr>
              <a:buSzPts val="1100"/>
              <a:buFont typeface="Arial"/>
              <a:buNone/>
            </a:pPr>
            <a:r>
              <a:rPr lang="en" dirty="0"/>
              <a:t>– laboratory tests: verbal &amp; visual</a:t>
            </a:r>
            <a:endParaRPr dirty="0"/>
          </a:p>
          <a:p>
            <a:pPr marL="0" lvl="0" indent="0" algn="l" rtl="0">
              <a:spcBef>
                <a:spcPts val="0"/>
              </a:spcBef>
              <a:spcAft>
                <a:spcPts val="0"/>
              </a:spcAft>
              <a:buClr>
                <a:schemeClr val="dk1"/>
              </a:buClr>
              <a:buSzPts val="1100"/>
              <a:buFont typeface="Arial"/>
              <a:buNone/>
            </a:pPr>
            <a:r>
              <a:rPr lang="en" dirty="0"/>
              <a:t>• Spared semantic memory</a:t>
            </a:r>
            <a:endParaRPr dirty="0"/>
          </a:p>
          <a:p>
            <a:pPr marL="0" lvl="0" indent="0" algn="l" rtl="0">
              <a:spcBef>
                <a:spcPts val="0"/>
              </a:spcBef>
              <a:spcAft>
                <a:spcPts val="0"/>
              </a:spcAft>
              <a:buClr>
                <a:schemeClr val="dk1"/>
              </a:buClr>
              <a:buSzPts val="1100"/>
              <a:buFont typeface="Arial"/>
              <a:buNone/>
            </a:pPr>
            <a:r>
              <a:rPr lang="en" dirty="0"/>
              <a:t>– Normal IQ and reading abilities</a:t>
            </a:r>
            <a:endParaRPr dirty="0"/>
          </a:p>
          <a:p>
            <a:pPr marL="0" lvl="0" indent="0" algn="l" rtl="0">
              <a:spcBef>
                <a:spcPts val="0"/>
              </a:spcBef>
              <a:spcAft>
                <a:spcPts val="0"/>
              </a:spcAft>
              <a:buClr>
                <a:schemeClr val="dk1"/>
              </a:buClr>
              <a:buSzPts val="1100"/>
              <a:buFont typeface="Arial"/>
              <a:buNone/>
            </a:pPr>
            <a:r>
              <a:rPr lang="en" dirty="0"/>
              <a:t>– normal or near-normal schooling</a:t>
            </a:r>
            <a:endParaRPr dirty="0"/>
          </a:p>
          <a:p>
            <a:pPr marL="0" lvl="0" indent="0" algn="l" rtl="0">
              <a:spcBef>
                <a:spcPts val="0"/>
              </a:spcBef>
              <a:spcAft>
                <a:spcPts val="0"/>
              </a:spcAft>
              <a:buClr>
                <a:schemeClr val="dk1"/>
              </a:buClr>
              <a:buSzPts val="1100"/>
              <a:buFont typeface="Arial"/>
              <a:buNone/>
            </a:pPr>
            <a:r>
              <a:rPr lang="en" dirty="0"/>
              <a:t>– abundant factual knowledge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Semantic dementia</a:t>
            </a:r>
            <a:endParaRPr dirty="0"/>
          </a:p>
          <a:p>
            <a:pPr marL="0" lvl="0" indent="0" algn="l" rtl="0">
              <a:spcBef>
                <a:spcPts val="0"/>
              </a:spcBef>
              <a:spcAft>
                <a:spcPts val="0"/>
              </a:spcAft>
              <a:buClr>
                <a:schemeClr val="dk1"/>
              </a:buClr>
              <a:buSzPts val="1100"/>
              <a:buFont typeface="Arial"/>
              <a:buNone/>
            </a:pPr>
            <a:r>
              <a:rPr lang="en" dirty="0"/>
              <a:t>Other names:</a:t>
            </a:r>
            <a:endParaRPr dirty="0"/>
          </a:p>
          <a:p>
            <a:pPr marL="0" lvl="0" indent="0" algn="l" rtl="0">
              <a:spcBef>
                <a:spcPts val="0"/>
              </a:spcBef>
              <a:spcAft>
                <a:spcPts val="0"/>
              </a:spcAft>
              <a:buClr>
                <a:schemeClr val="dk1"/>
              </a:buClr>
              <a:buSzPts val="1100"/>
              <a:buFont typeface="Arial"/>
              <a:buNone/>
            </a:pPr>
            <a:r>
              <a:rPr lang="en" dirty="0"/>
              <a:t>– primary progressive aphasia</a:t>
            </a:r>
            <a:endParaRPr dirty="0"/>
          </a:p>
          <a:p>
            <a:pPr marL="0" lvl="0" indent="0" algn="l" rtl="0">
              <a:spcBef>
                <a:spcPts val="0"/>
              </a:spcBef>
              <a:spcAft>
                <a:spcPts val="0"/>
              </a:spcAft>
              <a:buClr>
                <a:schemeClr val="dk1"/>
              </a:buClr>
              <a:buSzPts val="1100"/>
              <a:buFont typeface="Arial"/>
              <a:buNone/>
            </a:pPr>
            <a:r>
              <a:rPr lang="en" dirty="0"/>
              <a:t>– temporal variant of fronto-temporal dementia</a:t>
            </a:r>
            <a:endParaRPr dirty="0"/>
          </a:p>
          <a:p>
            <a:pPr marL="0" lvl="0" indent="0" algn="l" rtl="0">
              <a:spcBef>
                <a:spcPts val="0"/>
              </a:spcBef>
              <a:spcAft>
                <a:spcPts val="0"/>
              </a:spcAft>
              <a:buClr>
                <a:schemeClr val="dk1"/>
              </a:buClr>
              <a:buSzPts val="1100"/>
              <a:buFont typeface="Arial"/>
              <a:buNone/>
            </a:pPr>
            <a:r>
              <a:rPr lang="en" dirty="0"/>
              <a:t>• Case AM (Hodges, Graham, et al.)</a:t>
            </a:r>
            <a:endParaRPr dirty="0"/>
          </a:p>
          <a:p>
            <a:pPr marL="0" lvl="0" indent="0" algn="l" rtl="0">
              <a:spcBef>
                <a:spcPts val="0"/>
              </a:spcBef>
              <a:spcAft>
                <a:spcPts val="0"/>
              </a:spcAft>
              <a:buClr>
                <a:schemeClr val="dk1"/>
              </a:buClr>
              <a:buSzPts val="1100"/>
              <a:buFont typeface="Arial"/>
              <a:buNone/>
            </a:pPr>
            <a:r>
              <a:rPr lang="en" dirty="0"/>
              <a:t>– MRI  typical SD pattern</a:t>
            </a:r>
            <a:endParaRPr dirty="0"/>
          </a:p>
          <a:p>
            <a:pPr marL="0" lvl="0" indent="0" algn="l" rtl="0">
              <a:spcBef>
                <a:spcPts val="0"/>
              </a:spcBef>
              <a:spcAft>
                <a:spcPts val="0"/>
              </a:spcAft>
              <a:buClr>
                <a:schemeClr val="dk1"/>
              </a:buClr>
              <a:buSzPts val="1100"/>
              <a:buFont typeface="Arial"/>
              <a:buNone/>
            </a:pPr>
            <a:r>
              <a:rPr lang="en" dirty="0"/>
              <a:t>• Left anterior temporal lobe atrophy</a:t>
            </a:r>
            <a:endParaRPr dirty="0"/>
          </a:p>
          <a:p>
            <a:pPr marL="0" lvl="0" indent="0" algn="l" rtl="0">
              <a:spcBef>
                <a:spcPts val="0"/>
              </a:spcBef>
              <a:spcAft>
                <a:spcPts val="0"/>
              </a:spcAft>
              <a:buClr>
                <a:schemeClr val="dk1"/>
              </a:buClr>
              <a:buSzPts val="1100"/>
              <a:buFont typeface="Arial"/>
              <a:buNone/>
            </a:pPr>
            <a:r>
              <a:rPr lang="en" dirty="0"/>
              <a:t>– Word finding difficulty (anomia)</a:t>
            </a:r>
            <a:endParaRPr dirty="0"/>
          </a:p>
          <a:p>
            <a:pPr marL="0" lvl="0" indent="0" algn="l" rtl="0">
              <a:spcBef>
                <a:spcPts val="0"/>
              </a:spcBef>
              <a:spcAft>
                <a:spcPts val="0"/>
              </a:spcAft>
              <a:buClr>
                <a:schemeClr val="dk1"/>
              </a:buClr>
              <a:buSzPts val="1100"/>
              <a:buFont typeface="Arial"/>
              <a:buNone/>
            </a:pPr>
            <a:r>
              <a:rPr lang="en" dirty="0"/>
              <a:t>– Pronounced deficits in word fluency</a:t>
            </a:r>
            <a:endParaRPr dirty="0"/>
          </a:p>
          <a:p>
            <a:pPr marL="0" lvl="0" indent="0" algn="l" rtl="0">
              <a:spcBef>
                <a:spcPts val="0"/>
              </a:spcBef>
              <a:spcAft>
                <a:spcPts val="0"/>
              </a:spcAft>
              <a:buClr>
                <a:schemeClr val="dk1"/>
              </a:buClr>
              <a:buSzPts val="1100"/>
              <a:buFont typeface="Arial"/>
              <a:buNone/>
            </a:pPr>
            <a:r>
              <a:rPr lang="en" dirty="0"/>
              <a:t>– Impaired associative semantic knowledge (e.g., pyramids –palm trees test)</a:t>
            </a:r>
            <a:endParaRPr dirty="0"/>
          </a:p>
          <a:p>
            <a:pPr marL="0" lvl="0" indent="0" algn="l" rtl="0">
              <a:spcBef>
                <a:spcPts val="0"/>
              </a:spcBef>
              <a:spcAft>
                <a:spcPts val="0"/>
              </a:spcAft>
              <a:buClr>
                <a:schemeClr val="dk1"/>
              </a:buClr>
              <a:buSzPts val="1100"/>
              <a:buFont typeface="Arial"/>
              <a:buNone/>
            </a:pPr>
            <a:r>
              <a:rPr lang="en" dirty="0"/>
              <a:t>– Normal episodic memory (e.g., delayed Rey Figure recall)</a:t>
            </a:r>
            <a:endParaRPr dirty="0"/>
          </a:p>
          <a:p>
            <a:pPr marL="0" lvl="0" indent="0" algn="l" rtl="0">
              <a:spcBef>
                <a:spcPts val="0"/>
              </a:spcBef>
              <a:spcAft>
                <a:spcPts val="0"/>
              </a:spcAft>
              <a:buClr>
                <a:schemeClr val="dk1"/>
              </a:buClr>
              <a:buSzPts val="1100"/>
              <a:buFont typeface="Arial"/>
              <a:buNone/>
            </a:pPr>
            <a:r>
              <a:rPr lang="en" dirty="0"/>
              <a:t>– Progressive disorder  semantic loss started to interfere with everyday activities (e.g., object misuse)</a:t>
            </a:r>
            <a:endParaRPr dirty="0"/>
          </a:p>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88f7c1842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88f7c1842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88f7c1842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88f7c1842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88f7c1842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88f7c1842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Developmental dissociations</a:t>
            </a:r>
            <a:endParaRPr dirty="0"/>
          </a:p>
          <a:p>
            <a:pPr marL="0" lvl="0" indent="0" algn="l" rtl="0">
              <a:spcBef>
                <a:spcPts val="0"/>
              </a:spcBef>
              <a:spcAft>
                <a:spcPts val="0"/>
              </a:spcAft>
              <a:buClr>
                <a:schemeClr val="dk1"/>
              </a:buClr>
              <a:buSzPts val="1100"/>
              <a:buFont typeface="Arial"/>
              <a:buNone/>
            </a:pPr>
            <a:r>
              <a:rPr lang="en" dirty="0"/>
              <a:t>– Children vs. young adults</a:t>
            </a:r>
            <a:endParaRPr dirty="0"/>
          </a:p>
          <a:p>
            <a:pPr marL="0" lvl="0" indent="0" algn="l" rtl="0">
              <a:spcBef>
                <a:spcPts val="0"/>
              </a:spcBef>
              <a:spcAft>
                <a:spcPts val="0"/>
              </a:spcAft>
              <a:buClr>
                <a:schemeClr val="dk1"/>
              </a:buClr>
              <a:buSzPts val="1100"/>
              <a:buFont typeface="Arial"/>
              <a:buNone/>
            </a:pPr>
            <a:r>
              <a:rPr lang="en" dirty="0"/>
              <a:t>– Young adults vs. older adults</a:t>
            </a:r>
            <a:endParaRPr dirty="0"/>
          </a:p>
          <a:p>
            <a:pPr marL="0" lvl="0" indent="0" algn="l" rtl="0">
              <a:spcBef>
                <a:spcPts val="0"/>
              </a:spcBef>
              <a:spcAft>
                <a:spcPts val="0"/>
              </a:spcAft>
              <a:buClr>
                <a:schemeClr val="dk1"/>
              </a:buClr>
              <a:buSzPts val="1100"/>
              <a:buFont typeface="Arial"/>
              <a:buNone/>
            </a:pPr>
            <a:r>
              <a:rPr lang="en" dirty="0"/>
              <a:t>• Brain damage</a:t>
            </a:r>
            <a:endParaRPr dirty="0"/>
          </a:p>
          <a:p>
            <a:pPr marL="0" lvl="0" indent="0" algn="l" rtl="0">
              <a:spcBef>
                <a:spcPts val="0"/>
              </a:spcBef>
              <a:spcAft>
                <a:spcPts val="0"/>
              </a:spcAft>
              <a:buClr>
                <a:schemeClr val="dk1"/>
              </a:buClr>
              <a:buSzPts val="1100"/>
              <a:buFont typeface="Arial"/>
              <a:buNone/>
            </a:pPr>
            <a:r>
              <a:rPr lang="en" dirty="0"/>
              <a:t>– Amnesic patients</a:t>
            </a:r>
            <a:endParaRPr dirty="0"/>
          </a:p>
          <a:p>
            <a:pPr marL="0" lvl="0" indent="0" algn="l" rtl="0">
              <a:spcBef>
                <a:spcPts val="0"/>
              </a:spcBef>
              <a:spcAft>
                <a:spcPts val="0"/>
              </a:spcAft>
              <a:buClr>
                <a:schemeClr val="dk1"/>
              </a:buClr>
              <a:buSzPts val="1100"/>
              <a:buFont typeface="Arial"/>
              <a:buNone/>
            </a:pPr>
            <a:r>
              <a:rPr lang="en" dirty="0"/>
              <a:t>• Impaired EE, preserved PP</a:t>
            </a:r>
            <a:endParaRPr dirty="0"/>
          </a:p>
          <a:p>
            <a:pPr marL="0" lvl="0" indent="0" algn="l" rtl="0">
              <a:spcBef>
                <a:spcPts val="0"/>
              </a:spcBef>
              <a:spcAft>
                <a:spcPts val="0"/>
              </a:spcAft>
              <a:buClr>
                <a:schemeClr val="dk1"/>
              </a:buClr>
              <a:buSzPts val="1100"/>
              <a:buFont typeface="Arial"/>
              <a:buNone/>
            </a:pPr>
            <a:r>
              <a:rPr lang="en" dirty="0"/>
              <a:t>– Patient MS (right occipital lesion)</a:t>
            </a:r>
            <a:endParaRPr dirty="0"/>
          </a:p>
          <a:p>
            <a:pPr marL="0" lvl="0" indent="0" algn="l" rtl="0">
              <a:spcBef>
                <a:spcPts val="0"/>
              </a:spcBef>
              <a:spcAft>
                <a:spcPts val="0"/>
              </a:spcAft>
              <a:buClr>
                <a:schemeClr val="dk1"/>
              </a:buClr>
              <a:buSzPts val="1100"/>
              <a:buFont typeface="Arial"/>
              <a:buNone/>
            </a:pPr>
            <a:r>
              <a:rPr lang="en" dirty="0"/>
              <a:t>Gabrieli et al. (1995)</a:t>
            </a:r>
            <a:endParaRPr dirty="0"/>
          </a:p>
          <a:p>
            <a:pPr marL="0" lvl="0" indent="0" algn="l" rtl="0">
              <a:spcBef>
                <a:spcPts val="0"/>
              </a:spcBef>
              <a:spcAft>
                <a:spcPts val="0"/>
              </a:spcAft>
              <a:buClr>
                <a:schemeClr val="dk1"/>
              </a:buClr>
              <a:buSzPts val="1100"/>
              <a:buFont typeface="Arial"/>
              <a:buNone/>
            </a:pPr>
            <a:r>
              <a:rPr lang="en" dirty="0"/>
              <a:t>• Impaired PP, preserved EE</a:t>
            </a:r>
            <a:endParaRPr dirty="0"/>
          </a:p>
          <a:p>
            <a:pPr marL="0" lvl="0" indent="0" algn="l" rtl="0">
              <a:spcBef>
                <a:spcPts val="0"/>
              </a:spcBef>
              <a:spcAft>
                <a:spcPts val="0"/>
              </a:spcAft>
              <a:buClr>
                <a:schemeClr val="dk1"/>
              </a:buClr>
              <a:buSzPts val="1100"/>
              <a:buFont typeface="Arial"/>
              <a:buNone/>
            </a:pPr>
            <a:r>
              <a:rPr lang="en" dirty="0"/>
              <a:t>• Functional Neuroimaging</a:t>
            </a:r>
            <a:endParaRPr dirty="0"/>
          </a:p>
          <a:p>
            <a:pPr marL="0" lvl="0" indent="0" algn="l" rtl="0">
              <a:spcBef>
                <a:spcPts val="0"/>
              </a:spcBef>
              <a:spcAft>
                <a:spcPts val="0"/>
              </a:spcAft>
              <a:buClr>
                <a:schemeClr val="dk1"/>
              </a:buClr>
              <a:buSzPts val="1100"/>
              <a:buFont typeface="Arial"/>
              <a:buNone/>
            </a:pPr>
            <a:r>
              <a:rPr lang="en" dirty="0"/>
              <a:t>– EM: right PFC, MTL, medial parietal, cb</a:t>
            </a:r>
            <a:endParaRPr dirty="0"/>
          </a:p>
          <a:p>
            <a:pPr marL="0" lvl="0" indent="0" algn="l" rtl="0">
              <a:spcBef>
                <a:spcPts val="0"/>
              </a:spcBef>
              <a:spcAft>
                <a:spcPts val="0"/>
              </a:spcAft>
              <a:buClr>
                <a:schemeClr val="dk1"/>
              </a:buClr>
              <a:buSzPts val="1100"/>
              <a:buFont typeface="Arial"/>
              <a:buNone/>
            </a:pPr>
            <a:r>
              <a:rPr lang="en" dirty="0"/>
              <a:t>activations</a:t>
            </a:r>
            <a:endParaRPr dirty="0"/>
          </a:p>
          <a:p>
            <a:pPr marL="0" lvl="0" indent="0" algn="l" rtl="0">
              <a:spcBef>
                <a:spcPts val="0"/>
              </a:spcBef>
              <a:spcAft>
                <a:spcPts val="0"/>
              </a:spcAft>
              <a:buClr>
                <a:schemeClr val="dk1"/>
              </a:buClr>
              <a:buSzPts val="1100"/>
              <a:buFont typeface="Arial"/>
              <a:buNone/>
            </a:pPr>
            <a:r>
              <a:rPr lang="en" dirty="0"/>
              <a:t>– PP: occipital deactivations</a:t>
            </a:r>
            <a:endParaRPr dirty="0"/>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88f7c1842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88f7c1842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Patient K.F. (Warrington &amp; Shallice, 1969)</a:t>
            </a:r>
            <a:endParaRPr/>
          </a:p>
          <a:p>
            <a:pPr marL="0" lvl="0" indent="0" algn="l" rtl="0">
              <a:spcBef>
                <a:spcPts val="0"/>
              </a:spcBef>
              <a:spcAft>
                <a:spcPts val="0"/>
              </a:spcAft>
              <a:buClr>
                <a:schemeClr val="dk1"/>
              </a:buClr>
              <a:buSzPts val="1100"/>
              <a:buFont typeface="Arial"/>
              <a:buNone/>
            </a:pPr>
            <a:r>
              <a:rPr lang="en"/>
              <a:t>• Lesion</a:t>
            </a:r>
            <a:endParaRPr/>
          </a:p>
          <a:p>
            <a:pPr marL="0" lvl="0" indent="0" algn="l" rtl="0">
              <a:spcBef>
                <a:spcPts val="0"/>
              </a:spcBef>
              <a:spcAft>
                <a:spcPts val="0"/>
              </a:spcAft>
              <a:buClr>
                <a:schemeClr val="dk1"/>
              </a:buClr>
              <a:buSzPts val="1100"/>
              <a:buFont typeface="Arial"/>
              <a:buNone/>
            </a:pPr>
            <a:r>
              <a:rPr lang="en"/>
              <a:t>– close to left Sylvian fissure (language processing area)</a:t>
            </a:r>
            <a:endParaRPr/>
          </a:p>
          <a:p>
            <a:pPr marL="0" lvl="0" indent="0" algn="l" rtl="0">
              <a:spcBef>
                <a:spcPts val="0"/>
              </a:spcBef>
              <a:spcAft>
                <a:spcPts val="0"/>
              </a:spcAft>
              <a:buClr>
                <a:schemeClr val="dk1"/>
              </a:buClr>
              <a:buSzPts val="1100"/>
              <a:buFont typeface="Arial"/>
              <a:buNone/>
            </a:pPr>
            <a:r>
              <a:rPr lang="en"/>
              <a:t>– hesitant speech but no aphasia</a:t>
            </a:r>
            <a:endParaRPr/>
          </a:p>
          <a:p>
            <a:pPr marL="0" lvl="0" indent="0" algn="l" rtl="0">
              <a:spcBef>
                <a:spcPts val="0"/>
              </a:spcBef>
              <a:spcAft>
                <a:spcPts val="0"/>
              </a:spcAft>
              <a:buClr>
                <a:schemeClr val="dk1"/>
              </a:buClr>
              <a:buSzPts val="1100"/>
              <a:buFont typeface="Arial"/>
              <a:buNone/>
            </a:pPr>
            <a:r>
              <a:rPr lang="en"/>
              <a:t>• Specific deficit in immediate verbal memory</a:t>
            </a:r>
            <a:endParaRPr/>
          </a:p>
          <a:p>
            <a:pPr marL="0" lvl="0" indent="0" algn="l" rtl="0">
              <a:spcBef>
                <a:spcPts val="0"/>
              </a:spcBef>
              <a:spcAft>
                <a:spcPts val="0"/>
              </a:spcAft>
              <a:buClr>
                <a:schemeClr val="dk1"/>
              </a:buClr>
              <a:buSzPts val="1100"/>
              <a:buFont typeface="Arial"/>
              <a:buNone/>
            </a:pPr>
            <a:r>
              <a:rPr lang="en"/>
              <a:t>– Digit span  only 3 digits!</a:t>
            </a:r>
            <a:endParaRPr/>
          </a:p>
          <a:p>
            <a:pPr marL="0" lvl="0" indent="0" algn="l" rtl="0">
              <a:spcBef>
                <a:spcPts val="0"/>
              </a:spcBef>
              <a:spcAft>
                <a:spcPts val="0"/>
              </a:spcAft>
              <a:buClr>
                <a:schemeClr val="dk1"/>
              </a:buClr>
              <a:buSzPts val="1100"/>
              <a:buFont typeface="Arial"/>
              <a:buNone/>
            </a:pPr>
            <a:r>
              <a:rPr lang="en"/>
              <a:t>• McCarthy &amp; Warrington  patient with word span of 1 word!</a:t>
            </a:r>
            <a:endParaRPr/>
          </a:p>
          <a:p>
            <a:pPr marL="0" lvl="0" indent="0" algn="l" rtl="0">
              <a:spcBef>
                <a:spcPts val="0"/>
              </a:spcBef>
              <a:spcAft>
                <a:spcPts val="0"/>
              </a:spcAft>
              <a:buClr>
                <a:schemeClr val="dk1"/>
              </a:buClr>
              <a:buSzPts val="1100"/>
              <a:buFont typeface="Arial"/>
              <a:buNone/>
            </a:pPr>
            <a:r>
              <a:rPr lang="en"/>
              <a:t>– Poor performance in Brown-Peterson</a:t>
            </a:r>
            <a:endParaRPr/>
          </a:p>
          <a:p>
            <a:pPr marL="0" lvl="0" indent="0" algn="l" rtl="0">
              <a:spcBef>
                <a:spcPts val="0"/>
              </a:spcBef>
              <a:spcAft>
                <a:spcPts val="0"/>
              </a:spcAft>
              <a:buClr>
                <a:schemeClr val="dk1"/>
              </a:buClr>
              <a:buSzPts val="1100"/>
              <a:buFont typeface="Arial"/>
              <a:buNone/>
            </a:pPr>
            <a:r>
              <a:rPr lang="en"/>
              <a:t>• Normal long-term memory</a:t>
            </a:r>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88f7c1842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88f7c1842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8f7c184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8f7c184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8f7c184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8f7c18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453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88f7c1842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88f7c184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88f7c1842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88f7c1842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88f7c1842_0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88f7c184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88f7c1842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88f7c1842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88f7c1842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88f7c1842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88f7c1842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88f7c1842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88f7c1842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88f7c1842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88f7c1842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88f7c1842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88f7c1842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88f7c18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8f7c184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8f7c184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•Similar concept to short-term memory</a:t>
            </a:r>
            <a:endParaRPr/>
          </a:p>
          <a:p>
            <a:pPr marL="0" lvl="0" indent="0" algn="l" rtl="0">
              <a:spcBef>
                <a:spcPts val="0"/>
              </a:spcBef>
              <a:spcAft>
                <a:spcPts val="0"/>
              </a:spcAft>
              <a:buClr>
                <a:schemeClr val="dk1"/>
              </a:buClr>
              <a:buSzPts val="1100"/>
              <a:buFont typeface="Arial"/>
              <a:buNone/>
            </a:pPr>
            <a:r>
              <a:rPr lang="en"/>
              <a:t>•Baddeley and Hitch (1974)</a:t>
            </a:r>
            <a:endParaRPr/>
          </a:p>
          <a:p>
            <a:pPr marL="0" lvl="0" indent="0" algn="l" rtl="0">
              <a:spcBef>
                <a:spcPts val="0"/>
              </a:spcBef>
              <a:spcAft>
                <a:spcPts val="0"/>
              </a:spcAft>
              <a:buClr>
                <a:schemeClr val="dk1"/>
              </a:buClr>
              <a:buSzPts val="1100"/>
              <a:buFont typeface="Arial"/>
              <a:buNone/>
            </a:pPr>
            <a:r>
              <a:rPr lang="en"/>
              <a:t>•Working memory: limited capacity system for temporary storage and manipulation of information for complex tasks such as comprehension, learning, and reasoning</a:t>
            </a:r>
            <a:endParaRPr/>
          </a:p>
          <a:p>
            <a:pPr marL="0" lvl="0" indent="0" algn="l" rtl="0">
              <a:spcBef>
                <a:spcPts val="0"/>
              </a:spcBef>
              <a:spcAft>
                <a:spcPts val="0"/>
              </a:spcAft>
              <a:buNone/>
            </a:pPr>
            <a:endParaRPr/>
          </a:p>
          <a:p>
            <a:pPr marL="0" lvl="0" indent="0" algn="l" rtl="0">
              <a:spcBef>
                <a:spcPts val="0"/>
              </a:spcBef>
              <a:spcAft>
                <a:spcPts val="0"/>
              </a:spcAft>
              <a:buNone/>
            </a:pPr>
            <a:r>
              <a:rPr lang="en"/>
              <a:t>•Working memory differs from STM</a:t>
            </a:r>
            <a:endParaRPr/>
          </a:p>
          <a:p>
            <a:pPr marL="0" lvl="0" indent="0" algn="l" rtl="0">
              <a:spcBef>
                <a:spcPts val="0"/>
              </a:spcBef>
              <a:spcAft>
                <a:spcPts val="0"/>
              </a:spcAft>
              <a:buNone/>
            </a:pPr>
            <a:r>
              <a:rPr lang="en"/>
              <a:t>–STM holds information for a brief period of time</a:t>
            </a:r>
            <a:endParaRPr/>
          </a:p>
          <a:p>
            <a:pPr marL="0" lvl="0" indent="0" algn="l" rtl="0">
              <a:spcBef>
                <a:spcPts val="0"/>
              </a:spcBef>
              <a:spcAft>
                <a:spcPts val="0"/>
              </a:spcAft>
              <a:buNone/>
            </a:pPr>
            <a:r>
              <a:rPr lang="en"/>
              <a:t>–WM is concerned with the processing and manipulation of information that occurs during complex cognition</a:t>
            </a:r>
            <a:endParaRPr/>
          </a:p>
          <a:p>
            <a:pPr marL="0" lvl="0" indent="0" algn="l" rtl="0">
              <a:spcBef>
                <a:spcPts val="0"/>
              </a:spcBef>
              <a:spcAft>
                <a:spcPts val="0"/>
              </a:spcAft>
              <a:buNone/>
            </a:pPr>
            <a:endParaRPr/>
          </a:p>
          <a:p>
            <a:pPr marL="0" lvl="0" indent="0" algn="l" rtl="0">
              <a:spcBef>
                <a:spcPts val="0"/>
              </a:spcBef>
              <a:spcAft>
                <a:spcPts val="0"/>
              </a:spcAft>
              <a:buNone/>
            </a:pPr>
            <a:r>
              <a:rPr lang="en"/>
              <a:t>→ basically a kind of passive vs. active</a:t>
            </a:r>
            <a:endParaRPr/>
          </a:p>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88f7c1842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88f7c1842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88f7c1842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88f7c1842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88f7c1842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88f7c1842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88f7c1842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88f7c1842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88f7c1842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88f7c1842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588f7c1842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588f7c1842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8f7c1842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8f7c1842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•Attention controller</a:t>
            </a:r>
            <a:endParaRPr/>
          </a:p>
          <a:p>
            <a:pPr marL="0" lvl="0" indent="0" algn="l" rtl="0">
              <a:spcBef>
                <a:spcPts val="0"/>
              </a:spcBef>
              <a:spcAft>
                <a:spcPts val="0"/>
              </a:spcAft>
              <a:buClr>
                <a:schemeClr val="dk1"/>
              </a:buClr>
              <a:buSzPts val="1100"/>
              <a:buFont typeface="Arial"/>
              <a:buNone/>
            </a:pPr>
            <a:r>
              <a:rPr lang="en"/>
              <a:t>–Focus, divide, switch attention</a:t>
            </a:r>
            <a:endParaRPr/>
          </a:p>
          <a:p>
            <a:pPr marL="0" lvl="0" indent="0" algn="l" rtl="0">
              <a:spcBef>
                <a:spcPts val="0"/>
              </a:spcBef>
              <a:spcAft>
                <a:spcPts val="0"/>
              </a:spcAft>
              <a:buClr>
                <a:schemeClr val="dk1"/>
              </a:buClr>
              <a:buSzPts val="1100"/>
              <a:buFont typeface="Arial"/>
              <a:buNone/>
            </a:pPr>
            <a:r>
              <a:rPr lang="en"/>
              <a:t>•Controls suppression of irrelevant information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•Backup store that communicates with LTM and WM components</a:t>
            </a:r>
            <a:endParaRPr/>
          </a:p>
          <a:p>
            <a:pPr marL="0" lvl="0" indent="0" algn="l" rtl="0">
              <a:spcBef>
                <a:spcPts val="0"/>
              </a:spcBef>
              <a:spcAft>
                <a:spcPts val="0"/>
              </a:spcAft>
              <a:buNone/>
            </a:pPr>
            <a:r>
              <a:rPr lang="en"/>
              <a:t>•Hold information longer and has greater capacity than phonological loop or visuospatial sketch pad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•Visual and spatial information</a:t>
            </a:r>
            <a:endParaRPr>
              <a:solidFill>
                <a:schemeClr val="dk1"/>
              </a:solidFill>
            </a:endParaRPr>
          </a:p>
          <a:p>
            <a:pPr marL="0" lvl="0" indent="0" algn="l" rtl="0">
              <a:spcBef>
                <a:spcPts val="0"/>
              </a:spcBef>
              <a:spcAft>
                <a:spcPts val="0"/>
              </a:spcAft>
              <a:buNone/>
            </a:pPr>
            <a:r>
              <a:rPr lang="en">
                <a:solidFill>
                  <a:schemeClr val="dk1"/>
                </a:solidFill>
              </a:rPr>
              <a:t>•Visual imagery: The creation of visual images in the mind in the absence of a physical visual stimulus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•Phonological similarity effect</a:t>
            </a:r>
            <a:endParaRPr>
              <a:solidFill>
                <a:schemeClr val="dk1"/>
              </a:solidFill>
            </a:endParaRPr>
          </a:p>
          <a:p>
            <a:pPr marL="0" lvl="0" indent="0" algn="l" rtl="0">
              <a:spcBef>
                <a:spcPts val="0"/>
              </a:spcBef>
              <a:spcAft>
                <a:spcPts val="0"/>
              </a:spcAft>
              <a:buNone/>
            </a:pPr>
            <a:r>
              <a:rPr lang="en">
                <a:solidFill>
                  <a:schemeClr val="dk1"/>
                </a:solidFill>
              </a:rPr>
              <a:t>–Letters or words that sound similar are confused</a:t>
            </a:r>
            <a:endParaRPr>
              <a:solidFill>
                <a:schemeClr val="dk1"/>
              </a:solidFill>
            </a:endParaRPr>
          </a:p>
          <a:p>
            <a:pPr marL="0" lvl="0" indent="0" algn="l" rtl="0">
              <a:spcBef>
                <a:spcPts val="0"/>
              </a:spcBef>
              <a:spcAft>
                <a:spcPts val="0"/>
              </a:spcAft>
              <a:buNone/>
            </a:pPr>
            <a:r>
              <a:rPr lang="en">
                <a:solidFill>
                  <a:schemeClr val="dk1"/>
                </a:solidFill>
              </a:rPr>
              <a:t>•Word-length effect</a:t>
            </a:r>
            <a:endParaRPr>
              <a:solidFill>
                <a:schemeClr val="dk1"/>
              </a:solidFill>
            </a:endParaRPr>
          </a:p>
          <a:p>
            <a:pPr marL="0" lvl="0" indent="0" algn="l" rtl="0">
              <a:spcBef>
                <a:spcPts val="0"/>
              </a:spcBef>
              <a:spcAft>
                <a:spcPts val="0"/>
              </a:spcAft>
              <a:buNone/>
            </a:pPr>
            <a:r>
              <a:rPr lang="en">
                <a:solidFill>
                  <a:schemeClr val="dk1"/>
                </a:solidFill>
              </a:rPr>
              <a:t>–Memory for lists of words is better for short words than for long words</a:t>
            </a:r>
            <a:endParaRPr>
              <a:solidFill>
                <a:schemeClr val="dk1"/>
              </a:solidFill>
            </a:endParaRPr>
          </a:p>
          <a:p>
            <a:pPr marL="0" lvl="0" indent="0" algn="l" rtl="0">
              <a:spcBef>
                <a:spcPts val="0"/>
              </a:spcBef>
              <a:spcAft>
                <a:spcPts val="0"/>
              </a:spcAft>
              <a:buNone/>
            </a:pPr>
            <a:r>
              <a:rPr lang="en">
                <a:solidFill>
                  <a:schemeClr val="dk1"/>
                </a:solidFill>
              </a:rPr>
              <a:t>–Takes longer to rehearse long words and to produce them during recall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•Articulatory suppression</a:t>
            </a:r>
            <a:endParaRPr>
              <a:solidFill>
                <a:schemeClr val="dk1"/>
              </a:solidFill>
            </a:endParaRPr>
          </a:p>
          <a:p>
            <a:pPr marL="0" lvl="0" indent="0" algn="l" rtl="0">
              <a:spcBef>
                <a:spcPts val="0"/>
              </a:spcBef>
              <a:spcAft>
                <a:spcPts val="0"/>
              </a:spcAft>
              <a:buNone/>
            </a:pPr>
            <a:r>
              <a:rPr lang="en">
                <a:solidFill>
                  <a:schemeClr val="dk1"/>
                </a:solidFill>
              </a:rPr>
              <a:t>–Prevents one from rehearsing items to be remembered</a:t>
            </a:r>
            <a:endParaRPr>
              <a:solidFill>
                <a:schemeClr val="dk1"/>
              </a:solidFill>
            </a:endParaRPr>
          </a:p>
          <a:p>
            <a:pPr marL="0" lvl="0" indent="0" algn="l" rtl="0">
              <a:spcBef>
                <a:spcPts val="0"/>
              </a:spcBef>
              <a:spcAft>
                <a:spcPts val="0"/>
              </a:spcAft>
              <a:buNone/>
            </a:pPr>
            <a:r>
              <a:rPr lang="en">
                <a:solidFill>
                  <a:schemeClr val="dk1"/>
                </a:solidFill>
              </a:rPr>
              <a:t>•Reduces memory span</a:t>
            </a:r>
            <a:endParaRPr>
              <a:solidFill>
                <a:schemeClr val="dk1"/>
              </a:solidFill>
            </a:endParaRPr>
          </a:p>
          <a:p>
            <a:pPr marL="0" lvl="0" indent="0" algn="l" rtl="0">
              <a:spcBef>
                <a:spcPts val="0"/>
              </a:spcBef>
              <a:spcAft>
                <a:spcPts val="0"/>
              </a:spcAft>
              <a:buNone/>
            </a:pPr>
            <a:r>
              <a:rPr lang="en">
                <a:solidFill>
                  <a:schemeClr val="dk1"/>
                </a:solidFill>
              </a:rPr>
              <a:t>•Eliminates word-length effect</a:t>
            </a:r>
            <a:endParaRPr>
              <a:solidFill>
                <a:schemeClr val="dk1"/>
              </a:solidFill>
            </a:endParaRPr>
          </a:p>
          <a:p>
            <a:pPr marL="0" lvl="0" indent="0" algn="l" rtl="0">
              <a:spcBef>
                <a:spcPts val="0"/>
              </a:spcBef>
              <a:spcAft>
                <a:spcPts val="0"/>
              </a:spcAft>
              <a:buNone/>
            </a:pPr>
            <a:r>
              <a:rPr lang="en">
                <a:solidFill>
                  <a:schemeClr val="dk1"/>
                </a:solidFill>
              </a:rPr>
              <a:t>•Reduces phonological similarity effect for reading words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•WM is set up to process different types of information simultaneously</a:t>
            </a:r>
            <a:endParaRPr>
              <a:solidFill>
                <a:schemeClr val="dk1"/>
              </a:solidFill>
            </a:endParaRPr>
          </a:p>
          <a:p>
            <a:pPr marL="0" lvl="0" indent="0" algn="l" rtl="0">
              <a:spcBef>
                <a:spcPts val="0"/>
              </a:spcBef>
              <a:spcAft>
                <a:spcPts val="0"/>
              </a:spcAft>
              <a:buNone/>
            </a:pPr>
            <a:r>
              <a:rPr lang="en">
                <a:solidFill>
                  <a:schemeClr val="dk1"/>
                </a:solidFill>
              </a:rPr>
              <a:t>•WM has trouble when similar types of information are presented at the same time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88f7c1842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88f7c184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88f7c1842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88f7c1842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adapted from </a:t>
            </a:r>
            <a:r>
              <a:rPr lang="en" u="sng">
                <a:solidFill>
                  <a:schemeClr val="hlink"/>
                </a:solidFill>
                <a:hlinkClick r:id="rId3"/>
              </a:rPr>
              <a:t>https://www.psychologicalscience.org/uncategorized/myth-brain-training-will-make-you-smarter.html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www.youtube.com/watch?v=c62C_yTUyVg"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www.youtube.com/watch?v=wFoIvB-04YY"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hyperlink" Target="http://www.youtube.com/watch?v=tXHk0a3RvLc"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hyperlink" Target="https://tinyurl.com/PSY102MinutePaperMay30"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Clr>
                <a:schemeClr val="dk1"/>
              </a:buClr>
              <a:buSzPts val="1100"/>
              <a:buFont typeface="Arial"/>
              <a:buNone/>
            </a:pPr>
            <a:r>
              <a:rPr lang="en" sz="1800">
                <a:solidFill>
                  <a:srgbClr val="7ECEFD"/>
                </a:solidFill>
              </a:rPr>
              <a:t>Day 11 (05/30/19): LTM Structure (Episodic Memory)</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“Brain Training makes you smarter”</a:t>
            </a:r>
            <a:endParaRPr sz="3000"/>
          </a:p>
        </p:txBody>
      </p:sp>
      <p:sp>
        <p:nvSpPr>
          <p:cNvPr id="149" name="Google Shape;149;p22"/>
          <p:cNvSpPr txBox="1">
            <a:spLocks noGrp="1"/>
          </p:cNvSpPr>
          <p:nvPr>
            <p:ph type="body" idx="1"/>
          </p:nvPr>
        </p:nvSpPr>
        <p:spPr>
          <a:xfrm>
            <a:off x="893700" y="1373600"/>
            <a:ext cx="6780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a:t>What evidence supports the claim and how strong is that evidence?</a:t>
            </a:r>
            <a:endParaRPr sz="1800"/>
          </a:p>
          <a:p>
            <a:pPr marL="457200" lvl="0" indent="-342900" algn="l" rtl="0">
              <a:spcBef>
                <a:spcPts val="0"/>
              </a:spcBef>
              <a:spcAft>
                <a:spcPts val="0"/>
              </a:spcAft>
              <a:buSzPts val="1800"/>
              <a:buAutoNum type="arabicPeriod"/>
            </a:pPr>
            <a:r>
              <a:rPr lang="en" sz="1800"/>
              <a:t>Is there evidence that does not support the claim and how strong is the opposing evidence?</a:t>
            </a:r>
            <a:endParaRPr sz="1800"/>
          </a:p>
          <a:p>
            <a:pPr marL="457200" lvl="0" indent="-342900" algn="l" rtl="0">
              <a:spcBef>
                <a:spcPts val="0"/>
              </a:spcBef>
              <a:spcAft>
                <a:spcPts val="0"/>
              </a:spcAft>
              <a:buSzPts val="1800"/>
              <a:buAutoNum type="arabicPeriod"/>
            </a:pPr>
            <a:r>
              <a:rPr lang="en" sz="1800"/>
              <a:t>Do we need additional evidence before drawing conclusions about the claim, and if so, how could we collect it?</a:t>
            </a:r>
            <a:endParaRPr sz="1800"/>
          </a:p>
          <a:p>
            <a:pPr marL="457200" lvl="0" indent="-342900" algn="l" rtl="0">
              <a:spcBef>
                <a:spcPts val="0"/>
              </a:spcBef>
              <a:spcAft>
                <a:spcPts val="0"/>
              </a:spcAft>
              <a:buSzPts val="1800"/>
              <a:buAutoNum type="arabicPeriod"/>
            </a:pPr>
            <a:r>
              <a:rPr lang="en" sz="1800"/>
              <a:t>What conclusions are most reasonable given the evidence available so far?</a:t>
            </a:r>
            <a:endParaRPr sz="1800"/>
          </a:p>
          <a:p>
            <a:pPr marL="0" lvl="0" indent="0" algn="l" rtl="0">
              <a:spcBef>
                <a:spcPts val="60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With the two handouts...</a:t>
            </a:r>
            <a:endParaRPr/>
          </a:p>
        </p:txBody>
      </p:sp>
      <p:sp>
        <p:nvSpPr>
          <p:cNvPr id="155" name="Google Shape;155;p2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You have both an article for &amp; against brain teaching, and each person has a different article in favor of brain training</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What is the actual claim being made? Does the site attempt to justify the claim? Does the site give evidence to support the claim? What types of evidence? How clearly is evidence related to the claim? Does the site provide a source for the evidence or a way of accessing the source?</a:t>
            </a:r>
            <a:endParaRPr sz="1800"/>
          </a:p>
          <a:p>
            <a:pPr marL="457200" lvl="0" indent="-342900" algn="l" rtl="0">
              <a:spcBef>
                <a:spcPts val="0"/>
              </a:spcBef>
              <a:spcAft>
                <a:spcPts val="0"/>
              </a:spcAft>
              <a:buSzPts val="1800"/>
              <a:buChar char="▷"/>
            </a:pPr>
            <a:r>
              <a:rPr lang="en" sz="1800"/>
              <a:t>Are the claims supported by the data? Why is it important that the research methodology relate directly to the claim being made?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Pro</a:t>
            </a:r>
            <a:endParaRPr/>
          </a:p>
        </p:txBody>
      </p:sp>
      <p:sp>
        <p:nvSpPr>
          <p:cNvPr id="161" name="Google Shape;161;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Usually do not claim improvement in cognitive function, but rely on readers to infer use of product = you’ll improve</a:t>
            </a:r>
            <a:endParaRPr sz="1800"/>
          </a:p>
          <a:p>
            <a:pPr marL="457200" lvl="0" indent="-342900" algn="l" rtl="0">
              <a:spcBef>
                <a:spcPts val="0"/>
              </a:spcBef>
              <a:spcAft>
                <a:spcPts val="0"/>
              </a:spcAft>
              <a:buSzPts val="1800"/>
              <a:buChar char="▷"/>
            </a:pPr>
            <a:r>
              <a:rPr lang="en" sz="1800"/>
              <a:t>Evidence? Testimonials, researchers at XYZ (no source), lists of reported research (but you know to evaluate)</a:t>
            </a:r>
            <a:endParaRPr sz="1800"/>
          </a:p>
          <a:p>
            <a:pPr marL="914400" lvl="1" indent="-342900" algn="l" rtl="0">
              <a:spcBef>
                <a:spcPts val="0"/>
              </a:spcBef>
              <a:spcAft>
                <a:spcPts val="0"/>
              </a:spcAft>
              <a:buSzPts val="1800"/>
              <a:buChar char="○"/>
            </a:pPr>
            <a:r>
              <a:rPr lang="en" sz="1800"/>
              <a:t>Why does it matter?</a:t>
            </a:r>
            <a:endParaRPr sz="1800"/>
          </a:p>
          <a:p>
            <a:pPr marL="914400" lvl="1" indent="-342900" algn="l" rtl="0">
              <a:spcBef>
                <a:spcPts val="0"/>
              </a:spcBef>
              <a:spcAft>
                <a:spcPts val="0"/>
              </a:spcAft>
              <a:buSzPts val="1800"/>
              <a:buChar char="○"/>
            </a:pPr>
            <a:r>
              <a:rPr lang="en" sz="1800"/>
              <a:t>What types of evidence support what types of claims?</a:t>
            </a:r>
            <a:endParaRPr sz="1800"/>
          </a:p>
          <a:p>
            <a:pPr marL="914400" lvl="1" indent="-342900" algn="l" rtl="0">
              <a:spcBef>
                <a:spcPts val="0"/>
              </a:spcBef>
              <a:spcAft>
                <a:spcPts val="0"/>
              </a:spcAft>
              <a:buSzPts val="1800"/>
              <a:buChar char="○"/>
            </a:pPr>
            <a:r>
              <a:rPr lang="en" sz="1800"/>
              <a:t>How do you recognize the difference?</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Why do you think the FTC judged Lumosity’s claim as unjustified? What types of research would need to be done to make such claims?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Against</a:t>
            </a:r>
            <a:endParaRPr/>
          </a:p>
        </p:txBody>
      </p:sp>
      <p:sp>
        <p:nvSpPr>
          <p:cNvPr id="167" name="Google Shape;167;p25"/>
          <p:cNvSpPr txBox="1">
            <a:spLocks noGrp="1"/>
          </p:cNvSpPr>
          <p:nvPr>
            <p:ph type="body" idx="1"/>
          </p:nvPr>
        </p:nvSpPr>
        <p:spPr>
          <a:xfrm>
            <a:off x="893700" y="1373600"/>
            <a:ext cx="6956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Are the claims supported by the data? Why is it important that the research methodology relates directly to the specific claim made?</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Claims versus evidence</a:t>
            </a:r>
            <a:endParaRPr sz="1800"/>
          </a:p>
          <a:p>
            <a:pPr marL="914400" lvl="1" indent="-342900" algn="l" rtl="0">
              <a:spcBef>
                <a:spcPts val="0"/>
              </a:spcBef>
              <a:spcAft>
                <a:spcPts val="0"/>
              </a:spcAft>
              <a:buSzPts val="1800"/>
              <a:buChar char="○"/>
            </a:pPr>
            <a:r>
              <a:rPr lang="en" sz="1800"/>
              <a:t>Health claims must be backed by research that rules out alternative explanations; “active control groups”</a:t>
            </a:r>
            <a:endParaRPr sz="1800"/>
          </a:p>
          <a:p>
            <a:pPr marL="457200" lvl="0" indent="-342900" algn="l" rtl="0">
              <a:spcBef>
                <a:spcPts val="0"/>
              </a:spcBef>
              <a:spcAft>
                <a:spcPts val="0"/>
              </a:spcAft>
              <a:buSzPts val="1800"/>
              <a:buChar char="▷"/>
            </a:pPr>
            <a:r>
              <a:rPr lang="en" sz="1800"/>
              <a:t>The nature of scientific claims</a:t>
            </a:r>
            <a:endParaRPr sz="1800"/>
          </a:p>
          <a:p>
            <a:pPr marL="914400" lvl="1" indent="-342900" algn="l" rtl="0">
              <a:spcBef>
                <a:spcPts val="0"/>
              </a:spcBef>
              <a:spcAft>
                <a:spcPts val="0"/>
              </a:spcAft>
              <a:buSzPts val="1800"/>
              <a:buChar char="○"/>
            </a:pPr>
            <a:r>
              <a:rPr lang="en" sz="1800"/>
              <a:t>What is the importance of reviewing the body of evidence? Opportunity costs? Scientific consensus statement?</a:t>
            </a:r>
            <a:endParaRPr sz="1800"/>
          </a:p>
          <a:p>
            <a:pPr marL="457200" lvl="0" indent="-342900" algn="l" rtl="0">
              <a:spcBef>
                <a:spcPts val="0"/>
              </a:spcBef>
              <a:spcAft>
                <a:spcPts val="0"/>
              </a:spcAft>
              <a:buSzPts val="1800"/>
              <a:buChar char="▷"/>
            </a:pPr>
            <a:r>
              <a:rPr lang="en" sz="1800"/>
              <a:t>Intelligence</a:t>
            </a:r>
            <a:endParaRPr sz="1800"/>
          </a:p>
          <a:p>
            <a:pPr marL="914400" lvl="1" indent="-342900" algn="l" rtl="0">
              <a:spcBef>
                <a:spcPts val="0"/>
              </a:spcBef>
              <a:spcAft>
                <a:spcPts val="0"/>
              </a:spcAft>
              <a:buSzPts val="1800"/>
              <a:buChar char="○"/>
            </a:pPr>
            <a:r>
              <a:rPr lang="en" sz="1800"/>
              <a:t>Is intelligence “one thing”?</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 In Sum</a:t>
            </a:r>
            <a:endParaRPr/>
          </a:p>
        </p:txBody>
      </p:sp>
      <p:sp>
        <p:nvSpPr>
          <p:cNvPr id="173" name="Google Shape;173;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What is the best conclusion you can draw?</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Evidence evaluation and why claims seem believable despite their providing weak evidence</a:t>
            </a:r>
            <a:endParaRPr sz="1800"/>
          </a:p>
          <a:p>
            <a:pPr marL="914400" lvl="1" indent="-342900" algn="l" rtl="0">
              <a:spcBef>
                <a:spcPts val="0"/>
              </a:spcBef>
              <a:spcAft>
                <a:spcPts val="0"/>
              </a:spcAft>
              <a:buSzPts val="1800"/>
              <a:buChar char="○"/>
            </a:pPr>
            <a:r>
              <a:rPr lang="en" sz="1800"/>
              <a:t>Trouble thinking critically; “cognitive misers”</a:t>
            </a:r>
            <a:endParaRPr sz="1800"/>
          </a:p>
          <a:p>
            <a:pPr marL="457200" lvl="0" indent="-342900" algn="l" rtl="0">
              <a:spcBef>
                <a:spcPts val="0"/>
              </a:spcBef>
              <a:spcAft>
                <a:spcPts val="0"/>
              </a:spcAft>
              <a:buSzPts val="1800"/>
              <a:buChar char="▷"/>
            </a:pPr>
            <a:r>
              <a:rPr lang="en" sz="1800"/>
              <a:t>The nature of intelligence</a:t>
            </a:r>
            <a:endParaRPr sz="1800"/>
          </a:p>
          <a:p>
            <a:pPr marL="914400" lvl="1" indent="-342900" algn="l" rtl="0">
              <a:spcBef>
                <a:spcPts val="0"/>
              </a:spcBef>
              <a:spcAft>
                <a:spcPts val="0"/>
              </a:spcAft>
              <a:buSzPts val="1800"/>
              <a:buChar char="○"/>
            </a:pPr>
            <a:r>
              <a:rPr lang="en" sz="1800"/>
              <a:t>Don’t want to get into different definitions, BUT you can improve on one task without it generalizing to another task (near vs. far transfer)</a:t>
            </a:r>
            <a:endParaRPr sz="1800"/>
          </a:p>
          <a:p>
            <a:pPr marL="457200" lvl="0" indent="-342900" algn="l" rtl="0">
              <a:spcBef>
                <a:spcPts val="0"/>
              </a:spcBef>
              <a:spcAft>
                <a:spcPts val="0"/>
              </a:spcAft>
              <a:buSzPts val="1800"/>
              <a:buChar char="▷"/>
            </a:pPr>
            <a:r>
              <a:rPr lang="en" sz="1800"/>
              <a:t>Learning &amp; Development</a:t>
            </a:r>
            <a:endParaRPr sz="1800"/>
          </a:p>
          <a:p>
            <a:pPr marL="914400" lvl="1" indent="-342900" algn="l" rtl="0">
              <a:spcBef>
                <a:spcPts val="0"/>
              </a:spcBef>
              <a:spcAft>
                <a:spcPts val="0"/>
              </a:spcAft>
              <a:buSzPts val="1800"/>
              <a:buChar char="○"/>
            </a:pPr>
            <a:r>
              <a:rPr lang="en" sz="1800"/>
              <a:t>Lifetime of engagement is good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SciComm: Science Summary</a:t>
            </a:r>
            <a:endParaRPr/>
          </a:p>
        </p:txBody>
      </p:sp>
      <p:sp>
        <p:nvSpPr>
          <p:cNvPr id="179" name="Google Shape;179;p2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Science Summary Piece</a:t>
            </a:r>
            <a:endParaRPr/>
          </a:p>
        </p:txBody>
      </p:sp>
      <p:sp>
        <p:nvSpPr>
          <p:cNvPr id="185" name="Google Shape;185;p28"/>
          <p:cNvSpPr txBox="1">
            <a:spLocks noGrp="1"/>
          </p:cNvSpPr>
          <p:nvPr>
            <p:ph type="body" idx="1"/>
          </p:nvPr>
        </p:nvSpPr>
        <p:spPr>
          <a:xfrm>
            <a:off x="893700" y="1221200"/>
            <a:ext cx="6835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Take a couple of minutes to refresh your memory of the Williams et al. (2019) coverage of the Ben-Yakov article in Journal of Neuroscience</a:t>
            </a:r>
            <a:endParaRPr sz="1800"/>
          </a:p>
          <a:p>
            <a:pPr marL="914400" lvl="1" indent="-342900" algn="l" rtl="0">
              <a:spcBef>
                <a:spcPts val="0"/>
              </a:spcBef>
              <a:spcAft>
                <a:spcPts val="0"/>
              </a:spcAft>
              <a:buSzPts val="1800"/>
              <a:buChar char="○"/>
            </a:pPr>
            <a:r>
              <a:rPr lang="en" sz="1800"/>
              <a:t>Pay attention in particular to:</a:t>
            </a:r>
            <a:endParaRPr sz="1800"/>
          </a:p>
          <a:p>
            <a:pPr marL="1371600" lvl="2" indent="-342900" algn="l" rtl="0">
              <a:spcBef>
                <a:spcPts val="0"/>
              </a:spcBef>
              <a:spcAft>
                <a:spcPts val="0"/>
              </a:spcAft>
              <a:buSzPts val="1800"/>
              <a:buChar char="■"/>
            </a:pPr>
            <a:r>
              <a:rPr lang="en" sz="1800"/>
              <a:t>The audience</a:t>
            </a:r>
            <a:endParaRPr sz="1800"/>
          </a:p>
          <a:p>
            <a:pPr marL="1371600" lvl="2" indent="-342900" algn="l" rtl="0">
              <a:spcBef>
                <a:spcPts val="0"/>
              </a:spcBef>
              <a:spcAft>
                <a:spcPts val="0"/>
              </a:spcAft>
              <a:buSzPts val="1800"/>
              <a:buChar char="■"/>
            </a:pPr>
            <a:r>
              <a:rPr lang="en" sz="1800"/>
              <a:t>The structure</a:t>
            </a:r>
            <a:endParaRPr sz="1800"/>
          </a:p>
          <a:p>
            <a:pPr marL="1371600" lvl="2" indent="-342900" algn="l" rtl="0">
              <a:spcBef>
                <a:spcPts val="0"/>
              </a:spcBef>
              <a:spcAft>
                <a:spcPts val="0"/>
              </a:spcAft>
              <a:buSzPts val="1800"/>
              <a:buChar char="■"/>
            </a:pPr>
            <a:r>
              <a:rPr lang="en" sz="1800"/>
              <a:t>How this piece differs from Science News</a:t>
            </a:r>
            <a:endParaRPr sz="1800"/>
          </a:p>
          <a:p>
            <a:pPr marL="1371600" lvl="2" indent="-342900" algn="l" rtl="0">
              <a:spcBef>
                <a:spcPts val="0"/>
              </a:spcBef>
              <a:spcAft>
                <a:spcPts val="0"/>
              </a:spcAft>
              <a:buSzPts val="1800"/>
              <a:buChar char="■"/>
            </a:pPr>
            <a:r>
              <a:rPr lang="en" sz="1800"/>
              <a:t>What information was in this piece relative to the article being covered</a:t>
            </a:r>
            <a:endParaRPr sz="1800"/>
          </a:p>
          <a:p>
            <a:pPr marL="457200" lvl="0" indent="-342900" algn="l" rtl="0">
              <a:spcBef>
                <a:spcPts val="0"/>
              </a:spcBef>
              <a:spcAft>
                <a:spcPts val="0"/>
              </a:spcAft>
              <a:buSzPts val="1800"/>
              <a:buChar char="▷"/>
            </a:pPr>
            <a:r>
              <a:rPr lang="en" sz="1800"/>
              <a:t>After a couple of minutes, discuss with the person next to you. We will come together afterwards to discuss as a class what this means in terms of writing science summary pieces.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ctrTitle"/>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Long-Term Memory Structure</a:t>
            </a:r>
            <a:endParaRPr/>
          </a:p>
        </p:txBody>
      </p:sp>
      <p:sp>
        <p:nvSpPr>
          <p:cNvPr id="191" name="Google Shape;191;p29"/>
          <p:cNvSpPr txBox="1">
            <a:spLocks noGrp="1"/>
          </p:cNvSpPr>
          <p:nvPr>
            <p:ph type="subTitle" idx="1"/>
          </p:nvPr>
        </p:nvSpPr>
        <p:spPr>
          <a:xfrm>
            <a:off x="246675" y="2611450"/>
            <a:ext cx="864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long-term memory structure</a:t>
            </a:r>
            <a:endParaRPr/>
          </a:p>
          <a:p>
            <a:pPr marL="457200" lvl="0" indent="0" algn="ctr" rtl="0">
              <a:spcBef>
                <a:spcPts val="0"/>
              </a:spcBef>
              <a:spcAft>
                <a:spcPts val="0"/>
              </a:spcAft>
              <a:buNone/>
            </a:pPr>
            <a:r>
              <a:rPr lang="en"/>
              <a:t>Summarize and critically analyze academic journal articles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Terms</a:t>
            </a:r>
            <a:endParaRPr/>
          </a:p>
        </p:txBody>
      </p:sp>
      <p:sp>
        <p:nvSpPr>
          <p:cNvPr id="197" name="Google Shape;197;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Encoding</a:t>
            </a:r>
            <a:endParaRPr/>
          </a:p>
          <a:p>
            <a:pPr marL="914400" lvl="1" indent="-381000" algn="l" rtl="0">
              <a:spcBef>
                <a:spcPts val="0"/>
              </a:spcBef>
              <a:spcAft>
                <a:spcPts val="0"/>
              </a:spcAft>
              <a:buSzPts val="2400"/>
              <a:buChar char="○"/>
            </a:pPr>
            <a:r>
              <a:rPr lang="en"/>
              <a:t>Transferring information into LTM</a:t>
            </a:r>
            <a:endParaRPr/>
          </a:p>
          <a:p>
            <a:pPr marL="457200" lvl="0" indent="-419100" algn="l" rtl="0">
              <a:spcBef>
                <a:spcPts val="0"/>
              </a:spcBef>
              <a:spcAft>
                <a:spcPts val="0"/>
              </a:spcAft>
              <a:buSzPts val="3000"/>
              <a:buChar char="▷"/>
            </a:pPr>
            <a:r>
              <a:rPr lang="en"/>
              <a:t>Retrieval</a:t>
            </a:r>
            <a:endParaRPr/>
          </a:p>
          <a:p>
            <a:pPr marL="914400" lvl="1" indent="-381000" algn="l" rtl="0">
              <a:spcBef>
                <a:spcPts val="0"/>
              </a:spcBef>
              <a:spcAft>
                <a:spcPts val="0"/>
              </a:spcAft>
              <a:buSzPts val="2400"/>
              <a:buChar char="○"/>
            </a:pPr>
            <a:r>
              <a:rPr lang="en"/>
              <a:t>Pulling information out of LTM (into STM/WM)</a:t>
            </a:r>
            <a:endParaRPr/>
          </a:p>
          <a:p>
            <a:pPr marL="0" lvl="0" indent="0" algn="l" rtl="0">
              <a:spcBef>
                <a:spcPts val="600"/>
              </a:spcBef>
              <a:spcAft>
                <a:spcPts val="0"/>
              </a:spcAft>
              <a:buNone/>
            </a:pPr>
            <a:endParaRPr sz="1400"/>
          </a:p>
          <a:p>
            <a:pPr marL="0" lvl="0" indent="0" algn="l" rtl="0">
              <a:spcBef>
                <a:spcPts val="600"/>
              </a:spcBef>
              <a:spcAft>
                <a:spcPts val="0"/>
              </a:spcAft>
              <a:buNone/>
            </a:pPr>
            <a:r>
              <a:rPr lang="en"/>
              <a:t>Key concept: Memory is NOT just one thing. We have many KINDS.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Serial Position Curve</a:t>
            </a:r>
            <a:endParaRPr/>
          </a:p>
        </p:txBody>
      </p:sp>
      <p:sp>
        <p:nvSpPr>
          <p:cNvPr id="203" name="Google Shape;203;p31"/>
          <p:cNvSpPr txBox="1">
            <a:spLocks noGrp="1"/>
          </p:cNvSpPr>
          <p:nvPr>
            <p:ph type="body" idx="1"/>
          </p:nvPr>
        </p:nvSpPr>
        <p:spPr>
          <a:xfrm>
            <a:off x="893700" y="1373600"/>
            <a:ext cx="6753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I’m going to read off a list of words to you. When I finish reading off the words, I will say “Recall” and you can write down all the ones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Ready?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89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Paragraph-by-paragraph breakdown of the scientist summary piece we read for today</a:t>
            </a:r>
            <a:endParaRPr sz="1400"/>
          </a:p>
          <a:p>
            <a:pPr marL="914400" lvl="1" indent="-317500" algn="l" rtl="0">
              <a:spcBef>
                <a:spcPts val="0"/>
              </a:spcBef>
              <a:spcAft>
                <a:spcPts val="0"/>
              </a:spcAft>
              <a:buSzPts val="1400"/>
              <a:buChar char="○"/>
            </a:pPr>
            <a:r>
              <a:rPr lang="en" sz="1400"/>
              <a:t>Comparison between what the actual article (JoN) discussed vs. what the scientist summary piece did</a:t>
            </a:r>
            <a:endParaRPr sz="1400"/>
          </a:p>
          <a:p>
            <a:pPr marL="914400" lvl="1" indent="-317500" algn="l" rtl="0">
              <a:spcBef>
                <a:spcPts val="0"/>
              </a:spcBef>
              <a:spcAft>
                <a:spcPts val="0"/>
              </a:spcAft>
              <a:buSzPts val="1400"/>
              <a:buChar char="○"/>
            </a:pPr>
            <a:r>
              <a:rPr lang="en" sz="1400"/>
              <a:t>Discuss reverse outlines - for multi paragraph expansion of SciComm &amp; scientist summary pieces</a:t>
            </a:r>
            <a:endParaRPr sz="1400"/>
          </a:p>
          <a:p>
            <a:pPr marL="457200" lvl="0" indent="-317500" algn="l" rtl="0">
              <a:spcBef>
                <a:spcPts val="0"/>
              </a:spcBef>
              <a:spcAft>
                <a:spcPts val="0"/>
              </a:spcAft>
              <a:buSzPts val="1400"/>
              <a:buAutoNum type="arabicPeriod"/>
            </a:pPr>
            <a:r>
              <a:rPr lang="en" sz="1400" b="1"/>
              <a:t>LO2: Describe the basic fundamental principles of long-term memory structure</a:t>
            </a:r>
            <a:endParaRPr sz="1400" b="1"/>
          </a:p>
          <a:p>
            <a:pPr marL="914400" lvl="1" indent="-317500" algn="l" rtl="0">
              <a:spcBef>
                <a:spcPts val="0"/>
              </a:spcBef>
              <a:spcAft>
                <a:spcPts val="0"/>
              </a:spcAft>
              <a:buSzPts val="1400"/>
              <a:buChar char="○"/>
            </a:pPr>
            <a:r>
              <a:rPr lang="en" sz="1400"/>
              <a:t>What is episodic memory? How does it relate to knowledge? Autobiographical memory? etc. Discuss Goldstein Chpt 6</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Now that research has been contextualized, what makes a memory its own event? How are memories constructed (cc: Science News piece from today)? Different perspectives on event segmentation.</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 Answers</a:t>
            </a:r>
            <a:endParaRPr/>
          </a:p>
        </p:txBody>
      </p:sp>
      <p:sp>
        <p:nvSpPr>
          <p:cNvPr id="209" name="Google Shape;209;p32"/>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a:t>Barricade</a:t>
            </a:r>
            <a:endParaRPr/>
          </a:p>
          <a:p>
            <a:pPr marL="457200" lvl="0" indent="-342900" algn="l" rtl="0">
              <a:spcBef>
                <a:spcPts val="0"/>
              </a:spcBef>
              <a:spcAft>
                <a:spcPts val="0"/>
              </a:spcAft>
              <a:buSzPts val="1800"/>
              <a:buAutoNum type="arabicPeriod"/>
            </a:pPr>
            <a:r>
              <a:rPr lang="en"/>
              <a:t>Children</a:t>
            </a:r>
            <a:endParaRPr/>
          </a:p>
          <a:p>
            <a:pPr marL="457200" lvl="0" indent="-342900" algn="l" rtl="0">
              <a:spcBef>
                <a:spcPts val="0"/>
              </a:spcBef>
              <a:spcAft>
                <a:spcPts val="0"/>
              </a:spcAft>
              <a:buSzPts val="1800"/>
              <a:buAutoNum type="arabicPeriod"/>
            </a:pPr>
            <a:r>
              <a:rPr lang="en"/>
              <a:t>Diet</a:t>
            </a:r>
            <a:endParaRPr/>
          </a:p>
          <a:p>
            <a:pPr marL="457200" lvl="0" indent="-342900" algn="l" rtl="0">
              <a:spcBef>
                <a:spcPts val="0"/>
              </a:spcBef>
              <a:spcAft>
                <a:spcPts val="0"/>
              </a:spcAft>
              <a:buSzPts val="1800"/>
              <a:buAutoNum type="arabicPeriod"/>
            </a:pPr>
            <a:r>
              <a:rPr lang="en"/>
              <a:t>Gourd</a:t>
            </a:r>
            <a:endParaRPr/>
          </a:p>
          <a:p>
            <a:pPr marL="457200" lvl="0" indent="-342900" algn="l" rtl="0">
              <a:spcBef>
                <a:spcPts val="0"/>
              </a:spcBef>
              <a:spcAft>
                <a:spcPts val="0"/>
              </a:spcAft>
              <a:buSzPts val="1800"/>
              <a:buAutoNum type="arabicPeriod"/>
            </a:pPr>
            <a:r>
              <a:rPr lang="en"/>
              <a:t>Folio</a:t>
            </a:r>
            <a:endParaRPr/>
          </a:p>
          <a:p>
            <a:pPr marL="457200" lvl="0" indent="-342900" algn="l" rtl="0">
              <a:spcBef>
                <a:spcPts val="0"/>
              </a:spcBef>
              <a:spcAft>
                <a:spcPts val="0"/>
              </a:spcAft>
              <a:buSzPts val="1800"/>
              <a:buAutoNum type="arabicPeriod"/>
            </a:pPr>
            <a:r>
              <a:rPr lang="en"/>
              <a:t>Meter</a:t>
            </a:r>
            <a:endParaRPr/>
          </a:p>
          <a:p>
            <a:pPr marL="457200" lvl="0" indent="-342900" algn="l" rtl="0">
              <a:spcBef>
                <a:spcPts val="0"/>
              </a:spcBef>
              <a:spcAft>
                <a:spcPts val="0"/>
              </a:spcAft>
              <a:buSzPts val="1800"/>
              <a:buAutoNum type="arabicPeriod"/>
            </a:pPr>
            <a:r>
              <a:rPr lang="en"/>
              <a:t>Journey</a:t>
            </a:r>
            <a:endParaRPr/>
          </a:p>
          <a:p>
            <a:pPr marL="457200" lvl="0" indent="-342900" algn="l" rtl="0">
              <a:spcBef>
                <a:spcPts val="0"/>
              </a:spcBef>
              <a:spcAft>
                <a:spcPts val="0"/>
              </a:spcAft>
              <a:buSzPts val="1800"/>
              <a:buAutoNum type="arabicPeriod"/>
            </a:pPr>
            <a:r>
              <a:rPr lang="en"/>
              <a:t>Mohair</a:t>
            </a:r>
            <a:endParaRPr/>
          </a:p>
          <a:p>
            <a:pPr marL="457200" lvl="0" indent="-342900" algn="l" rtl="0">
              <a:spcBef>
                <a:spcPts val="0"/>
              </a:spcBef>
              <a:spcAft>
                <a:spcPts val="0"/>
              </a:spcAft>
              <a:buSzPts val="1800"/>
              <a:buAutoNum type="arabicPeriod"/>
            </a:pPr>
            <a:r>
              <a:rPr lang="en"/>
              <a:t>Tomato</a:t>
            </a:r>
            <a:endParaRPr/>
          </a:p>
          <a:p>
            <a:pPr marL="457200" lvl="0" indent="-342900" algn="l" rtl="0">
              <a:spcBef>
                <a:spcPts val="0"/>
              </a:spcBef>
              <a:spcAft>
                <a:spcPts val="0"/>
              </a:spcAft>
              <a:buSzPts val="1800"/>
              <a:buAutoNum type="arabicPeriod"/>
            </a:pPr>
            <a:r>
              <a:rPr lang="en"/>
              <a:t>Cabin</a:t>
            </a:r>
            <a:endParaRPr/>
          </a:p>
        </p:txBody>
      </p:sp>
      <p:sp>
        <p:nvSpPr>
          <p:cNvPr id="210" name="Google Shape;210;p32"/>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11. Phoenix</a:t>
            </a:r>
            <a:endParaRPr/>
          </a:p>
          <a:p>
            <a:pPr marL="0" lvl="0" indent="0" algn="l" rtl="0">
              <a:spcBef>
                <a:spcPts val="600"/>
              </a:spcBef>
              <a:spcAft>
                <a:spcPts val="0"/>
              </a:spcAft>
              <a:buNone/>
            </a:pPr>
            <a:r>
              <a:rPr lang="en"/>
              <a:t>12. Crossbow</a:t>
            </a:r>
            <a:endParaRPr/>
          </a:p>
          <a:p>
            <a:pPr marL="0" lvl="0" indent="0" algn="l" rtl="0">
              <a:spcBef>
                <a:spcPts val="600"/>
              </a:spcBef>
              <a:spcAft>
                <a:spcPts val="0"/>
              </a:spcAft>
              <a:buNone/>
            </a:pPr>
            <a:r>
              <a:rPr lang="en"/>
              <a:t>13. Doorbell</a:t>
            </a:r>
            <a:endParaRPr/>
          </a:p>
          <a:p>
            <a:pPr marL="0" lvl="0" indent="0" algn="l" rtl="0">
              <a:spcBef>
                <a:spcPts val="600"/>
              </a:spcBef>
              <a:spcAft>
                <a:spcPts val="0"/>
              </a:spcAft>
              <a:buNone/>
            </a:pPr>
            <a:r>
              <a:rPr lang="en"/>
              <a:t>14. Muffler</a:t>
            </a:r>
            <a:endParaRPr/>
          </a:p>
          <a:p>
            <a:pPr marL="0" lvl="0" indent="0" algn="l" rtl="0">
              <a:spcBef>
                <a:spcPts val="600"/>
              </a:spcBef>
              <a:spcAft>
                <a:spcPts val="0"/>
              </a:spcAft>
              <a:buNone/>
            </a:pPr>
            <a:r>
              <a:rPr lang="en"/>
              <a:t>15. Mouse</a:t>
            </a:r>
            <a:endParaRPr/>
          </a:p>
          <a:p>
            <a:pPr marL="0" lvl="0" indent="0" algn="l" rtl="0">
              <a:spcBef>
                <a:spcPts val="600"/>
              </a:spcBef>
              <a:spcAft>
                <a:spcPts val="0"/>
              </a:spcAft>
              <a:buNone/>
            </a:pPr>
            <a:r>
              <a:rPr lang="en"/>
              <a:t>16. Menu</a:t>
            </a:r>
            <a:endParaRPr/>
          </a:p>
          <a:p>
            <a:pPr marL="0" lvl="0" indent="0" algn="l" rtl="0">
              <a:spcBef>
                <a:spcPts val="600"/>
              </a:spcBef>
              <a:spcAft>
                <a:spcPts val="0"/>
              </a:spcAft>
              <a:buNone/>
            </a:pPr>
            <a:r>
              <a:rPr lang="en"/>
              <a:t>17. Airplane</a:t>
            </a:r>
            <a:endParaRPr/>
          </a:p>
          <a:p>
            <a:pPr marL="0" lvl="0" indent="0" algn="l" rtl="0">
              <a:spcBef>
                <a:spcPts val="600"/>
              </a:spcBef>
              <a:spcAft>
                <a:spcPts val="0"/>
              </a:spcAft>
              <a:buNone/>
            </a:pPr>
            <a:r>
              <a:rPr lang="en"/>
              <a:t>18. Armchair</a:t>
            </a:r>
            <a:endParaRPr/>
          </a:p>
          <a:p>
            <a:pPr marL="0" lvl="0" indent="0" algn="l" rtl="0">
              <a:spcBef>
                <a:spcPts val="600"/>
              </a:spcBef>
              <a:spcAft>
                <a:spcPts val="0"/>
              </a:spcAft>
              <a:buNone/>
            </a:pPr>
            <a:r>
              <a:rPr lang="en"/>
              <a:t>19. Dresser</a:t>
            </a:r>
            <a:endParaRPr/>
          </a:p>
          <a:p>
            <a:pPr marL="0" lvl="0" indent="0" algn="l" rtl="0">
              <a:spcBef>
                <a:spcPts val="600"/>
              </a:spcBef>
              <a:spcAft>
                <a:spcPts val="0"/>
              </a:spcAft>
              <a:buNone/>
            </a:pPr>
            <a:r>
              <a:rPr lang="en"/>
              <a:t>20. Baseball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216" name="Google Shape;216;p33"/>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217" name="Google Shape;217;p33"/>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23" name="Google Shape;223;p34"/>
          <p:cNvPicPr preferRelativeResize="0"/>
          <p:nvPr/>
        </p:nvPicPr>
        <p:blipFill>
          <a:blip r:embed="rId3">
            <a:alphaModFix/>
          </a:blip>
          <a:stretch>
            <a:fillRect/>
          </a:stretch>
        </p:blipFill>
        <p:spPr>
          <a:xfrm>
            <a:off x="679525" y="1261338"/>
            <a:ext cx="6890940" cy="37753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29" name="Google Shape;229;p35"/>
          <p:cNvPicPr preferRelativeResize="0"/>
          <p:nvPr/>
        </p:nvPicPr>
        <p:blipFill>
          <a:blip r:embed="rId3">
            <a:alphaModFix/>
          </a:blip>
          <a:stretch>
            <a:fillRect/>
          </a:stretch>
        </p:blipFill>
        <p:spPr>
          <a:xfrm>
            <a:off x="679525" y="1246163"/>
            <a:ext cx="6890940" cy="3775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35" name="Google Shape;235;p36"/>
          <p:cNvPicPr preferRelativeResize="0"/>
          <p:nvPr/>
        </p:nvPicPr>
        <p:blipFill>
          <a:blip r:embed="rId3">
            <a:alphaModFix/>
          </a:blip>
          <a:stretch>
            <a:fillRect/>
          </a:stretch>
        </p:blipFill>
        <p:spPr>
          <a:xfrm>
            <a:off x="713000" y="1215788"/>
            <a:ext cx="6823995" cy="37753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41" name="Google Shape;241;p37"/>
          <p:cNvPicPr preferRelativeResize="0"/>
          <p:nvPr/>
        </p:nvPicPr>
        <p:blipFill>
          <a:blip r:embed="rId3">
            <a:alphaModFix/>
          </a:blip>
          <a:stretch>
            <a:fillRect/>
          </a:stretch>
        </p:blipFill>
        <p:spPr>
          <a:xfrm>
            <a:off x="679525" y="1261363"/>
            <a:ext cx="6890940" cy="37753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47" name="Google Shape;247;p3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Trivia: Fact</a:t>
            </a:r>
            <a:endParaRPr/>
          </a:p>
        </p:txBody>
      </p:sp>
      <p:sp>
        <p:nvSpPr>
          <p:cNvPr id="253" name="Google Shape;253;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only U.S. State that borders only one other (state)?</a:t>
            </a:r>
            <a:endParaRPr/>
          </a:p>
          <a:p>
            <a:pPr marL="457200" lvl="0" indent="-419100" algn="l" rtl="0">
              <a:spcBef>
                <a:spcPts val="600"/>
              </a:spcBef>
              <a:spcAft>
                <a:spcPts val="0"/>
              </a:spcAft>
              <a:buSzPts val="3000"/>
              <a:buChar char="▷"/>
            </a:pPr>
            <a:r>
              <a:rPr lang="en"/>
              <a:t>Rhode Island</a:t>
            </a:r>
            <a:endParaRPr/>
          </a:p>
          <a:p>
            <a:pPr marL="457200" lvl="0" indent="-419100" algn="l" rtl="0">
              <a:spcBef>
                <a:spcPts val="0"/>
              </a:spcBef>
              <a:spcAft>
                <a:spcPts val="0"/>
              </a:spcAft>
              <a:buSzPts val="3000"/>
              <a:buChar char="▷"/>
            </a:pPr>
            <a:r>
              <a:rPr lang="en"/>
              <a:t>Maine</a:t>
            </a:r>
            <a:endParaRPr/>
          </a:p>
          <a:p>
            <a:pPr marL="457200" lvl="0" indent="-419100" algn="l" rtl="0">
              <a:spcBef>
                <a:spcPts val="0"/>
              </a:spcBef>
              <a:spcAft>
                <a:spcPts val="0"/>
              </a:spcAft>
              <a:buSzPts val="3000"/>
              <a:buChar char="▷"/>
            </a:pPr>
            <a:r>
              <a:rPr lang="en"/>
              <a:t>Washington</a:t>
            </a:r>
            <a:endParaRPr/>
          </a:p>
          <a:p>
            <a:pPr marL="457200" lvl="0" indent="-419100" algn="l" rtl="0">
              <a:spcBef>
                <a:spcPts val="0"/>
              </a:spcBef>
              <a:spcAft>
                <a:spcPts val="0"/>
              </a:spcAft>
              <a:buSzPts val="3000"/>
              <a:buChar char="▷"/>
            </a:pPr>
            <a:r>
              <a:rPr lang="en"/>
              <a:t>Florida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Declarative/Explicit?</a:t>
            </a:r>
            <a:endParaRPr/>
          </a:p>
        </p:txBody>
      </p:sp>
      <p:sp>
        <p:nvSpPr>
          <p:cNvPr id="259" name="Google Shape;259;p4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 aware of</a:t>
            </a:r>
            <a:endParaRPr sz="1800"/>
          </a:p>
          <a:p>
            <a:pPr marL="914400" lvl="1" indent="-342900" algn="l" rtl="0">
              <a:spcBef>
                <a:spcPts val="0"/>
              </a:spcBef>
              <a:spcAft>
                <a:spcPts val="0"/>
              </a:spcAft>
              <a:buSzPts val="1800"/>
              <a:buChar char="○"/>
            </a:pPr>
            <a:r>
              <a:rPr lang="en" sz="1800"/>
              <a:t>Available for explicit recall</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Episodic</a:t>
            </a:r>
            <a:endParaRPr sz="1800"/>
          </a:p>
          <a:p>
            <a:pPr marL="914400" lvl="1" indent="-342900" algn="l" rtl="0">
              <a:spcBef>
                <a:spcPts val="0"/>
              </a:spcBef>
              <a:spcAft>
                <a:spcPts val="0"/>
              </a:spcAft>
              <a:buSzPts val="1800"/>
              <a:buChar char="○"/>
            </a:pPr>
            <a:r>
              <a:rPr lang="en" sz="1800"/>
              <a:t>Memory for specific experiences</a:t>
            </a:r>
            <a:endParaRPr sz="1800"/>
          </a:p>
          <a:p>
            <a:pPr marL="457200" lvl="0" indent="-342900" algn="l" rtl="0">
              <a:spcBef>
                <a:spcPts val="0"/>
              </a:spcBef>
              <a:spcAft>
                <a:spcPts val="0"/>
              </a:spcAft>
              <a:buSzPts val="1800"/>
              <a:buChar char="▷"/>
            </a:pPr>
            <a:r>
              <a:rPr lang="en" sz="1800"/>
              <a:t>Semantic</a:t>
            </a:r>
            <a:endParaRPr sz="1800"/>
          </a:p>
          <a:p>
            <a:pPr marL="914400" lvl="1" indent="-342900" algn="l" rtl="0">
              <a:spcBef>
                <a:spcPts val="0"/>
              </a:spcBef>
              <a:spcAft>
                <a:spcPts val="0"/>
              </a:spcAft>
              <a:buSzPts val="1800"/>
              <a:buChar char="○"/>
            </a:pPr>
            <a:r>
              <a:rPr lang="en" sz="1800"/>
              <a:t>Memory for facts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Semantic</a:t>
            </a:r>
            <a:endParaRPr/>
          </a:p>
        </p:txBody>
      </p:sp>
      <p:sp>
        <p:nvSpPr>
          <p:cNvPr id="265" name="Google Shape;265;p41"/>
          <p:cNvSpPr txBox="1">
            <a:spLocks noGrp="1"/>
          </p:cNvSpPr>
          <p:nvPr>
            <p:ph type="body" idx="1"/>
          </p:nvPr>
        </p:nvSpPr>
        <p:spPr>
          <a:xfrm>
            <a:off x="893625" y="1200150"/>
            <a:ext cx="3738300" cy="16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Episodic:</a:t>
            </a:r>
            <a:endParaRPr/>
          </a:p>
          <a:p>
            <a:pPr marL="457200" lvl="0" indent="-342900" algn="l" rtl="0">
              <a:spcBef>
                <a:spcPts val="600"/>
              </a:spcBef>
              <a:spcAft>
                <a:spcPts val="0"/>
              </a:spcAft>
              <a:buSzPts val="1800"/>
              <a:buChar char="▷"/>
            </a:pPr>
            <a:r>
              <a:rPr lang="en"/>
              <a:t>Events you experienced (or can imagine based on experience)</a:t>
            </a:r>
            <a:endParaRPr/>
          </a:p>
          <a:p>
            <a:pPr marL="457200" lvl="0" indent="-342900" algn="l" rtl="0">
              <a:spcBef>
                <a:spcPts val="0"/>
              </a:spcBef>
              <a:spcAft>
                <a:spcPts val="0"/>
              </a:spcAft>
              <a:buSzPts val="1800"/>
              <a:buChar char="▷"/>
            </a:pPr>
            <a:r>
              <a:rPr lang="en"/>
              <a:t>Mental time travel</a:t>
            </a:r>
            <a:endParaRPr/>
          </a:p>
          <a:p>
            <a:pPr marL="457200" lvl="0" indent="-342900" algn="l" rtl="0">
              <a:spcBef>
                <a:spcPts val="0"/>
              </a:spcBef>
              <a:spcAft>
                <a:spcPts val="0"/>
              </a:spcAft>
              <a:buSzPts val="1800"/>
              <a:buChar char="▷"/>
            </a:pPr>
            <a:r>
              <a:rPr lang="en"/>
              <a:t>“Remember”/Recollection</a:t>
            </a:r>
            <a:endParaRPr/>
          </a:p>
          <a:p>
            <a:pPr marL="457200" lvl="0" indent="-342900" algn="l" rtl="0">
              <a:spcBef>
                <a:spcPts val="0"/>
              </a:spcBef>
              <a:spcAft>
                <a:spcPts val="0"/>
              </a:spcAft>
              <a:buSzPts val="1800"/>
              <a:buChar char="▷"/>
            </a:pPr>
            <a:r>
              <a:rPr lang="en"/>
              <a:t>Remote memories become more semantic over time</a:t>
            </a:r>
            <a:endParaRPr/>
          </a:p>
        </p:txBody>
      </p:sp>
      <p:sp>
        <p:nvSpPr>
          <p:cNvPr id="266" name="Google Shape;266;p41"/>
          <p:cNvSpPr txBox="1">
            <a:spLocks noGrp="1"/>
          </p:cNvSpPr>
          <p:nvPr>
            <p:ph type="body" idx="2"/>
          </p:nvPr>
        </p:nvSpPr>
        <p:spPr>
          <a:xfrm>
            <a:off x="4981450" y="1200150"/>
            <a:ext cx="3136800" cy="16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Semantic:</a:t>
            </a:r>
            <a:endParaRPr/>
          </a:p>
          <a:p>
            <a:pPr marL="457200" lvl="0" indent="-342900" algn="l" rtl="0">
              <a:spcBef>
                <a:spcPts val="600"/>
              </a:spcBef>
              <a:spcAft>
                <a:spcPts val="0"/>
              </a:spcAft>
              <a:buSzPts val="1800"/>
              <a:buChar char="▷"/>
            </a:pPr>
            <a:r>
              <a:rPr lang="en"/>
              <a:t>Facts and knowledge</a:t>
            </a:r>
            <a:endParaRPr/>
          </a:p>
          <a:p>
            <a:pPr marL="457200" lvl="0" indent="-342900" algn="l" rtl="0">
              <a:spcBef>
                <a:spcPts val="0"/>
              </a:spcBef>
              <a:spcAft>
                <a:spcPts val="0"/>
              </a:spcAft>
              <a:buSzPts val="1800"/>
              <a:buChar char="▷"/>
            </a:pPr>
            <a:r>
              <a:rPr lang="en"/>
              <a:t>No mental time travel</a:t>
            </a:r>
            <a:endParaRPr/>
          </a:p>
          <a:p>
            <a:pPr marL="457200" lvl="0" indent="-342900" algn="l" rtl="0">
              <a:spcBef>
                <a:spcPts val="0"/>
              </a:spcBef>
              <a:spcAft>
                <a:spcPts val="0"/>
              </a:spcAft>
              <a:buSzPts val="1800"/>
              <a:buChar char="▷"/>
            </a:pPr>
            <a:r>
              <a:rPr lang="en"/>
              <a:t>“Know”/Familiarity</a:t>
            </a:r>
            <a:endParaRPr/>
          </a:p>
        </p:txBody>
      </p:sp>
      <p:sp>
        <p:nvSpPr>
          <p:cNvPr id="267" name="Google Shape;267;p41"/>
          <p:cNvSpPr txBox="1">
            <a:spLocks noGrp="1"/>
          </p:cNvSpPr>
          <p:nvPr>
            <p:ph type="body" idx="1"/>
          </p:nvPr>
        </p:nvSpPr>
        <p:spPr>
          <a:xfrm>
            <a:off x="954900" y="3554300"/>
            <a:ext cx="6462600" cy="13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BOTH</a:t>
            </a:r>
            <a:endParaRPr/>
          </a:p>
          <a:p>
            <a:pPr marL="457200" lvl="0" indent="-342900" algn="l" rtl="0">
              <a:spcBef>
                <a:spcPts val="600"/>
              </a:spcBef>
              <a:spcAft>
                <a:spcPts val="0"/>
              </a:spcAft>
              <a:buSzPts val="1800"/>
              <a:buChar char="▷"/>
            </a:pPr>
            <a:r>
              <a:rPr lang="en"/>
              <a:t>Autobiographical (memories about yourself)</a:t>
            </a:r>
            <a:endParaRPr/>
          </a:p>
          <a:p>
            <a:pPr marL="457200" lvl="0" indent="-342900" algn="l" rtl="0">
              <a:spcBef>
                <a:spcPts val="0"/>
              </a:spcBef>
              <a:spcAft>
                <a:spcPts val="0"/>
              </a:spcAft>
              <a:buSzPts val="1800"/>
              <a:buChar char="▷"/>
            </a:pPr>
            <a:r>
              <a:rPr lang="en"/>
              <a:t>Declarative</a:t>
            </a:r>
            <a:endParaRPr/>
          </a:p>
          <a:p>
            <a:pPr marL="457200" lvl="0" indent="-342900" algn="l" rtl="0">
              <a:spcBef>
                <a:spcPts val="0"/>
              </a:spcBef>
              <a:spcAft>
                <a:spcPts val="0"/>
              </a:spcAft>
              <a:buSzPts val="1800"/>
              <a:buChar char="▷"/>
            </a:pPr>
            <a:r>
              <a:rPr lang="en"/>
              <a:t>Will discuss in more detail on Monday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Checking In + Feedback</a:t>
            </a:r>
            <a:endParaRPr/>
          </a:p>
        </p:txBody>
      </p:sp>
      <p:sp>
        <p:nvSpPr>
          <p:cNvPr id="104" name="Google Shape;104;p15"/>
          <p:cNvSpPr txBox="1">
            <a:spLocks noGrp="1"/>
          </p:cNvSpPr>
          <p:nvPr>
            <p:ph type="body" idx="1"/>
          </p:nvPr>
        </p:nvSpPr>
        <p:spPr>
          <a:xfrm>
            <a:off x="893700" y="1373600"/>
            <a:ext cx="68823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Wikipedia</a:t>
            </a:r>
            <a:endParaRPr/>
          </a:p>
          <a:p>
            <a:pPr marL="457200" lvl="0" indent="-419100" algn="l" rtl="0">
              <a:spcBef>
                <a:spcPts val="0"/>
              </a:spcBef>
              <a:spcAft>
                <a:spcPts val="0"/>
              </a:spcAft>
              <a:buSzPts val="3000"/>
              <a:buChar char="▷"/>
            </a:pPr>
            <a:r>
              <a:rPr lang="en"/>
              <a:t>Keys on Quizzes; want quizzes returned in full?</a:t>
            </a:r>
            <a:endParaRPr/>
          </a:p>
          <a:p>
            <a:pPr marL="457200" lvl="0" indent="-419100" algn="l" rtl="0">
              <a:spcBef>
                <a:spcPts val="0"/>
              </a:spcBef>
              <a:spcAft>
                <a:spcPts val="0"/>
              </a:spcAft>
              <a:buSzPts val="3000"/>
              <a:buChar char="▷"/>
            </a:pPr>
            <a:r>
              <a:rPr lang="en"/>
              <a:t>Summary of week instead of quizzes</a:t>
            </a:r>
            <a:endParaRPr/>
          </a:p>
          <a:p>
            <a:pPr marL="457200" lvl="0" indent="-419100" algn="l" rtl="0">
              <a:spcBef>
                <a:spcPts val="0"/>
              </a:spcBef>
              <a:spcAft>
                <a:spcPts val="0"/>
              </a:spcAft>
              <a:buSzPts val="3000"/>
              <a:buChar char="▷"/>
            </a:pPr>
            <a:r>
              <a:rPr lang="en"/>
              <a:t>Multiple paragraphs assignment Friday -- all good?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273" name="Google Shape;273;p42"/>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“aren’t aware of”</a:t>
            </a:r>
            <a:endParaRPr sz="1800"/>
          </a:p>
          <a:p>
            <a:pPr marL="914400" lvl="1" indent="-342900" algn="l" rtl="0">
              <a:spcBef>
                <a:spcPts val="0"/>
              </a:spcBef>
              <a:spcAft>
                <a:spcPts val="0"/>
              </a:spcAft>
              <a:buSzPts val="1800"/>
              <a:buChar char="○"/>
            </a:pPr>
            <a:r>
              <a:rPr lang="en" sz="1800"/>
              <a:t>Unconsciously influence our behavior or cognition</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Memory for skills</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When presenting one stimulus changes the way a person responds to another stimulus</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Pairing one stimulus with another so that the conditioned stimulus evokes the same response as the unconditioned stimulus</a:t>
            </a:r>
            <a:endParaRPr sz="1800"/>
          </a:p>
          <a:p>
            <a:pPr marL="0" lvl="0" indent="0" algn="l" rtl="0">
              <a:spcBef>
                <a:spcPts val="60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Procedural</a:t>
            </a:r>
            <a:endParaRPr/>
          </a:p>
        </p:txBody>
      </p:sp>
      <p:sp>
        <p:nvSpPr>
          <p:cNvPr id="279" name="Google Shape;279;p43"/>
          <p:cNvSpPr txBox="1">
            <a:spLocks noGrp="1"/>
          </p:cNvSpPr>
          <p:nvPr>
            <p:ph type="body" idx="1"/>
          </p:nvPr>
        </p:nvSpPr>
        <p:spPr>
          <a:xfrm>
            <a:off x="893700" y="1373600"/>
            <a:ext cx="7263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Describe the steps involved in tying your shoes. Describe how you type.</a:t>
            </a:r>
            <a:endParaRPr/>
          </a:p>
          <a:p>
            <a:pPr marL="0" lvl="0" indent="0" algn="l" rtl="0">
              <a:spcBef>
                <a:spcPts val="600"/>
              </a:spcBef>
              <a:spcAft>
                <a:spcPts val="0"/>
              </a:spcAft>
              <a:buNone/>
            </a:pPr>
            <a:endParaRPr/>
          </a:p>
          <a:p>
            <a:pPr marL="0" lvl="0" indent="0" algn="l" rtl="0">
              <a:spcBef>
                <a:spcPts val="600"/>
              </a:spcBef>
              <a:spcAft>
                <a:spcPts val="0"/>
              </a:spcAft>
              <a:buNone/>
            </a:pPr>
            <a:r>
              <a:rPr lang="en"/>
              <a:t>Describe taking notes in class. Describe playing an instrument.</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a:t>Ex: Clive Wearing playing piano</a:t>
            </a:r>
            <a:endParaRPr/>
          </a:p>
          <a:p>
            <a:pPr marL="0" lvl="0" indent="0" algn="l" rtl="0">
              <a:spcBef>
                <a:spcPts val="6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Priming</a:t>
            </a:r>
            <a:endParaRPr/>
          </a:p>
        </p:txBody>
      </p:sp>
      <p:sp>
        <p:nvSpPr>
          <p:cNvPr id="285" name="Google Shape;285;p44"/>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 O _ _</a:t>
            </a:r>
            <a:endParaRPr/>
          </a:p>
          <a:p>
            <a:pPr marL="0" lvl="0" indent="0" algn="l" rtl="0">
              <a:spcBef>
                <a:spcPts val="600"/>
              </a:spcBef>
              <a:spcAft>
                <a:spcPts val="0"/>
              </a:spcAft>
              <a:buClr>
                <a:schemeClr val="dk1"/>
              </a:buClr>
              <a:buSzPts val="1100"/>
              <a:buFont typeface="Arial"/>
              <a:buNone/>
            </a:pPr>
            <a:r>
              <a:rPr lang="en"/>
              <a:t>W O _ _</a:t>
            </a:r>
            <a:endParaRPr/>
          </a:p>
          <a:p>
            <a:pPr marL="0" lvl="0" indent="0" algn="l" rtl="0">
              <a:spcBef>
                <a:spcPts val="600"/>
              </a:spcBef>
              <a:spcAft>
                <a:spcPts val="0"/>
              </a:spcAft>
              <a:buClr>
                <a:schemeClr val="dk1"/>
              </a:buClr>
              <a:buSzPts val="1100"/>
              <a:buFont typeface="Arial"/>
              <a:buNone/>
            </a:pPr>
            <a:r>
              <a:rPr lang="en"/>
              <a:t>_ _ K E</a:t>
            </a:r>
            <a:endParaRPr/>
          </a:p>
          <a:p>
            <a:pPr marL="0" lvl="0" indent="0" algn="l" rtl="0">
              <a:spcBef>
                <a:spcPts val="600"/>
              </a:spcBef>
              <a:spcAft>
                <a:spcPts val="0"/>
              </a:spcAft>
              <a:buClr>
                <a:schemeClr val="dk1"/>
              </a:buClr>
              <a:buSzPts val="1100"/>
              <a:buFont typeface="Arial"/>
              <a:buNone/>
            </a:pPr>
            <a:r>
              <a:rPr lang="en"/>
              <a:t> L _ _ B</a:t>
            </a:r>
            <a:endParaRPr/>
          </a:p>
          <a:p>
            <a:pPr marL="0" lvl="0" indent="0" algn="l" rtl="0">
              <a:spcBef>
                <a:spcPts val="600"/>
              </a:spcBef>
              <a:spcAft>
                <a:spcPts val="0"/>
              </a:spcAft>
              <a:buClr>
                <a:schemeClr val="dk1"/>
              </a:buClr>
              <a:buSzPts val="1100"/>
              <a:buFont typeface="Arial"/>
              <a:buNone/>
            </a:pPr>
            <a:r>
              <a:rPr lang="en"/>
              <a:t>K I _ _ E N</a:t>
            </a:r>
            <a:endParaRPr/>
          </a:p>
          <a:p>
            <a:pPr marL="0" lvl="0" indent="0" algn="l" rtl="0">
              <a:spcBef>
                <a:spcPts val="600"/>
              </a:spcBef>
              <a:spcAft>
                <a:spcPts val="0"/>
              </a:spcAft>
              <a:buClr>
                <a:schemeClr val="dk1"/>
              </a:buClr>
              <a:buSzPts val="1100"/>
              <a:buFont typeface="Arial"/>
              <a:buNone/>
            </a:pPr>
            <a:r>
              <a:rPr lang="en"/>
              <a:t>_ _ A I R</a:t>
            </a:r>
            <a:endParaRPr/>
          </a:p>
          <a:p>
            <a:pPr marL="0" lvl="0" indent="0" algn="l" rtl="0">
              <a:spcBef>
                <a:spcPts val="600"/>
              </a:spcBef>
              <a:spcAft>
                <a:spcPts val="0"/>
              </a:spcAft>
              <a:buClr>
                <a:schemeClr val="dk1"/>
              </a:buClr>
              <a:buSzPts val="1100"/>
              <a:buFont typeface="Arial"/>
              <a:buNone/>
            </a:pPr>
            <a:r>
              <a:rPr lang="en"/>
              <a:t>M A _ _ E</a:t>
            </a:r>
            <a:endParaRPr/>
          </a:p>
          <a:p>
            <a:pPr marL="0" lvl="0" indent="0" algn="l" rtl="0">
              <a:spcBef>
                <a:spcPts val="600"/>
              </a:spcBef>
              <a:spcAft>
                <a:spcPts val="0"/>
              </a:spcAft>
              <a:buClr>
                <a:schemeClr val="dk1"/>
              </a:buClr>
              <a:buSzPts val="1100"/>
              <a:buFont typeface="Arial"/>
              <a:buNone/>
            </a:pPr>
            <a:r>
              <a:rPr lang="en"/>
              <a:t>S _ P</a:t>
            </a:r>
            <a:endParaRPr/>
          </a:p>
          <a:p>
            <a:pPr marL="0" lvl="0" indent="0" algn="l" rtl="0">
              <a:spcBef>
                <a:spcPts val="600"/>
              </a:spcBef>
              <a:spcAft>
                <a:spcPts val="0"/>
              </a:spcAft>
              <a:buNone/>
            </a:pPr>
            <a:endParaRPr/>
          </a:p>
        </p:txBody>
      </p:sp>
      <p:sp>
        <p:nvSpPr>
          <p:cNvPr id="286" name="Google Shape;286;p44"/>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SO _ _</a:t>
            </a:r>
            <a:endParaRPr/>
          </a:p>
          <a:p>
            <a:pPr marL="914400" lvl="1" indent="-342900" algn="l" rtl="0">
              <a:spcBef>
                <a:spcPts val="0"/>
              </a:spcBef>
              <a:spcAft>
                <a:spcPts val="0"/>
              </a:spcAft>
              <a:buSzPts val="1800"/>
              <a:buChar char="○"/>
            </a:pPr>
            <a:r>
              <a:rPr lang="en"/>
              <a:t>Soar</a:t>
            </a:r>
            <a:endParaRPr/>
          </a:p>
          <a:p>
            <a:pPr marL="914400" lvl="1" indent="-342900" algn="l" rtl="0">
              <a:spcBef>
                <a:spcPts val="0"/>
              </a:spcBef>
              <a:spcAft>
                <a:spcPts val="0"/>
              </a:spcAft>
              <a:buSzPts val="1800"/>
              <a:buChar char="○"/>
            </a:pPr>
            <a:r>
              <a:rPr lang="en"/>
              <a:t>Solo</a:t>
            </a:r>
            <a:endParaRPr/>
          </a:p>
          <a:p>
            <a:pPr marL="914400" lvl="1" indent="-342900" algn="l" rtl="0">
              <a:spcBef>
                <a:spcPts val="0"/>
              </a:spcBef>
              <a:spcAft>
                <a:spcPts val="0"/>
              </a:spcAft>
              <a:buSzPts val="1800"/>
              <a:buChar char="○"/>
            </a:pPr>
            <a:r>
              <a:rPr lang="en"/>
              <a:t>Soft</a:t>
            </a:r>
            <a:endParaRPr/>
          </a:p>
          <a:p>
            <a:pPr marL="457200" lvl="0" indent="-342900" algn="l" rtl="0">
              <a:spcBef>
                <a:spcPts val="0"/>
              </a:spcBef>
              <a:spcAft>
                <a:spcPts val="0"/>
              </a:spcAft>
              <a:buSzPts val="1800"/>
              <a:buChar char="▷"/>
            </a:pPr>
            <a:r>
              <a:rPr lang="en"/>
              <a:t>_ _ K E</a:t>
            </a:r>
            <a:endParaRPr/>
          </a:p>
          <a:p>
            <a:pPr marL="914400" lvl="1" indent="-342900" algn="l" rtl="0">
              <a:spcBef>
                <a:spcPts val="0"/>
              </a:spcBef>
              <a:spcAft>
                <a:spcPts val="0"/>
              </a:spcAft>
              <a:buSzPts val="1800"/>
              <a:buChar char="○"/>
            </a:pPr>
            <a:r>
              <a:rPr lang="en"/>
              <a:t>Cake</a:t>
            </a:r>
            <a:endParaRPr/>
          </a:p>
          <a:p>
            <a:pPr marL="914400" lvl="1" indent="-342900" algn="l" rtl="0">
              <a:spcBef>
                <a:spcPts val="0"/>
              </a:spcBef>
              <a:spcAft>
                <a:spcPts val="0"/>
              </a:spcAft>
              <a:buSzPts val="1800"/>
              <a:buChar char="○"/>
            </a:pPr>
            <a:r>
              <a:rPr lang="en"/>
              <a:t>Wake</a:t>
            </a:r>
            <a:endParaRPr/>
          </a:p>
          <a:p>
            <a:pPr marL="914400" lvl="1" indent="-342900" algn="l" rtl="0">
              <a:spcBef>
                <a:spcPts val="0"/>
              </a:spcBef>
              <a:spcAft>
                <a:spcPts val="0"/>
              </a:spcAft>
              <a:buSzPts val="1800"/>
              <a:buChar char="○"/>
            </a:pPr>
            <a:r>
              <a:rPr lang="en"/>
              <a:t>Bake</a:t>
            </a:r>
            <a:endParaRPr/>
          </a:p>
          <a:p>
            <a:pPr marL="914400" lvl="1" indent="-342900" algn="l" rtl="0">
              <a:spcBef>
                <a:spcPts val="0"/>
              </a:spcBef>
              <a:spcAft>
                <a:spcPts val="0"/>
              </a:spcAft>
              <a:buSzPts val="1800"/>
              <a:buChar char="○"/>
            </a:pPr>
            <a:r>
              <a:rPr lang="en"/>
              <a:t>Like</a:t>
            </a:r>
            <a:endParaRPr/>
          </a:p>
          <a:p>
            <a:pPr marL="457200" lvl="0" indent="-342900" algn="l" rtl="0">
              <a:spcBef>
                <a:spcPts val="0"/>
              </a:spcBef>
              <a:spcAft>
                <a:spcPts val="0"/>
              </a:spcAft>
              <a:buSzPts val="1800"/>
              <a:buChar char="▷"/>
            </a:pPr>
            <a:r>
              <a:rPr lang="en"/>
              <a:t>S _ P</a:t>
            </a:r>
            <a:endParaRPr/>
          </a:p>
          <a:p>
            <a:pPr marL="914400" lvl="1" indent="-342900" algn="l" rtl="0">
              <a:spcBef>
                <a:spcPts val="0"/>
              </a:spcBef>
              <a:spcAft>
                <a:spcPts val="0"/>
              </a:spcAft>
              <a:buSzPts val="1800"/>
              <a:buChar char="○"/>
            </a:pPr>
            <a:r>
              <a:rPr lang="en"/>
              <a:t>Sap</a:t>
            </a:r>
            <a:endParaRPr/>
          </a:p>
          <a:p>
            <a:pPr marL="914400" lvl="1" indent="-342900" algn="l" rtl="0">
              <a:spcBef>
                <a:spcPts val="0"/>
              </a:spcBef>
              <a:spcAft>
                <a:spcPts val="0"/>
              </a:spcAft>
              <a:buSzPts val="1800"/>
              <a:buChar char="○"/>
            </a:pPr>
            <a:r>
              <a:rPr lang="en"/>
              <a:t>Sop</a:t>
            </a:r>
            <a:endParaRPr/>
          </a:p>
          <a:p>
            <a:pPr marL="914400" lvl="1" indent="-342900" algn="l" rtl="0">
              <a:spcBef>
                <a:spcPts val="0"/>
              </a:spcBef>
              <a:spcAft>
                <a:spcPts val="0"/>
              </a:spcAft>
              <a:buSzPts val="1800"/>
              <a:buChar char="○"/>
            </a:pPr>
            <a:r>
              <a:rPr lang="en"/>
              <a:t>Sup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Classical conditioning</a:t>
            </a:r>
            <a:endParaRPr/>
          </a:p>
        </p:txBody>
      </p:sp>
      <p:sp>
        <p:nvSpPr>
          <p:cNvPr id="292" name="Google Shape;292;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Neutral/“conditioned stimulus” (e.g., tone)</a:t>
            </a:r>
            <a:endParaRPr sz="1800"/>
          </a:p>
          <a:p>
            <a:pPr marL="0" lvl="0" indent="0" algn="l" rtl="0">
              <a:spcBef>
                <a:spcPts val="600"/>
              </a:spcBef>
              <a:spcAft>
                <a:spcPts val="0"/>
              </a:spcAft>
              <a:buClr>
                <a:schemeClr val="dk1"/>
              </a:buClr>
              <a:buSzPts val="1100"/>
              <a:buFont typeface="Arial"/>
              <a:buNone/>
            </a:pPr>
            <a:r>
              <a:rPr lang="en" sz="1800"/>
              <a:t>(Doesn’t yet cause the response we’re talking about; think of it as “to-be-conditioned”)</a:t>
            </a:r>
            <a:endParaRPr sz="1800"/>
          </a:p>
          <a:p>
            <a:pPr marL="0" lvl="0" indent="0" algn="l" rtl="0">
              <a:spcBef>
                <a:spcPts val="600"/>
              </a:spcBef>
              <a:spcAft>
                <a:spcPts val="0"/>
              </a:spcAft>
              <a:buClr>
                <a:schemeClr val="dk1"/>
              </a:buClr>
              <a:buSzPts val="1100"/>
              <a:buFont typeface="Arial"/>
              <a:buNone/>
            </a:pPr>
            <a:r>
              <a:rPr lang="en" sz="1800"/>
              <a:t>+</a:t>
            </a:r>
            <a:endParaRPr sz="1800"/>
          </a:p>
          <a:p>
            <a:pPr marL="0" lvl="0" indent="0" algn="l" rtl="0">
              <a:spcBef>
                <a:spcPts val="600"/>
              </a:spcBef>
              <a:spcAft>
                <a:spcPts val="0"/>
              </a:spcAft>
              <a:buClr>
                <a:schemeClr val="dk1"/>
              </a:buClr>
              <a:buSzPts val="1100"/>
              <a:buFont typeface="Arial"/>
              <a:buNone/>
            </a:pPr>
            <a:r>
              <a:rPr lang="en" sz="1800"/>
              <a:t>“Unconditioned stimulus” (e.g., puff of air to make you blink)</a:t>
            </a:r>
            <a:endParaRPr sz="1800"/>
          </a:p>
          <a:p>
            <a:pPr marL="0" lvl="0" indent="0" algn="l" rtl="0">
              <a:spcBef>
                <a:spcPts val="600"/>
              </a:spcBef>
              <a:spcAft>
                <a:spcPts val="0"/>
              </a:spcAft>
              <a:buClr>
                <a:schemeClr val="dk1"/>
              </a:buClr>
              <a:buSzPts val="1100"/>
              <a:buFont typeface="Arial"/>
              <a:buNone/>
            </a:pPr>
            <a:r>
              <a:rPr lang="en" sz="1800"/>
              <a:t>(Already resulted in response we’re talking about)</a:t>
            </a:r>
            <a:endParaRPr sz="1800"/>
          </a:p>
          <a:p>
            <a:pPr marL="0" lvl="0" indent="0" algn="l" rtl="0">
              <a:spcBef>
                <a:spcPts val="600"/>
              </a:spcBef>
              <a:spcAft>
                <a:spcPts val="0"/>
              </a:spcAft>
              <a:buClr>
                <a:schemeClr val="dk1"/>
              </a:buClr>
              <a:buSzPts val="1100"/>
              <a:buFont typeface="Arial"/>
              <a:buNone/>
            </a:pPr>
            <a:r>
              <a:rPr lang="en" sz="1800"/>
              <a:t>=</a:t>
            </a:r>
            <a:endParaRPr sz="1800"/>
          </a:p>
          <a:p>
            <a:pPr marL="0" lvl="0" indent="0" algn="l" rtl="0">
              <a:spcBef>
                <a:spcPts val="600"/>
              </a:spcBef>
              <a:spcAft>
                <a:spcPts val="0"/>
              </a:spcAft>
              <a:buClr>
                <a:schemeClr val="dk1"/>
              </a:buClr>
              <a:buSzPts val="1100"/>
              <a:buFont typeface="Arial"/>
              <a:buNone/>
            </a:pPr>
            <a:r>
              <a:rPr lang="en" sz="1800"/>
              <a:t>Classical conditioning</a:t>
            </a:r>
            <a:endParaRPr sz="1800"/>
          </a:p>
          <a:p>
            <a:pPr marL="0" lvl="0" indent="0" algn="l" rtl="0">
              <a:spcBef>
                <a:spcPts val="600"/>
              </a:spcBef>
              <a:spcAft>
                <a:spcPts val="0"/>
              </a:spcAft>
              <a:buClr>
                <a:schemeClr val="dk1"/>
              </a:buClr>
              <a:buSzPts val="1100"/>
              <a:buFont typeface="Arial"/>
              <a:buNone/>
            </a:pPr>
            <a:r>
              <a:rPr lang="en" sz="1800"/>
              <a:t>(The neutral stimulus now causes the same response the unconditioned stimulus did)</a:t>
            </a:r>
            <a:endParaRPr sz="1800"/>
          </a:p>
          <a:p>
            <a:pPr marL="0" lvl="0" indent="0" algn="l" rtl="0">
              <a:spcBef>
                <a:spcPts val="600"/>
              </a:spcBef>
              <a:spcAft>
                <a:spcPts val="0"/>
              </a:spcAft>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Evidence for LTM: Structure Model</a:t>
            </a:r>
            <a:endParaRPr sz="3000"/>
          </a:p>
        </p:txBody>
      </p:sp>
      <p:sp>
        <p:nvSpPr>
          <p:cNvPr id="298" name="Google Shape;298;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Neuropsychology of amnesia</a:t>
            </a:r>
            <a:endParaRPr/>
          </a:p>
          <a:p>
            <a:pPr marL="914400" lvl="1" indent="-381000" algn="l" rtl="0">
              <a:spcBef>
                <a:spcPts val="0"/>
              </a:spcBef>
              <a:spcAft>
                <a:spcPts val="0"/>
              </a:spcAft>
              <a:buSzPts val="2400"/>
              <a:buChar char="○"/>
            </a:pPr>
            <a:r>
              <a:rPr lang="en"/>
              <a:t>Single dissociations</a:t>
            </a:r>
            <a:endParaRPr/>
          </a:p>
          <a:p>
            <a:pPr marL="914400" lvl="1" indent="-381000" algn="l" rtl="0">
              <a:spcBef>
                <a:spcPts val="0"/>
              </a:spcBef>
              <a:spcAft>
                <a:spcPts val="0"/>
              </a:spcAft>
              <a:buSzPts val="2400"/>
              <a:buChar char="○"/>
            </a:pPr>
            <a:r>
              <a:rPr lang="en"/>
              <a:t>Double dissociations</a:t>
            </a:r>
            <a:endParaRPr sz="1400"/>
          </a:p>
          <a:p>
            <a:pPr marL="457200" lvl="0" indent="-419100" algn="l" rtl="0">
              <a:spcBef>
                <a:spcPts val="0"/>
              </a:spcBef>
              <a:spcAft>
                <a:spcPts val="0"/>
              </a:spcAft>
              <a:buSzPts val="3000"/>
              <a:buChar char="▷"/>
            </a:pPr>
            <a:r>
              <a:rPr lang="en"/>
              <a:t>Cognitive neuroscience</a:t>
            </a:r>
            <a:endParaRPr/>
          </a:p>
          <a:p>
            <a:pPr marL="914400" lvl="1" indent="-381000" algn="l" rtl="0">
              <a:spcBef>
                <a:spcPts val="0"/>
              </a:spcBef>
              <a:spcAft>
                <a:spcPts val="0"/>
              </a:spcAft>
              <a:buSzPts val="2400"/>
              <a:buChar char="○"/>
            </a:pPr>
            <a:r>
              <a:rPr lang="en"/>
              <a:t>fMRI</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Amnesia</a:t>
            </a:r>
            <a:endParaRPr/>
          </a:p>
        </p:txBody>
      </p:sp>
      <p:sp>
        <p:nvSpPr>
          <p:cNvPr id="304" name="Google Shape;304;p47"/>
          <p:cNvSpPr txBox="1">
            <a:spLocks noGrp="1"/>
          </p:cNvSpPr>
          <p:nvPr>
            <p:ph type="body" idx="1"/>
          </p:nvPr>
        </p:nvSpPr>
        <p:spPr>
          <a:xfrm>
            <a:off x="893700" y="1373595"/>
            <a:ext cx="6462600" cy="20289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Anterograde Amnesia</a:t>
            </a:r>
            <a:endParaRPr/>
          </a:p>
          <a:p>
            <a:pPr marL="914400" lvl="1" indent="-381000" algn="l" rtl="0">
              <a:spcBef>
                <a:spcPts val="0"/>
              </a:spcBef>
              <a:spcAft>
                <a:spcPts val="0"/>
              </a:spcAft>
              <a:buSzPts val="2400"/>
              <a:buChar char="○"/>
            </a:pPr>
            <a:r>
              <a:rPr lang="en"/>
              <a:t>Inability to form new memories</a:t>
            </a:r>
            <a:endParaRPr/>
          </a:p>
          <a:p>
            <a:pPr marL="457200" lvl="0" indent="-419100" algn="l" rtl="0">
              <a:spcBef>
                <a:spcPts val="0"/>
              </a:spcBef>
              <a:spcAft>
                <a:spcPts val="0"/>
              </a:spcAft>
              <a:buSzPts val="3000"/>
              <a:buChar char="▷"/>
            </a:pPr>
            <a:r>
              <a:rPr lang="en"/>
              <a:t>Retrograde Amnesia</a:t>
            </a:r>
            <a:endParaRPr/>
          </a:p>
          <a:p>
            <a:pPr marL="914400" lvl="1" indent="-381000" algn="l" rtl="0">
              <a:spcBef>
                <a:spcPts val="0"/>
              </a:spcBef>
              <a:spcAft>
                <a:spcPts val="0"/>
              </a:spcAft>
              <a:buSzPts val="2400"/>
              <a:buChar char="○"/>
            </a:pPr>
            <a:r>
              <a:rPr lang="en"/>
              <a:t>Inability to recall old memories  </a:t>
            </a:r>
            <a:endParaRPr/>
          </a:p>
          <a:p>
            <a:pPr marL="0" lvl="0" indent="0" algn="l" rtl="0">
              <a:spcBef>
                <a:spcPts val="600"/>
              </a:spcBef>
              <a:spcAft>
                <a:spcPts val="0"/>
              </a:spcAft>
              <a:buNone/>
            </a:pPr>
            <a:endParaRPr/>
          </a:p>
        </p:txBody>
      </p:sp>
      <p:pic>
        <p:nvPicPr>
          <p:cNvPr id="305" name="Google Shape;305;p47"/>
          <p:cNvPicPr preferRelativeResize="0"/>
          <p:nvPr/>
        </p:nvPicPr>
        <p:blipFill>
          <a:blip r:embed="rId3">
            <a:alphaModFix/>
          </a:blip>
          <a:stretch>
            <a:fillRect/>
          </a:stretch>
        </p:blipFill>
        <p:spPr>
          <a:xfrm>
            <a:off x="1248288" y="3326300"/>
            <a:ext cx="5753430" cy="161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Clive Wearing</a:t>
            </a:r>
            <a:endParaRPr/>
          </a:p>
        </p:txBody>
      </p:sp>
      <p:pic>
        <p:nvPicPr>
          <p:cNvPr id="311" name="Google Shape;311;p48" descr=" " title="Clive Wearing">
            <a:hlinkClick r:id="rId3"/>
          </p:cNvPr>
          <p:cNvPicPr preferRelativeResize="0"/>
          <p:nvPr/>
        </p:nvPicPr>
        <p:blipFill>
          <a:blip r:embed="rId4">
            <a:alphaModFix/>
          </a:blip>
          <a:stretch>
            <a:fillRect/>
          </a:stretch>
        </p:blipFill>
        <p:spPr>
          <a:xfrm>
            <a:off x="2286000" y="1224913"/>
            <a:ext cx="4572000" cy="3429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a:t>
            </a:r>
            <a:endParaRPr/>
          </a:p>
        </p:txBody>
      </p:sp>
      <p:pic>
        <p:nvPicPr>
          <p:cNvPr id="317" name="Google Shape;317;p49"/>
          <p:cNvPicPr preferRelativeResize="0"/>
          <p:nvPr/>
        </p:nvPicPr>
        <p:blipFill>
          <a:blip r:embed="rId3">
            <a:alphaModFix/>
          </a:blip>
          <a:stretch>
            <a:fillRect/>
          </a:stretch>
        </p:blipFill>
        <p:spPr>
          <a:xfrm>
            <a:off x="381000" y="1215788"/>
            <a:ext cx="8255808" cy="37753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body" idx="1"/>
          </p:nvPr>
        </p:nvSpPr>
        <p:spPr>
          <a:xfrm>
            <a:off x="212650" y="154400"/>
            <a:ext cx="8718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100"/>
              <a:t>Interview with H.M. from Hilts’ Memory’s Ghost: The nature of memory and the strange tale of Mr. M.</a:t>
            </a:r>
            <a:endParaRPr sz="1100"/>
          </a:p>
          <a:p>
            <a:pPr marL="0" lvl="0" indent="0" algn="l" rtl="0">
              <a:spcBef>
                <a:spcPts val="600"/>
              </a:spcBef>
              <a:spcAft>
                <a:spcPts val="0"/>
              </a:spcAft>
              <a:buClr>
                <a:schemeClr val="dk1"/>
              </a:buClr>
              <a:buSzPts val="1100"/>
              <a:buFont typeface="Arial"/>
              <a:buNone/>
            </a:pPr>
            <a:r>
              <a:rPr lang="en" sz="1800"/>
              <a:t>•Hilts: “Do you know who you live with?”</a:t>
            </a:r>
            <a:endParaRPr sz="1800"/>
          </a:p>
          <a:p>
            <a:pPr marL="0" lvl="0" indent="0" algn="l" rtl="0">
              <a:spcBef>
                <a:spcPts val="600"/>
              </a:spcBef>
              <a:spcAft>
                <a:spcPts val="0"/>
              </a:spcAft>
              <a:buClr>
                <a:schemeClr val="dk1"/>
              </a:buClr>
              <a:buSzPts val="1100"/>
              <a:buFont typeface="Arial"/>
              <a:buNone/>
            </a:pPr>
            <a:r>
              <a:rPr lang="en" sz="1800"/>
              <a:t>•H.M.: “No”</a:t>
            </a:r>
            <a:endParaRPr sz="1800"/>
          </a:p>
          <a:p>
            <a:pPr marL="0" lvl="0" indent="0" algn="l" rtl="0">
              <a:spcBef>
                <a:spcPts val="600"/>
              </a:spcBef>
              <a:spcAft>
                <a:spcPts val="0"/>
              </a:spcAft>
              <a:buClr>
                <a:schemeClr val="dk1"/>
              </a:buClr>
              <a:buSzPts val="1100"/>
              <a:buFont typeface="Arial"/>
              <a:buNone/>
            </a:pPr>
            <a:r>
              <a:rPr lang="en" sz="1800"/>
              <a:t>•Hilts: “Do you know if you live with your parents?”</a:t>
            </a:r>
            <a:endParaRPr sz="1800"/>
          </a:p>
          <a:p>
            <a:pPr marL="0" lvl="0" indent="0" algn="l" rtl="0">
              <a:spcBef>
                <a:spcPts val="600"/>
              </a:spcBef>
              <a:spcAft>
                <a:spcPts val="0"/>
              </a:spcAft>
              <a:buClr>
                <a:schemeClr val="dk1"/>
              </a:buClr>
              <a:buSzPts val="1100"/>
              <a:buFont typeface="Arial"/>
              <a:buNone/>
            </a:pPr>
            <a:r>
              <a:rPr lang="en" sz="1800"/>
              <a:t>•H.M.: “No, I’m not sure”</a:t>
            </a:r>
            <a:endParaRPr sz="1800"/>
          </a:p>
          <a:p>
            <a:pPr marL="0" lvl="0" indent="0" algn="l" rtl="0">
              <a:spcBef>
                <a:spcPts val="600"/>
              </a:spcBef>
              <a:spcAft>
                <a:spcPts val="0"/>
              </a:spcAft>
              <a:buClr>
                <a:schemeClr val="dk1"/>
              </a:buClr>
              <a:buSzPts val="1100"/>
              <a:buFont typeface="Arial"/>
              <a:buNone/>
            </a:pPr>
            <a:r>
              <a:rPr lang="en" sz="1800"/>
              <a:t>•Hilts: “Why do you have trouble remembering?”</a:t>
            </a:r>
            <a:endParaRPr sz="1800"/>
          </a:p>
          <a:p>
            <a:pPr marL="0" lvl="0" indent="0" algn="l" rtl="0">
              <a:spcBef>
                <a:spcPts val="600"/>
              </a:spcBef>
              <a:spcAft>
                <a:spcPts val="0"/>
              </a:spcAft>
              <a:buClr>
                <a:schemeClr val="dk1"/>
              </a:buClr>
              <a:buSzPts val="1100"/>
              <a:buFont typeface="Arial"/>
              <a:buNone/>
            </a:pPr>
            <a:r>
              <a:rPr lang="en" sz="1800"/>
              <a:t>•H.M.: “Well, what I keep thinking of is that possibly I had an operation. And somehow the memory is gone… And I’m trying to figure it out… I think of it all the time.”</a:t>
            </a:r>
            <a:endParaRPr sz="1800"/>
          </a:p>
          <a:p>
            <a:pPr marL="0" lvl="0" indent="0" algn="l" rtl="0">
              <a:spcBef>
                <a:spcPts val="600"/>
              </a:spcBef>
              <a:spcAft>
                <a:spcPts val="0"/>
              </a:spcAft>
              <a:buClr>
                <a:schemeClr val="dk1"/>
              </a:buClr>
              <a:buSzPts val="1100"/>
              <a:buFont typeface="Arial"/>
              <a:buNone/>
            </a:pPr>
            <a:r>
              <a:rPr lang="en" sz="1800"/>
              <a:t>•Hilts: “What about your parents?”  [This was asked in 1992, when HM’s Dad had been dead 25 years, and his mother 15.  He had lived in a nursing home alone for more than 12 years.]</a:t>
            </a:r>
            <a:endParaRPr sz="1800"/>
          </a:p>
          <a:p>
            <a:pPr marL="0" lvl="0" indent="0" algn="l" rtl="0">
              <a:spcBef>
                <a:spcPts val="600"/>
              </a:spcBef>
              <a:spcAft>
                <a:spcPts val="0"/>
              </a:spcAft>
              <a:buClr>
                <a:schemeClr val="dk1"/>
              </a:buClr>
              <a:buSzPts val="1100"/>
              <a:buFont typeface="Arial"/>
              <a:buNone/>
            </a:pPr>
            <a:r>
              <a:rPr lang="en" sz="1800"/>
              <a:t>•H.M.: “Oh! That’s a big question mark I have right there!  I don’t remember fully if we’re living in the same house, or have moved and sold that house.  It was a house we had down on Crescent Drive… with a big empty lot next to us.”</a:t>
            </a:r>
            <a:endParaRPr sz="1800"/>
          </a:p>
          <a:p>
            <a:pPr marL="0" lvl="0" indent="0" algn="l" rtl="0">
              <a:spcBef>
                <a:spcPts val="600"/>
              </a:spcBef>
              <a:spcAft>
                <a:spcPts val="0"/>
              </a:spcAft>
              <a:buNone/>
            </a:pP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a:t>
            </a:r>
            <a:endParaRPr/>
          </a:p>
        </p:txBody>
      </p:sp>
      <p:pic>
        <p:nvPicPr>
          <p:cNvPr id="328" name="Google Shape;328;p51"/>
          <p:cNvPicPr preferRelativeResize="0"/>
          <p:nvPr/>
        </p:nvPicPr>
        <p:blipFill>
          <a:blip r:embed="rId3">
            <a:alphaModFix/>
          </a:blip>
          <a:stretch>
            <a:fillRect/>
          </a:stretch>
        </p:blipFill>
        <p:spPr>
          <a:xfrm>
            <a:off x="533400" y="1215788"/>
            <a:ext cx="8229600"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Reverse Outline - Multiple Paragraphs SciComm Piece</a:t>
            </a:r>
            <a:endParaRPr sz="3000"/>
          </a:p>
        </p:txBody>
      </p:sp>
      <p:pic>
        <p:nvPicPr>
          <p:cNvPr id="110" name="Google Shape;110;p16"/>
          <p:cNvPicPr preferRelativeResize="0"/>
          <p:nvPr/>
        </p:nvPicPr>
        <p:blipFill>
          <a:blip r:embed="rId3">
            <a:alphaModFix/>
          </a:blip>
          <a:stretch>
            <a:fillRect/>
          </a:stretch>
        </p:blipFill>
        <p:spPr>
          <a:xfrm>
            <a:off x="152400" y="1215788"/>
            <a:ext cx="7524750" cy="2505075"/>
          </a:xfrm>
          <a:prstGeom prst="rect">
            <a:avLst/>
          </a:prstGeom>
          <a:noFill/>
          <a:ln>
            <a:noFill/>
          </a:ln>
        </p:spPr>
      </p:pic>
      <p:pic>
        <p:nvPicPr>
          <p:cNvPr id="111" name="Google Shape;111;p16"/>
          <p:cNvPicPr preferRelativeResize="0"/>
          <p:nvPr/>
        </p:nvPicPr>
        <p:blipFill>
          <a:blip r:embed="rId4">
            <a:alphaModFix/>
          </a:blip>
          <a:stretch>
            <a:fillRect/>
          </a:stretch>
        </p:blipFill>
        <p:spPr>
          <a:xfrm>
            <a:off x="2025547" y="2205472"/>
            <a:ext cx="5901225" cy="2704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H.M. Mirror Tracing</a:t>
            </a:r>
            <a:endParaRPr/>
          </a:p>
        </p:txBody>
      </p:sp>
      <p:pic>
        <p:nvPicPr>
          <p:cNvPr id="334" name="Google Shape;334;p52" descr="This video is part of an online course, Intro to Psychology. Check out the course here: https://www.udacity.com/course/ps001." title="HM and the tracing task - Intro to Psychology">
            <a:hlinkClick r:id="rId3"/>
          </p:cNvPr>
          <p:cNvPicPr preferRelativeResize="0"/>
          <p:nvPr/>
        </p:nvPicPr>
        <p:blipFill>
          <a:blip r:embed="rId4">
            <a:alphaModFix/>
          </a:blip>
          <a:stretch>
            <a:fillRect/>
          </a:stretch>
        </p:blipFill>
        <p:spPr>
          <a:xfrm>
            <a:off x="2286000" y="1252338"/>
            <a:ext cx="4572000" cy="3429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Single Dissociation</a:t>
            </a:r>
            <a:endParaRPr/>
          </a:p>
        </p:txBody>
      </p:sp>
      <p:sp>
        <p:nvSpPr>
          <p:cNvPr id="340" name="Google Shape;340;p5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Brain area X: LESIONED</a:t>
            </a:r>
            <a:endParaRPr/>
          </a:p>
          <a:p>
            <a:pPr marL="457200" lvl="0" indent="-419100" algn="l" rtl="0">
              <a:spcBef>
                <a:spcPts val="0"/>
              </a:spcBef>
              <a:spcAft>
                <a:spcPts val="0"/>
              </a:spcAft>
              <a:buSzPts val="3000"/>
              <a:buChar char="▷"/>
            </a:pPr>
            <a:r>
              <a:rPr lang="en"/>
              <a:t>Cognitive function Y: DAMAGED</a:t>
            </a:r>
            <a:endParaRPr/>
          </a:p>
          <a:p>
            <a:pPr marL="0" lvl="0" indent="0" algn="l" rtl="0">
              <a:spcBef>
                <a:spcPts val="600"/>
              </a:spcBef>
              <a:spcAft>
                <a:spcPts val="0"/>
              </a:spcAft>
              <a:buNone/>
            </a:pPr>
            <a:endParaRPr/>
          </a:p>
          <a:p>
            <a:pPr marL="457200" lvl="0" indent="-419100" algn="l" rtl="0">
              <a:spcBef>
                <a:spcPts val="600"/>
              </a:spcBef>
              <a:spcAft>
                <a:spcPts val="0"/>
              </a:spcAft>
              <a:buSzPts val="3000"/>
              <a:buChar char="▷"/>
            </a:pPr>
            <a:r>
              <a:rPr lang="en"/>
              <a:t>Evidence consistent with a link between brain area X and cog function Y.</a:t>
            </a:r>
            <a:endParaRPr/>
          </a:p>
          <a:p>
            <a:pPr marL="457200" lvl="0" indent="-419100" algn="l" rtl="0">
              <a:spcBef>
                <a:spcPts val="0"/>
              </a:spcBef>
              <a:spcAft>
                <a:spcPts val="0"/>
              </a:spcAft>
              <a:buSzPts val="3000"/>
              <a:buChar char="▷"/>
            </a:pPr>
            <a:r>
              <a:rPr lang="en"/>
              <a:t>BUT...</a:t>
            </a:r>
            <a:endParaRPr/>
          </a:p>
          <a:p>
            <a:pPr marL="0" lvl="0" indent="0" algn="l" rtl="0">
              <a:spcBef>
                <a:spcPts val="6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a:t>
            </a:r>
            <a:endParaRPr/>
          </a:p>
        </p:txBody>
      </p:sp>
      <p:sp>
        <p:nvSpPr>
          <p:cNvPr id="346" name="Google Shape;346;p54"/>
          <p:cNvSpPr txBox="1">
            <a:spLocks noGrp="1"/>
          </p:cNvSpPr>
          <p:nvPr>
            <p:ph type="body" idx="1"/>
          </p:nvPr>
        </p:nvSpPr>
        <p:spPr>
          <a:xfrm>
            <a:off x="893625"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LESIONED</a:t>
            </a:r>
            <a:endParaRPr/>
          </a:p>
          <a:p>
            <a:pPr marL="457200" lvl="0" indent="-342900" algn="l" rtl="0">
              <a:spcBef>
                <a:spcPts val="0"/>
              </a:spcBef>
              <a:spcAft>
                <a:spcPts val="0"/>
              </a:spcAft>
              <a:buSzPts val="1800"/>
              <a:buChar char="▷"/>
            </a:pPr>
            <a:r>
              <a:rPr lang="en"/>
              <a:t>Brain area 2 INTACT</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IMPAIRED</a:t>
            </a:r>
            <a:endParaRPr/>
          </a:p>
          <a:p>
            <a:pPr marL="457200" lvl="0" indent="-342900" algn="l" rtl="0">
              <a:spcBef>
                <a:spcPts val="0"/>
              </a:spcBef>
              <a:spcAft>
                <a:spcPts val="0"/>
              </a:spcAft>
              <a:buSzPts val="1800"/>
              <a:buChar char="▷"/>
            </a:pPr>
            <a:r>
              <a:rPr lang="en"/>
              <a:t>Cog function B PRESERVED</a:t>
            </a:r>
            <a:endParaRPr/>
          </a:p>
          <a:p>
            <a:pPr marL="0" lvl="0" indent="0" algn="l" rtl="0">
              <a:spcBef>
                <a:spcPts val="600"/>
              </a:spcBef>
              <a:spcAft>
                <a:spcPts val="0"/>
              </a:spcAft>
              <a:buNone/>
            </a:pPr>
            <a:endParaRPr/>
          </a:p>
        </p:txBody>
      </p:sp>
      <p:sp>
        <p:nvSpPr>
          <p:cNvPr id="347" name="Google Shape;347;p54"/>
          <p:cNvSpPr txBox="1">
            <a:spLocks noGrp="1"/>
          </p:cNvSpPr>
          <p:nvPr>
            <p:ph type="body" idx="2"/>
          </p:nvPr>
        </p:nvSpPr>
        <p:spPr>
          <a:xfrm>
            <a:off x="4219450"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INTACT</a:t>
            </a:r>
            <a:endParaRPr/>
          </a:p>
          <a:p>
            <a:pPr marL="457200" lvl="0" indent="-342900" algn="l" rtl="0">
              <a:spcBef>
                <a:spcPts val="0"/>
              </a:spcBef>
              <a:spcAft>
                <a:spcPts val="0"/>
              </a:spcAft>
              <a:buSzPts val="1800"/>
              <a:buChar char="▷"/>
            </a:pPr>
            <a:r>
              <a:rPr lang="en"/>
              <a:t>Brain area 2 LESIONED</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PRESERVED</a:t>
            </a:r>
            <a:endParaRPr/>
          </a:p>
          <a:p>
            <a:pPr marL="457200" lvl="0" indent="-342900" algn="l" rtl="0">
              <a:spcBef>
                <a:spcPts val="0"/>
              </a:spcBef>
              <a:spcAft>
                <a:spcPts val="0"/>
              </a:spcAft>
              <a:buSzPts val="1800"/>
              <a:buChar char="▷"/>
            </a:pPr>
            <a:r>
              <a:rPr lang="en"/>
              <a:t>Cog function B IMPAIRED</a:t>
            </a:r>
            <a:endParaRPr/>
          </a:p>
          <a:p>
            <a:pPr marL="0" lvl="0" indent="0" algn="l" rtl="0">
              <a:spcBef>
                <a:spcPts val="600"/>
              </a:spcBef>
              <a:spcAft>
                <a:spcPts val="0"/>
              </a:spcAft>
              <a:buNone/>
            </a:pPr>
            <a:endParaRPr/>
          </a:p>
        </p:txBody>
      </p:sp>
      <p:sp>
        <p:nvSpPr>
          <p:cNvPr id="348" name="Google Shape;348;p54"/>
          <p:cNvSpPr txBox="1"/>
          <p:nvPr/>
        </p:nvSpPr>
        <p:spPr>
          <a:xfrm>
            <a:off x="511600" y="4226050"/>
            <a:ext cx="8222400" cy="64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identify brain structures that are necessary for certain cognitive functions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strongly suggest that two neurocognitive functions are independent from each other</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 - EX.</a:t>
            </a:r>
            <a:endParaRPr/>
          </a:p>
        </p:txBody>
      </p:sp>
      <p:sp>
        <p:nvSpPr>
          <p:cNvPr id="354" name="Google Shape;354;p55"/>
          <p:cNvSpPr txBox="1">
            <a:spLocks noGrp="1"/>
          </p:cNvSpPr>
          <p:nvPr>
            <p:ph type="body" idx="1"/>
          </p:nvPr>
        </p:nvSpPr>
        <p:spPr>
          <a:xfrm>
            <a:off x="566600" y="1200150"/>
            <a:ext cx="3463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Broca’s area LESIONED</a:t>
            </a:r>
            <a:endParaRPr/>
          </a:p>
          <a:p>
            <a:pPr marL="457200" lvl="0" indent="-342900" algn="l" rtl="0">
              <a:spcBef>
                <a:spcPts val="0"/>
              </a:spcBef>
              <a:spcAft>
                <a:spcPts val="0"/>
              </a:spcAft>
              <a:buSzPts val="1800"/>
              <a:buChar char="▷"/>
            </a:pPr>
            <a:r>
              <a:rPr lang="en"/>
              <a:t>Wernicke’s area INTACT</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Comprehension (Syntax) IMPAIRED</a:t>
            </a:r>
            <a:endParaRPr/>
          </a:p>
          <a:p>
            <a:pPr marL="457200" lvl="0" indent="-342900" algn="l" rtl="0">
              <a:spcBef>
                <a:spcPts val="0"/>
              </a:spcBef>
              <a:spcAft>
                <a:spcPts val="0"/>
              </a:spcAft>
              <a:buSzPts val="1800"/>
              <a:buChar char="▷"/>
            </a:pPr>
            <a:r>
              <a:rPr lang="en"/>
              <a:t>Speech (Semantics) PRESERVED</a:t>
            </a:r>
            <a:endParaRPr/>
          </a:p>
          <a:p>
            <a:pPr marL="0" lvl="0" indent="0" algn="l" rtl="0">
              <a:spcBef>
                <a:spcPts val="600"/>
              </a:spcBef>
              <a:spcAft>
                <a:spcPts val="0"/>
              </a:spcAft>
              <a:buNone/>
            </a:pPr>
            <a:endParaRPr/>
          </a:p>
        </p:txBody>
      </p:sp>
      <p:sp>
        <p:nvSpPr>
          <p:cNvPr id="355" name="Google Shape;355;p55"/>
          <p:cNvSpPr txBox="1">
            <a:spLocks noGrp="1"/>
          </p:cNvSpPr>
          <p:nvPr>
            <p:ph type="body" idx="2"/>
          </p:nvPr>
        </p:nvSpPr>
        <p:spPr>
          <a:xfrm>
            <a:off x="4219450" y="1200150"/>
            <a:ext cx="3463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Broca’s area INTACT</a:t>
            </a:r>
            <a:endParaRPr/>
          </a:p>
          <a:p>
            <a:pPr marL="457200" lvl="0" indent="-342900" algn="l" rtl="0">
              <a:spcBef>
                <a:spcPts val="0"/>
              </a:spcBef>
              <a:spcAft>
                <a:spcPts val="0"/>
              </a:spcAft>
              <a:buSzPts val="1800"/>
              <a:buChar char="▷"/>
            </a:pPr>
            <a:r>
              <a:rPr lang="en"/>
              <a:t>Wernicke’s area LESIONED</a:t>
            </a:r>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Comprehension (Syntax) PRESERVED</a:t>
            </a:r>
            <a:endParaRPr/>
          </a:p>
          <a:p>
            <a:pPr marL="457200" lvl="0" indent="-342900" algn="l" rtl="0">
              <a:spcBef>
                <a:spcPts val="0"/>
              </a:spcBef>
              <a:spcAft>
                <a:spcPts val="0"/>
              </a:spcAft>
              <a:buSzPts val="1800"/>
              <a:buChar char="▷"/>
            </a:pPr>
            <a:r>
              <a:rPr lang="en"/>
              <a:t>Speech (Semantics) IMPAIRED</a:t>
            </a:r>
            <a:endParaRPr/>
          </a:p>
          <a:p>
            <a:pPr marL="0" lvl="0" indent="0" algn="l" rtl="0">
              <a:spcBef>
                <a:spcPts val="600"/>
              </a:spcBef>
              <a:spcAft>
                <a:spcPts val="0"/>
              </a:spcAft>
              <a:buNone/>
            </a:pPr>
            <a:endParaRPr/>
          </a:p>
        </p:txBody>
      </p:sp>
      <p:sp>
        <p:nvSpPr>
          <p:cNvPr id="356" name="Google Shape;356;p55"/>
          <p:cNvSpPr txBox="1"/>
          <p:nvPr/>
        </p:nvSpPr>
        <p:spPr>
          <a:xfrm>
            <a:off x="511600" y="4226050"/>
            <a:ext cx="7893300" cy="64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Lato"/>
                <a:ea typeface="Lato"/>
                <a:cs typeface="Lato"/>
                <a:sym typeface="Lato"/>
              </a:rPr>
              <a:t>What does this model then strongly suggest?</a:t>
            </a:r>
            <a:endParaRPr sz="1600" b="1">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Semantic</a:t>
            </a:r>
            <a:endParaRPr/>
          </a:p>
        </p:txBody>
      </p:sp>
      <p:sp>
        <p:nvSpPr>
          <p:cNvPr id="362" name="Google Shape;362;p56"/>
          <p:cNvSpPr txBox="1">
            <a:spLocks noGrp="1"/>
          </p:cNvSpPr>
          <p:nvPr>
            <p:ph type="body" idx="1"/>
          </p:nvPr>
        </p:nvSpPr>
        <p:spPr>
          <a:xfrm>
            <a:off x="893700" y="1373600"/>
            <a:ext cx="4103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K.C. (hippocampus; motorcycle accident)</a:t>
            </a:r>
            <a:endParaRPr sz="1800"/>
          </a:p>
          <a:p>
            <a:pPr marL="914400" lvl="1" indent="-342900" algn="l" rtl="0">
              <a:spcBef>
                <a:spcPts val="0"/>
              </a:spcBef>
              <a:spcAft>
                <a:spcPts val="0"/>
              </a:spcAft>
              <a:buSzPts val="1800"/>
              <a:buChar char="○"/>
            </a:pPr>
            <a:r>
              <a:rPr lang="en" sz="1800"/>
              <a:t>Poor memory for events of his life</a:t>
            </a:r>
            <a:endParaRPr sz="1800"/>
          </a:p>
          <a:p>
            <a:pPr marL="914400" lvl="1" indent="-342900" algn="l" rtl="0">
              <a:spcBef>
                <a:spcPts val="0"/>
              </a:spcBef>
              <a:spcAft>
                <a:spcPts val="0"/>
              </a:spcAft>
              <a:buSzPts val="1800"/>
              <a:buChar char="○"/>
            </a:pPr>
            <a:r>
              <a:rPr lang="en" sz="1800"/>
              <a:t>Intact memory for facts</a:t>
            </a:r>
            <a:endParaRPr sz="1800"/>
          </a:p>
          <a:p>
            <a:pPr marL="457200" lvl="0" indent="-342900" algn="l" rtl="0">
              <a:spcBef>
                <a:spcPts val="0"/>
              </a:spcBef>
              <a:spcAft>
                <a:spcPts val="0"/>
              </a:spcAft>
              <a:buSzPts val="1800"/>
              <a:buChar char="▷"/>
            </a:pPr>
            <a:r>
              <a:rPr lang="en" sz="1800"/>
              <a:t>Italian woman (different part of temporal lobe; encephalitis)</a:t>
            </a:r>
            <a:endParaRPr sz="1800"/>
          </a:p>
          <a:p>
            <a:pPr marL="914400" lvl="1" indent="-342900" algn="l" rtl="0">
              <a:spcBef>
                <a:spcPts val="0"/>
              </a:spcBef>
              <a:spcAft>
                <a:spcPts val="0"/>
              </a:spcAft>
              <a:buSzPts val="1800"/>
              <a:buChar char="○"/>
            </a:pPr>
            <a:r>
              <a:rPr lang="en" sz="1800"/>
              <a:t>Poor memory for facts</a:t>
            </a:r>
            <a:endParaRPr sz="1800"/>
          </a:p>
          <a:p>
            <a:pPr marL="1371600" lvl="2" indent="-342900" algn="l" rtl="0">
              <a:spcBef>
                <a:spcPts val="0"/>
              </a:spcBef>
              <a:spcAft>
                <a:spcPts val="0"/>
              </a:spcAft>
              <a:buSzPts val="1800"/>
              <a:buChar char="■"/>
            </a:pPr>
            <a:r>
              <a:rPr lang="en" sz="1800"/>
              <a:t>Ex: identity of Beethoven</a:t>
            </a:r>
            <a:endParaRPr sz="1800"/>
          </a:p>
          <a:p>
            <a:pPr marL="914400" lvl="1" indent="-342900" algn="l" rtl="0">
              <a:spcBef>
                <a:spcPts val="0"/>
              </a:spcBef>
              <a:spcAft>
                <a:spcPts val="0"/>
              </a:spcAft>
              <a:buSzPts val="1800"/>
              <a:buChar char="○"/>
            </a:pPr>
            <a:r>
              <a:rPr lang="en" sz="1800"/>
              <a:t>Intact memory for events of her life</a:t>
            </a:r>
            <a:endParaRPr sz="1800"/>
          </a:p>
          <a:p>
            <a:pPr marL="0" lvl="0" indent="0" algn="l" rtl="0">
              <a:spcBef>
                <a:spcPts val="600"/>
              </a:spcBef>
              <a:spcAft>
                <a:spcPts val="0"/>
              </a:spcAft>
              <a:buNone/>
            </a:pPr>
            <a:endParaRPr sz="1800"/>
          </a:p>
        </p:txBody>
      </p:sp>
      <p:pic>
        <p:nvPicPr>
          <p:cNvPr id="363" name="Google Shape;363;p56"/>
          <p:cNvPicPr preferRelativeResize="0"/>
          <p:nvPr/>
        </p:nvPicPr>
        <p:blipFill rotWithShape="1">
          <a:blip r:embed="rId3">
            <a:alphaModFix/>
          </a:blip>
          <a:srcRect t="13186"/>
          <a:stretch/>
        </p:blipFill>
        <p:spPr>
          <a:xfrm>
            <a:off x="6036000" y="471225"/>
            <a:ext cx="2405550" cy="2339475"/>
          </a:xfrm>
          <a:prstGeom prst="rect">
            <a:avLst/>
          </a:prstGeom>
          <a:noFill/>
          <a:ln>
            <a:noFill/>
          </a:ln>
        </p:spPr>
      </p:pic>
      <p:pic>
        <p:nvPicPr>
          <p:cNvPr id="364" name="Google Shape;364;p56" descr="Interview with KC part 1" title="KC1">
            <a:hlinkClick r:id="rId4"/>
          </p:cNvPr>
          <p:cNvPicPr preferRelativeResize="0"/>
          <p:nvPr/>
        </p:nvPicPr>
        <p:blipFill>
          <a:blip r:embed="rId5">
            <a:alphaModFix/>
          </a:blip>
          <a:stretch>
            <a:fillRect/>
          </a:stretch>
        </p:blipFill>
        <p:spPr>
          <a:xfrm>
            <a:off x="5886775" y="2810700"/>
            <a:ext cx="2704001" cy="20280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Procedural</a:t>
            </a:r>
            <a:endParaRPr/>
          </a:p>
        </p:txBody>
      </p:sp>
      <p:pic>
        <p:nvPicPr>
          <p:cNvPr id="370" name="Google Shape;370;p57"/>
          <p:cNvPicPr preferRelativeResize="0"/>
          <p:nvPr/>
        </p:nvPicPr>
        <p:blipFill>
          <a:blip r:embed="rId3">
            <a:alphaModFix/>
          </a:blip>
          <a:stretch>
            <a:fillRect/>
          </a:stretch>
        </p:blipFill>
        <p:spPr>
          <a:xfrm>
            <a:off x="1138450" y="1142688"/>
            <a:ext cx="6867096" cy="377531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Episodic vs. Procedural</a:t>
            </a:r>
            <a:endParaRPr/>
          </a:p>
        </p:txBody>
      </p:sp>
      <p:pic>
        <p:nvPicPr>
          <p:cNvPr id="376" name="Google Shape;376;p58"/>
          <p:cNvPicPr preferRelativeResize="0"/>
          <p:nvPr/>
        </p:nvPicPr>
        <p:blipFill>
          <a:blip r:embed="rId3">
            <a:alphaModFix/>
          </a:blip>
          <a:stretch>
            <a:fillRect/>
          </a:stretch>
        </p:blipFill>
        <p:spPr>
          <a:xfrm>
            <a:off x="1138450" y="1197513"/>
            <a:ext cx="6867096" cy="37753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Episodic vs. (Perceptual) Priming</a:t>
            </a:r>
            <a:endParaRPr sz="3000"/>
          </a:p>
        </p:txBody>
      </p:sp>
      <p:pic>
        <p:nvPicPr>
          <p:cNvPr id="382" name="Google Shape;382;p59"/>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383" name="Google Shape;383;p59"/>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384" name="Google Shape;384;p59"/>
          <p:cNvSpPr txBox="1">
            <a:spLocks noGrp="1"/>
          </p:cNvSpPr>
          <p:nvPr>
            <p:ph type="body" idx="1"/>
          </p:nvPr>
        </p:nvSpPr>
        <p:spPr>
          <a:xfrm>
            <a:off x="893700" y="1373600"/>
            <a:ext cx="2687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Developmental dissociations</a:t>
            </a:r>
            <a:endParaRPr sz="1800"/>
          </a:p>
          <a:p>
            <a:pPr marL="457200" lvl="0" indent="-342900" algn="l" rtl="0">
              <a:spcBef>
                <a:spcPts val="0"/>
              </a:spcBef>
              <a:spcAft>
                <a:spcPts val="0"/>
              </a:spcAft>
              <a:buSzPts val="1800"/>
              <a:buChar char="▷"/>
            </a:pPr>
            <a:r>
              <a:rPr lang="en" sz="1800"/>
              <a:t>Brain damage</a:t>
            </a:r>
            <a:endParaRPr sz="1800"/>
          </a:p>
          <a:p>
            <a:pPr marL="914400" lvl="1" indent="-342900" algn="l" rtl="0">
              <a:spcBef>
                <a:spcPts val="0"/>
              </a:spcBef>
              <a:spcAft>
                <a:spcPts val="0"/>
              </a:spcAft>
              <a:buSzPts val="1800"/>
              <a:buChar char="○"/>
            </a:pPr>
            <a:r>
              <a:rPr lang="en" sz="1800"/>
              <a:t>MS had right occipital lobe lesion</a:t>
            </a:r>
            <a:endParaRPr sz="180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vs. LTM</a:t>
            </a:r>
            <a:endParaRPr/>
          </a:p>
        </p:txBody>
      </p:sp>
      <p:sp>
        <p:nvSpPr>
          <p:cNvPr id="390" name="Google Shape;390;p60"/>
          <p:cNvSpPr txBox="1">
            <a:spLocks noGrp="1"/>
          </p:cNvSpPr>
          <p:nvPr>
            <p:ph type="body" idx="1"/>
          </p:nvPr>
        </p:nvSpPr>
        <p:spPr>
          <a:xfrm>
            <a:off x="893700" y="12974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H.M. &amp; Clive Wearing both OK on STM, but impaired in LTM</a:t>
            </a:r>
            <a:endParaRPr sz="2400" dirty="0"/>
          </a:p>
          <a:p>
            <a:pPr marL="457200" lvl="0" indent="-381000" algn="l" rtl="0">
              <a:spcBef>
                <a:spcPts val="0"/>
              </a:spcBef>
              <a:spcAft>
                <a:spcPts val="0"/>
              </a:spcAft>
              <a:buSzPts val="2400"/>
              <a:buChar char="▷"/>
            </a:pPr>
            <a:r>
              <a:rPr lang="en" sz="2400" dirty="0"/>
              <a:t>K.F. impaired in STM, but OK in LTM</a:t>
            </a:r>
            <a:endParaRPr sz="2400" dirty="0"/>
          </a:p>
          <a:p>
            <a:pPr marL="914400" lvl="1" indent="-342900" algn="l" rtl="0">
              <a:spcBef>
                <a:spcPts val="0"/>
              </a:spcBef>
              <a:spcAft>
                <a:spcPts val="0"/>
              </a:spcAft>
              <a:buSzPts val="1800"/>
              <a:buChar char="○"/>
            </a:pPr>
            <a:r>
              <a:rPr lang="en" sz="1800" dirty="0"/>
              <a:t>Lesion close to language processing area</a:t>
            </a:r>
            <a:endParaRPr sz="1800" dirty="0"/>
          </a:p>
          <a:p>
            <a:pPr marL="914400" lvl="1" indent="-342900" algn="l" rtl="0">
              <a:spcBef>
                <a:spcPts val="0"/>
              </a:spcBef>
              <a:spcAft>
                <a:spcPts val="0"/>
              </a:spcAft>
              <a:buSzPts val="1800"/>
              <a:buChar char="○"/>
            </a:pPr>
            <a:r>
              <a:rPr lang="en" sz="1800" dirty="0"/>
              <a:t>Digit span only 3 digits</a:t>
            </a:r>
            <a:endParaRPr sz="1800" dirty="0"/>
          </a:p>
          <a:p>
            <a:pPr marL="457200" lvl="0" indent="-381000" algn="l" rtl="0">
              <a:spcBef>
                <a:spcPts val="0"/>
              </a:spcBef>
              <a:spcAft>
                <a:spcPts val="0"/>
              </a:spcAft>
              <a:buSzPts val="2400"/>
              <a:buChar char="▷"/>
            </a:pPr>
            <a:r>
              <a:rPr lang="en" sz="2400" dirty="0"/>
              <a:t>Recency vs. primacy effect; MTL amnesics </a:t>
            </a:r>
            <a:r>
              <a:rPr lang="en-US" sz="2400" dirty="0"/>
              <a:t>vs. controls</a:t>
            </a:r>
            <a:r>
              <a:rPr lang="en" sz="2400" dirty="0"/>
              <a:t> on serial position curve</a:t>
            </a:r>
            <a:endParaRPr sz="2400" dirty="0"/>
          </a:p>
          <a:p>
            <a:pPr marL="457200" lvl="0" indent="-381000" algn="l" rtl="0">
              <a:spcBef>
                <a:spcPts val="0"/>
              </a:spcBef>
              <a:spcAft>
                <a:spcPts val="0"/>
              </a:spcAft>
              <a:buSzPts val="2400"/>
              <a:buChar char="▷"/>
            </a:pPr>
            <a:r>
              <a:rPr lang="en" sz="2400" dirty="0"/>
              <a:t>Recent research suggests maybe more complicated (</a:t>
            </a:r>
            <a:r>
              <a:rPr lang="en-US" sz="2400" dirty="0"/>
              <a:t>isn’t it always?)</a:t>
            </a:r>
            <a:endParaRPr sz="2400" dirty="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If you can’t find a neuropsych patient...</a:t>
            </a:r>
            <a:endParaRPr sz="3000"/>
          </a:p>
        </p:txBody>
      </p:sp>
      <p:sp>
        <p:nvSpPr>
          <p:cNvPr id="396" name="Google Shape;396;p61"/>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See what part of the brain activates in healthy participants</a:t>
            </a:r>
            <a:endParaRPr/>
          </a:p>
          <a:p>
            <a:pPr marL="914400" lvl="1" indent="-381000" algn="l" rtl="0">
              <a:spcBef>
                <a:spcPts val="0"/>
              </a:spcBef>
              <a:spcAft>
                <a:spcPts val="0"/>
              </a:spcAft>
              <a:buSzPts val="2400"/>
              <a:buChar char="○"/>
            </a:pPr>
            <a:r>
              <a:rPr lang="en"/>
              <a:t>E.g., semantic &amp; episodic activate different regions of the brain</a:t>
            </a:r>
            <a:endParaRPr/>
          </a:p>
          <a:p>
            <a:pPr marL="457200" lvl="0" indent="-419100" algn="l" rtl="0">
              <a:spcBef>
                <a:spcPts val="0"/>
              </a:spcBef>
              <a:spcAft>
                <a:spcPts val="0"/>
              </a:spcAft>
              <a:buSzPts val="3000"/>
              <a:buChar char="▷"/>
            </a:pPr>
            <a:r>
              <a:rPr lang="en"/>
              <a:t>Temporarily turn off parts of healthy participants’ brains</a:t>
            </a:r>
            <a:endParaRPr/>
          </a:p>
          <a:p>
            <a:pPr marL="914400" lvl="1" indent="-381000" algn="l" rtl="0">
              <a:spcBef>
                <a:spcPts val="0"/>
              </a:spcBef>
              <a:spcAft>
                <a:spcPts val="0"/>
              </a:spcAft>
              <a:buSzPts val="2400"/>
              <a:buChar char="○"/>
            </a:pPr>
            <a:r>
              <a:rPr lang="en"/>
              <a:t>What methods are these pts?</a:t>
            </a:r>
            <a:endParaRPr/>
          </a:p>
          <a:p>
            <a:pPr marL="457200" lvl="0" indent="-419100" algn="l" rtl="0">
              <a:spcBef>
                <a:spcPts val="0"/>
              </a:spcBef>
              <a:spcAft>
                <a:spcPts val="0"/>
              </a:spcAft>
              <a:buSzPts val="3000"/>
              <a:buChar char="▷"/>
            </a:pPr>
            <a:r>
              <a:rPr lang="en"/>
              <a:t>Complementary w/ lesions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From Minute Paper:</a:t>
            </a:r>
            <a:endParaRPr sz="3000"/>
          </a:p>
        </p:txBody>
      </p:sp>
      <p:sp>
        <p:nvSpPr>
          <p:cNvPr id="117" name="Google Shape;117;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Can we review the working memory model? + What’s the difference between working memory &amp; short term memory?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247" name="Google Shape;247;p38"/>
          <p:cNvPicPr preferRelativeResize="0"/>
          <p:nvPr/>
        </p:nvPicPr>
        <p:blipFill>
          <a:blip r:embed="rId3">
            <a:alphaModFix/>
          </a:blip>
          <a:stretch>
            <a:fillRect/>
          </a:stretch>
        </p:blipFill>
        <p:spPr>
          <a:xfrm>
            <a:off x="1126525" y="1230988"/>
            <a:ext cx="6890940" cy="3775313"/>
          </a:xfrm>
          <a:prstGeom prst="rect">
            <a:avLst/>
          </a:prstGeom>
          <a:noFill/>
          <a:ln>
            <a:noFill/>
          </a:ln>
        </p:spPr>
      </p:pic>
    </p:spTree>
    <p:extLst>
      <p:ext uri="{BB962C8B-B14F-4D97-AF65-F5344CB8AC3E}">
        <p14:creationId xmlns:p14="http://schemas.microsoft.com/office/powerpoint/2010/main" val="126769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402" name="Google Shape;402;p62"/>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403" name="Google Shape;403;p62"/>
          <p:cNvSpPr txBox="1"/>
          <p:nvPr/>
        </p:nvSpPr>
        <p:spPr>
          <a:xfrm>
            <a:off x="4043500" y="1115175"/>
            <a:ext cx="4891500" cy="15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Declarative/Explicit vs. Nondeclarative/Implicit: H.M./Clive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Semantic: K.C. vs. Italian Woman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Procedural: H.M./Clive vs. Parkinson’s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Priming: Developmental &amp; 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Conditioning: exists, not discussing</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STM vs. LTM: HM/Clive vs. K.F.; recency vs. primacy</a:t>
            </a:r>
            <a:endParaRPr>
              <a:latin typeface="Lato"/>
              <a:ea typeface="Lato"/>
              <a:cs typeface="Lato"/>
              <a:sym typeface="Lato"/>
            </a:endParaRPr>
          </a:p>
        </p:txBody>
      </p:sp>
      <p:sp>
        <p:nvSpPr>
          <p:cNvPr id="404" name="Google Shape;404;p62"/>
          <p:cNvSpPr txBox="1"/>
          <p:nvPr/>
        </p:nvSpPr>
        <p:spPr>
          <a:xfrm>
            <a:off x="246675" y="4373175"/>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405" name="Google Shape;405;p62"/>
          <p:cNvSpPr txBox="1"/>
          <p:nvPr/>
        </p:nvSpPr>
        <p:spPr>
          <a:xfrm>
            <a:off x="16507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406" name="Google Shape;406;p62"/>
          <p:cNvSpPr txBox="1"/>
          <p:nvPr/>
        </p:nvSpPr>
        <p:spPr>
          <a:xfrm>
            <a:off x="3098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407" name="Google Shape;407;p62"/>
          <p:cNvSpPr txBox="1"/>
          <p:nvPr/>
        </p:nvSpPr>
        <p:spPr>
          <a:xfrm>
            <a:off x="4241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408" name="Google Shape;408;p62"/>
          <p:cNvSpPr txBox="1"/>
          <p:nvPr/>
        </p:nvSpPr>
        <p:spPr>
          <a:xfrm>
            <a:off x="6832300" y="3681350"/>
            <a:ext cx="21027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409" name="Google Shape;409;p62"/>
          <p:cNvSpPr txBox="1"/>
          <p:nvPr/>
        </p:nvSpPr>
        <p:spPr>
          <a:xfrm>
            <a:off x="751050" y="4007500"/>
            <a:ext cx="8346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Past exp</a:t>
            </a:r>
            <a:endParaRPr>
              <a:latin typeface="Lato"/>
              <a:ea typeface="Lato"/>
              <a:cs typeface="Lato"/>
              <a:sym typeface="Lato"/>
            </a:endParaRPr>
          </a:p>
        </p:txBody>
      </p:sp>
      <p:sp>
        <p:nvSpPr>
          <p:cNvPr id="410" name="Google Shape;410;p62"/>
          <p:cNvSpPr txBox="1"/>
          <p:nvPr/>
        </p:nvSpPr>
        <p:spPr>
          <a:xfrm>
            <a:off x="2018300" y="4027975"/>
            <a:ext cx="9147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411" name="Google Shape;411;p62"/>
          <p:cNvSpPr txBox="1"/>
          <p:nvPr/>
        </p:nvSpPr>
        <p:spPr>
          <a:xfrm>
            <a:off x="3365650" y="4027975"/>
            <a:ext cx="8496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80"/>
        <p:cNvGrpSpPr/>
        <p:nvPr/>
      </p:nvGrpSpPr>
      <p:grpSpPr>
        <a:xfrm>
          <a:off x="0" y="0"/>
          <a:ext cx="0" cy="0"/>
          <a:chOff x="0" y="0"/>
          <a:chExt cx="0" cy="0"/>
        </a:xfrm>
      </p:grpSpPr>
      <p:sp>
        <p:nvSpPr>
          <p:cNvPr id="481" name="Google Shape;481;p73"/>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Ben-Yakov &amp; Henson (2018)</a:t>
            </a:r>
            <a:endParaRPr/>
          </a:p>
        </p:txBody>
      </p:sp>
      <p:pic>
        <p:nvPicPr>
          <p:cNvPr id="482" name="Google Shape;482;p73"/>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483" name="Google Shape;483;p73"/>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74"/>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Uitvlugt and Healey (2018)</a:t>
            </a:r>
            <a:endParaRPr/>
          </a:p>
        </p:txBody>
      </p:sp>
      <p:pic>
        <p:nvPicPr>
          <p:cNvPr id="489" name="Google Shape;489;p74"/>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490" name="Google Shape;490;p74"/>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96" name="Google Shape;496;p75"/>
          <p:cNvSpPr txBox="1">
            <a:spLocks noGrp="1"/>
          </p:cNvSpPr>
          <p:nvPr>
            <p:ph type="body" idx="1"/>
          </p:nvPr>
        </p:nvSpPr>
        <p:spPr>
          <a:xfrm>
            <a:off x="893700" y="1373600"/>
            <a:ext cx="78951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Paragraph-by-paragraph breakdown of the scientist summary piece we read for today</a:t>
            </a:r>
            <a:endParaRPr sz="1400"/>
          </a:p>
          <a:p>
            <a:pPr marL="914400" lvl="1" indent="-317500" algn="l" rtl="0">
              <a:spcBef>
                <a:spcPts val="0"/>
              </a:spcBef>
              <a:spcAft>
                <a:spcPts val="0"/>
              </a:spcAft>
              <a:buSzPts val="1400"/>
              <a:buChar char="○"/>
            </a:pPr>
            <a:r>
              <a:rPr lang="en" sz="1400"/>
              <a:t>Comparison between what the actual article (JoN) discussed vs. what the scientist summary piece did</a:t>
            </a:r>
            <a:endParaRPr sz="1400"/>
          </a:p>
          <a:p>
            <a:pPr marL="914400" lvl="1" indent="-317500" algn="l" rtl="0">
              <a:spcBef>
                <a:spcPts val="0"/>
              </a:spcBef>
              <a:spcAft>
                <a:spcPts val="0"/>
              </a:spcAft>
              <a:buSzPts val="1400"/>
              <a:buChar char="○"/>
            </a:pPr>
            <a:r>
              <a:rPr lang="en" sz="1400"/>
              <a:t>Discuss reverse outlines - for multi paragraph expansion of SciComm &amp; scientist summary pieces</a:t>
            </a:r>
            <a:endParaRPr sz="1400"/>
          </a:p>
          <a:p>
            <a:pPr marL="457200" lvl="0" indent="-317500" algn="l" rtl="0">
              <a:spcBef>
                <a:spcPts val="0"/>
              </a:spcBef>
              <a:spcAft>
                <a:spcPts val="0"/>
              </a:spcAft>
              <a:buSzPts val="1400"/>
              <a:buAutoNum type="arabicPeriod"/>
            </a:pPr>
            <a:r>
              <a:rPr lang="en" sz="1400" b="1"/>
              <a:t>LO2: Describe the basic fundamental principles of long-term memory structure</a:t>
            </a:r>
            <a:endParaRPr sz="1400" b="1"/>
          </a:p>
          <a:p>
            <a:pPr marL="914400" lvl="1" indent="-317500" algn="l" rtl="0">
              <a:spcBef>
                <a:spcPts val="0"/>
              </a:spcBef>
              <a:spcAft>
                <a:spcPts val="0"/>
              </a:spcAft>
              <a:buSzPts val="1400"/>
              <a:buChar char="○"/>
            </a:pPr>
            <a:r>
              <a:rPr lang="en" sz="1400"/>
              <a:t>What is episodic memory? How does it relate to knowledge? Autobiographical memory? etc. Discuss Goldstein Chpt 6</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Now that research has been contextualized, what makes a memory its own event? How are memories constructed (cc: Science News piece from today)? Different perspectives on event segmentation.</a:t>
            </a:r>
            <a:endParaRPr sz="1400"/>
          </a:p>
          <a:p>
            <a:pPr marL="0" lvl="0" indent="0" algn="l" rtl="0">
              <a:spcBef>
                <a:spcPts val="600"/>
              </a:spcBef>
              <a:spcAft>
                <a:spcPts val="0"/>
              </a:spcAft>
              <a:buNone/>
            </a:pP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502" name="Google Shape;502;p76"/>
          <p:cNvSpPr txBox="1">
            <a:spLocks noGrp="1"/>
          </p:cNvSpPr>
          <p:nvPr>
            <p:ph type="body" idx="1"/>
          </p:nvPr>
        </p:nvSpPr>
        <p:spPr>
          <a:xfrm>
            <a:off x="893700" y="1221200"/>
            <a:ext cx="79464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Vaz et al. (2019)</a:t>
            </a:r>
            <a:endParaRPr/>
          </a:p>
          <a:p>
            <a:pPr marL="914400" lvl="1" indent="-381000" algn="l" rtl="0">
              <a:spcBef>
                <a:spcPts val="0"/>
              </a:spcBef>
              <a:spcAft>
                <a:spcPts val="0"/>
              </a:spcAft>
              <a:buSzPts val="2400"/>
              <a:buChar char="○"/>
            </a:pPr>
            <a:r>
              <a:rPr lang="en"/>
              <a:t>Gelinas et al. (2019) (summary of Vaz)</a:t>
            </a:r>
            <a:endParaRPr/>
          </a:p>
          <a:p>
            <a:pPr marL="914400" lvl="1" indent="-381000" algn="l" rtl="0">
              <a:spcBef>
                <a:spcPts val="0"/>
              </a:spcBef>
              <a:spcAft>
                <a:spcPts val="0"/>
              </a:spcAft>
              <a:buSzPts val="2400"/>
              <a:buChar char="○"/>
            </a:pPr>
            <a:r>
              <a:rPr lang="en"/>
              <a:t>Goldstein Chapter 7 on LTM: Encoding, Retrieval, Consolidation</a:t>
            </a:r>
            <a:endParaRPr/>
          </a:p>
          <a:p>
            <a:pPr marL="1371600" lvl="2" indent="-381000" algn="l" rtl="0">
              <a:spcBef>
                <a:spcPts val="0"/>
              </a:spcBef>
              <a:spcAft>
                <a:spcPts val="0"/>
              </a:spcAft>
              <a:buSzPts val="2400"/>
              <a:buChar char="■"/>
            </a:pPr>
            <a:r>
              <a:rPr lang="en"/>
              <a:t>Tells you about Effective Studying</a:t>
            </a:r>
            <a:endParaRPr/>
          </a:p>
          <a:p>
            <a:pPr marL="457200" lvl="0" indent="-419100" algn="l" rtl="0">
              <a:spcBef>
                <a:spcPts val="0"/>
              </a:spcBef>
              <a:spcAft>
                <a:spcPts val="0"/>
              </a:spcAft>
              <a:buSzPts val="3000"/>
              <a:buChar char="▷"/>
            </a:pPr>
            <a:r>
              <a:rPr lang="en"/>
              <a:t>Assignment</a:t>
            </a:r>
            <a:endParaRPr/>
          </a:p>
          <a:p>
            <a:pPr marL="914400" lvl="1" indent="-381000" algn="l" rtl="0">
              <a:spcBef>
                <a:spcPts val="0"/>
              </a:spcBef>
              <a:spcAft>
                <a:spcPts val="0"/>
              </a:spcAft>
              <a:buSzPts val="2400"/>
              <a:buChar char="○"/>
            </a:pPr>
            <a:r>
              <a:rPr lang="en"/>
              <a:t>Multiple paragraphs of SciComm piece; reverse outline, use fb from opening paragraph to improve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508" name="Google Shape;508;p77"/>
          <p:cNvSpPr txBox="1">
            <a:spLocks noGrp="1"/>
          </p:cNvSpPr>
          <p:nvPr>
            <p:ph type="body" idx="1"/>
          </p:nvPr>
        </p:nvSpPr>
        <p:spPr>
          <a:xfrm>
            <a:off x="456800" y="1373600"/>
            <a:ext cx="8295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https://tinyurl.com/PSY102MinutePaperMay30</a:t>
            </a:r>
            <a:r>
              <a:rPr lang="en"/>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514" name="Google Shape;514;p7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520" name="Google Shape;520;p7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evidence for our LTM model? How is each component of memory subdivided? What do you think it would take to show that this model is not completely accurate? What happens when neuroimaging or behavior conflicts w/ lesion evidence?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80"/>
          <p:cNvSpPr txBox="1">
            <a:spLocks noGrp="1"/>
          </p:cNvSpPr>
          <p:nvPr>
            <p:ph type="body" idx="1"/>
          </p:nvPr>
        </p:nvSpPr>
        <p:spPr>
          <a:xfrm>
            <a:off x="893700" y="592378"/>
            <a:ext cx="64626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When investigating the serial position curve, delaying the memory test for 30 seconds</a:t>
            </a:r>
            <a:endParaRPr/>
          </a:p>
          <a:p>
            <a:pPr marL="457200" lvl="0" indent="-419100" algn="l" rtl="0">
              <a:spcBef>
                <a:spcPts val="600"/>
              </a:spcBef>
              <a:spcAft>
                <a:spcPts val="0"/>
              </a:spcAft>
              <a:buSzPts val="3000"/>
              <a:buChar char="▷"/>
            </a:pPr>
            <a:r>
              <a:rPr lang="en"/>
              <a:t>Has no effect on the curve</a:t>
            </a:r>
            <a:endParaRPr/>
          </a:p>
          <a:p>
            <a:pPr marL="457200" lvl="0" indent="-419100" algn="l" rtl="0">
              <a:spcBef>
                <a:spcPts val="0"/>
              </a:spcBef>
              <a:spcAft>
                <a:spcPts val="0"/>
              </a:spcAft>
              <a:buSzPts val="3000"/>
              <a:buChar char="▷"/>
            </a:pPr>
            <a:r>
              <a:rPr lang="en"/>
              <a:t>Increases the primacy effect</a:t>
            </a:r>
            <a:endParaRPr/>
          </a:p>
          <a:p>
            <a:pPr marL="457200" lvl="0" indent="-419100" algn="l" rtl="0">
              <a:spcBef>
                <a:spcPts val="0"/>
              </a:spcBef>
              <a:spcAft>
                <a:spcPts val="0"/>
              </a:spcAft>
              <a:buSzPts val="3000"/>
              <a:buChar char="▷"/>
            </a:pPr>
            <a:r>
              <a:rPr lang="en"/>
              <a:t>Decreases the recency effect</a:t>
            </a:r>
            <a:endParaRPr/>
          </a:p>
          <a:p>
            <a:pPr marL="457200" lvl="0" indent="-419100" algn="l" rtl="0">
              <a:spcBef>
                <a:spcPts val="0"/>
              </a:spcBef>
              <a:spcAft>
                <a:spcPts val="0"/>
              </a:spcAft>
              <a:buSzPts val="3000"/>
              <a:buChar char="▷"/>
            </a:pPr>
            <a:r>
              <a:rPr lang="en"/>
              <a:t>Increases both the primacy and recency effects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p:txBody>
      </p:sp>
      <p:sp>
        <p:nvSpPr>
          <p:cNvPr id="123" name="Google Shape;123;p18"/>
          <p:cNvSpPr txBox="1">
            <a:spLocks noGrp="1"/>
          </p:cNvSpPr>
          <p:nvPr>
            <p:ph type="body" idx="1"/>
          </p:nvPr>
        </p:nvSpPr>
        <p:spPr>
          <a:xfrm>
            <a:off x="893700" y="1145000"/>
            <a:ext cx="81189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Working memory = short-term storage AND MANIPULATION of information</a:t>
            </a:r>
            <a:endParaRPr/>
          </a:p>
          <a:p>
            <a:pPr marL="914400" lvl="1" indent="-381000" algn="l" rtl="0">
              <a:spcBef>
                <a:spcPts val="0"/>
              </a:spcBef>
              <a:spcAft>
                <a:spcPts val="0"/>
              </a:spcAft>
              <a:buSzPts val="2400"/>
              <a:buChar char="○"/>
            </a:pPr>
            <a:r>
              <a:rPr lang="en"/>
              <a:t>Ex: STM → remember phone number</a:t>
            </a:r>
            <a:endParaRPr/>
          </a:p>
          <a:p>
            <a:pPr marL="914400" lvl="1" indent="-381000" algn="l" rtl="0">
              <a:spcBef>
                <a:spcPts val="0"/>
              </a:spcBef>
              <a:spcAft>
                <a:spcPts val="0"/>
              </a:spcAft>
              <a:buSzPts val="2400"/>
              <a:buChar char="○"/>
            </a:pPr>
            <a:r>
              <a:rPr lang="en"/>
              <a:t>Ex: WM → remember #s while reading a paragraph.</a:t>
            </a:r>
            <a:endParaRPr/>
          </a:p>
          <a:p>
            <a:pPr marL="914400" lvl="1" indent="-381000" algn="l" rtl="0">
              <a:spcBef>
                <a:spcPts val="0"/>
              </a:spcBef>
              <a:spcAft>
                <a:spcPts val="0"/>
              </a:spcAft>
              <a:buSzPts val="2400"/>
              <a:buChar char="○"/>
            </a:pPr>
            <a:r>
              <a:rPr lang="en"/>
              <a:t>Ex: “Multiply 43 times 6 in your head.”</a:t>
            </a:r>
            <a:endParaRPr/>
          </a:p>
          <a:p>
            <a:pPr marL="1371600" lvl="2" indent="-381000" algn="l" rtl="0">
              <a:spcBef>
                <a:spcPts val="0"/>
              </a:spcBef>
              <a:spcAft>
                <a:spcPts val="0"/>
              </a:spcAft>
              <a:buSzPts val="2400"/>
              <a:buChar char="■"/>
            </a:pPr>
            <a:r>
              <a:rPr lang="en"/>
              <a:t>Visualize 43 x 6, multiple 3 x 6, hold the 8 in memory, carry over the one… etc.</a:t>
            </a:r>
            <a:endParaRPr/>
          </a:p>
          <a:p>
            <a:pPr marL="1371600" lvl="2" indent="-381000" algn="l" rtl="0">
              <a:spcBef>
                <a:spcPts val="0"/>
              </a:spcBef>
              <a:spcAft>
                <a:spcPts val="0"/>
              </a:spcAft>
              <a:buSzPts val="2400"/>
              <a:buChar char="■"/>
            </a:pPr>
            <a:r>
              <a:rPr lang="en"/>
              <a:t>If only storage (STM) involved, can’t do this!</a:t>
            </a:r>
            <a:endParaRPr/>
          </a:p>
          <a:p>
            <a:pPr marL="1371600" lvl="2" indent="-381000" algn="l" rtl="0">
              <a:spcBef>
                <a:spcPts val="0"/>
              </a:spcBef>
              <a:spcAft>
                <a:spcPts val="0"/>
              </a:spcAft>
              <a:buSzPts val="2400"/>
              <a:buChar char="■"/>
            </a:pPr>
            <a:r>
              <a:rPr lang="en"/>
              <a:t>Understanding conversations… etc.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In which of the following examples of two different brain-injured patients (Tom and Tim) is a double dissociation demonstrated?</a:t>
            </a:r>
            <a:endParaRPr sz="2400"/>
          </a:p>
          <a:p>
            <a:pPr marL="457200" lvl="0" indent="-381000" algn="l" rtl="0">
              <a:spcBef>
                <a:spcPts val="600"/>
              </a:spcBef>
              <a:spcAft>
                <a:spcPts val="0"/>
              </a:spcAft>
              <a:buSzPts val="2400"/>
              <a:buChar char="▷"/>
            </a:pPr>
            <a:r>
              <a:rPr lang="en" sz="2400"/>
              <a:t>Both Tom and Tim have good episodic memory but poor semantic memory</a:t>
            </a:r>
            <a:endParaRPr sz="2400"/>
          </a:p>
          <a:p>
            <a:pPr marL="457200" lvl="0" indent="-381000" algn="l" rtl="0">
              <a:spcBef>
                <a:spcPts val="0"/>
              </a:spcBef>
              <a:spcAft>
                <a:spcPts val="0"/>
              </a:spcAft>
              <a:buSzPts val="2400"/>
              <a:buChar char="▷"/>
            </a:pPr>
            <a:r>
              <a:rPr lang="en" sz="2400"/>
              <a:t>Tom and Tim both show deficits in episodic and semantic memory</a:t>
            </a:r>
            <a:endParaRPr sz="2400"/>
          </a:p>
          <a:p>
            <a:pPr marL="457200" lvl="0" indent="-381000" algn="l" rtl="0">
              <a:spcBef>
                <a:spcPts val="0"/>
              </a:spcBef>
              <a:spcAft>
                <a:spcPts val="0"/>
              </a:spcAft>
              <a:buSzPts val="2400"/>
              <a:buChar char="▷"/>
            </a:pPr>
            <a:r>
              <a:rPr lang="en" sz="2400"/>
              <a:t>Tom has good semantic memory and poor episodic memory, while Tim has good episodic memory but poor semantic memory</a:t>
            </a:r>
            <a:endParaRPr sz="2400"/>
          </a:p>
          <a:p>
            <a:pPr marL="457200" lvl="0" indent="-381000" algn="l" rtl="0">
              <a:spcBef>
                <a:spcPts val="0"/>
              </a:spcBef>
              <a:spcAft>
                <a:spcPts val="0"/>
              </a:spcAft>
              <a:buSzPts val="2400"/>
              <a:buChar char="▷"/>
            </a:pPr>
            <a:r>
              <a:rPr lang="en" sz="2400"/>
              <a:t>Both Tom and Tim have good semantic memory but poor episodic memory</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2"/>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Which of the following is NOT a conclusion from the case of H.M., who had an operation to help alleviate his epileptic seizures?</a:t>
            </a:r>
            <a:endParaRPr sz="2400"/>
          </a:p>
          <a:p>
            <a:pPr marL="457200" lvl="0" indent="-381000" algn="l" rtl="0">
              <a:spcBef>
                <a:spcPts val="600"/>
              </a:spcBef>
              <a:spcAft>
                <a:spcPts val="0"/>
              </a:spcAft>
              <a:buSzPts val="2400"/>
              <a:buChar char="▷"/>
            </a:pPr>
            <a:r>
              <a:rPr lang="en" sz="2400"/>
              <a:t>The hippocampus is necessary for forming new LTMs</a:t>
            </a:r>
            <a:endParaRPr sz="2400"/>
          </a:p>
          <a:p>
            <a:pPr marL="457200" lvl="0" indent="-381000" algn="l" rtl="0">
              <a:spcBef>
                <a:spcPts val="0"/>
              </a:spcBef>
              <a:spcAft>
                <a:spcPts val="0"/>
              </a:spcAft>
              <a:buSzPts val="2400"/>
              <a:buChar char="▷"/>
            </a:pPr>
            <a:r>
              <a:rPr lang="en" sz="2400"/>
              <a:t>Short-term and long-term memories are controlled by different mechanisms</a:t>
            </a:r>
            <a:endParaRPr sz="2400"/>
          </a:p>
          <a:p>
            <a:pPr marL="457200" lvl="0" indent="-381000" algn="l" rtl="0">
              <a:spcBef>
                <a:spcPts val="0"/>
              </a:spcBef>
              <a:spcAft>
                <a:spcPts val="0"/>
              </a:spcAft>
              <a:buSzPts val="2400"/>
              <a:buChar char="▷"/>
            </a:pPr>
            <a:r>
              <a:rPr lang="en" sz="2400"/>
              <a:t>Short-term and long-term memories can operate independently of each other</a:t>
            </a:r>
            <a:endParaRPr sz="2400"/>
          </a:p>
          <a:p>
            <a:pPr marL="457200" lvl="0" indent="-381000" algn="l" rtl="0">
              <a:spcBef>
                <a:spcPts val="0"/>
              </a:spcBef>
              <a:spcAft>
                <a:spcPts val="0"/>
              </a:spcAft>
              <a:buSzPts val="2400"/>
              <a:buChar char="▷"/>
            </a:pPr>
            <a:r>
              <a:rPr lang="en" sz="2400"/>
              <a:t>LTMs are unaffected by damage to the hippocampus.</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3"/>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According to Tulving, the defining properties of the experience of episodic memory i</a:t>
            </a:r>
            <a:r>
              <a:rPr lang="en-US" sz="2400" dirty="0"/>
              <a:t>s</a:t>
            </a:r>
            <a:r>
              <a:rPr lang="en" sz="2400" dirty="0"/>
              <a:t> that</a:t>
            </a:r>
            <a:endParaRPr sz="2400" dirty="0"/>
          </a:p>
          <a:p>
            <a:pPr marL="457200" lvl="0" indent="-381000" algn="l" rtl="0">
              <a:spcBef>
                <a:spcPts val="600"/>
              </a:spcBef>
              <a:spcAft>
                <a:spcPts val="0"/>
              </a:spcAft>
              <a:buSzPts val="2400"/>
              <a:buChar char="▷"/>
            </a:pPr>
            <a:r>
              <a:rPr lang="en" sz="2400" dirty="0"/>
              <a:t>It involves mental time travel</a:t>
            </a:r>
            <a:endParaRPr sz="2400" dirty="0"/>
          </a:p>
          <a:p>
            <a:pPr marL="457200" lvl="0" indent="-381000" algn="l" rtl="0">
              <a:spcBef>
                <a:spcPts val="0"/>
              </a:spcBef>
              <a:spcAft>
                <a:spcPts val="0"/>
              </a:spcAft>
              <a:buSzPts val="2400"/>
              <a:buChar char="▷"/>
            </a:pPr>
            <a:r>
              <a:rPr lang="en" sz="2400" dirty="0"/>
              <a:t>It always corresponds to events from our past that actually happened</a:t>
            </a:r>
            <a:endParaRPr sz="2400" dirty="0"/>
          </a:p>
          <a:p>
            <a:pPr marL="457200" lvl="0" indent="-381000" algn="l" rtl="0">
              <a:spcBef>
                <a:spcPts val="0"/>
              </a:spcBef>
              <a:spcAft>
                <a:spcPts val="0"/>
              </a:spcAft>
              <a:buSzPts val="2400"/>
              <a:buChar char="▷"/>
            </a:pPr>
            <a:r>
              <a:rPr lang="en" sz="2400" dirty="0"/>
              <a:t>It accesses knowledge about the world that does not have to be tied to any specific personal experience</a:t>
            </a:r>
            <a:endParaRPr sz="2400" dirty="0"/>
          </a:p>
          <a:p>
            <a:pPr marL="457200" lvl="0" indent="-381000" algn="l" rtl="0">
              <a:spcBef>
                <a:spcPts val="0"/>
              </a:spcBef>
              <a:spcAft>
                <a:spcPts val="0"/>
              </a:spcAft>
              <a:buSzPts val="2400"/>
              <a:buChar char="▷"/>
            </a:pPr>
            <a:r>
              <a:rPr lang="en" sz="2400" dirty="0"/>
              <a:t>It involves both explicit and implicit memories.</a:t>
            </a:r>
            <a:endParaRPr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4"/>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Which of the following is NOT an example of semantic memory?</a:t>
            </a:r>
            <a:endParaRPr sz="2400"/>
          </a:p>
          <a:p>
            <a:pPr marL="457200" lvl="0" indent="-381000" algn="l" rtl="0">
              <a:spcBef>
                <a:spcPts val="600"/>
              </a:spcBef>
              <a:spcAft>
                <a:spcPts val="0"/>
              </a:spcAft>
              <a:buSzPts val="2400"/>
              <a:buChar char="▷"/>
            </a:pPr>
            <a:r>
              <a:rPr lang="en" sz="2400"/>
              <a:t>I remember that more than 33% of U.S. drivers have admitted to using a cell phone when driving</a:t>
            </a:r>
            <a:endParaRPr sz="2400"/>
          </a:p>
          <a:p>
            <a:pPr marL="457200" lvl="0" indent="-381000" algn="l" rtl="0">
              <a:spcBef>
                <a:spcPts val="0"/>
              </a:spcBef>
              <a:spcAft>
                <a:spcPts val="0"/>
              </a:spcAft>
              <a:buSzPts val="2400"/>
              <a:buChar char="▷"/>
            </a:pPr>
            <a:r>
              <a:rPr lang="en" sz="2400"/>
              <a:t>I remember that experiments have shown that talking on cell phones can impair driving ability</a:t>
            </a:r>
            <a:endParaRPr sz="2400"/>
          </a:p>
          <a:p>
            <a:pPr marL="457200" lvl="0" indent="-381000" algn="l" rtl="0">
              <a:spcBef>
                <a:spcPts val="0"/>
              </a:spcBef>
              <a:spcAft>
                <a:spcPts val="0"/>
              </a:spcAft>
              <a:buSzPts val="2400"/>
              <a:buChar char="▷"/>
            </a:pPr>
            <a:r>
              <a:rPr lang="en" sz="2400"/>
              <a:t>I remember the day we learned about how talking on cell phones can impair driving ability</a:t>
            </a:r>
            <a:endParaRPr sz="2400"/>
          </a:p>
          <a:p>
            <a:pPr marL="457200" lvl="0" indent="-381000" algn="l" rtl="0">
              <a:spcBef>
                <a:spcPts val="0"/>
              </a:spcBef>
              <a:spcAft>
                <a:spcPts val="0"/>
              </a:spcAft>
              <a:buSzPts val="2400"/>
              <a:buChar char="▷"/>
            </a:pPr>
            <a:r>
              <a:rPr lang="en" sz="2400"/>
              <a:t>None of the above (a, b, and c are all examples of semantic memory)</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5"/>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Phoebe steps up to the golf ball and hits it down the fairway. She sees that the ball is heading towards someone, so she yells "Fore!" After her two partners hit their balls, they pick up their bags and start walking to the next hole. But Phoebe says, "Wait a minute, I haven't teed off yet." This behavior shows that Phoebe has a problem with ____ memory</a:t>
            </a:r>
            <a:endParaRPr sz="1800"/>
          </a:p>
          <a:p>
            <a:pPr marL="457200" lvl="0" indent="-342900" algn="l" rtl="0">
              <a:spcBef>
                <a:spcPts val="600"/>
              </a:spcBef>
              <a:spcAft>
                <a:spcPts val="0"/>
              </a:spcAft>
              <a:buSzPts val="1800"/>
              <a:buChar char="▷"/>
            </a:pPr>
            <a:r>
              <a:rPr lang="en" sz="1800"/>
              <a:t>Semantic</a:t>
            </a:r>
            <a:endParaRPr sz="1800"/>
          </a:p>
          <a:p>
            <a:pPr marL="457200" lvl="0" indent="-342900" algn="l" rtl="0">
              <a:spcBef>
                <a:spcPts val="0"/>
              </a:spcBef>
              <a:spcAft>
                <a:spcPts val="0"/>
              </a:spcAft>
              <a:buSzPts val="1800"/>
              <a:buChar char="▷"/>
            </a:pPr>
            <a:r>
              <a:rPr lang="en" sz="1800"/>
              <a:t>Procedural</a:t>
            </a:r>
            <a:endParaRPr sz="1800"/>
          </a:p>
          <a:p>
            <a:pPr marL="457200" lvl="0" indent="-342900" algn="l" rtl="0">
              <a:spcBef>
                <a:spcPts val="0"/>
              </a:spcBef>
              <a:spcAft>
                <a:spcPts val="0"/>
              </a:spcAft>
              <a:buSzPts val="1800"/>
              <a:buChar char="▷"/>
            </a:pPr>
            <a:r>
              <a:rPr lang="en" sz="1800"/>
              <a:t>Episodic</a:t>
            </a:r>
            <a:endParaRPr sz="1800"/>
          </a:p>
          <a:p>
            <a:pPr marL="457200" lvl="0" indent="-342900" algn="l" rtl="0">
              <a:spcBef>
                <a:spcPts val="0"/>
              </a:spcBef>
              <a:spcAft>
                <a:spcPts val="0"/>
              </a:spcAft>
              <a:buSzPts val="1800"/>
              <a:buChar char="▷"/>
            </a:pPr>
            <a:r>
              <a:rPr lang="en" sz="1800"/>
              <a:t>Working</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6"/>
          <p:cNvSpPr txBox="1">
            <a:spLocks noGrp="1"/>
          </p:cNvSpPr>
          <p:nvPr>
            <p:ph type="body" idx="1"/>
          </p:nvPr>
        </p:nvSpPr>
        <p:spPr>
          <a:xfrm>
            <a:off x="893700" y="363775"/>
            <a:ext cx="7734000" cy="43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In the movie Groundhog Day, Bill Murray's character grows frustrated as he experiences the same day in his life over and over again. With each "passing" day, he is able to respond to people's actions more and more quickly because of</a:t>
            </a:r>
            <a:endParaRPr sz="2400" dirty="0"/>
          </a:p>
          <a:p>
            <a:pPr marL="457200" lvl="0" indent="-381000" algn="l" rtl="0">
              <a:spcBef>
                <a:spcPts val="600"/>
              </a:spcBef>
              <a:spcAft>
                <a:spcPts val="0"/>
              </a:spcAft>
              <a:buSzPts val="2400"/>
              <a:buChar char="▷"/>
            </a:pPr>
            <a:r>
              <a:rPr lang="en" sz="2400" dirty="0"/>
              <a:t>Repetition priming</a:t>
            </a:r>
            <a:endParaRPr sz="2400" dirty="0"/>
          </a:p>
          <a:p>
            <a:pPr marL="457200" lvl="0" indent="-381000" algn="l" rtl="0">
              <a:spcBef>
                <a:spcPts val="0"/>
              </a:spcBef>
              <a:spcAft>
                <a:spcPts val="0"/>
              </a:spcAft>
              <a:buSzPts val="2400"/>
              <a:buChar char="▷"/>
            </a:pPr>
            <a:r>
              <a:rPr lang="en" sz="2400" dirty="0"/>
              <a:t>Distributed practice</a:t>
            </a:r>
            <a:endParaRPr sz="2400" dirty="0"/>
          </a:p>
          <a:p>
            <a:pPr marL="457200" lvl="0" indent="-381000" algn="l" rtl="0">
              <a:spcBef>
                <a:spcPts val="0"/>
              </a:spcBef>
              <a:spcAft>
                <a:spcPts val="0"/>
              </a:spcAft>
              <a:buSzPts val="2400"/>
              <a:buChar char="▷"/>
            </a:pPr>
            <a:r>
              <a:rPr lang="en" sz="2400" dirty="0"/>
              <a:t>Reconsolidation</a:t>
            </a:r>
            <a:endParaRPr sz="2400" dirty="0"/>
          </a:p>
          <a:p>
            <a:pPr marL="457200" lvl="0" indent="-381000" algn="l" rtl="0">
              <a:spcBef>
                <a:spcPts val="0"/>
              </a:spcBef>
              <a:spcAft>
                <a:spcPts val="0"/>
              </a:spcAft>
              <a:buSzPts val="2400"/>
              <a:buChar char="▷"/>
            </a:pPr>
            <a:r>
              <a:rPr lang="en" sz="2400" dirty="0"/>
              <a:t>Mental Time Travel</a:t>
            </a:r>
            <a:endParaRPr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AE4D-AA0D-43FC-A291-DEFFDD65D674}"/>
              </a:ext>
            </a:extLst>
          </p:cNvPr>
          <p:cNvSpPr>
            <a:spLocks noGrp="1"/>
          </p:cNvSpPr>
          <p:nvPr>
            <p:ph type="title"/>
          </p:nvPr>
        </p:nvSpPr>
        <p:spPr/>
        <p:txBody>
          <a:bodyPr/>
          <a:lstStyle/>
          <a:p>
            <a:r>
              <a:rPr lang="en-US" dirty="0"/>
              <a:t>MC Answer Key</a:t>
            </a:r>
          </a:p>
        </p:txBody>
      </p:sp>
      <p:sp>
        <p:nvSpPr>
          <p:cNvPr id="3" name="Text Placeholder 2">
            <a:extLst>
              <a:ext uri="{FF2B5EF4-FFF2-40B4-BE49-F238E27FC236}">
                <a16:creationId xmlns:a16="http://schemas.microsoft.com/office/drawing/2014/main" id="{9E30314F-41F7-417A-971A-B6DACEE481CF}"/>
              </a:ext>
            </a:extLst>
          </p:cNvPr>
          <p:cNvSpPr>
            <a:spLocks noGrp="1"/>
          </p:cNvSpPr>
          <p:nvPr>
            <p:ph type="body" idx="1"/>
          </p:nvPr>
        </p:nvSpPr>
        <p:spPr>
          <a:xfrm>
            <a:off x="893699" y="1373588"/>
            <a:ext cx="7953417" cy="3552300"/>
          </a:xfrm>
        </p:spPr>
        <p:txBody>
          <a:bodyPr/>
          <a:lstStyle/>
          <a:p>
            <a:r>
              <a:rPr lang="en-US" sz="2400" dirty="0"/>
              <a:t>Decreases recency</a:t>
            </a:r>
          </a:p>
          <a:p>
            <a:r>
              <a:rPr lang="en-US" sz="2400" dirty="0"/>
              <a:t>Tom good semantic, Tim good episodic (3</a:t>
            </a:r>
            <a:r>
              <a:rPr lang="en-US" sz="2400" baseline="30000" dirty="0"/>
              <a:t>rd</a:t>
            </a:r>
            <a:r>
              <a:rPr lang="en-US" sz="2400" dirty="0"/>
              <a:t> one)</a:t>
            </a:r>
          </a:p>
          <a:p>
            <a:r>
              <a:rPr lang="en-US" sz="2400" dirty="0"/>
              <a:t>LTM unaffected by damage</a:t>
            </a:r>
          </a:p>
          <a:p>
            <a:r>
              <a:rPr lang="en-US" sz="2400" dirty="0"/>
              <a:t>Mental time travel</a:t>
            </a:r>
          </a:p>
          <a:p>
            <a:r>
              <a:rPr lang="en-US" sz="2400" dirty="0"/>
              <a:t>Day we learned about how talking (3</a:t>
            </a:r>
            <a:r>
              <a:rPr lang="en-US" sz="2400" baseline="30000" dirty="0"/>
              <a:t>rd</a:t>
            </a:r>
            <a:r>
              <a:rPr lang="en-US" sz="2400" dirty="0"/>
              <a:t>)</a:t>
            </a:r>
          </a:p>
          <a:p>
            <a:r>
              <a:rPr lang="en-US" sz="2400" dirty="0"/>
              <a:t>Episodic</a:t>
            </a:r>
          </a:p>
          <a:p>
            <a:r>
              <a:rPr lang="en-US" sz="2400" dirty="0"/>
              <a:t>Repetition Priming</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67753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STM vs. working memory</a:t>
            </a:r>
            <a:endParaRPr/>
          </a:p>
          <a:p>
            <a:pPr marL="0" lvl="0" indent="0" algn="l" rtl="0">
              <a:spcBef>
                <a:spcPts val="0"/>
              </a:spcBef>
              <a:spcAft>
                <a:spcPts val="0"/>
              </a:spcAft>
              <a:buNone/>
            </a:pPr>
            <a:r>
              <a:rPr lang="en" sz="1800"/>
              <a:t>Baddeley’s revised model w/ episodic buffer</a:t>
            </a:r>
            <a:endParaRPr sz="1800"/>
          </a:p>
        </p:txBody>
      </p:sp>
      <p:sp>
        <p:nvSpPr>
          <p:cNvPr id="129" name="Google Shape;129;p19"/>
          <p:cNvSpPr txBox="1">
            <a:spLocks noGrp="1"/>
          </p:cNvSpPr>
          <p:nvPr>
            <p:ph type="body" idx="1"/>
          </p:nvPr>
        </p:nvSpPr>
        <p:spPr>
          <a:xfrm>
            <a:off x="893700" y="1373600"/>
            <a:ext cx="5209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Phonological loop</a:t>
            </a:r>
            <a:endParaRPr sz="1800"/>
          </a:p>
          <a:p>
            <a:pPr marL="914400" lvl="1" indent="-342900" algn="l" rtl="0">
              <a:spcBef>
                <a:spcPts val="0"/>
              </a:spcBef>
              <a:spcAft>
                <a:spcPts val="0"/>
              </a:spcAft>
              <a:buSzPts val="1800"/>
              <a:buChar char="○"/>
            </a:pPr>
            <a:r>
              <a:rPr lang="en" sz="1800"/>
              <a:t>Verbal/auditory information</a:t>
            </a:r>
            <a:endParaRPr sz="1800"/>
          </a:p>
          <a:p>
            <a:pPr marL="457200" lvl="0" indent="-342900" algn="l" rtl="0">
              <a:spcBef>
                <a:spcPts val="0"/>
              </a:spcBef>
              <a:spcAft>
                <a:spcPts val="0"/>
              </a:spcAft>
              <a:buSzPts val="1800"/>
              <a:buChar char="▷"/>
            </a:pPr>
            <a:r>
              <a:rPr lang="en" sz="1800"/>
              <a:t>Visuospatial sketch pad</a:t>
            </a:r>
            <a:endParaRPr sz="1800"/>
          </a:p>
          <a:p>
            <a:pPr marL="914400" lvl="1" indent="-342900" algn="l" rtl="0">
              <a:spcBef>
                <a:spcPts val="0"/>
              </a:spcBef>
              <a:spcAft>
                <a:spcPts val="0"/>
              </a:spcAft>
              <a:buSzPts val="1800"/>
              <a:buChar char="○"/>
            </a:pPr>
            <a:r>
              <a:rPr lang="en" sz="1800"/>
              <a:t>Visual and spatial information</a:t>
            </a:r>
            <a:endParaRPr sz="1800"/>
          </a:p>
          <a:p>
            <a:pPr marL="457200" lvl="0" indent="-342900" algn="l" rtl="0">
              <a:spcBef>
                <a:spcPts val="0"/>
              </a:spcBef>
              <a:spcAft>
                <a:spcPts val="0"/>
              </a:spcAft>
              <a:buSzPts val="1800"/>
              <a:buChar char="▷"/>
            </a:pPr>
            <a:r>
              <a:rPr lang="en" sz="1800"/>
              <a:t>Central executive</a:t>
            </a:r>
            <a:endParaRPr sz="1800"/>
          </a:p>
          <a:p>
            <a:pPr marL="914400" lvl="1" indent="-342900" algn="l" rtl="0">
              <a:spcBef>
                <a:spcPts val="0"/>
              </a:spcBef>
              <a:spcAft>
                <a:spcPts val="0"/>
              </a:spcAft>
              <a:buSzPts val="1800"/>
              <a:buChar char="○"/>
            </a:pPr>
            <a:r>
              <a:rPr lang="en" sz="1800"/>
              <a:t>Retrieves information from LTM and coordinates phonological loop and visuospatial sketch pad; not for storing information, but for managing its use in the other parts of working memory</a:t>
            </a:r>
            <a:endParaRPr sz="1800"/>
          </a:p>
          <a:p>
            <a:pPr marL="457200" lvl="0" indent="-342900" algn="l" rtl="0">
              <a:spcBef>
                <a:spcPts val="0"/>
              </a:spcBef>
              <a:spcAft>
                <a:spcPts val="0"/>
              </a:spcAft>
              <a:buSzPts val="1800"/>
              <a:buChar char="▷"/>
            </a:pPr>
            <a:r>
              <a:rPr lang="en" sz="1800"/>
              <a:t>Episodic buffer</a:t>
            </a:r>
            <a:endParaRPr sz="1800"/>
          </a:p>
          <a:p>
            <a:pPr marL="914400" lvl="1" indent="-342900" algn="l" rtl="0">
              <a:spcBef>
                <a:spcPts val="0"/>
              </a:spcBef>
              <a:spcAft>
                <a:spcPts val="0"/>
              </a:spcAft>
              <a:buSzPts val="1800"/>
              <a:buChar char="○"/>
            </a:pPr>
            <a:r>
              <a:rPr lang="en" sz="1800"/>
              <a:t>Can store information &amp; connects to LTM</a:t>
            </a:r>
            <a:endParaRPr sz="1800"/>
          </a:p>
          <a:p>
            <a:pPr marL="0" lvl="0" indent="0" algn="l" rtl="0">
              <a:spcBef>
                <a:spcPts val="600"/>
              </a:spcBef>
              <a:spcAft>
                <a:spcPts val="0"/>
              </a:spcAft>
              <a:buNone/>
            </a:pPr>
            <a:endParaRPr sz="1800"/>
          </a:p>
        </p:txBody>
      </p:sp>
      <p:pic>
        <p:nvPicPr>
          <p:cNvPr id="130" name="Google Shape;130;p19"/>
          <p:cNvPicPr preferRelativeResize="0"/>
          <p:nvPr/>
        </p:nvPicPr>
        <p:blipFill rotWithShape="1">
          <a:blip r:embed="rId3">
            <a:alphaModFix/>
          </a:blip>
          <a:srcRect b="22588"/>
          <a:stretch/>
        </p:blipFill>
        <p:spPr>
          <a:xfrm>
            <a:off x="5935950" y="724200"/>
            <a:ext cx="3044350" cy="1847550"/>
          </a:xfrm>
          <a:prstGeom prst="rect">
            <a:avLst/>
          </a:prstGeom>
          <a:noFill/>
          <a:ln>
            <a:noFill/>
          </a:ln>
        </p:spPr>
      </p:pic>
      <p:pic>
        <p:nvPicPr>
          <p:cNvPr id="131" name="Google Shape;131;p19"/>
          <p:cNvPicPr preferRelativeResize="0"/>
          <p:nvPr/>
        </p:nvPicPr>
        <p:blipFill>
          <a:blip r:embed="rId4">
            <a:alphaModFix/>
          </a:blip>
          <a:stretch>
            <a:fillRect/>
          </a:stretch>
        </p:blipFill>
        <p:spPr>
          <a:xfrm>
            <a:off x="5973850" y="2799919"/>
            <a:ext cx="3044350" cy="1671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Brain Training</a:t>
            </a:r>
            <a:endParaRPr/>
          </a:p>
        </p:txBody>
      </p:sp>
      <p:sp>
        <p:nvSpPr>
          <p:cNvPr id="137" name="Google Shape;137;p2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Evaluate the claims proposed by brain training programs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 Training</a:t>
            </a:r>
            <a:endParaRPr/>
          </a:p>
        </p:txBody>
      </p:sp>
      <p:sp>
        <p:nvSpPr>
          <p:cNvPr id="143" name="Google Shape;143;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How many of you have heard the claim that ‘Brain training makes you smarter’ or some version of it? </a:t>
            </a:r>
            <a:endParaRPr/>
          </a:p>
          <a:p>
            <a:pPr marL="914400" lvl="1" indent="-381000" algn="l" rtl="0">
              <a:spcBef>
                <a:spcPts val="0"/>
              </a:spcBef>
              <a:spcAft>
                <a:spcPts val="0"/>
              </a:spcAft>
              <a:buSzPts val="2400"/>
              <a:buChar char="○"/>
            </a:pPr>
            <a:r>
              <a:rPr lang="en"/>
              <a:t>Where? What versions? </a:t>
            </a:r>
            <a:endParaRPr/>
          </a:p>
          <a:p>
            <a:pPr marL="914400" lvl="1" indent="-381000" algn="l" rtl="0">
              <a:spcBef>
                <a:spcPts val="0"/>
              </a:spcBef>
              <a:spcAft>
                <a:spcPts val="0"/>
              </a:spcAft>
              <a:buSzPts val="2400"/>
              <a:buChar char="○"/>
            </a:pPr>
            <a:r>
              <a:rPr lang="en"/>
              <a:t>Do you believe it? </a:t>
            </a:r>
            <a:endParaRPr/>
          </a:p>
          <a:p>
            <a:pPr marL="914400" lvl="1" indent="-381000" algn="l" rtl="0">
              <a:spcBef>
                <a:spcPts val="0"/>
              </a:spcBef>
              <a:spcAft>
                <a:spcPts val="0"/>
              </a:spcAft>
              <a:buSzPts val="2400"/>
              <a:buChar char="○"/>
            </a:pPr>
            <a:r>
              <a:rPr lang="en"/>
              <a:t>Do you think others would believe it? </a:t>
            </a:r>
            <a:endParaRPr/>
          </a:p>
          <a:p>
            <a:pPr marL="914400" lvl="1" indent="-381000" algn="l" rtl="0">
              <a:spcBef>
                <a:spcPts val="0"/>
              </a:spcBef>
              <a:spcAft>
                <a:spcPts val="0"/>
              </a:spcAft>
              <a:buSzPts val="2400"/>
              <a:buChar char="○"/>
            </a:pPr>
            <a:r>
              <a:rPr lang="en"/>
              <a:t>Why would someone believe it?</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4208</Words>
  <Application>Microsoft Office PowerPoint</Application>
  <PresentationFormat>On-screen Show (16:9)</PresentationFormat>
  <Paragraphs>558</Paragraphs>
  <Slides>66</Slides>
  <Notes>65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Lato</vt:lpstr>
      <vt:lpstr>Source Sans Pro</vt:lpstr>
      <vt:lpstr>Raleway</vt:lpstr>
      <vt:lpstr>Arial</vt:lpstr>
      <vt:lpstr>Antonio template</vt:lpstr>
      <vt:lpstr>PSY102: Introduction to Cognitive Psychology Day 11 (05/30/19): LTM Structure (Episodic Memory) </vt:lpstr>
      <vt:lpstr>Today’s Goals + Agenda</vt:lpstr>
      <vt:lpstr>Checking In + Feedback</vt:lpstr>
      <vt:lpstr>Reverse Outline - Multiple Paragraphs SciComm Piece</vt:lpstr>
      <vt:lpstr>From Minute Paper:</vt:lpstr>
      <vt:lpstr>STM vs. working memory</vt:lpstr>
      <vt:lpstr>STM vs. working memory Baddeley’s revised model w/ episodic buffer</vt:lpstr>
      <vt:lpstr>Brain Training</vt:lpstr>
      <vt:lpstr>Brain Training</vt:lpstr>
      <vt:lpstr>“Brain Training makes you smarter”</vt:lpstr>
      <vt:lpstr>With the two handouts...</vt:lpstr>
      <vt:lpstr>Brain Training: Pro</vt:lpstr>
      <vt:lpstr>Brain Training: Against</vt:lpstr>
      <vt:lpstr>Brain Training: In Sum</vt:lpstr>
      <vt:lpstr>SciComm: Science Summary</vt:lpstr>
      <vt:lpstr>Science Summary Piece</vt:lpstr>
      <vt:lpstr>Long-Term Memory Structure</vt:lpstr>
      <vt:lpstr>Key Terms</vt:lpstr>
      <vt:lpstr>Demo: Serial Position Curve</vt:lpstr>
      <vt:lpstr>Check Answers</vt:lpstr>
      <vt:lpstr>Serial Position Curve</vt:lpstr>
      <vt:lpstr>Subdivisions of Memory</vt:lpstr>
      <vt:lpstr>Subdivisions of Memory</vt:lpstr>
      <vt:lpstr>Subdivisions of Memory</vt:lpstr>
      <vt:lpstr>Subdivisions of Memory</vt:lpstr>
      <vt:lpstr>Subdivisions of Memory</vt:lpstr>
      <vt:lpstr>Trivia: Fact</vt:lpstr>
      <vt:lpstr>What’s Declarative/Explicit?</vt:lpstr>
      <vt:lpstr>Episodic vs. Semantic</vt:lpstr>
      <vt:lpstr>Nondeclarative/Implicit</vt:lpstr>
      <vt:lpstr>Procedural</vt:lpstr>
      <vt:lpstr>Priming</vt:lpstr>
      <vt:lpstr>Classical conditioning</vt:lpstr>
      <vt:lpstr>Evidence for LTM: Structure Model</vt:lpstr>
      <vt:lpstr>Types of Amnesia</vt:lpstr>
      <vt:lpstr>Clive Wearing</vt:lpstr>
      <vt:lpstr>H.M.</vt:lpstr>
      <vt:lpstr>PowerPoint Presentation</vt:lpstr>
      <vt:lpstr>H.M.</vt:lpstr>
      <vt:lpstr>H.M. Mirror Tracing</vt:lpstr>
      <vt:lpstr>Single Dissociation</vt:lpstr>
      <vt:lpstr>Double Dissociations</vt:lpstr>
      <vt:lpstr>Double Dissociations - EX.</vt:lpstr>
      <vt:lpstr>Episodic vs. Semantic</vt:lpstr>
      <vt:lpstr>Episodic vs. Procedural</vt:lpstr>
      <vt:lpstr>Episodic vs. Procedural</vt:lpstr>
      <vt:lpstr>Episodic vs. (Perceptual) Priming</vt:lpstr>
      <vt:lpstr>Short-Term Memory vs. LTM</vt:lpstr>
      <vt:lpstr>If you can’t find a neuropsych patient...</vt:lpstr>
      <vt:lpstr>Subdivisions of Memory</vt:lpstr>
      <vt:lpstr>Subdivisions of Memory</vt:lpstr>
      <vt:lpstr>Ben-Yakov &amp; Henson (2018)</vt:lpstr>
      <vt:lpstr>Uitvlugt and Healey (2018)</vt:lpstr>
      <vt:lpstr>Today’s Goals + Agenda</vt:lpstr>
      <vt:lpstr>Tomorrow’s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11 (05/30/19): LTM Structure (Episodic Memory)</dc:title>
  <dc:creator>chbejjani</dc:creator>
  <cp:lastModifiedBy>chbejjani</cp:lastModifiedBy>
  <cp:revision>4</cp:revision>
  <dcterms:modified xsi:type="dcterms:W3CDTF">2019-06-02T20:15:41Z</dcterms:modified>
</cp:coreProperties>
</file>