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9144000" cy="5143500" type="screen16x9"/>
  <p:notesSz cx="7010400" cy="9296400"/>
  <p:embeddedFontLst>
    <p:embeddedFont>
      <p:font typeface="Lato" panose="020B0604020202020204" charset="0"/>
      <p:regular r:id="rId61"/>
      <p:bold r:id="rId62"/>
      <p:italic r:id="rId63"/>
      <p:boldItalic r:id="rId64"/>
    </p:embeddedFont>
    <p:embeddedFont>
      <p:font typeface="Raleway" panose="020B0604020202020204" charset="0"/>
      <p:regular r:id="rId65"/>
      <p:bold r:id="rId66"/>
      <p:italic r:id="rId67"/>
      <p:boldItalic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233" autoAdjust="0"/>
  </p:normalViewPr>
  <p:slideViewPr>
    <p:cSldViewPr snapToGrid="0">
      <p:cViewPr varScale="1">
        <p:scale>
          <a:sx n="107" d="100"/>
          <a:sy n="107" d="100"/>
        </p:scale>
        <p:origin x="1734"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3.fntdata"/><Relationship Id="rId68" Type="http://schemas.openxmlformats.org/officeDocument/2006/relationships/font" Target="fonts/font8.fnt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4.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2.fntdata"/><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youtube.com/watch?v=AhK0EX4G018"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abc.net.au/radionational/programs/allinthemind/a-highly-superior-memory/11021088#transcript"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www.abc.net.au/radionational/programs/allinthemind/a-highly-superior-memory/11021088#transcript"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journals-sagepub-com.proxy.lib.duke.edu/doi/full/10.1177/0956797618778831"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www.sciencedirect.com/science/article/pii/S002839321500158X"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8a52fe47f_0_2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8a52fe47f_0_2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8a52fe47f_0_2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8a52fe47f_0_2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•Hebb (1948)</a:t>
            </a:r>
            <a:endParaRPr/>
          </a:p>
          <a:p>
            <a:pPr marL="0" indent="0">
              <a:buNone/>
            </a:pPr>
            <a:r>
              <a:rPr lang="en"/>
              <a:t>–Learning and memory represented in the brain by physiological changes at the synapse</a:t>
            </a:r>
            <a:endParaRPr/>
          </a:p>
          <a:p>
            <a:pPr marL="0" indent="0">
              <a:buNone/>
            </a:pPr>
            <a:r>
              <a:rPr lang="en"/>
              <a:t>–Neural record of experience</a:t>
            </a:r>
            <a:endParaRPr/>
          </a:p>
          <a:p>
            <a:pPr marL="0" indent="0">
              <a:buNone/>
            </a:pPr>
            <a:endParaRPr/>
          </a:p>
          <a:p>
            <a:pPr marL="0" indent="0">
              <a:buClr>
                <a:schemeClr val="dk1"/>
              </a:buClr>
              <a:buNone/>
            </a:pPr>
            <a:r>
              <a:rPr lang="en"/>
              <a:t>Image credit:</a:t>
            </a:r>
            <a:endParaRPr/>
          </a:p>
          <a:p>
            <a:pPr marL="0" indent="0">
              <a:buClr>
                <a:schemeClr val="dk1"/>
              </a:buClr>
              <a:buNone/>
            </a:pPr>
            <a:r>
              <a:rPr lang="en"/>
              <a:t>https://bmcneurosci.biomedcentral.com/articles/10.1186/1471-2202-13-124, Kim et al., 2012</a:t>
            </a:r>
            <a:endParaRPr/>
          </a:p>
          <a:p>
            <a:pPr marL="0" indent="0">
              <a:buClr>
                <a:schemeClr val="dk1"/>
              </a:buClr>
              <a:buNone/>
            </a:pPr>
            <a:r>
              <a:rPr lang="en"/>
              <a:t>Link between repetition suppression and LTP = Grill-Spector et al., 2006</a:t>
            </a:r>
            <a:endParaRPr/>
          </a:p>
          <a:p>
            <a:pPr marL="0" indent="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58a52fe47f_0_3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58a52fe47f_0_32: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8a52fe47f_0_3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58a52fe47f_0_37: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8a52fe47f_0_4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8a52fe47f_0_4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8a52fe47f_0_4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8a52fe47f_0_48: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8a52fe47f_0_5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8a52fe47f_0_5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u="sng">
                <a:solidFill>
                  <a:schemeClr val="hlink"/>
                </a:solidFill>
                <a:hlinkClick r:id="rId3"/>
              </a:rPr>
              <a:t>https://www.youtube.com/watch?v=AhK0EX4G018</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8a52fe47f_0_15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8a52fe47f_0_15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8b1c8d456_0_11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58b1c8d456_0_11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8b1c8d456_0_11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8b1c8d456_0_118: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8a52fe47f_0_14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8a52fe47f_0_148: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8b1c8d456_0_12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8b1c8d456_0_12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8b1c8d456_0_13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58b1c8d456_0_13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8b1c8d456_0_13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58b1c8d456_0_137: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8b1c8d456_0_14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58b1c8d456_0_14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58b1c8d456_0_14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58b1c8d456_0_14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8b1c8d456_0_15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58b1c8d456_0_15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58b1c8d456_0_16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58b1c8d456_0_162: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a:t>•Self-image hypothesis</a:t>
            </a:r>
            <a:endParaRPr/>
          </a:p>
          <a:p>
            <a:pPr marL="0" indent="0">
              <a:buClr>
                <a:schemeClr val="dk1"/>
              </a:buClr>
              <a:buNone/>
            </a:pPr>
            <a:r>
              <a:rPr lang="en"/>
              <a:t>–Memory is enhanced for events that occur as a person’s self-image or life identity is being formed</a:t>
            </a:r>
            <a:endParaRPr/>
          </a:p>
          <a:p>
            <a:pPr marL="0" indent="0">
              <a:buClr>
                <a:schemeClr val="dk1"/>
              </a:buClr>
              <a:buNone/>
            </a:pPr>
            <a:r>
              <a:rPr lang="en"/>
              <a:t>–People assume identities during adolescence and young adulthood</a:t>
            </a:r>
            <a:endParaRPr/>
          </a:p>
          <a:p>
            <a:pPr marL="0" indent="0">
              <a:buClr>
                <a:schemeClr val="dk1"/>
              </a:buClr>
              <a:buNone/>
            </a:pPr>
            <a:r>
              <a:rPr lang="en"/>
              <a:t>•Many transitions occur between ages 10 and 30</a:t>
            </a:r>
            <a:endParaRPr/>
          </a:p>
          <a:p>
            <a:pPr marL="0" indent="0">
              <a:buNone/>
            </a:pPr>
            <a:endParaRPr/>
          </a:p>
          <a:p>
            <a:pPr marL="0" indent="0">
              <a:buNone/>
            </a:pPr>
            <a:r>
              <a:rPr lang="en"/>
              <a:t>•Cognitive hypothesis</a:t>
            </a:r>
            <a:endParaRPr/>
          </a:p>
          <a:p>
            <a:pPr marL="0" indent="0">
              <a:buNone/>
            </a:pPr>
            <a:r>
              <a:rPr lang="en"/>
              <a:t>–Encoding is better during periods of rapid change that are followed by stability</a:t>
            </a:r>
            <a:endParaRPr/>
          </a:p>
          <a:p>
            <a:pPr marL="0" indent="0">
              <a:buNone/>
            </a:pPr>
            <a:r>
              <a:rPr lang="en"/>
              <a:t>–Evidence from those who emigrated to the US after young adulthood indicates reminiscence bump is shifted</a:t>
            </a:r>
            <a:endParaRPr/>
          </a:p>
          <a:p>
            <a:pPr marL="0" indent="0">
              <a:buNone/>
            </a:pPr>
            <a:endParaRPr/>
          </a:p>
          <a:p>
            <a:pPr marL="0" indent="0">
              <a:buNone/>
            </a:pPr>
            <a:r>
              <a:rPr lang="en"/>
              <a:t>•Cultural life-script hypothesis</a:t>
            </a:r>
            <a:endParaRPr/>
          </a:p>
          <a:p>
            <a:pPr marL="0" indent="0">
              <a:buNone/>
            </a:pPr>
            <a:r>
              <a:rPr lang="en"/>
              <a:t>•Each person has</a:t>
            </a:r>
            <a:endParaRPr/>
          </a:p>
          <a:p>
            <a:pPr marL="0" indent="0">
              <a:buNone/>
            </a:pPr>
            <a:r>
              <a:rPr lang="en"/>
              <a:t>–A personal life story</a:t>
            </a:r>
            <a:endParaRPr/>
          </a:p>
          <a:p>
            <a:pPr marL="0" indent="0">
              <a:buNone/>
            </a:pPr>
            <a:r>
              <a:rPr lang="en"/>
              <a:t>–An understanding of culturally expected events</a:t>
            </a:r>
            <a:endParaRPr/>
          </a:p>
          <a:p>
            <a:pPr marL="0" indent="0">
              <a:buNone/>
            </a:pPr>
            <a:r>
              <a:rPr lang="en"/>
              <a:t>•Personal events are easier to recall when they fit the cultural life script</a:t>
            </a:r>
            <a:endParaRPr/>
          </a:p>
          <a:p>
            <a:pPr marL="0" indent="0">
              <a:buNone/>
            </a:pPr>
            <a:endParaRPr/>
          </a:p>
          <a:p>
            <a:pPr marL="0" indent="0">
              <a:buClr>
                <a:schemeClr val="dk1"/>
              </a:buClr>
              <a:buNone/>
            </a:pPr>
            <a:endParaRPr/>
          </a:p>
          <a:p>
            <a:pPr marL="0" indent="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58b1c8d456_0_17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58b1c8d456_0_17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-cortisol enhances memory for emotional but not neutral stimuli</a:t>
            </a:r>
            <a:endParaRPr/>
          </a:p>
          <a:p>
            <a:pPr marL="0" indent="0">
              <a:buNone/>
            </a:pPr>
            <a:r>
              <a:rPr lang="en"/>
              <a:t>-weapons focus, flashbulb memories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58b1c8d456_0_17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58b1c8d456_0_177: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58b1c8d456_0_18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8b1c8d456_0_18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8a52fe47f_0_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8a52fe47f_0_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58b1c8d456_0_19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58b1c8d456_0_19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-subjective sense of remembering (vividness of memory, confidence it’s accurate, sense of reliving) but then causing decrease in memory for details</a:t>
            </a:r>
            <a:endParaRPr/>
          </a:p>
          <a:p>
            <a:pPr marL="0" indent="0">
              <a:buNone/>
            </a:pPr>
            <a:endParaRPr/>
          </a:p>
          <a:p>
            <a:pPr marL="0" indent="0">
              <a:buNone/>
            </a:pPr>
            <a:r>
              <a:rPr lang="en"/>
              <a:t>-here participants: 67 percent of emotional pictures got confidence rating of 6+, while only 51 percent for neutral pictures</a:t>
            </a:r>
            <a:endParaRPr/>
          </a:p>
          <a:p>
            <a:pPr marL="0" indent="0">
              <a:buNone/>
            </a:pPr>
            <a:r>
              <a:rPr lang="en"/>
              <a:t>-Yet despite increased recollection (remember responses), they are actually less accurate at remembering the detail associated with the memory (i.e., the color surrounding the frame)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8b1c8d456_0_19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8b1c8d456_0_198: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58b1c8d456_0_20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58b1c8d456_0_20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8b1c8d456_0_1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8b1c8d456_0_1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u="sng">
                <a:solidFill>
                  <a:schemeClr val="hlink"/>
                </a:solidFill>
                <a:hlinkClick r:id="rId3"/>
              </a:rPr>
              <a:t>https://www.abc.net.au/radionational/programs/allinthemind/a-highly-superior-memory/11021088#transcript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8b1c8d456_0_6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58b1c8d456_0_6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u="sng">
                <a:solidFill>
                  <a:schemeClr val="hlink"/>
                </a:solidFill>
                <a:hlinkClick r:id="rId3"/>
              </a:rPr>
              <a:t>https://www.abc.net.au/radionational/programs/allinthemind/a-highly-superior-memory/11021088#transcript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58b1c8d456_0_3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58b1c8d456_0_32: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u="sng">
                <a:solidFill>
                  <a:schemeClr val="hlink"/>
                </a:solidFill>
                <a:hlinkClick r:id="rId3"/>
              </a:rPr>
              <a:t>https://journals-sagepub-com.proxy.lib.duke.edu/doi/full/10.1177/0956797618778831</a:t>
            </a:r>
            <a:endParaRPr/>
          </a:p>
          <a:p>
            <a:pPr marL="0" indent="0">
              <a:buNone/>
            </a:pPr>
            <a:endParaRPr/>
          </a:p>
          <a:p>
            <a:pPr marL="0" indent="0">
              <a:buNone/>
            </a:pPr>
            <a:r>
              <a:rPr lang="en"/>
              <a:t>They were instructed to recall and then type a title and description (in the box provided) of their very earliest memory. The title was to be only a few words in length but of sufficient specificity that if they read it again, it would remind them of the memory they had recalled. The memory description was to be about a paragraph or so in length. The memory itself had to be one that they were certain they remembered. It should not be based on, for example, a family photograph, family story, or any source other than direct experience. The memory had to be for a specific one-off event that lasted no longer than minutes or hours. It was specifically emphasized that the memory should not be of a routine or repeated event. After entering the title and memory description, respondents were then asked to enter, in years, the age they believed they were in the memory. Following this, the respondents answered a series of questions regarding the recollective qualities of the memory (see the Supplemental Material for details).</a:t>
            </a:r>
            <a:endParaRPr/>
          </a:p>
          <a:p>
            <a:pPr marL="0" indent="0">
              <a:buNone/>
            </a:pPr>
            <a:endParaRPr/>
          </a:p>
          <a:p>
            <a:pPr marL="0" indent="0">
              <a:buNone/>
            </a:pPr>
            <a:r>
              <a:rPr lang="en"/>
              <a:t> (1) Is the memory seen from a field perspective (approximating your original point-of-view) or from an observer perspective in which you “see” yourself in the memory? Responses to this question were optional and if respondents felt they could not make this judgment they left the boxes unchecked. (2) How vivid is the memory? (3) How intense was your emotional response to the remembered event? (4) How often have you talked and thought about this memory? (5) How old were you when the remembered event happened (in years)? Questions 2 and 4 were answered by checking a box on a 5-point scale where 1=low, 3=moderate, and 5=high, intermediate numbers were used for more fine-grained answers. Question 3 was answered by checking a box on a 2-point scale where 1 was “not very intense”, and 2 was “very intense”.</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58b1c8d456_0_7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58b1c8d456_0_7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58b1c8d456_0_4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58b1c8d456_0_4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“Thus, the age at encoding of most memories fell in the predicted range, 2 years to 5 years old; however, the second largest group of memories had ages at encoding that were unexpectedly early, falling in the period of 2 years and less, and these were greater in number than improbably late memories dating to 6 years and older.”</a:t>
            </a:r>
            <a:endParaRPr/>
          </a:p>
          <a:p>
            <a:pPr marL="0" indent="0">
              <a:buNone/>
            </a:pPr>
            <a:endParaRPr/>
          </a:p>
          <a:p>
            <a:pPr marL="0" indent="0">
              <a:buNone/>
            </a:pPr>
            <a:r>
              <a:rPr lang="en"/>
              <a:t>“These means were reliably different, t(1695) = 6.02, p &lt; .001, d = 0.19, 95% CI = [0.13, 0.25]), showing that the older group had reliably earlier first memories than the younger group.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58b1c8d456_0_4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58b1c8d456_0_4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“It is hypothesized that early memories are fragments of memories (Bruce et al., 2000), lacking rich and detailed descriptions. “</a:t>
            </a:r>
            <a:endParaRPr/>
          </a:p>
          <a:p>
            <a:pPr marL="0" indent="0">
              <a:buNone/>
            </a:pPr>
            <a:endParaRPr/>
          </a:p>
          <a:p>
            <a:pPr marL="0" indent="0">
              <a:buNone/>
            </a:pPr>
            <a:r>
              <a:rPr lang="en"/>
              <a:t>“ improbably early memories had a reliably shorter word count than improbably late memories (M = 70.33, 95% CI = [65.78, 74.88]; p &lt; .001, b = 0.025, 95% CI = [0.011, 0.039])”</a:t>
            </a:r>
            <a:endParaRPr/>
          </a:p>
          <a:p>
            <a:pPr marL="0" indent="0">
              <a:buNone/>
            </a:pPr>
            <a:endParaRPr/>
          </a:p>
          <a:p>
            <a:pPr marL="0" indent="0">
              <a:buNone/>
            </a:pPr>
            <a:r>
              <a:rPr lang="en"/>
              <a:t>“In Table 1, it can be seen that 100% of descriptions of improbably early memories fit into one of three categories, the dominant category being memory descriptions in which a pram (baby carriage) featured across various contexts”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58b1c8d456_0_5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8b1c8d456_0_5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Memory is constructed!!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8a52fe47f_1_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8a52fe47f_1_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58b1c8d456_0_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58b1c8d456_0_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u="sng">
                <a:solidFill>
                  <a:schemeClr val="hlink"/>
                </a:solidFill>
                <a:hlinkClick r:id="rId3"/>
              </a:rPr>
              <a:t>https://www.sciencedirect.com/science/article/pii/S002839321500158X</a:t>
            </a:r>
            <a:endParaRPr/>
          </a:p>
          <a:p>
            <a:pPr marL="0" indent="0">
              <a:buNone/>
            </a:pPr>
            <a:endParaRPr/>
          </a:p>
          <a:p>
            <a:pPr marL="0" indent="0">
              <a:buClr>
                <a:schemeClr val="dk1"/>
              </a:buClr>
              <a:buNone/>
            </a:pPr>
            <a:r>
              <a:rPr lang="en"/>
              <a:t>–Remember/Know procedure</a:t>
            </a:r>
            <a:endParaRPr/>
          </a:p>
          <a:p>
            <a:pPr marL="0" indent="0">
              <a:buClr>
                <a:schemeClr val="dk1"/>
              </a:buClr>
              <a:buNone/>
            </a:pPr>
            <a:r>
              <a:rPr lang="en"/>
              <a:t>•Remember if a stimulus is familiar and the circumstance under which it was encountered?</a:t>
            </a:r>
            <a:endParaRPr/>
          </a:p>
          <a:p>
            <a:pPr marL="0" indent="0">
              <a:buClr>
                <a:schemeClr val="dk1"/>
              </a:buClr>
              <a:buNone/>
            </a:pPr>
            <a:r>
              <a:rPr lang="en"/>
              <a:t>•Know if the stimulus is familiar but don’t remember experiencing it earlier?</a:t>
            </a:r>
            <a:endParaRPr/>
          </a:p>
          <a:p>
            <a:pPr marL="0" indent="0">
              <a:buClr>
                <a:schemeClr val="dk1"/>
              </a:buClr>
              <a:buNone/>
            </a:pPr>
            <a:r>
              <a:rPr lang="en"/>
              <a:t>•Don’t remember the stimulus at all</a:t>
            </a:r>
            <a:endParaRPr/>
          </a:p>
          <a:p>
            <a:pPr marL="0" indent="0">
              <a:buNone/>
            </a:pPr>
            <a:endParaRPr/>
          </a:p>
          <a:p>
            <a:pPr marL="0" indent="0">
              <a:buNone/>
            </a:pPr>
            <a:r>
              <a:rPr lang="en"/>
              <a:t>“humorous word-definition pairings (e.g., “A talkative featherbrain–parakeet”) presented either auditorily or visually; 72 humorous definitions were presented in four study blocks. Study items were randomly assigned to tests at 30 min or 24 h delays. At test, participants completed cued recall (i.e., generating the word upon presentation of the definition), old/new recognition (i.e., discriminating previously studied items from unstudied lures), source recall (i.e., determining whether the items were presented auditorily or visually), and remember/know judgements, which refer to subjective reports of recollection of physical or mental associations from encoding (“remember” response) versus familiarity with the studied item in the absence of recollection (“know” response)</a:t>
            </a:r>
            <a:endParaRPr/>
          </a:p>
          <a:p>
            <a:pPr marL="0" indent="0">
              <a:buNone/>
            </a:pPr>
            <a:endParaRPr/>
          </a:p>
          <a:p>
            <a:pPr marL="0" indent="0">
              <a:buNone/>
            </a:pPr>
            <a:r>
              <a:rPr lang="en"/>
              <a:t>“These details were assigned to one of five detail categories (event, place, time, perceptual, and emotion/thought) that were summed to form an internal detail composite score (see Levine et al., 2002). To avoid subjectivity in detail categorization, the AI scoring instructions stipulate that any detail that could reasonably be interpreted to reflect episodic re-experiencing be scored as “internal.” Otherwise, details were considered “external,” and consisted of semantic facts (factual information or extended events that did not require recollection of a specific time and place), autobiographical events tangential or unrelated to the main event, repetitions, or other metacognitive statements (“I can't remember”) or editorializing (“It was the best of times”)</a:t>
            </a:r>
            <a:endParaRPr/>
          </a:p>
          <a:p>
            <a:pPr marL="0" indent="0">
              <a:buNone/>
            </a:pPr>
            <a:endParaRPr/>
          </a:p>
          <a:p>
            <a:pPr marL="0" indent="0">
              <a:buNone/>
            </a:pPr>
            <a:r>
              <a:rPr lang="en"/>
              <a:t>“Finally, participants provided subjective ratings for each event, which included the following: (1) how clearly can you visualize this event (1, vague; to 6, highly vivid), (2) how much did your emotional state change from before the event occurred to after it happened (1, no change; to 6, tremendous change), (3) how personally important is this event to you now, and (4) how personally important was this event to you then (1, not important; to 6, of great importance).”</a:t>
            </a:r>
            <a:endParaRPr/>
          </a:p>
          <a:p>
            <a:pPr marL="0" indent="0">
              <a:buNone/>
            </a:pPr>
            <a:endParaRPr/>
          </a:p>
          <a:p>
            <a:pPr marL="0" indent="0">
              <a:buNone/>
            </a:pPr>
            <a:endParaRPr/>
          </a:p>
          <a:p>
            <a:pPr marL="0" indent="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58b1c8d456_0_8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58b1c8d456_0_8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8b1c8d456_0_9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8b1c8d456_0_9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58b1c8d456_0_10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58b1c8d456_0_10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58b1c8d456_0_9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58b1c8d456_0_9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The SDAM cases' profile of laboratory memory test scores was notable for impaired recovery of visual information. Their delayed complex figure recall was uniformly poor. Whereas comparison subjects tended to be more accurate at identifying the visual than auditory presentation modality of verbal paired associates, all of the SDAM cases showed the opposite pattern, with impairment for visually presented items, particularly after 24 h</a:t>
            </a:r>
            <a:endParaRPr/>
          </a:p>
          <a:p>
            <a:pPr marL="0" indent="0">
              <a:buNone/>
            </a:pPr>
            <a:endParaRPr/>
          </a:p>
          <a:p>
            <a:pPr marL="0" indent="0">
              <a:buClr>
                <a:schemeClr val="dk1"/>
              </a:buClr>
              <a:buNone/>
            </a:pPr>
            <a:r>
              <a:rPr lang="en"/>
              <a:t>The SDAM cases' production of internal details (i.e., details specific in time and place) on the AI was significantly different from comparison participants for the teenage and childhood time periods only..</a:t>
            </a:r>
            <a:endParaRPr/>
          </a:p>
          <a:p>
            <a:pPr marL="0" indent="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5936e2ccd9_0_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5936e2ccd9_0_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58b1c8d456_0_2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58b1c8d456_0_22: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58b1c8d456_0_2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58b1c8d456_0_27: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58b1c8d456_0_25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58b1c8d456_0_25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58b1c8d456_0_24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58b1c8d456_0_24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8b1c8d456_0_26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58b1c8d456_0_26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58b1c8d456_0_24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58b1c8d456_0_24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8b1c8d456_0_25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58b1c8d456_0_25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58b1c8d456_0_21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58b1c8d456_0_21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58b1c8d456_0_21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58b1c8d456_0_21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58b1c8d456_0_22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58b1c8d456_0_22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58b1c8d456_0_23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58b1c8d456_0_23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58b1c8d456_0_23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58b1c8d456_0_23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58b1c8d456_0_23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58b1c8d456_0_23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58b1c8d456_0_22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58b1c8d456_0_22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58a52fe47f_0_14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58a52fe47f_0_14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8a52fe47f_0_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8a52fe47f_0_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8a52fe47f_0_1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58a52fe47f_0_1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a:t>•Elaborate - associate what you are learning to what you already know</a:t>
            </a:r>
            <a:endParaRPr/>
          </a:p>
          <a:p>
            <a:pPr marL="0" indent="0">
              <a:buClr>
                <a:schemeClr val="dk1"/>
              </a:buClr>
              <a:buNone/>
            </a:pPr>
            <a:r>
              <a:rPr lang="en"/>
              <a:t>•Generate and test – The generation effect</a:t>
            </a:r>
            <a:endParaRPr/>
          </a:p>
          <a:p>
            <a:pPr marL="0" indent="0">
              <a:buClr>
                <a:schemeClr val="dk1"/>
              </a:buClr>
              <a:buNone/>
            </a:pPr>
            <a:r>
              <a:rPr lang="en"/>
              <a:t>•Take breaks</a:t>
            </a:r>
            <a:endParaRPr/>
          </a:p>
          <a:p>
            <a:pPr marL="0" indent="0">
              <a:buClr>
                <a:schemeClr val="dk1"/>
              </a:buClr>
              <a:buNone/>
            </a:pPr>
            <a:r>
              <a:rPr lang="en"/>
              <a:t>–Memory is better for multiple short study sessions (the spacing effect)</a:t>
            </a:r>
            <a:endParaRPr/>
          </a:p>
          <a:p>
            <a:pPr marL="0" indent="0">
              <a:buClr>
                <a:schemeClr val="dk1"/>
              </a:buClr>
              <a:buNone/>
            </a:pPr>
            <a:r>
              <a:rPr lang="en"/>
              <a:t>–Consolidation is enhanced if you sleep after studying (in other words, no all nighters!)</a:t>
            </a:r>
            <a:endParaRPr/>
          </a:p>
          <a:p>
            <a:pPr marL="0" indent="0">
              <a:buClr>
                <a:schemeClr val="dk1"/>
              </a:buClr>
              <a:buNone/>
            </a:pPr>
            <a:r>
              <a:rPr lang="en"/>
              <a:t>•Avoid the “illusion of learning”</a:t>
            </a:r>
            <a:endParaRPr/>
          </a:p>
          <a:p>
            <a:pPr marL="0" indent="0">
              <a:buClr>
                <a:schemeClr val="dk1"/>
              </a:buClr>
              <a:buNone/>
            </a:pPr>
            <a:r>
              <a:rPr lang="en"/>
              <a:t>–Familiarity does not mean comprehension</a:t>
            </a:r>
            <a:endParaRPr/>
          </a:p>
          <a:p>
            <a:pPr marL="0" indent="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8a52fe47f_0_1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8a52fe47f_0_1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lstStyle>
            <a:lvl1pPr lvl="0">
              <a:spcBef>
                <a:spcPts val="0"/>
              </a:spcBef>
              <a:spcAft>
                <a:spcPts val="0"/>
              </a:spcAft>
              <a:buClr>
                <a:srgbClr val="2185C5"/>
              </a:buClr>
              <a:buSzPts val="4800"/>
              <a:buNone/>
              <a:defRPr sz="4800">
                <a:solidFill>
                  <a:srgbClr val="2185C5"/>
                </a:solidFill>
              </a:defRPr>
            </a:lvl1pPr>
            <a:lvl2pPr lvl="1">
              <a:spcBef>
                <a:spcPts val="0"/>
              </a:spcBef>
              <a:spcAft>
                <a:spcPts val="0"/>
              </a:spcAft>
              <a:buClr>
                <a:srgbClr val="2185C5"/>
              </a:buClr>
              <a:buSzPts val="4800"/>
              <a:buNone/>
              <a:defRPr sz="4800">
                <a:solidFill>
                  <a:srgbClr val="2185C5"/>
                </a:solidFill>
              </a:defRPr>
            </a:lvl2pPr>
            <a:lvl3pPr lvl="2">
              <a:spcBef>
                <a:spcPts val="0"/>
              </a:spcBef>
              <a:spcAft>
                <a:spcPts val="0"/>
              </a:spcAft>
              <a:buClr>
                <a:srgbClr val="2185C5"/>
              </a:buClr>
              <a:buSzPts val="4800"/>
              <a:buNone/>
              <a:defRPr sz="4800">
                <a:solidFill>
                  <a:srgbClr val="2185C5"/>
                </a:solidFill>
              </a:defRPr>
            </a:lvl3pPr>
            <a:lvl4pPr lvl="3">
              <a:spcBef>
                <a:spcPts val="0"/>
              </a:spcBef>
              <a:spcAft>
                <a:spcPts val="0"/>
              </a:spcAft>
              <a:buClr>
                <a:srgbClr val="2185C5"/>
              </a:buClr>
              <a:buSzPts val="4800"/>
              <a:buNone/>
              <a:defRPr sz="4800">
                <a:solidFill>
                  <a:srgbClr val="2185C5"/>
                </a:solidFill>
              </a:defRPr>
            </a:lvl4pPr>
            <a:lvl5pPr lvl="4">
              <a:spcBef>
                <a:spcPts val="0"/>
              </a:spcBef>
              <a:spcAft>
                <a:spcPts val="0"/>
              </a:spcAft>
              <a:buClr>
                <a:srgbClr val="2185C5"/>
              </a:buClr>
              <a:buSzPts val="4800"/>
              <a:buNone/>
              <a:defRPr sz="4800">
                <a:solidFill>
                  <a:srgbClr val="2185C5"/>
                </a:solidFill>
              </a:defRPr>
            </a:lvl5pPr>
            <a:lvl6pPr lvl="5">
              <a:spcBef>
                <a:spcPts val="0"/>
              </a:spcBef>
              <a:spcAft>
                <a:spcPts val="0"/>
              </a:spcAft>
              <a:buClr>
                <a:srgbClr val="2185C5"/>
              </a:buClr>
              <a:buSzPts val="4800"/>
              <a:buNone/>
              <a:defRPr sz="4800">
                <a:solidFill>
                  <a:srgbClr val="2185C5"/>
                </a:solidFill>
              </a:defRPr>
            </a:lvl6pPr>
            <a:lvl7pPr lvl="6">
              <a:spcBef>
                <a:spcPts val="0"/>
              </a:spcBef>
              <a:spcAft>
                <a:spcPts val="0"/>
              </a:spcAft>
              <a:buClr>
                <a:srgbClr val="2185C5"/>
              </a:buClr>
              <a:buSzPts val="4800"/>
              <a:buNone/>
              <a:defRPr sz="4800">
                <a:solidFill>
                  <a:srgbClr val="2185C5"/>
                </a:solidFill>
              </a:defRPr>
            </a:lvl7pPr>
            <a:lvl8pPr lvl="7">
              <a:spcBef>
                <a:spcPts val="0"/>
              </a:spcBef>
              <a:spcAft>
                <a:spcPts val="0"/>
              </a:spcAft>
              <a:buClr>
                <a:srgbClr val="2185C5"/>
              </a:buClr>
              <a:buSzPts val="4800"/>
              <a:buNone/>
              <a:defRPr sz="4800">
                <a:solidFill>
                  <a:srgbClr val="2185C5"/>
                </a:solidFill>
              </a:defRPr>
            </a:lvl8pPr>
            <a:lvl9pPr lvl="8">
              <a:spcBef>
                <a:spcPts val="0"/>
              </a:spcBef>
              <a:spcAft>
                <a:spcPts val="0"/>
              </a:spcAft>
              <a:buClr>
                <a:srgbClr val="2185C5"/>
              </a:buClr>
              <a:buSzPts val="4800"/>
              <a:buNone/>
              <a:defRPr sz="4800">
                <a:solidFill>
                  <a:srgbClr val="2185C5"/>
                </a:solidFill>
              </a:defRPr>
            </a:lvl9pPr>
          </a:lstStyle>
          <a:p>
            <a:endParaRPr/>
          </a:p>
        </p:txBody>
      </p:sp>
      <p:sp>
        <p:nvSpPr>
          <p:cNvPr id="11" name="Google Shape;11;p2"/>
          <p:cNvSpPr/>
          <p:nvPr/>
        </p:nvSpPr>
        <p:spPr>
          <a:xfrm>
            <a:off x="5938246" y="2533163"/>
            <a:ext cx="7218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rgbClr val="2185C5"/>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84"/>
        <p:cNvGrpSpPr/>
        <p:nvPr/>
      </p:nvGrpSpPr>
      <p:grpSpPr>
        <a:xfrm>
          <a:off x="0" y="0"/>
          <a:ext cx="0" cy="0"/>
          <a:chOff x="0" y="0"/>
          <a:chExt cx="0" cy="0"/>
        </a:xfrm>
      </p:grpSpPr>
      <p:sp>
        <p:nvSpPr>
          <p:cNvPr id="85" name="Google Shape;85;p1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6" name="Google Shape;86;p1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60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7" name="Google Shape;8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lstStyle>
            <a:lvl1pPr lvl="0" algn="ctr" rtl="0">
              <a:spcBef>
                <a:spcPts val="0"/>
              </a:spcBef>
              <a:spcAft>
                <a:spcPts val="0"/>
              </a:spcAft>
              <a:buClr>
                <a:srgbClr val="FFFFFF"/>
              </a:buClr>
              <a:buSzPts val="2400"/>
              <a:buNone/>
              <a:defRPr sz="2400" b="1">
                <a:solidFill>
                  <a:srgbClr val="FFFFFF"/>
                </a:solidFill>
              </a:defRPr>
            </a:lvl1pPr>
            <a:lvl2pPr lvl="1" algn="ctr" rtl="0">
              <a:spcBef>
                <a:spcPts val="0"/>
              </a:spcBef>
              <a:spcAft>
                <a:spcPts val="0"/>
              </a:spcAft>
              <a:buClr>
                <a:srgbClr val="FFFFFF"/>
              </a:buClr>
              <a:buSzPts val="2400"/>
              <a:buNone/>
              <a:defRPr b="1">
                <a:solidFill>
                  <a:srgbClr val="FFFFFF"/>
                </a:solidFill>
              </a:defRPr>
            </a:lvl2pPr>
            <a:lvl3pPr lvl="2" algn="ctr" rtl="0">
              <a:spcBef>
                <a:spcPts val="0"/>
              </a:spcBef>
              <a:spcAft>
                <a:spcPts val="0"/>
              </a:spcAft>
              <a:buClr>
                <a:srgbClr val="FFFFFF"/>
              </a:buClr>
              <a:buSzPts val="2400"/>
              <a:buNone/>
              <a:defRPr b="1">
                <a:solidFill>
                  <a:srgbClr val="FFFFFF"/>
                </a:solidFill>
              </a:defRPr>
            </a:lvl3pPr>
            <a:lvl4pPr lvl="3" algn="ctr" rtl="0">
              <a:spcBef>
                <a:spcPts val="0"/>
              </a:spcBef>
              <a:spcAft>
                <a:spcPts val="0"/>
              </a:spcAft>
              <a:buClr>
                <a:srgbClr val="FFFFFF"/>
              </a:buClr>
              <a:buSzPts val="2400"/>
              <a:buNone/>
              <a:defRPr sz="2400" b="1">
                <a:solidFill>
                  <a:srgbClr val="FFFFFF"/>
                </a:solidFill>
              </a:defRPr>
            </a:lvl4pPr>
            <a:lvl5pPr lvl="4" algn="ctr" rtl="0">
              <a:spcBef>
                <a:spcPts val="0"/>
              </a:spcBef>
              <a:spcAft>
                <a:spcPts val="0"/>
              </a:spcAft>
              <a:buClr>
                <a:srgbClr val="FFFFFF"/>
              </a:buClr>
              <a:buSzPts val="2400"/>
              <a:buNone/>
              <a:defRPr sz="2400" b="1">
                <a:solidFill>
                  <a:srgbClr val="FFFFFF"/>
                </a:solidFill>
              </a:defRPr>
            </a:lvl5pPr>
            <a:lvl6pPr lvl="5" algn="ctr" rtl="0">
              <a:spcBef>
                <a:spcPts val="0"/>
              </a:spcBef>
              <a:spcAft>
                <a:spcPts val="0"/>
              </a:spcAft>
              <a:buClr>
                <a:srgbClr val="FFFFFF"/>
              </a:buClr>
              <a:buSzPts val="2400"/>
              <a:buNone/>
              <a:defRPr sz="2400" b="1">
                <a:solidFill>
                  <a:srgbClr val="FFFFFF"/>
                </a:solidFill>
              </a:defRPr>
            </a:lvl6pPr>
            <a:lvl7pPr lvl="6" algn="ctr" rtl="0">
              <a:spcBef>
                <a:spcPts val="0"/>
              </a:spcBef>
              <a:spcAft>
                <a:spcPts val="0"/>
              </a:spcAft>
              <a:buClr>
                <a:srgbClr val="FFFFFF"/>
              </a:buClr>
              <a:buSzPts val="2400"/>
              <a:buNone/>
              <a:defRPr sz="2400" b="1">
                <a:solidFill>
                  <a:srgbClr val="FFFFFF"/>
                </a:solidFill>
              </a:defRPr>
            </a:lvl7pPr>
            <a:lvl8pPr lvl="7" algn="ctr" rtl="0">
              <a:spcBef>
                <a:spcPts val="0"/>
              </a:spcBef>
              <a:spcAft>
                <a:spcPts val="0"/>
              </a:spcAft>
              <a:buClr>
                <a:srgbClr val="FFFFFF"/>
              </a:buClr>
              <a:buSzPts val="2400"/>
              <a:buNone/>
              <a:defRPr sz="2400" b="1">
                <a:solidFill>
                  <a:srgbClr val="FFFFFF"/>
                </a:solidFill>
              </a:defRPr>
            </a:lvl8pPr>
            <a:lvl9pPr lvl="8" algn="ctr" rtl="0">
              <a:spcBef>
                <a:spcPts val="0"/>
              </a:spcBef>
              <a:spcAft>
                <a:spcPts val="0"/>
              </a:spcAft>
              <a:buClr>
                <a:srgbClr val="FFFFFF"/>
              </a:buClr>
              <a:buSzPts val="2400"/>
              <a:buNone/>
              <a:defRPr sz="2400" b="1">
                <a:solidFill>
                  <a:srgbClr val="FFFFFF"/>
                </a:solidFill>
              </a:defRPr>
            </a:lvl9pPr>
          </a:lstStyle>
          <a:p>
            <a:endParaRPr/>
          </a:p>
        </p:txBody>
      </p:sp>
      <p:sp>
        <p:nvSpPr>
          <p:cNvPr id="19" name="Google Shape;19;p3"/>
          <p:cNvSpPr/>
          <p:nvPr/>
        </p:nvSpPr>
        <p:spPr>
          <a:xfrm>
            <a:off x="3047704" y="3992850"/>
            <a:ext cx="3047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1710425" y="2161800"/>
            <a:ext cx="5723700" cy="819900"/>
          </a:xfrm>
          <a:prstGeom prst="rect">
            <a:avLst/>
          </a:prstGeom>
        </p:spPr>
        <p:txBody>
          <a:bodyPr spcFirstLastPara="1" wrap="square" lIns="91425" tIns="91425" rIns="91425" bIns="91425" anchor="t" anchorCtr="0"/>
          <a:lstStyle>
            <a:lvl1pPr marL="457200" lvl="0" indent="-419100" algn="ctr" rtl="0">
              <a:spcBef>
                <a:spcPts val="600"/>
              </a:spcBef>
              <a:spcAft>
                <a:spcPts val="0"/>
              </a:spcAft>
              <a:buSzPts val="30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42900" algn="ctr" rtl="0">
              <a:spcBef>
                <a:spcPts val="0"/>
              </a:spcBef>
              <a:spcAft>
                <a:spcPts val="0"/>
              </a:spcAft>
              <a:buSzPts val="1800"/>
              <a:buChar char="●"/>
              <a:defRPr i="1"/>
            </a:lvl4pPr>
            <a:lvl5pPr marL="2286000" lvl="4" indent="-342900" algn="ctr" rtl="0">
              <a:spcBef>
                <a:spcPts val="0"/>
              </a:spcBef>
              <a:spcAft>
                <a:spcPts val="0"/>
              </a:spcAft>
              <a:buSzPts val="1800"/>
              <a:buChar char="○"/>
              <a:defRPr i="1"/>
            </a:lvl5pPr>
            <a:lvl6pPr marL="2743200" lvl="5" indent="-342900" algn="ctr" rtl="0">
              <a:spcBef>
                <a:spcPts val="0"/>
              </a:spcBef>
              <a:spcAft>
                <a:spcPts val="0"/>
              </a:spcAft>
              <a:buSzPts val="1800"/>
              <a:buChar char="■"/>
              <a:defRPr i="1"/>
            </a:lvl6pPr>
            <a:lvl7pPr marL="3200400" lvl="6" indent="-342900" algn="ctr" rtl="0">
              <a:spcBef>
                <a:spcPts val="0"/>
              </a:spcBef>
              <a:spcAft>
                <a:spcPts val="0"/>
              </a:spcAft>
              <a:buSzPts val="1800"/>
              <a:buChar char="●"/>
              <a:defRPr i="1"/>
            </a:lvl7pPr>
            <a:lvl8pPr marL="3657600" lvl="7" indent="-342900" algn="ctr" rtl="0">
              <a:spcBef>
                <a:spcPts val="0"/>
              </a:spcBef>
              <a:spcAft>
                <a:spcPts val="0"/>
              </a:spcAft>
              <a:buSzPts val="1800"/>
              <a:buChar char="○"/>
              <a:defRPr i="1"/>
            </a:lvl8pPr>
            <a:lvl9pPr marL="4114800" lvl="8" indent="-342900" algn="ctr">
              <a:spcBef>
                <a:spcPts val="0"/>
              </a:spcBef>
              <a:spcAft>
                <a:spcPts val="0"/>
              </a:spcAft>
              <a:buSzPts val="1800"/>
              <a:buChar char="■"/>
              <a:defRPr i="1"/>
            </a:lvl9pPr>
          </a:lstStyle>
          <a:p>
            <a:endParaRPr/>
          </a:p>
        </p:txBody>
      </p:sp>
      <p:sp>
        <p:nvSpPr>
          <p:cNvPr id="25" name="Google Shape;25;p4"/>
          <p:cNvSpPr txBox="1"/>
          <p:nvPr/>
        </p:nvSpPr>
        <p:spPr>
          <a:xfrm>
            <a:off x="3593400" y="118141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97ABBC"/>
                </a:solidFill>
              </a:rPr>
              <a:t>“</a:t>
            </a:r>
            <a:endParaRPr sz="9600" b="1">
              <a:solidFill>
                <a:srgbClr val="97ABBC"/>
              </a:solidFill>
            </a:endParaRPr>
          </a:p>
        </p:txBody>
      </p:sp>
      <p:sp>
        <p:nvSpPr>
          <p:cNvPr id="26" name="Google Shape;26;p4"/>
          <p:cNvSpPr/>
          <p:nvPr/>
        </p:nvSpPr>
        <p:spPr>
          <a:xfrm>
            <a:off x="5723283" y="1599675"/>
            <a:ext cx="17103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7434177" y="1599675"/>
            <a:ext cx="17103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1599675"/>
            <a:ext cx="17103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710425" y="1599675"/>
            <a:ext cx="17103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4" name="Google Shape;34;p5"/>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1" name="Google Shape;41;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2" name="Google Shape;42;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3" name="Google Shape;43;p6"/>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0" name="Google Shape;50;p7"/>
          <p:cNvSpPr txBox="1">
            <a:spLocks noGrp="1"/>
          </p:cNvSpPr>
          <p:nvPr>
            <p:ph type="body" idx="1"/>
          </p:nvPr>
        </p:nvSpPr>
        <p:spPr>
          <a:xfrm>
            <a:off x="893700"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1" name="Google Shape;51;p7"/>
          <p:cNvSpPr txBox="1">
            <a:spLocks noGrp="1"/>
          </p:cNvSpPr>
          <p:nvPr>
            <p:ph type="body" idx="2"/>
          </p:nvPr>
        </p:nvSpPr>
        <p:spPr>
          <a:xfrm>
            <a:off x="3386404"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2" name="Google Shape;52;p7"/>
          <p:cNvSpPr txBox="1">
            <a:spLocks noGrp="1"/>
          </p:cNvSpPr>
          <p:nvPr>
            <p:ph type="body" idx="3"/>
          </p:nvPr>
        </p:nvSpPr>
        <p:spPr>
          <a:xfrm>
            <a:off x="5879107"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3" name="Google Shape;53;p7"/>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60" name="Google Shape;60;p8"/>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9"/>
          <p:cNvSpPr txBox="1">
            <a:spLocks noGrp="1"/>
          </p:cNvSpPr>
          <p:nvPr>
            <p:ph type="body" idx="1"/>
          </p:nvPr>
        </p:nvSpPr>
        <p:spPr>
          <a:xfrm>
            <a:off x="893700" y="4649963"/>
            <a:ext cx="6462600" cy="350700"/>
          </a:xfrm>
          <a:prstGeom prst="rect">
            <a:avLst/>
          </a:prstGeom>
        </p:spPr>
        <p:txBody>
          <a:bodyPr spcFirstLastPara="1" wrap="square" lIns="91425" tIns="91425" rIns="91425" bIns="91425" anchor="b" anchorCtr="0"/>
          <a:lstStyle>
            <a:lvl1pPr marL="457200" lvl="0" indent="-228600">
              <a:spcBef>
                <a:spcPts val="360"/>
              </a:spcBef>
              <a:spcAft>
                <a:spcPts val="0"/>
              </a:spcAft>
              <a:buClr>
                <a:srgbClr val="2185C5"/>
              </a:buClr>
              <a:buSzPts val="1400"/>
              <a:buNone/>
              <a:defRPr sz="1400">
                <a:solidFill>
                  <a:srgbClr val="2185C5"/>
                </a:solidFill>
              </a:defRPr>
            </a:lvl1pPr>
          </a:lstStyle>
          <a:p>
            <a:endParaRPr/>
          </a:p>
        </p:txBody>
      </p:sp>
      <p:sp>
        <p:nvSpPr>
          <p:cNvPr id="67" name="Google Shape;67;p9"/>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2185C5"/>
                </a:solidFill>
              </a:defRPr>
            </a:lvl1pPr>
            <a:lvl2pPr lvl="1">
              <a:buNone/>
              <a:defRPr>
                <a:solidFill>
                  <a:srgbClr val="2185C5"/>
                </a:solidFill>
              </a:defRPr>
            </a:lvl2pPr>
            <a:lvl3pPr lvl="2">
              <a:buNone/>
              <a:defRPr>
                <a:solidFill>
                  <a:srgbClr val="2185C5"/>
                </a:solidFill>
              </a:defRPr>
            </a:lvl3pPr>
            <a:lvl4pPr lvl="3">
              <a:buNone/>
              <a:defRPr>
                <a:solidFill>
                  <a:srgbClr val="2185C5"/>
                </a:solidFill>
              </a:defRPr>
            </a:lvl4pPr>
            <a:lvl5pPr lvl="4">
              <a:buNone/>
              <a:defRPr>
                <a:solidFill>
                  <a:srgbClr val="2185C5"/>
                </a:solidFill>
              </a:defRPr>
            </a:lvl5pPr>
            <a:lvl6pPr lvl="5">
              <a:buNone/>
              <a:defRPr>
                <a:solidFill>
                  <a:srgbClr val="2185C5"/>
                </a:solidFill>
              </a:defRPr>
            </a:lvl6pPr>
            <a:lvl7pPr lvl="6">
              <a:buNone/>
              <a:defRPr>
                <a:solidFill>
                  <a:srgbClr val="2185C5"/>
                </a:solidFill>
              </a:defRPr>
            </a:lvl7pPr>
            <a:lvl8pPr lvl="7">
              <a:buNone/>
              <a:defRPr>
                <a:solidFill>
                  <a:srgbClr val="2185C5"/>
                </a:solidFill>
              </a:defRPr>
            </a:lvl8pPr>
            <a:lvl9pPr lvl="8">
              <a:buNone/>
              <a:defRPr>
                <a:solidFill>
                  <a:srgbClr val="2185C5"/>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205988"/>
            <a:ext cx="64626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1pPr>
            <a:lvl2pPr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677480"/>
              </a:buClr>
              <a:buSzPts val="3000"/>
              <a:buFont typeface="Lato"/>
              <a:buChar char="▷"/>
              <a:defRPr sz="3000">
                <a:solidFill>
                  <a:srgbClr val="677480"/>
                </a:solidFill>
                <a:latin typeface="Lato"/>
                <a:ea typeface="Lato"/>
                <a:cs typeface="Lato"/>
                <a:sym typeface="Lato"/>
              </a:defRPr>
            </a:lvl1pPr>
            <a:lvl2pPr marL="914400" lvl="1"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2pPr>
            <a:lvl3pPr marL="1371600" lvl="2"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3pPr>
            <a:lvl4pPr marL="1828800" lvl="3"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4pPr>
            <a:lvl5pPr marL="2286000" lvl="4"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5pPr>
            <a:lvl6pPr marL="2743200" lvl="5"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6pPr>
            <a:lvl7pPr marL="3200400" lvl="6"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7pPr>
            <a:lvl8pPr marL="3657600" lvl="7"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8pPr>
            <a:lvl9pPr marL="4114800" lvl="8"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7731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rgbClr val="97ABBC"/>
                </a:solidFill>
                <a:latin typeface="Lato"/>
                <a:ea typeface="Lato"/>
                <a:cs typeface="Lato"/>
                <a:sym typeface="Lato"/>
              </a:defRPr>
            </a:lvl1pPr>
            <a:lvl2pPr lvl="1" algn="r">
              <a:buNone/>
              <a:defRPr sz="1300">
                <a:solidFill>
                  <a:srgbClr val="97ABBC"/>
                </a:solidFill>
                <a:latin typeface="Lato"/>
                <a:ea typeface="Lato"/>
                <a:cs typeface="Lato"/>
                <a:sym typeface="Lato"/>
              </a:defRPr>
            </a:lvl2pPr>
            <a:lvl3pPr lvl="2" algn="r">
              <a:buNone/>
              <a:defRPr sz="1300">
                <a:solidFill>
                  <a:srgbClr val="97ABBC"/>
                </a:solidFill>
                <a:latin typeface="Lato"/>
                <a:ea typeface="Lato"/>
                <a:cs typeface="Lato"/>
                <a:sym typeface="Lato"/>
              </a:defRPr>
            </a:lvl3pPr>
            <a:lvl4pPr lvl="3" algn="r">
              <a:buNone/>
              <a:defRPr sz="1300">
                <a:solidFill>
                  <a:srgbClr val="97ABBC"/>
                </a:solidFill>
                <a:latin typeface="Lato"/>
                <a:ea typeface="Lato"/>
                <a:cs typeface="Lato"/>
                <a:sym typeface="Lato"/>
              </a:defRPr>
            </a:lvl4pPr>
            <a:lvl5pPr lvl="4" algn="r">
              <a:buNone/>
              <a:defRPr sz="1300">
                <a:solidFill>
                  <a:srgbClr val="97ABBC"/>
                </a:solidFill>
                <a:latin typeface="Lato"/>
                <a:ea typeface="Lato"/>
                <a:cs typeface="Lato"/>
                <a:sym typeface="Lato"/>
              </a:defRPr>
            </a:lvl5pPr>
            <a:lvl6pPr lvl="5" algn="r">
              <a:buNone/>
              <a:defRPr sz="1300">
                <a:solidFill>
                  <a:srgbClr val="97ABBC"/>
                </a:solidFill>
                <a:latin typeface="Lato"/>
                <a:ea typeface="Lato"/>
                <a:cs typeface="Lato"/>
                <a:sym typeface="Lato"/>
              </a:defRPr>
            </a:lvl6pPr>
            <a:lvl7pPr lvl="6" algn="r">
              <a:buNone/>
              <a:defRPr sz="1300">
                <a:solidFill>
                  <a:srgbClr val="97ABBC"/>
                </a:solidFill>
                <a:latin typeface="Lato"/>
                <a:ea typeface="Lato"/>
                <a:cs typeface="Lato"/>
                <a:sym typeface="Lato"/>
              </a:defRPr>
            </a:lvl7pPr>
            <a:lvl8pPr lvl="7" algn="r">
              <a:buNone/>
              <a:defRPr sz="1300">
                <a:solidFill>
                  <a:srgbClr val="97ABBC"/>
                </a:solidFill>
                <a:latin typeface="Lato"/>
                <a:ea typeface="Lato"/>
                <a:cs typeface="Lato"/>
                <a:sym typeface="Lato"/>
              </a:defRPr>
            </a:lvl8pPr>
            <a:lvl9pPr lvl="8" algn="r">
              <a:buNone/>
              <a:defRPr sz="1300">
                <a:solidFill>
                  <a:srgbClr val="97ABBC"/>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hyperlink" Target="http://www.youtube.com/watch?v=AhK0EX4G018"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hyperlink" Target="https://tinyurl.com/PSY102Participation" TargetMode="External"/><Relationship Id="rId2" Type="http://schemas.openxmlformats.org/officeDocument/2006/relationships/notesSlide" Target="../notesSlides/notesSlide51.xml"/><Relationship Id="rId1" Type="http://schemas.openxmlformats.org/officeDocument/2006/relationships/slideLayout" Target="../slideLayouts/slideLayout4.xml"/><Relationship Id="rId4" Type="http://schemas.openxmlformats.org/officeDocument/2006/relationships/hyperlink" Target="https://tinyurl.com/PSY102MinutePaperJune3"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a:t>PSY102: Introduction to Cognitive Psychology</a:t>
            </a:r>
            <a:endParaRPr sz="3600"/>
          </a:p>
          <a:p>
            <a:pPr marL="0" lvl="0" indent="0" algn="l" rtl="0">
              <a:spcBef>
                <a:spcPts val="0"/>
              </a:spcBef>
              <a:spcAft>
                <a:spcPts val="0"/>
              </a:spcAft>
              <a:buNone/>
            </a:pPr>
            <a:r>
              <a:rPr lang="en" sz="1800">
                <a:solidFill>
                  <a:srgbClr val="7ECEFD"/>
                </a:solidFill>
              </a:rPr>
              <a:t>Day 13 (06/03/19): Autobiographical Memory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Consolidation</a:t>
            </a:r>
            <a:endParaRPr/>
          </a:p>
        </p:txBody>
      </p:sp>
      <p:pic>
        <p:nvPicPr>
          <p:cNvPr id="146" name="Google Shape;146;p22"/>
          <p:cNvPicPr preferRelativeResize="0"/>
          <p:nvPr/>
        </p:nvPicPr>
        <p:blipFill rotWithShape="1">
          <a:blip r:embed="rId3">
            <a:alphaModFix/>
          </a:blip>
          <a:srcRect t="48935"/>
          <a:stretch/>
        </p:blipFill>
        <p:spPr>
          <a:xfrm>
            <a:off x="4961625" y="1427475"/>
            <a:ext cx="3195050" cy="3380526"/>
          </a:xfrm>
          <a:prstGeom prst="rect">
            <a:avLst/>
          </a:prstGeom>
          <a:noFill/>
          <a:ln>
            <a:noFill/>
          </a:ln>
        </p:spPr>
      </p:pic>
      <p:pic>
        <p:nvPicPr>
          <p:cNvPr id="147" name="Google Shape;147;p22"/>
          <p:cNvPicPr preferRelativeResize="0"/>
          <p:nvPr/>
        </p:nvPicPr>
        <p:blipFill rotWithShape="1">
          <a:blip r:embed="rId3">
            <a:alphaModFix/>
          </a:blip>
          <a:srcRect b="48935"/>
          <a:stretch/>
        </p:blipFill>
        <p:spPr>
          <a:xfrm>
            <a:off x="1057550" y="1185955"/>
            <a:ext cx="3423325" cy="36220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Information Storage at the Synapse</a:t>
            </a:r>
            <a:endParaRPr sz="3000"/>
          </a:p>
        </p:txBody>
      </p:sp>
      <p:sp>
        <p:nvSpPr>
          <p:cNvPr id="153" name="Google Shape;153;p23"/>
          <p:cNvSpPr txBox="1">
            <a:spLocks noGrp="1"/>
          </p:cNvSpPr>
          <p:nvPr>
            <p:ph type="body" idx="1"/>
          </p:nvPr>
        </p:nvSpPr>
        <p:spPr>
          <a:xfrm>
            <a:off x="893700" y="1068800"/>
            <a:ext cx="7733700" cy="21888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Long-term potentiation (LTP)</a:t>
            </a:r>
            <a:endParaRPr/>
          </a:p>
          <a:p>
            <a:pPr marL="914400" lvl="1" indent="-342900" algn="l" rtl="0">
              <a:spcBef>
                <a:spcPts val="0"/>
              </a:spcBef>
              <a:spcAft>
                <a:spcPts val="0"/>
              </a:spcAft>
              <a:buSzPts val="1800"/>
              <a:buChar char="○"/>
            </a:pPr>
            <a:r>
              <a:rPr lang="en" sz="1800"/>
              <a:t>Enhanced firing of neurons after repeated stimulation</a:t>
            </a:r>
            <a:endParaRPr sz="1800"/>
          </a:p>
          <a:p>
            <a:pPr marL="914400" lvl="1" indent="-342900" algn="l" rtl="0">
              <a:spcBef>
                <a:spcPts val="0"/>
              </a:spcBef>
              <a:spcAft>
                <a:spcPts val="0"/>
              </a:spcAft>
              <a:buSzPts val="1800"/>
              <a:buChar char="○"/>
            </a:pPr>
            <a:r>
              <a:rPr lang="en" sz="1800"/>
              <a:t>Structural changes &amp; enhanced responding in the postsynaptic neuron</a:t>
            </a:r>
            <a:endParaRPr sz="1800"/>
          </a:p>
          <a:p>
            <a:pPr marL="914400" lvl="0" indent="0" algn="l" rtl="0">
              <a:spcBef>
                <a:spcPts val="600"/>
              </a:spcBef>
              <a:spcAft>
                <a:spcPts val="0"/>
              </a:spcAft>
              <a:buNone/>
            </a:pPr>
            <a:endParaRPr sz="1000"/>
          </a:p>
          <a:p>
            <a:pPr marL="914400" lvl="1" indent="-342900" algn="l" rtl="0">
              <a:spcBef>
                <a:spcPts val="480"/>
              </a:spcBef>
              <a:spcAft>
                <a:spcPts val="0"/>
              </a:spcAft>
              <a:buSzPts val="1800"/>
              <a:buChar char="○"/>
            </a:pPr>
            <a:r>
              <a:rPr lang="en" sz="1800"/>
              <a:t>Repetition suppression</a:t>
            </a:r>
            <a:endParaRPr sz="1800"/>
          </a:p>
          <a:p>
            <a:pPr marL="0" lvl="0" indent="0" algn="l" rtl="0">
              <a:spcBef>
                <a:spcPts val="600"/>
              </a:spcBef>
              <a:spcAft>
                <a:spcPts val="0"/>
              </a:spcAft>
              <a:buNone/>
            </a:pPr>
            <a:endParaRPr sz="1800"/>
          </a:p>
        </p:txBody>
      </p:sp>
      <p:pic>
        <p:nvPicPr>
          <p:cNvPr id="154" name="Google Shape;154;p23"/>
          <p:cNvPicPr preferRelativeResize="0"/>
          <p:nvPr/>
        </p:nvPicPr>
        <p:blipFill>
          <a:blip r:embed="rId3">
            <a:alphaModFix/>
          </a:blip>
          <a:stretch>
            <a:fillRect/>
          </a:stretch>
        </p:blipFill>
        <p:spPr>
          <a:xfrm>
            <a:off x="1795450" y="3181350"/>
            <a:ext cx="5553075" cy="1885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Information Storage at the Synapse</a:t>
            </a:r>
            <a:endParaRPr sz="3000"/>
          </a:p>
        </p:txBody>
      </p:sp>
      <p:pic>
        <p:nvPicPr>
          <p:cNvPr id="160" name="Google Shape;160;p24"/>
          <p:cNvPicPr preferRelativeResize="0"/>
          <p:nvPr/>
        </p:nvPicPr>
        <p:blipFill>
          <a:blip r:embed="rId3">
            <a:alphaModFix/>
          </a:blip>
          <a:stretch>
            <a:fillRect/>
          </a:stretch>
        </p:blipFill>
        <p:spPr>
          <a:xfrm>
            <a:off x="1580863" y="1170213"/>
            <a:ext cx="5982274" cy="377531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Standard Model of Consolidation</a:t>
            </a:r>
            <a:endParaRPr sz="3000"/>
          </a:p>
        </p:txBody>
      </p:sp>
      <p:sp>
        <p:nvSpPr>
          <p:cNvPr id="166" name="Google Shape;166;p25"/>
          <p:cNvSpPr txBox="1">
            <a:spLocks noGrp="1"/>
          </p:cNvSpPr>
          <p:nvPr>
            <p:ph type="body" idx="1"/>
          </p:nvPr>
        </p:nvSpPr>
        <p:spPr>
          <a:xfrm>
            <a:off x="516450" y="1373600"/>
            <a:ext cx="46176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Retrieval depends on hippocampus during consolidation; after consolidation hippocampus is no longer needed</a:t>
            </a:r>
            <a:endParaRPr sz="2400"/>
          </a:p>
          <a:p>
            <a:pPr marL="457200" lvl="0" indent="-381000" algn="l" rtl="0">
              <a:spcBef>
                <a:spcPts val="0"/>
              </a:spcBef>
              <a:spcAft>
                <a:spcPts val="0"/>
              </a:spcAft>
              <a:buSzPts val="2400"/>
              <a:buChar char="▷"/>
            </a:pPr>
            <a:r>
              <a:rPr lang="en" sz="2400"/>
              <a:t>Reactivation: hippocampus replays neural activity associated with memory</a:t>
            </a:r>
            <a:endParaRPr sz="2400"/>
          </a:p>
          <a:p>
            <a:pPr marL="0" lvl="0" indent="0" algn="l" rtl="0">
              <a:spcBef>
                <a:spcPts val="600"/>
              </a:spcBef>
              <a:spcAft>
                <a:spcPts val="0"/>
              </a:spcAft>
              <a:buNone/>
            </a:pPr>
            <a:endParaRPr sz="2400"/>
          </a:p>
        </p:txBody>
      </p:sp>
      <p:pic>
        <p:nvPicPr>
          <p:cNvPr id="167" name="Google Shape;167;p25"/>
          <p:cNvPicPr preferRelativeResize="0"/>
          <p:nvPr/>
        </p:nvPicPr>
        <p:blipFill>
          <a:blip r:embed="rId3">
            <a:alphaModFix/>
          </a:blip>
          <a:stretch>
            <a:fillRect/>
          </a:stretch>
        </p:blipFill>
        <p:spPr>
          <a:xfrm>
            <a:off x="5221228" y="1215800"/>
            <a:ext cx="3770371" cy="3552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Consolidation: Not Everything Has Been Solved</a:t>
            </a:r>
            <a:endParaRPr sz="3000"/>
          </a:p>
        </p:txBody>
      </p:sp>
      <p:sp>
        <p:nvSpPr>
          <p:cNvPr id="173" name="Google Shape;173;p26"/>
          <p:cNvSpPr txBox="1">
            <a:spLocks noGrp="1"/>
          </p:cNvSpPr>
          <p:nvPr>
            <p:ph type="body" idx="1"/>
          </p:nvPr>
        </p:nvSpPr>
        <p:spPr>
          <a:xfrm>
            <a:off x="893700" y="1221200"/>
            <a:ext cx="73998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Multiple trace hypothesis</a:t>
            </a:r>
            <a:endParaRPr/>
          </a:p>
          <a:p>
            <a:pPr marL="914400" lvl="1" indent="-381000" algn="l" rtl="0">
              <a:spcBef>
                <a:spcPts val="0"/>
              </a:spcBef>
              <a:spcAft>
                <a:spcPts val="0"/>
              </a:spcAft>
              <a:buSzPts val="2400"/>
              <a:buChar char="○"/>
            </a:pPr>
            <a:r>
              <a:rPr lang="en"/>
              <a:t>Questions the assumption that the hippocampus is important only at the beginning of consolidation</a:t>
            </a:r>
            <a:endParaRPr/>
          </a:p>
          <a:p>
            <a:pPr marL="914400" lvl="1" indent="-381000" algn="l" rtl="0">
              <a:spcBef>
                <a:spcPts val="0"/>
              </a:spcBef>
              <a:spcAft>
                <a:spcPts val="0"/>
              </a:spcAft>
              <a:buSzPts val="2400"/>
              <a:buChar char="○"/>
            </a:pPr>
            <a:r>
              <a:rPr lang="en"/>
              <a:t>Hippocampus: activated during retrieval of recent &amp; remote memories</a:t>
            </a:r>
            <a:endParaRPr/>
          </a:p>
          <a:p>
            <a:pPr marL="914400" lvl="1" indent="-381000" algn="l" rtl="0">
              <a:spcBef>
                <a:spcPts val="0"/>
              </a:spcBef>
              <a:spcAft>
                <a:spcPts val="0"/>
              </a:spcAft>
              <a:buSzPts val="2400"/>
              <a:buChar char="○"/>
            </a:pPr>
            <a:r>
              <a:rPr lang="en"/>
              <a:t>Hippocampus response can change over time</a:t>
            </a:r>
            <a:endParaRPr/>
          </a:p>
          <a:p>
            <a:pPr marL="914400" lvl="1" indent="-381000" algn="l" rtl="0">
              <a:spcBef>
                <a:spcPts val="0"/>
              </a:spcBef>
              <a:spcAft>
                <a:spcPts val="0"/>
              </a:spcAft>
              <a:buSzPts val="2400"/>
              <a:buChar char="○"/>
            </a:pPr>
            <a:r>
              <a:rPr lang="en"/>
              <a:t>Ripples...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Vaz et al. (2019)</a:t>
            </a:r>
            <a:endParaRPr/>
          </a:p>
        </p:txBody>
      </p:sp>
      <p:pic>
        <p:nvPicPr>
          <p:cNvPr id="179" name="Google Shape;179;p27"/>
          <p:cNvPicPr preferRelativeResize="0"/>
          <p:nvPr/>
        </p:nvPicPr>
        <p:blipFill>
          <a:blip r:embed="rId3">
            <a:alphaModFix/>
          </a:blip>
          <a:stretch>
            <a:fillRect/>
          </a:stretch>
        </p:blipFill>
        <p:spPr>
          <a:xfrm>
            <a:off x="3883175" y="1161263"/>
            <a:ext cx="4931715" cy="3775313"/>
          </a:xfrm>
          <a:prstGeom prst="rect">
            <a:avLst/>
          </a:prstGeom>
          <a:noFill/>
          <a:ln>
            <a:noFill/>
          </a:ln>
        </p:spPr>
      </p:pic>
      <p:pic>
        <p:nvPicPr>
          <p:cNvPr id="180" name="Google Shape;180;p27"/>
          <p:cNvPicPr preferRelativeResize="0"/>
          <p:nvPr/>
        </p:nvPicPr>
        <p:blipFill>
          <a:blip r:embed="rId4">
            <a:alphaModFix/>
          </a:blip>
          <a:stretch>
            <a:fillRect/>
          </a:stretch>
        </p:blipFill>
        <p:spPr>
          <a:xfrm>
            <a:off x="457200" y="1215788"/>
            <a:ext cx="3169058" cy="377531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Can You Modify Memories?</a:t>
            </a:r>
            <a:endParaRPr/>
          </a:p>
        </p:txBody>
      </p:sp>
      <p:sp>
        <p:nvSpPr>
          <p:cNvPr id="186" name="Google Shape;186;p28"/>
          <p:cNvSpPr txBox="1">
            <a:spLocks noGrp="1"/>
          </p:cNvSpPr>
          <p:nvPr>
            <p:ph type="body" idx="1"/>
          </p:nvPr>
        </p:nvSpPr>
        <p:spPr>
          <a:xfrm>
            <a:off x="801725" y="1365225"/>
            <a:ext cx="4241400" cy="7005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Propranolol</a:t>
            </a:r>
            <a:endParaRPr sz="2400"/>
          </a:p>
          <a:p>
            <a:pPr marL="457200" lvl="0" indent="-381000" algn="l" rtl="0">
              <a:spcBef>
                <a:spcPts val="0"/>
              </a:spcBef>
              <a:spcAft>
                <a:spcPts val="0"/>
              </a:spcAft>
              <a:buSzPts val="2400"/>
              <a:buChar char="▷"/>
            </a:pPr>
            <a:r>
              <a:rPr lang="en" sz="2400"/>
              <a:t>Reconsolidation</a:t>
            </a:r>
            <a:endParaRPr sz="2400"/>
          </a:p>
          <a:p>
            <a:pPr marL="457200" lvl="0" indent="-381000" algn="l" rtl="0">
              <a:spcBef>
                <a:spcPts val="0"/>
              </a:spcBef>
              <a:spcAft>
                <a:spcPts val="0"/>
              </a:spcAft>
              <a:buSzPts val="2400"/>
              <a:buChar char="▷"/>
            </a:pPr>
            <a:r>
              <a:rPr lang="en" sz="2400"/>
              <a:t>Memory is constructive, possibly never </a:t>
            </a:r>
            <a:r>
              <a:rPr lang="en" sz="2400" i="1"/>
              <a:t>permanent</a:t>
            </a:r>
            <a:r>
              <a:rPr lang="en" sz="2400"/>
              <a:t> b/c needs to be updated (cc: Shute, 2014)</a:t>
            </a:r>
            <a:endParaRPr sz="2400"/>
          </a:p>
          <a:p>
            <a:pPr marL="0" lvl="0" indent="0" algn="l" rtl="0">
              <a:spcBef>
                <a:spcPts val="600"/>
              </a:spcBef>
              <a:spcAft>
                <a:spcPts val="0"/>
              </a:spcAft>
              <a:buNone/>
            </a:pPr>
            <a:endParaRPr sz="2400"/>
          </a:p>
          <a:p>
            <a:pPr marL="0" lvl="0" indent="0" algn="l" rtl="0">
              <a:spcBef>
                <a:spcPts val="600"/>
              </a:spcBef>
              <a:spcAft>
                <a:spcPts val="0"/>
              </a:spcAft>
              <a:buNone/>
            </a:pPr>
            <a:r>
              <a:rPr lang="en" sz="2400"/>
              <a:t>Real-world clinical impact?</a:t>
            </a:r>
            <a:endParaRPr sz="2400"/>
          </a:p>
        </p:txBody>
      </p:sp>
      <p:pic>
        <p:nvPicPr>
          <p:cNvPr id="187" name="Google Shape;187;p28" descr="This is a video about an experimental medication that reduces the strength of traumatic memories." title="Memory Pill Part I">
            <a:hlinkClick r:id="rId3"/>
          </p:cNvPr>
          <p:cNvPicPr preferRelativeResize="0"/>
          <p:nvPr/>
        </p:nvPicPr>
        <p:blipFill>
          <a:blip r:embed="rId4">
            <a:alphaModFix/>
          </a:blip>
          <a:stretch>
            <a:fillRect/>
          </a:stretch>
        </p:blipFill>
        <p:spPr>
          <a:xfrm>
            <a:off x="5003175" y="1331600"/>
            <a:ext cx="3697300" cy="2772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Autobiographical Memory</a:t>
            </a:r>
            <a:endParaRPr/>
          </a:p>
        </p:txBody>
      </p:sp>
      <p:sp>
        <p:nvSpPr>
          <p:cNvPr id="193" name="Google Shape;193;p29"/>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en"/>
              <a:t>Describe the basic fundamental principles of autobiographical memory</a:t>
            </a:r>
            <a:endParaRPr/>
          </a:p>
          <a:p>
            <a:pPr marL="0" lvl="0" indent="0" algn="ctr"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Interactions between Episodic &amp; Semantic</a:t>
            </a:r>
            <a:endParaRPr sz="3000"/>
          </a:p>
        </p:txBody>
      </p:sp>
      <p:sp>
        <p:nvSpPr>
          <p:cNvPr id="199" name="Google Shape;199;p30"/>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Episodic can be lost, leaving only semantic</a:t>
            </a:r>
            <a:endParaRPr sz="1800"/>
          </a:p>
          <a:p>
            <a:pPr marL="914400" lvl="1" indent="-342900" algn="l" rtl="0">
              <a:spcBef>
                <a:spcPts val="0"/>
              </a:spcBef>
              <a:spcAft>
                <a:spcPts val="0"/>
              </a:spcAft>
              <a:buSzPts val="1800"/>
              <a:buChar char="○"/>
            </a:pPr>
            <a:r>
              <a:rPr lang="en" sz="1800"/>
              <a:t>Acquiring knowledge may start as episodic but then “fade” to semantic</a:t>
            </a:r>
            <a:endParaRPr sz="1800"/>
          </a:p>
          <a:p>
            <a:pPr marL="457200" lvl="0" indent="-342900" algn="l" rtl="0">
              <a:spcBef>
                <a:spcPts val="0"/>
              </a:spcBef>
              <a:spcAft>
                <a:spcPts val="0"/>
              </a:spcAft>
              <a:buSzPts val="1800"/>
              <a:buChar char="▷"/>
            </a:pPr>
            <a:r>
              <a:rPr lang="en" sz="1800"/>
              <a:t>Semantic can be enhanced if associated with episodic</a:t>
            </a:r>
            <a:endParaRPr sz="1800"/>
          </a:p>
          <a:p>
            <a:pPr marL="914400" lvl="1" indent="-342900" algn="l" rtl="0">
              <a:spcBef>
                <a:spcPts val="0"/>
              </a:spcBef>
              <a:spcAft>
                <a:spcPts val="0"/>
              </a:spcAft>
              <a:buSzPts val="1800"/>
              <a:buChar char="○"/>
            </a:pPr>
            <a:r>
              <a:rPr lang="en" sz="1800" i="1"/>
              <a:t>Autobiographical memory: memory of specific experiences, includes semantic and episodic</a:t>
            </a:r>
            <a:endParaRPr sz="1800"/>
          </a:p>
          <a:p>
            <a:pPr marL="914400" lvl="1" indent="-342900" algn="l" rtl="0">
              <a:spcBef>
                <a:spcPts val="0"/>
              </a:spcBef>
              <a:spcAft>
                <a:spcPts val="0"/>
              </a:spcAft>
              <a:buSzPts val="1800"/>
              <a:buChar char="○"/>
            </a:pPr>
            <a:r>
              <a:rPr lang="en" sz="1800"/>
              <a:t>Personal semantic memory: semantic memories that have personal significance</a:t>
            </a:r>
            <a:endParaRPr sz="1800"/>
          </a:p>
          <a:p>
            <a:pPr marL="1371600" lvl="2" indent="-342900" algn="l" rtl="0">
              <a:spcBef>
                <a:spcPts val="0"/>
              </a:spcBef>
              <a:spcAft>
                <a:spcPts val="0"/>
              </a:spcAft>
              <a:buSzPts val="1800"/>
              <a:buChar char="■"/>
            </a:pPr>
            <a:r>
              <a:rPr lang="en" sz="1800"/>
              <a:t>The seating arrangement y’all have locked into</a:t>
            </a:r>
            <a:endParaRPr sz="1800"/>
          </a:p>
          <a:p>
            <a:pPr marL="914400" lvl="1" indent="-342900" algn="l" rtl="0">
              <a:spcBef>
                <a:spcPts val="0"/>
              </a:spcBef>
              <a:spcAft>
                <a:spcPts val="0"/>
              </a:spcAft>
              <a:buSzPts val="1800"/>
              <a:buChar char="○"/>
            </a:pPr>
            <a:r>
              <a:rPr lang="en" sz="1800"/>
              <a:t>Can influence what we experience (episodic) by determining what we attend to</a:t>
            </a:r>
            <a:endParaRPr sz="1800"/>
          </a:p>
          <a:p>
            <a:pPr marL="0" lvl="0" indent="0" algn="l" rtl="0">
              <a:spcBef>
                <a:spcPts val="600"/>
              </a:spcBef>
              <a:spcAft>
                <a:spcPts val="0"/>
              </a:spcAft>
              <a:buNone/>
            </a:pP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title"/>
          </p:nvPr>
        </p:nvSpPr>
        <p:spPr>
          <a:xfrm>
            <a:off x="893700" y="206000"/>
            <a:ext cx="6990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Autobiographical Memory (AM)</a:t>
            </a:r>
            <a:endParaRPr/>
          </a:p>
        </p:txBody>
      </p:sp>
      <p:sp>
        <p:nvSpPr>
          <p:cNvPr id="205" name="Google Shape;205;p31"/>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Memory for specific experiences from our life, which can include both episodic and semantic components</a:t>
            </a:r>
            <a:endParaRPr sz="2400"/>
          </a:p>
          <a:p>
            <a:pPr marL="914400" lvl="1" indent="-381000" algn="l" rtl="0">
              <a:spcBef>
                <a:spcPts val="0"/>
              </a:spcBef>
              <a:spcAft>
                <a:spcPts val="0"/>
              </a:spcAft>
              <a:buSzPts val="2400"/>
              <a:buChar char="○"/>
            </a:pPr>
            <a:r>
              <a:rPr lang="en" sz="2400"/>
              <a:t>Mental time travel </a:t>
            </a:r>
            <a:endParaRPr/>
          </a:p>
          <a:p>
            <a:pPr marL="914400" lvl="1" indent="-381000" algn="l" rtl="0">
              <a:spcBef>
                <a:spcPts val="0"/>
              </a:spcBef>
              <a:spcAft>
                <a:spcPts val="0"/>
              </a:spcAft>
              <a:buSzPts val="2400"/>
              <a:buChar char="○"/>
            </a:pPr>
            <a:r>
              <a:rPr lang="en" sz="2400"/>
              <a:t>Multidimensional</a:t>
            </a:r>
            <a:endParaRPr/>
          </a:p>
          <a:p>
            <a:pPr marL="1371600" lvl="2" indent="-381000" algn="l" rtl="0">
              <a:spcBef>
                <a:spcPts val="0"/>
              </a:spcBef>
              <a:spcAft>
                <a:spcPts val="0"/>
              </a:spcAft>
              <a:buSzPts val="2400"/>
              <a:buChar char="■"/>
            </a:pPr>
            <a:r>
              <a:rPr lang="en" sz="2400"/>
              <a:t>Spatial, emotional, and sensory components</a:t>
            </a:r>
            <a:endParaRPr sz="2400"/>
          </a:p>
          <a:p>
            <a:pPr marL="0" lvl="0" indent="0" algn="l" rtl="0">
              <a:spcBef>
                <a:spcPts val="600"/>
              </a:spcBef>
              <a:spcAft>
                <a:spcPts val="0"/>
              </a:spcAft>
              <a:buNone/>
            </a:pP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Goals + Agenda</a:t>
            </a:r>
            <a:endParaRPr/>
          </a:p>
        </p:txBody>
      </p:sp>
      <p:sp>
        <p:nvSpPr>
          <p:cNvPr id="98" name="Google Shape;98;p14"/>
          <p:cNvSpPr txBox="1">
            <a:spLocks noGrp="1"/>
          </p:cNvSpPr>
          <p:nvPr>
            <p:ph type="body" idx="1"/>
          </p:nvPr>
        </p:nvSpPr>
        <p:spPr>
          <a:xfrm>
            <a:off x="402125" y="1145000"/>
            <a:ext cx="84729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AutoNum type="arabicPeriod"/>
            </a:pPr>
            <a:r>
              <a:rPr lang="en" sz="1800" b="1"/>
              <a:t>LO1: Continue to build a supportive classroom culture &amp; discuss science communication</a:t>
            </a:r>
            <a:endParaRPr sz="1800" b="1"/>
          </a:p>
          <a:p>
            <a:pPr marL="914400" lvl="1" indent="-342900" algn="l" rtl="0">
              <a:spcBef>
                <a:spcPts val="0"/>
              </a:spcBef>
              <a:spcAft>
                <a:spcPts val="0"/>
              </a:spcAft>
              <a:buSzPts val="1800"/>
              <a:buChar char="○"/>
            </a:pPr>
            <a:r>
              <a:rPr lang="en" sz="1800"/>
              <a:t>Peer feedback on multiple SciComm paragraphs</a:t>
            </a:r>
            <a:endParaRPr sz="1800"/>
          </a:p>
          <a:p>
            <a:pPr marL="457200" lvl="0" indent="-342900" algn="l" rtl="0">
              <a:spcBef>
                <a:spcPts val="0"/>
              </a:spcBef>
              <a:spcAft>
                <a:spcPts val="0"/>
              </a:spcAft>
              <a:buSzPts val="1800"/>
              <a:buAutoNum type="arabicPeriod"/>
            </a:pPr>
            <a:r>
              <a:rPr lang="en" sz="1800" b="1"/>
              <a:t>LO2: Define, identify, and apply previous constructs that we have discussed in class</a:t>
            </a:r>
            <a:endParaRPr sz="1800" b="1"/>
          </a:p>
          <a:p>
            <a:pPr marL="914400" lvl="1" indent="-342900" algn="l" rtl="0">
              <a:spcBef>
                <a:spcPts val="0"/>
              </a:spcBef>
              <a:spcAft>
                <a:spcPts val="0"/>
              </a:spcAft>
              <a:buSzPts val="1800"/>
              <a:buChar char="○"/>
            </a:pPr>
            <a:r>
              <a:rPr lang="en" sz="1800"/>
              <a:t>Quiz on material covered since last class: multiple choice &amp; short answer</a:t>
            </a:r>
            <a:endParaRPr sz="1800"/>
          </a:p>
          <a:p>
            <a:pPr marL="457200" lvl="0" indent="-342900" algn="l" rtl="0">
              <a:spcBef>
                <a:spcPts val="0"/>
              </a:spcBef>
              <a:spcAft>
                <a:spcPts val="0"/>
              </a:spcAft>
              <a:buSzPts val="1800"/>
              <a:buAutoNum type="arabicPeriod"/>
            </a:pPr>
            <a:r>
              <a:rPr lang="en" sz="1800" b="1"/>
              <a:t>LO3: Describe the basic fundamental principles of autobiographical memory</a:t>
            </a:r>
            <a:endParaRPr sz="1800" b="1"/>
          </a:p>
          <a:p>
            <a:pPr marL="914400" lvl="1" indent="-342900" algn="l" rtl="0">
              <a:spcBef>
                <a:spcPts val="0"/>
              </a:spcBef>
              <a:spcAft>
                <a:spcPts val="0"/>
              </a:spcAft>
              <a:buSzPts val="1800"/>
              <a:buChar char="○"/>
            </a:pPr>
            <a:r>
              <a:rPr lang="en" sz="1800"/>
              <a:t>Review LTM: Processes material</a:t>
            </a:r>
            <a:endParaRPr sz="1800"/>
          </a:p>
          <a:p>
            <a:pPr marL="914400" lvl="1" indent="-342900" algn="l" rtl="0">
              <a:spcBef>
                <a:spcPts val="0"/>
              </a:spcBef>
              <a:spcAft>
                <a:spcPts val="0"/>
              </a:spcAft>
              <a:buSzPts val="1800"/>
              <a:buChar char="○"/>
            </a:pPr>
            <a:r>
              <a:rPr lang="en" sz="1800"/>
              <a:t>First memories, flashbulb memories, reminiscence bump, memory as constructive, deficient &amp; superior AM</a:t>
            </a:r>
            <a:endParaRPr sz="1800" b="1"/>
          </a:p>
          <a:p>
            <a:pPr marL="457200" lvl="0" indent="-342900" algn="l" rtl="0">
              <a:spcBef>
                <a:spcPts val="0"/>
              </a:spcBef>
              <a:spcAft>
                <a:spcPts val="0"/>
              </a:spcAft>
              <a:buSzPts val="1800"/>
              <a:buAutoNum type="arabicPeriod"/>
            </a:pPr>
            <a:r>
              <a:rPr lang="en" sz="1800" b="1"/>
              <a:t>LO4: Summarize and critically analyze academic journal articles</a:t>
            </a:r>
            <a:endParaRPr sz="1800" b="1"/>
          </a:p>
          <a:p>
            <a:pPr marL="914400" lvl="1" indent="-342900" algn="l" rtl="0">
              <a:spcBef>
                <a:spcPts val="0"/>
              </a:spcBef>
              <a:spcAft>
                <a:spcPts val="0"/>
              </a:spcAft>
              <a:buSzPts val="1800"/>
              <a:buChar char="○"/>
            </a:pPr>
            <a:r>
              <a:rPr lang="en" sz="1800"/>
              <a:t>Are there practical applications of these memory findings, like in Leung (2019)? Worksheet on journal articles</a:t>
            </a:r>
            <a:endParaRPr sz="1800"/>
          </a:p>
          <a:p>
            <a:pPr marL="0" lvl="0" indent="0" algn="l" rtl="0">
              <a:spcBef>
                <a:spcPts val="600"/>
              </a:spcBef>
              <a:spcAft>
                <a:spcPts val="0"/>
              </a:spcAft>
              <a:buNone/>
            </a:pP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2"/>
          <p:cNvSpPr txBox="1">
            <a:spLocks noGrp="1"/>
          </p:cNvSpPr>
          <p:nvPr>
            <p:ph type="title"/>
          </p:nvPr>
        </p:nvSpPr>
        <p:spPr>
          <a:xfrm>
            <a:off x="893700" y="206000"/>
            <a:ext cx="69339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Autobiographical Memory (AM)</a:t>
            </a:r>
            <a:endParaRPr/>
          </a:p>
        </p:txBody>
      </p:sp>
      <p:sp>
        <p:nvSpPr>
          <p:cNvPr id="211" name="Google Shape;211;p32"/>
          <p:cNvSpPr txBox="1">
            <a:spLocks noGrp="1"/>
          </p:cNvSpPr>
          <p:nvPr>
            <p:ph type="body" idx="1"/>
          </p:nvPr>
        </p:nvSpPr>
        <p:spPr>
          <a:xfrm>
            <a:off x="893700" y="1373600"/>
            <a:ext cx="7008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Sensory component</a:t>
            </a:r>
            <a:endParaRPr/>
          </a:p>
          <a:p>
            <a:pPr marL="457200" lvl="0" indent="-419100" algn="l" rtl="0">
              <a:spcBef>
                <a:spcPts val="0"/>
              </a:spcBef>
              <a:spcAft>
                <a:spcPts val="0"/>
              </a:spcAft>
              <a:buSzPts val="3000"/>
              <a:buChar char="▷"/>
            </a:pPr>
            <a:r>
              <a:rPr lang="en"/>
              <a:t>Greenberg and Rubin (2003)</a:t>
            </a:r>
            <a:endParaRPr/>
          </a:p>
          <a:p>
            <a:pPr marL="914400" lvl="1" indent="-381000" algn="l" rtl="0">
              <a:spcBef>
                <a:spcPts val="0"/>
              </a:spcBef>
              <a:spcAft>
                <a:spcPts val="0"/>
              </a:spcAft>
              <a:buSzPts val="2400"/>
              <a:buChar char="○"/>
            </a:pPr>
            <a:r>
              <a:rPr lang="en"/>
              <a:t>Patients who cannot recognize objects also experience loss of autobiographical memory</a:t>
            </a:r>
            <a:endParaRPr/>
          </a:p>
          <a:p>
            <a:pPr marL="914400" lvl="1" indent="-381000" algn="l" rtl="0">
              <a:spcBef>
                <a:spcPts val="0"/>
              </a:spcBef>
              <a:spcAft>
                <a:spcPts val="0"/>
              </a:spcAft>
              <a:buSzPts val="2400"/>
              <a:buChar char="○"/>
            </a:pPr>
            <a:r>
              <a:rPr lang="en"/>
              <a:t>Visual experience plays a role in forming and retrieving AM</a:t>
            </a:r>
            <a:endParaRPr/>
          </a:p>
          <a:p>
            <a:pPr marL="0" lvl="0" indent="0" algn="l" rtl="0">
              <a:spcBef>
                <a:spcPts val="60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AM at Duke</a:t>
            </a:r>
            <a:endParaRPr/>
          </a:p>
        </p:txBody>
      </p:sp>
      <p:sp>
        <p:nvSpPr>
          <p:cNvPr id="217" name="Google Shape;217;p33"/>
          <p:cNvSpPr txBox="1">
            <a:spLocks noGrp="1"/>
          </p:cNvSpPr>
          <p:nvPr>
            <p:ph type="body" idx="1"/>
          </p:nvPr>
        </p:nvSpPr>
        <p:spPr>
          <a:xfrm>
            <a:off x="893700" y="1373600"/>
            <a:ext cx="44367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Cabeza and coworkers (2004)</a:t>
            </a:r>
            <a:endParaRPr sz="1800"/>
          </a:p>
          <a:p>
            <a:pPr marL="914400" lvl="1" indent="-342900" algn="l" rtl="0">
              <a:spcBef>
                <a:spcPts val="0"/>
              </a:spcBef>
              <a:spcAft>
                <a:spcPts val="0"/>
              </a:spcAft>
              <a:buSzPts val="1800"/>
              <a:buChar char="○"/>
            </a:pPr>
            <a:r>
              <a:rPr lang="en" sz="1800"/>
              <a:t>Comparing brain activation caused by autobiographical memory and laboratory memory</a:t>
            </a:r>
            <a:endParaRPr sz="1800"/>
          </a:p>
          <a:p>
            <a:pPr marL="914400" lvl="1" indent="-342900" algn="l" rtl="0">
              <a:spcBef>
                <a:spcPts val="0"/>
              </a:spcBef>
              <a:spcAft>
                <a:spcPts val="0"/>
              </a:spcAft>
              <a:buSzPts val="1800"/>
              <a:buChar char="○"/>
            </a:pPr>
            <a:r>
              <a:rPr lang="en" sz="1800"/>
              <a:t>Participants viewed</a:t>
            </a:r>
            <a:endParaRPr sz="1800"/>
          </a:p>
          <a:p>
            <a:pPr marL="1371600" lvl="2" indent="-342900" algn="l" rtl="0">
              <a:spcBef>
                <a:spcPts val="0"/>
              </a:spcBef>
              <a:spcAft>
                <a:spcPts val="0"/>
              </a:spcAft>
              <a:buSzPts val="1800"/>
              <a:buChar char="■"/>
            </a:pPr>
            <a:r>
              <a:rPr lang="en" sz="1800"/>
              <a:t>Photographs they took (A-photos)</a:t>
            </a:r>
            <a:endParaRPr sz="1800"/>
          </a:p>
          <a:p>
            <a:pPr marL="1371600" lvl="2" indent="-342900" algn="l" rtl="0">
              <a:spcBef>
                <a:spcPts val="0"/>
              </a:spcBef>
              <a:spcAft>
                <a:spcPts val="0"/>
              </a:spcAft>
              <a:buSzPts val="1800"/>
              <a:buChar char="■"/>
            </a:pPr>
            <a:r>
              <a:rPr lang="en" sz="1800"/>
              <a:t>Photographs taken by someone else</a:t>
            </a:r>
            <a:endParaRPr sz="1800"/>
          </a:p>
        </p:txBody>
      </p:sp>
      <p:pic>
        <p:nvPicPr>
          <p:cNvPr id="218" name="Google Shape;218;p33"/>
          <p:cNvPicPr preferRelativeResize="0"/>
          <p:nvPr/>
        </p:nvPicPr>
        <p:blipFill rotWithShape="1">
          <a:blip r:embed="rId3">
            <a:alphaModFix/>
          </a:blip>
          <a:srcRect b="22154"/>
          <a:stretch/>
        </p:blipFill>
        <p:spPr>
          <a:xfrm>
            <a:off x="5426200" y="346150"/>
            <a:ext cx="3430850" cy="44512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AM at Duke</a:t>
            </a:r>
            <a:endParaRPr/>
          </a:p>
        </p:txBody>
      </p:sp>
      <p:sp>
        <p:nvSpPr>
          <p:cNvPr id="224" name="Google Shape;224;p34"/>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Both types of photos activated similar brain structures</a:t>
            </a:r>
            <a:endParaRPr sz="1800"/>
          </a:p>
          <a:p>
            <a:pPr marL="914400" lvl="1" indent="-342900" algn="l" rtl="0">
              <a:spcBef>
                <a:spcPts val="0"/>
              </a:spcBef>
              <a:spcAft>
                <a:spcPts val="0"/>
              </a:spcAft>
              <a:buSzPts val="1800"/>
              <a:buChar char="○"/>
            </a:pPr>
            <a:r>
              <a:rPr lang="en" sz="1800"/>
              <a:t>Medial temporal lobe (MTL) (episodic)</a:t>
            </a:r>
            <a:endParaRPr sz="1800"/>
          </a:p>
          <a:p>
            <a:pPr marL="914400" lvl="1" indent="-342900" algn="l" rtl="0">
              <a:spcBef>
                <a:spcPts val="0"/>
              </a:spcBef>
              <a:spcAft>
                <a:spcPts val="0"/>
              </a:spcAft>
              <a:buSzPts val="1800"/>
              <a:buChar char="○"/>
            </a:pPr>
            <a:r>
              <a:rPr lang="en" sz="1800"/>
              <a:t>Parietal cortex (processing of scenes)</a:t>
            </a:r>
            <a:endParaRPr sz="1800"/>
          </a:p>
          <a:p>
            <a:pPr marL="457200" lvl="0" indent="-342900" algn="l" rtl="0">
              <a:spcBef>
                <a:spcPts val="0"/>
              </a:spcBef>
              <a:spcAft>
                <a:spcPts val="0"/>
              </a:spcAft>
              <a:buSzPts val="1800"/>
              <a:buChar char="▷"/>
            </a:pPr>
            <a:r>
              <a:rPr lang="en" sz="1800"/>
              <a:t>A-photos activated more of the</a:t>
            </a:r>
            <a:endParaRPr sz="1800"/>
          </a:p>
          <a:p>
            <a:pPr marL="914400" lvl="1" indent="-342900" algn="l" rtl="0">
              <a:spcBef>
                <a:spcPts val="0"/>
              </a:spcBef>
              <a:spcAft>
                <a:spcPts val="0"/>
              </a:spcAft>
              <a:buSzPts val="1800"/>
              <a:buChar char="○"/>
            </a:pPr>
            <a:r>
              <a:rPr lang="en" sz="1800"/>
              <a:t>Prefrontal cortex (information about self)</a:t>
            </a:r>
            <a:endParaRPr sz="1800"/>
          </a:p>
          <a:p>
            <a:pPr marL="914400" lvl="1" indent="-342900" algn="l" rtl="0">
              <a:spcBef>
                <a:spcPts val="0"/>
              </a:spcBef>
              <a:spcAft>
                <a:spcPts val="0"/>
              </a:spcAft>
              <a:buSzPts val="1800"/>
              <a:buChar char="○"/>
            </a:pPr>
            <a:r>
              <a:rPr lang="en" sz="1800"/>
              <a:t>Hippocampus (recollection)</a:t>
            </a:r>
            <a:endParaRPr sz="1800"/>
          </a:p>
          <a:p>
            <a:pPr marL="457200" lvl="0" indent="-342900" algn="l" rtl="0">
              <a:spcBef>
                <a:spcPts val="0"/>
              </a:spcBef>
              <a:spcAft>
                <a:spcPts val="0"/>
              </a:spcAft>
              <a:buSzPts val="1800"/>
              <a:buChar char="▷"/>
            </a:pPr>
            <a:r>
              <a:rPr lang="en" sz="1800"/>
              <a:t>Note that you can’t “reverse inference” what activation in these brain regions means</a:t>
            </a:r>
            <a:endParaRPr sz="1800"/>
          </a:p>
          <a:p>
            <a:pPr marL="457200" lvl="0" indent="-342900" algn="l" rtl="0">
              <a:spcBef>
                <a:spcPts val="0"/>
              </a:spcBef>
              <a:spcAft>
                <a:spcPts val="0"/>
              </a:spcAft>
              <a:buSzPts val="1800"/>
              <a:buChar char="▷"/>
            </a:pPr>
            <a:r>
              <a:rPr lang="en" sz="1800"/>
              <a:t>Like in the “All in the Mind” podcast, this is “autobiographical memory network”</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AM at Duke</a:t>
            </a:r>
            <a:endParaRPr/>
          </a:p>
        </p:txBody>
      </p:sp>
      <p:pic>
        <p:nvPicPr>
          <p:cNvPr id="230" name="Google Shape;230;p35"/>
          <p:cNvPicPr preferRelativeResize="0"/>
          <p:nvPr/>
        </p:nvPicPr>
        <p:blipFill>
          <a:blip r:embed="rId3">
            <a:alphaModFix/>
          </a:blip>
          <a:stretch>
            <a:fillRect/>
          </a:stretch>
        </p:blipFill>
        <p:spPr>
          <a:xfrm>
            <a:off x="893700" y="1206438"/>
            <a:ext cx="3325180" cy="3775313"/>
          </a:xfrm>
          <a:prstGeom prst="rect">
            <a:avLst/>
          </a:prstGeom>
          <a:noFill/>
          <a:ln>
            <a:noFill/>
          </a:ln>
        </p:spPr>
      </p:pic>
      <p:pic>
        <p:nvPicPr>
          <p:cNvPr id="231" name="Google Shape;231;p35"/>
          <p:cNvPicPr preferRelativeResize="0"/>
          <p:nvPr/>
        </p:nvPicPr>
        <p:blipFill rotWithShape="1">
          <a:blip r:embed="rId4">
            <a:alphaModFix/>
          </a:blip>
          <a:srcRect b="47734"/>
          <a:stretch/>
        </p:blipFill>
        <p:spPr>
          <a:xfrm>
            <a:off x="4380650" y="1150325"/>
            <a:ext cx="3671600" cy="2272450"/>
          </a:xfrm>
          <a:prstGeom prst="rect">
            <a:avLst/>
          </a:prstGeom>
          <a:noFill/>
          <a:ln>
            <a:noFill/>
          </a:ln>
        </p:spPr>
      </p:pic>
      <p:sp>
        <p:nvSpPr>
          <p:cNvPr id="232" name="Google Shape;232;p35"/>
          <p:cNvSpPr txBox="1"/>
          <p:nvPr/>
        </p:nvSpPr>
        <p:spPr>
          <a:xfrm>
            <a:off x="4647850" y="3637850"/>
            <a:ext cx="3413400" cy="109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Is it really meaningful to say that one activates more?</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Memory Over the Lifespan</a:t>
            </a:r>
            <a:endParaRPr/>
          </a:p>
        </p:txBody>
      </p:sp>
      <p:sp>
        <p:nvSpPr>
          <p:cNvPr id="238" name="Google Shape;238;p36"/>
          <p:cNvSpPr txBox="1">
            <a:spLocks noGrp="1"/>
          </p:cNvSpPr>
          <p:nvPr>
            <p:ph type="body" idx="1"/>
          </p:nvPr>
        </p:nvSpPr>
        <p:spPr>
          <a:xfrm>
            <a:off x="893700" y="1373600"/>
            <a:ext cx="70554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What events are remembered well?</a:t>
            </a:r>
            <a:endParaRPr/>
          </a:p>
          <a:p>
            <a:pPr marL="914400" lvl="1" indent="-381000" algn="l" rtl="0">
              <a:spcBef>
                <a:spcPts val="0"/>
              </a:spcBef>
              <a:spcAft>
                <a:spcPts val="0"/>
              </a:spcAft>
              <a:buSzPts val="2400"/>
              <a:buChar char="○"/>
            </a:pPr>
            <a:r>
              <a:rPr lang="en"/>
              <a:t>Significant events in a person’s life</a:t>
            </a:r>
            <a:endParaRPr/>
          </a:p>
          <a:p>
            <a:pPr marL="914400" lvl="1" indent="-381000" algn="l" rtl="0">
              <a:spcBef>
                <a:spcPts val="0"/>
              </a:spcBef>
              <a:spcAft>
                <a:spcPts val="0"/>
              </a:spcAft>
              <a:buSzPts val="2400"/>
              <a:buChar char="○"/>
            </a:pPr>
            <a:r>
              <a:rPr lang="en"/>
              <a:t>Highly emotional events</a:t>
            </a:r>
            <a:endParaRPr/>
          </a:p>
          <a:p>
            <a:pPr marL="914400" lvl="1" indent="-381000" algn="l" rtl="0">
              <a:spcBef>
                <a:spcPts val="0"/>
              </a:spcBef>
              <a:spcAft>
                <a:spcPts val="0"/>
              </a:spcAft>
              <a:buSzPts val="2400"/>
              <a:buChar char="○"/>
            </a:pPr>
            <a:r>
              <a:rPr lang="en"/>
              <a:t>Transition points</a:t>
            </a:r>
            <a:endParaRPr/>
          </a:p>
          <a:p>
            <a:pPr marL="1371600" lvl="2" indent="-381000" algn="l" rtl="0">
              <a:spcBef>
                <a:spcPts val="0"/>
              </a:spcBef>
              <a:spcAft>
                <a:spcPts val="0"/>
              </a:spcAft>
              <a:buSzPts val="2400"/>
              <a:buChar char="■"/>
            </a:pPr>
            <a:r>
              <a:rPr lang="en"/>
              <a:t>Beginning of college? End?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Reminiscence Bump</a:t>
            </a:r>
            <a:endParaRPr/>
          </a:p>
        </p:txBody>
      </p:sp>
      <p:sp>
        <p:nvSpPr>
          <p:cNvPr id="244" name="Google Shape;244;p37"/>
          <p:cNvSpPr txBox="1">
            <a:spLocks noGrp="1"/>
          </p:cNvSpPr>
          <p:nvPr>
            <p:ph type="body" idx="1"/>
          </p:nvPr>
        </p:nvSpPr>
        <p:spPr>
          <a:xfrm>
            <a:off x="893700" y="1373600"/>
            <a:ext cx="42405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Participants over the age of 40 asked to recall events in their lives</a:t>
            </a:r>
            <a:endParaRPr sz="2400"/>
          </a:p>
          <a:p>
            <a:pPr marL="457200" lvl="0" indent="-381000" algn="l" rtl="0">
              <a:spcBef>
                <a:spcPts val="0"/>
              </a:spcBef>
              <a:spcAft>
                <a:spcPts val="0"/>
              </a:spcAft>
              <a:buSzPts val="2400"/>
              <a:buChar char="▷"/>
            </a:pPr>
            <a:r>
              <a:rPr lang="en" sz="2400"/>
              <a:t>Memory is high for recent events and for events that occurred in adolescence and early adulthood (between 10 and 30 years of age)</a:t>
            </a:r>
            <a:endParaRPr sz="2400"/>
          </a:p>
          <a:p>
            <a:pPr marL="0" lvl="0" indent="0" algn="l" rtl="0">
              <a:spcBef>
                <a:spcPts val="600"/>
              </a:spcBef>
              <a:spcAft>
                <a:spcPts val="0"/>
              </a:spcAft>
              <a:buNone/>
            </a:pPr>
            <a:endParaRPr sz="2400"/>
          </a:p>
        </p:txBody>
      </p:sp>
      <p:pic>
        <p:nvPicPr>
          <p:cNvPr id="245" name="Google Shape;245;p37"/>
          <p:cNvPicPr preferRelativeResize="0"/>
          <p:nvPr/>
        </p:nvPicPr>
        <p:blipFill rotWithShape="1">
          <a:blip r:embed="rId3">
            <a:alphaModFix/>
          </a:blip>
          <a:srcRect b="31735"/>
          <a:stretch/>
        </p:blipFill>
        <p:spPr>
          <a:xfrm>
            <a:off x="5286600" y="1215800"/>
            <a:ext cx="3382525" cy="3643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Reminiscence Bump - Why?</a:t>
            </a:r>
            <a:endParaRPr/>
          </a:p>
        </p:txBody>
      </p:sp>
      <p:sp>
        <p:nvSpPr>
          <p:cNvPr id="251" name="Google Shape;251;p38"/>
          <p:cNvSpPr txBox="1">
            <a:spLocks noGrp="1"/>
          </p:cNvSpPr>
          <p:nvPr>
            <p:ph type="body" idx="1"/>
          </p:nvPr>
        </p:nvSpPr>
        <p:spPr>
          <a:xfrm>
            <a:off x="893700" y="1373600"/>
            <a:ext cx="47757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Self-image</a:t>
            </a:r>
            <a:endParaRPr/>
          </a:p>
          <a:p>
            <a:pPr marL="914400" lvl="1" indent="-381000" algn="l" rtl="0">
              <a:spcBef>
                <a:spcPts val="0"/>
              </a:spcBef>
              <a:spcAft>
                <a:spcPts val="0"/>
              </a:spcAft>
              <a:buSzPts val="2400"/>
              <a:buChar char="○"/>
            </a:pPr>
            <a:r>
              <a:rPr lang="en"/>
              <a:t>Becoming who you are</a:t>
            </a:r>
            <a:endParaRPr/>
          </a:p>
          <a:p>
            <a:pPr marL="457200" lvl="0" indent="-419100" algn="l" rtl="0">
              <a:spcBef>
                <a:spcPts val="0"/>
              </a:spcBef>
              <a:spcAft>
                <a:spcPts val="0"/>
              </a:spcAft>
              <a:buSzPts val="3000"/>
              <a:buChar char="▷"/>
            </a:pPr>
            <a:r>
              <a:rPr lang="en"/>
              <a:t>Cognitive</a:t>
            </a:r>
            <a:endParaRPr/>
          </a:p>
          <a:p>
            <a:pPr marL="914400" lvl="1" indent="-381000" algn="l" rtl="0">
              <a:spcBef>
                <a:spcPts val="0"/>
              </a:spcBef>
              <a:spcAft>
                <a:spcPts val="0"/>
              </a:spcAft>
              <a:buSzPts val="2400"/>
              <a:buChar char="○"/>
            </a:pPr>
            <a:r>
              <a:rPr lang="en"/>
              <a:t>Encoding better during rapid change</a:t>
            </a:r>
            <a:endParaRPr/>
          </a:p>
          <a:p>
            <a:pPr marL="457200" lvl="0" indent="-419100" algn="l" rtl="0">
              <a:spcBef>
                <a:spcPts val="0"/>
              </a:spcBef>
              <a:spcAft>
                <a:spcPts val="0"/>
              </a:spcAft>
              <a:buSzPts val="3000"/>
              <a:buChar char="▷"/>
            </a:pPr>
            <a:r>
              <a:rPr lang="en"/>
              <a:t>Cultural life script</a:t>
            </a:r>
            <a:endParaRPr/>
          </a:p>
          <a:p>
            <a:pPr marL="914400" lvl="1" indent="-381000" algn="l" rtl="0">
              <a:spcBef>
                <a:spcPts val="0"/>
              </a:spcBef>
              <a:spcAft>
                <a:spcPts val="0"/>
              </a:spcAft>
              <a:buSzPts val="2400"/>
              <a:buChar char="○"/>
            </a:pPr>
            <a:r>
              <a:rPr lang="en"/>
              <a:t>Maybe culture pushes us to remember </a:t>
            </a:r>
            <a:r>
              <a:rPr lang="en" sz="1400"/>
              <a:t>(falling in love, college, getting married, kids)</a:t>
            </a:r>
            <a:endParaRPr sz="1400"/>
          </a:p>
        </p:txBody>
      </p:sp>
      <p:pic>
        <p:nvPicPr>
          <p:cNvPr id="252" name="Google Shape;252;p38"/>
          <p:cNvPicPr preferRelativeResize="0"/>
          <p:nvPr/>
        </p:nvPicPr>
        <p:blipFill rotWithShape="1">
          <a:blip r:embed="rId3">
            <a:alphaModFix/>
          </a:blip>
          <a:srcRect b="29248"/>
          <a:stretch/>
        </p:blipFill>
        <p:spPr>
          <a:xfrm>
            <a:off x="5669350" y="1154900"/>
            <a:ext cx="3303850" cy="3639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Emotion x Memory</a:t>
            </a:r>
            <a:endParaRPr/>
          </a:p>
        </p:txBody>
      </p:sp>
      <p:sp>
        <p:nvSpPr>
          <p:cNvPr id="258" name="Google Shape;258;p39"/>
          <p:cNvSpPr txBox="1">
            <a:spLocks noGrp="1"/>
          </p:cNvSpPr>
          <p:nvPr>
            <p:ph type="body" idx="1"/>
          </p:nvPr>
        </p:nvSpPr>
        <p:spPr>
          <a:xfrm>
            <a:off x="893700" y="1373600"/>
            <a:ext cx="67092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Emotional events remembered more easily and vividly</a:t>
            </a:r>
            <a:endParaRPr sz="2400"/>
          </a:p>
          <a:p>
            <a:pPr marL="457200" lvl="0" indent="-381000" algn="l" rtl="0">
              <a:spcBef>
                <a:spcPts val="0"/>
              </a:spcBef>
              <a:spcAft>
                <a:spcPts val="0"/>
              </a:spcAft>
              <a:buSzPts val="2400"/>
              <a:buChar char="▷"/>
            </a:pPr>
            <a:r>
              <a:rPr lang="en" sz="2400"/>
              <a:t>Emotion improves memory, becomes greater with time (may enhance consolidation)</a:t>
            </a:r>
            <a:endParaRPr sz="2400"/>
          </a:p>
          <a:p>
            <a:pPr marL="457200" lvl="0" indent="-381000" algn="l" rtl="0">
              <a:spcBef>
                <a:spcPts val="0"/>
              </a:spcBef>
              <a:spcAft>
                <a:spcPts val="0"/>
              </a:spcAft>
              <a:buSzPts val="2400"/>
              <a:buChar char="▷"/>
            </a:pPr>
            <a:r>
              <a:rPr lang="en" sz="2400"/>
              <a:t>Brain activity in amygdala</a:t>
            </a:r>
            <a:endParaRPr sz="2400"/>
          </a:p>
          <a:p>
            <a:pPr marL="457200" lvl="0" indent="-381000" algn="l" rtl="0">
              <a:spcBef>
                <a:spcPts val="0"/>
              </a:spcBef>
              <a:spcAft>
                <a:spcPts val="0"/>
              </a:spcAft>
              <a:buSzPts val="2400"/>
              <a:buChar char="▷"/>
            </a:pPr>
            <a:r>
              <a:rPr lang="en" sz="2400"/>
              <a:t>Usually tested with emotional vs. neutral words, pictures, etc.</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Flashbulb Memories</a:t>
            </a:r>
            <a:endParaRPr/>
          </a:p>
        </p:txBody>
      </p:sp>
      <p:sp>
        <p:nvSpPr>
          <p:cNvPr id="264" name="Google Shape;264;p40"/>
          <p:cNvSpPr txBox="1">
            <a:spLocks noGrp="1"/>
          </p:cNvSpPr>
          <p:nvPr>
            <p:ph type="body" idx="1"/>
          </p:nvPr>
        </p:nvSpPr>
        <p:spPr>
          <a:xfrm>
            <a:off x="893700" y="1373600"/>
            <a:ext cx="75042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Memory for circumstances surrounding shocking, highly charged important events</a:t>
            </a:r>
            <a:endParaRPr sz="1800"/>
          </a:p>
          <a:p>
            <a:pPr marL="914400" lvl="1" indent="-342900" algn="l" rtl="0">
              <a:spcBef>
                <a:spcPts val="0"/>
              </a:spcBef>
              <a:spcAft>
                <a:spcPts val="0"/>
              </a:spcAft>
              <a:buSzPts val="1800"/>
              <a:buChar char="○"/>
            </a:pPr>
            <a:r>
              <a:rPr lang="en" sz="1800"/>
              <a:t>Mass shootings, eclipse</a:t>
            </a:r>
            <a:endParaRPr sz="1800"/>
          </a:p>
          <a:p>
            <a:pPr marL="914400" lvl="1" indent="-342900" algn="l" rtl="0">
              <a:spcBef>
                <a:spcPts val="0"/>
              </a:spcBef>
              <a:spcAft>
                <a:spcPts val="0"/>
              </a:spcAft>
              <a:buSzPts val="1800"/>
              <a:buChar char="○"/>
            </a:pPr>
            <a:r>
              <a:rPr lang="en" sz="1800"/>
              <a:t>Election Days, college acceptance</a:t>
            </a:r>
            <a:endParaRPr sz="1800"/>
          </a:p>
          <a:p>
            <a:pPr marL="914400" lvl="1" indent="-342900" algn="l" rtl="0">
              <a:spcBef>
                <a:spcPts val="0"/>
              </a:spcBef>
              <a:spcAft>
                <a:spcPts val="0"/>
              </a:spcAft>
              <a:buSzPts val="1800"/>
              <a:buChar char="○"/>
            </a:pPr>
            <a:r>
              <a:rPr lang="en" sz="1800"/>
              <a:t>9/11/01</a:t>
            </a:r>
            <a:endParaRPr sz="1800"/>
          </a:p>
          <a:p>
            <a:pPr marL="914400" lvl="1" indent="-342900" algn="l" rtl="0">
              <a:spcBef>
                <a:spcPts val="0"/>
              </a:spcBef>
              <a:spcAft>
                <a:spcPts val="0"/>
              </a:spcAft>
              <a:buSzPts val="1800"/>
              <a:buChar char="○"/>
            </a:pPr>
            <a:r>
              <a:rPr lang="en" sz="1800"/>
              <a:t>Kennedy assassination</a:t>
            </a:r>
            <a:endParaRPr sz="1800"/>
          </a:p>
          <a:p>
            <a:pPr marL="914400" lvl="1" indent="-342900" algn="l" rtl="0">
              <a:spcBef>
                <a:spcPts val="0"/>
              </a:spcBef>
              <a:spcAft>
                <a:spcPts val="0"/>
              </a:spcAft>
              <a:buSzPts val="1800"/>
              <a:buChar char="○"/>
            </a:pPr>
            <a:r>
              <a:rPr lang="en" sz="1800"/>
              <a:t>Challenger explosion</a:t>
            </a:r>
            <a:endParaRPr sz="1800"/>
          </a:p>
          <a:p>
            <a:pPr marL="1371600" lvl="2" indent="-342900" algn="l" rtl="0">
              <a:spcBef>
                <a:spcPts val="0"/>
              </a:spcBef>
              <a:spcAft>
                <a:spcPts val="0"/>
              </a:spcAft>
              <a:buSzPts val="1800"/>
              <a:buChar char="■"/>
            </a:pPr>
            <a:r>
              <a:rPr lang="en" sz="1800"/>
              <a:t>(Cultural components of memory: Collective Memory day)</a:t>
            </a:r>
            <a:endParaRPr sz="1800"/>
          </a:p>
          <a:p>
            <a:pPr marL="457200" lvl="0" indent="-342900" algn="l" rtl="0">
              <a:spcBef>
                <a:spcPts val="0"/>
              </a:spcBef>
              <a:spcAft>
                <a:spcPts val="0"/>
              </a:spcAft>
              <a:buSzPts val="1800"/>
              <a:buChar char="▷"/>
            </a:pPr>
            <a:r>
              <a:rPr lang="en" sz="1800"/>
              <a:t>Where you were, and what you were doing</a:t>
            </a:r>
            <a:endParaRPr sz="1800"/>
          </a:p>
          <a:p>
            <a:pPr marL="457200" lvl="0" indent="-342900" algn="l" rtl="0">
              <a:spcBef>
                <a:spcPts val="0"/>
              </a:spcBef>
              <a:spcAft>
                <a:spcPts val="0"/>
              </a:spcAft>
              <a:buSzPts val="1800"/>
              <a:buChar char="▷"/>
            </a:pPr>
            <a:r>
              <a:rPr lang="en" sz="1800"/>
              <a:t>Highly emotional, vivid, and very detailed</a:t>
            </a:r>
            <a:endParaRPr sz="1800"/>
          </a:p>
          <a:p>
            <a:pPr marL="914400" lvl="1" indent="-342900" algn="l" rtl="0">
              <a:spcBef>
                <a:spcPts val="0"/>
              </a:spcBef>
              <a:spcAft>
                <a:spcPts val="0"/>
              </a:spcAft>
              <a:buSzPts val="1800"/>
              <a:buChar char="○"/>
            </a:pPr>
            <a:r>
              <a:rPr lang="en" sz="1800"/>
              <a:t>But does that make them more accurate?</a:t>
            </a:r>
            <a:endParaRPr sz="1800"/>
          </a:p>
          <a:p>
            <a:pPr marL="0" lvl="0" indent="0" algn="l" rtl="0">
              <a:spcBef>
                <a:spcPts val="600"/>
              </a:spcBef>
              <a:spcAft>
                <a:spcPts val="0"/>
              </a:spcAft>
              <a:buNone/>
            </a:pP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Flashbulb Memories</a:t>
            </a:r>
            <a:endParaRPr/>
          </a:p>
        </p:txBody>
      </p:sp>
      <p:sp>
        <p:nvSpPr>
          <p:cNvPr id="270" name="Google Shape;270;p41"/>
          <p:cNvSpPr txBox="1">
            <a:spLocks noGrp="1"/>
          </p:cNvSpPr>
          <p:nvPr>
            <p:ph type="body" idx="1"/>
          </p:nvPr>
        </p:nvSpPr>
        <p:spPr>
          <a:xfrm>
            <a:off x="61300" y="1373600"/>
            <a:ext cx="48723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Flashbulbs are not “photograph” memories, as they can change with the passage of time</a:t>
            </a:r>
            <a:endParaRPr sz="1800"/>
          </a:p>
          <a:p>
            <a:pPr marL="457200" lvl="0" indent="-342900" algn="l" rtl="0">
              <a:spcBef>
                <a:spcPts val="0"/>
              </a:spcBef>
              <a:spcAft>
                <a:spcPts val="0"/>
              </a:spcAft>
              <a:buSzPts val="1800"/>
              <a:buChar char="▷"/>
            </a:pPr>
            <a:r>
              <a:rPr lang="en" sz="1800"/>
              <a:t>Repeated recall</a:t>
            </a:r>
            <a:endParaRPr sz="1800"/>
          </a:p>
          <a:p>
            <a:pPr marL="914400" lvl="1" indent="-342900" algn="l" rtl="0">
              <a:spcBef>
                <a:spcPts val="0"/>
              </a:spcBef>
              <a:spcAft>
                <a:spcPts val="0"/>
              </a:spcAft>
              <a:buSzPts val="1800"/>
              <a:buChar char="○"/>
            </a:pPr>
            <a:r>
              <a:rPr lang="en" sz="1800"/>
              <a:t>Initial description: baseline</a:t>
            </a:r>
            <a:endParaRPr sz="1800"/>
          </a:p>
          <a:p>
            <a:pPr marL="914400" lvl="1" indent="-342900" algn="l" rtl="0">
              <a:spcBef>
                <a:spcPts val="0"/>
              </a:spcBef>
              <a:spcAft>
                <a:spcPts val="0"/>
              </a:spcAft>
              <a:buSzPts val="1800"/>
              <a:buChar char="○"/>
            </a:pPr>
            <a:r>
              <a:rPr lang="en" sz="1800"/>
              <a:t>Later reports compared to baseline</a:t>
            </a:r>
            <a:endParaRPr sz="1800"/>
          </a:p>
          <a:p>
            <a:pPr marL="914400" lvl="1" indent="-342900" algn="l" rtl="0">
              <a:spcBef>
                <a:spcPts val="0"/>
              </a:spcBef>
              <a:spcAft>
                <a:spcPts val="0"/>
              </a:spcAft>
              <a:buSzPts val="1800"/>
              <a:buChar char="○"/>
            </a:pPr>
            <a:r>
              <a:rPr lang="en" sz="1800"/>
              <a:t>Results suggest that these memories can be inaccurate or lacking in detail</a:t>
            </a:r>
            <a:endParaRPr sz="1800"/>
          </a:p>
          <a:p>
            <a:pPr marL="914400" lvl="1" indent="-342900" algn="l" rtl="0">
              <a:spcBef>
                <a:spcPts val="0"/>
              </a:spcBef>
              <a:spcAft>
                <a:spcPts val="0"/>
              </a:spcAft>
              <a:buSzPts val="1800"/>
              <a:buChar char="○"/>
            </a:pPr>
            <a:r>
              <a:rPr lang="en" sz="1800"/>
              <a:t>Even though participants report that they are very confident and that the memories seem very vivid</a:t>
            </a:r>
            <a:endParaRPr sz="1800"/>
          </a:p>
        </p:txBody>
      </p:sp>
      <p:pic>
        <p:nvPicPr>
          <p:cNvPr id="271" name="Google Shape;271;p41"/>
          <p:cNvPicPr preferRelativeResize="0"/>
          <p:nvPr/>
        </p:nvPicPr>
        <p:blipFill rotWithShape="1">
          <a:blip r:embed="rId3">
            <a:alphaModFix/>
          </a:blip>
          <a:srcRect b="26610"/>
          <a:stretch/>
        </p:blipFill>
        <p:spPr>
          <a:xfrm>
            <a:off x="4813775" y="1608576"/>
            <a:ext cx="4243275" cy="25770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Minute Paper</a:t>
            </a:r>
            <a:endParaRPr/>
          </a:p>
        </p:txBody>
      </p:sp>
      <p:sp>
        <p:nvSpPr>
          <p:cNvPr id="104" name="Google Shape;104;p1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Nothing!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Perhaps because of Emotion?</a:t>
            </a:r>
            <a:endParaRPr sz="3000" dirty="0"/>
          </a:p>
        </p:txBody>
      </p:sp>
      <p:sp>
        <p:nvSpPr>
          <p:cNvPr id="277" name="Google Shape;277;p42"/>
          <p:cNvSpPr txBox="1">
            <a:spLocks noGrp="1"/>
          </p:cNvSpPr>
          <p:nvPr>
            <p:ph type="body" idx="1"/>
          </p:nvPr>
        </p:nvSpPr>
        <p:spPr>
          <a:xfrm>
            <a:off x="893700" y="1373600"/>
            <a:ext cx="41562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Rimmele and coworkers (2011)</a:t>
            </a:r>
            <a:endParaRPr/>
          </a:p>
          <a:p>
            <a:pPr marL="914400" lvl="1" indent="-381000" algn="l" rtl="0">
              <a:spcBef>
                <a:spcPts val="0"/>
              </a:spcBef>
              <a:spcAft>
                <a:spcPts val="0"/>
              </a:spcAft>
              <a:buSzPts val="2400"/>
              <a:buChar char="○"/>
            </a:pPr>
            <a:r>
              <a:rPr lang="en"/>
              <a:t>Memories for negative emotional pictures were stronger, and associated with greater confidence</a:t>
            </a:r>
            <a:endParaRPr/>
          </a:p>
          <a:p>
            <a:pPr marL="0" lvl="0" indent="0" algn="l" rtl="0">
              <a:spcBef>
                <a:spcPts val="600"/>
              </a:spcBef>
              <a:spcAft>
                <a:spcPts val="0"/>
              </a:spcAft>
              <a:buNone/>
            </a:pPr>
            <a:endParaRPr/>
          </a:p>
        </p:txBody>
      </p:sp>
      <p:pic>
        <p:nvPicPr>
          <p:cNvPr id="278" name="Google Shape;278;p42"/>
          <p:cNvPicPr preferRelativeResize="0"/>
          <p:nvPr/>
        </p:nvPicPr>
        <p:blipFill rotWithShape="1">
          <a:blip r:embed="rId3">
            <a:alphaModFix/>
          </a:blip>
          <a:srcRect b="26782"/>
          <a:stretch/>
        </p:blipFill>
        <p:spPr>
          <a:xfrm>
            <a:off x="5202300" y="1215801"/>
            <a:ext cx="3443801" cy="35523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Or Narrative Rehearsal</a:t>
            </a:r>
            <a:endParaRPr/>
          </a:p>
        </p:txBody>
      </p:sp>
      <p:sp>
        <p:nvSpPr>
          <p:cNvPr id="284" name="Google Shape;284;p43"/>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Narrative rehearsal hypothesis</a:t>
            </a:r>
            <a:endParaRPr sz="1800"/>
          </a:p>
          <a:p>
            <a:pPr marL="914400" lvl="1" indent="-342900" algn="l" rtl="0">
              <a:spcBef>
                <a:spcPts val="0"/>
              </a:spcBef>
              <a:spcAft>
                <a:spcPts val="0"/>
              </a:spcAft>
              <a:buSzPts val="1800"/>
              <a:buChar char="○"/>
            </a:pPr>
            <a:r>
              <a:rPr lang="en" sz="1800"/>
              <a:t>Repeated viewing/hearing of event</a:t>
            </a:r>
            <a:endParaRPr sz="1800"/>
          </a:p>
          <a:p>
            <a:pPr marL="1371600" lvl="2" indent="-342900" algn="l" rtl="0">
              <a:spcBef>
                <a:spcPts val="0"/>
              </a:spcBef>
              <a:spcAft>
                <a:spcPts val="0"/>
              </a:spcAft>
              <a:buSzPts val="1800"/>
              <a:buChar char="■"/>
            </a:pPr>
            <a:r>
              <a:rPr lang="en" sz="1800"/>
              <a:t>TV, newspaper, radio, talking with others</a:t>
            </a:r>
            <a:endParaRPr sz="1800"/>
          </a:p>
          <a:p>
            <a:pPr marL="1828800" lvl="3" indent="-342900" algn="l" rtl="0">
              <a:spcBef>
                <a:spcPts val="0"/>
              </a:spcBef>
              <a:spcAft>
                <a:spcPts val="0"/>
              </a:spcAft>
              <a:buSzPts val="1800"/>
              <a:buChar char="●"/>
            </a:pPr>
            <a:r>
              <a:rPr lang="en"/>
              <a:t>E.g., Princess Diana, 9/11</a:t>
            </a:r>
            <a:endParaRPr sz="1800"/>
          </a:p>
          <a:p>
            <a:pPr marL="1371600" lvl="2" indent="-342900" algn="l" rtl="0">
              <a:spcBef>
                <a:spcPts val="0"/>
              </a:spcBef>
              <a:spcAft>
                <a:spcPts val="0"/>
              </a:spcAft>
              <a:buSzPts val="1800"/>
              <a:buChar char="■"/>
            </a:pPr>
            <a:r>
              <a:rPr lang="en" sz="1800"/>
              <a:t>Could introduce errors in own memory</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Memory Is Constructive</a:t>
            </a:r>
            <a:endParaRPr/>
          </a:p>
        </p:txBody>
      </p:sp>
      <p:sp>
        <p:nvSpPr>
          <p:cNvPr id="290" name="Google Shape;290;p44"/>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Memory = What actually happens + person’s knowledge, experiences, and expectations</a:t>
            </a:r>
            <a:endParaRPr/>
          </a:p>
          <a:p>
            <a:pPr marL="0" lvl="0" indent="0" algn="l" rtl="0">
              <a:spcBef>
                <a:spcPts val="600"/>
              </a:spcBef>
              <a:spcAft>
                <a:spcPts val="0"/>
              </a:spcAft>
              <a:buNone/>
            </a:pPr>
            <a:endParaRPr/>
          </a:p>
          <a:p>
            <a:pPr marL="0" lvl="0" indent="0" algn="l" rtl="0">
              <a:spcBef>
                <a:spcPts val="600"/>
              </a:spcBef>
              <a:spcAft>
                <a:spcPts val="0"/>
              </a:spcAft>
              <a:buNone/>
            </a:pPr>
            <a:r>
              <a:rPr lang="en"/>
              <a:t>More later on the ramifications re: False Memory &amp; Misinformation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do you notice here?</a:t>
            </a:r>
            <a:endParaRPr/>
          </a:p>
        </p:txBody>
      </p:sp>
      <p:sp>
        <p:nvSpPr>
          <p:cNvPr id="296" name="Google Shape;296;p45"/>
          <p:cNvSpPr txBox="1">
            <a:spLocks noGrp="1"/>
          </p:cNvSpPr>
          <p:nvPr>
            <p:ph type="body" idx="1"/>
          </p:nvPr>
        </p:nvSpPr>
        <p:spPr>
          <a:xfrm>
            <a:off x="893700" y="1373600"/>
            <a:ext cx="65940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“It was 23 December 1989 when I was 12 days old. I was lying down on the sheepskin car cover of the four-wheel-drive and my parents were taking a picture of me, and I was just looking up at the camera wondering what it was, looking up at the steering wheel of the car because I was on the driver's seat wondering what it was…” </a:t>
            </a:r>
            <a:endParaRPr sz="2400"/>
          </a:p>
          <a:p>
            <a:pPr marL="0" lvl="0" indent="0" algn="l" rtl="0">
              <a:spcBef>
                <a:spcPts val="600"/>
              </a:spcBef>
              <a:spcAft>
                <a:spcPts val="0"/>
              </a:spcAft>
              <a:buNone/>
            </a:pPr>
            <a:r>
              <a:rPr lang="en" sz="1800"/>
              <a:t>-Becky Sharrock from All in the Mind podcast</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Memory Is Constructive</a:t>
            </a:r>
            <a:endParaRPr/>
          </a:p>
        </p:txBody>
      </p:sp>
      <p:sp>
        <p:nvSpPr>
          <p:cNvPr id="302" name="Google Shape;302;p46"/>
          <p:cNvSpPr txBox="1">
            <a:spLocks noGrp="1"/>
          </p:cNvSpPr>
          <p:nvPr>
            <p:ph type="body" idx="1"/>
          </p:nvPr>
        </p:nvSpPr>
        <p:spPr>
          <a:xfrm>
            <a:off x="893700" y="1373600"/>
            <a:ext cx="68310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“It was 23 December 1989 when I was 12 days old. I was lying down on the </a:t>
            </a:r>
            <a:r>
              <a:rPr lang="en" sz="2400" b="1"/>
              <a:t>sheepskin car cover of the four-wheel-drive</a:t>
            </a:r>
            <a:r>
              <a:rPr lang="en" sz="2400"/>
              <a:t> and my parents were taking a picture of me, and I was just looking up </a:t>
            </a:r>
            <a:r>
              <a:rPr lang="en" sz="2400" b="1"/>
              <a:t>at the camera wondering what it was</a:t>
            </a:r>
            <a:r>
              <a:rPr lang="en" sz="2400"/>
              <a:t>, looking up at the </a:t>
            </a:r>
            <a:r>
              <a:rPr lang="en" sz="2400" b="1"/>
              <a:t>steering wheel of the car because I was on the driver's seat</a:t>
            </a:r>
            <a:r>
              <a:rPr lang="en" sz="2400"/>
              <a:t> wondering what it was…” </a:t>
            </a:r>
            <a:endParaRPr sz="2400"/>
          </a:p>
          <a:p>
            <a:pPr marL="0" lvl="0" indent="0" algn="l" rtl="0">
              <a:spcBef>
                <a:spcPts val="600"/>
              </a:spcBef>
              <a:spcAft>
                <a:spcPts val="0"/>
              </a:spcAft>
              <a:buNone/>
            </a:pPr>
            <a:r>
              <a:rPr lang="en" sz="1800"/>
              <a:t>-Becky Sharrock from All in the Mind podcast</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First Memories</a:t>
            </a:r>
            <a:endParaRPr/>
          </a:p>
        </p:txBody>
      </p:sp>
      <p:sp>
        <p:nvSpPr>
          <p:cNvPr id="308" name="Google Shape;308;p47"/>
          <p:cNvSpPr txBox="1">
            <a:spLocks noGrp="1"/>
          </p:cNvSpPr>
          <p:nvPr>
            <p:ph type="body" idx="1"/>
          </p:nvPr>
        </p:nvSpPr>
        <p:spPr>
          <a:xfrm>
            <a:off x="893700" y="1373600"/>
            <a:ext cx="7728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Recall and write a title and description for your earliest memory. Has to be something you remember, not just based off a photograph or story. Title should be long &amp; specific enough that if you read it again, you know the memory.</a:t>
            </a:r>
            <a:endParaRPr sz="1800"/>
          </a:p>
          <a:p>
            <a:pPr marL="0" lvl="0" indent="0" algn="l" rtl="0">
              <a:spcBef>
                <a:spcPts val="600"/>
              </a:spcBef>
              <a:spcAft>
                <a:spcPts val="0"/>
              </a:spcAft>
              <a:buNone/>
            </a:pPr>
            <a:endParaRPr sz="1800"/>
          </a:p>
          <a:p>
            <a:pPr marL="457200" lvl="0" indent="-342900" algn="l" rtl="0">
              <a:spcBef>
                <a:spcPts val="600"/>
              </a:spcBef>
              <a:spcAft>
                <a:spcPts val="0"/>
              </a:spcAft>
              <a:buSzPts val="1800"/>
              <a:buChar char="▷"/>
            </a:pPr>
            <a:r>
              <a:rPr lang="en" sz="1800"/>
              <a:t>Do you see the memory in your PoV or from an observer perspective? </a:t>
            </a:r>
            <a:endParaRPr sz="1800"/>
          </a:p>
          <a:p>
            <a:pPr marL="457200" lvl="0" indent="-342900" algn="l" rtl="0">
              <a:spcBef>
                <a:spcPts val="0"/>
              </a:spcBef>
              <a:spcAft>
                <a:spcPts val="0"/>
              </a:spcAft>
              <a:buSzPts val="1800"/>
              <a:buChar char="▷"/>
            </a:pPr>
            <a:r>
              <a:rPr lang="en" sz="1800"/>
              <a:t>How old (in years) were you when the event happened?</a:t>
            </a:r>
            <a:endParaRPr sz="1800"/>
          </a:p>
          <a:p>
            <a:pPr marL="457200" lvl="0" indent="-342900" algn="l" rtl="0">
              <a:spcBef>
                <a:spcPts val="0"/>
              </a:spcBef>
              <a:spcAft>
                <a:spcPts val="0"/>
              </a:spcAft>
              <a:buSzPts val="1800"/>
              <a:buChar char="▷"/>
            </a:pPr>
            <a:r>
              <a:rPr lang="en" sz="1800"/>
              <a:t>How intense was your emotional response to the remembered event? 1 = not very intense, 2 = very intense</a:t>
            </a:r>
            <a:endParaRPr sz="1800"/>
          </a:p>
          <a:p>
            <a:pPr marL="457200" lvl="0" indent="-342900" algn="l" rtl="0">
              <a:spcBef>
                <a:spcPts val="0"/>
              </a:spcBef>
              <a:spcAft>
                <a:spcPts val="0"/>
              </a:spcAft>
              <a:buSzPts val="1800"/>
              <a:buChar char="▷"/>
            </a:pPr>
            <a:r>
              <a:rPr lang="en" sz="1800"/>
              <a:t>How vivid is the memory? 1 = low, 3 = moderate, 5 = high</a:t>
            </a:r>
            <a:endParaRPr sz="1800"/>
          </a:p>
          <a:p>
            <a:pPr marL="457200" lvl="0" indent="-342900" algn="l" rtl="0">
              <a:spcBef>
                <a:spcPts val="0"/>
              </a:spcBef>
              <a:spcAft>
                <a:spcPts val="0"/>
              </a:spcAft>
              <a:buSzPts val="1800"/>
              <a:buChar char="▷"/>
            </a:pPr>
            <a:r>
              <a:rPr lang="en" sz="1800"/>
              <a:t>How often have you talked &amp; thought about the memory? Same 1-5</a:t>
            </a: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Examples</a:t>
            </a:r>
            <a:endParaRPr/>
          </a:p>
        </p:txBody>
      </p:sp>
      <p:sp>
        <p:nvSpPr>
          <p:cNvPr id="314" name="Google Shape;314;p48"/>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“I can still see the pattern of the hood trim from the inside, the toy strung across with yellow, pink and blue plastic lambs that rattled when I hit them, and the inside of the sun shade that was clamped to the pram when the sun was shining green lining and a tiny abstract/flower pattern”</a:t>
            </a:r>
            <a:endParaRPr sz="1800"/>
          </a:p>
          <a:p>
            <a:pPr marL="0" lvl="0" indent="0" algn="l" rtl="0">
              <a:spcBef>
                <a:spcPts val="600"/>
              </a:spcBef>
              <a:spcAft>
                <a:spcPts val="0"/>
              </a:spcAft>
              <a:buNone/>
            </a:pPr>
            <a:r>
              <a:rPr lang="en" sz="1800"/>
              <a:t>--Improbably Early memory (1 year)</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“I remember that it was my 4th birthday and that mu uncle had bought me a loopy loo doll. It was almost as big as me and had blue hair and a blue check dress”</a:t>
            </a:r>
            <a:endParaRPr sz="1800"/>
          </a:p>
          <a:p>
            <a:pPr marL="0" lvl="0" indent="0" algn="l" rtl="0">
              <a:spcBef>
                <a:spcPts val="600"/>
              </a:spcBef>
              <a:spcAft>
                <a:spcPts val="0"/>
              </a:spcAft>
              <a:buNone/>
            </a:pPr>
            <a:r>
              <a:rPr lang="en" sz="1800"/>
              <a:t>--Probable memory (3 year)</a:t>
            </a:r>
            <a:endParaRPr sz="1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What age group do you fall in?</a:t>
            </a:r>
            <a:endParaRPr sz="3000"/>
          </a:p>
        </p:txBody>
      </p:sp>
      <p:pic>
        <p:nvPicPr>
          <p:cNvPr id="320" name="Google Shape;320;p49"/>
          <p:cNvPicPr preferRelativeResize="0"/>
          <p:nvPr/>
        </p:nvPicPr>
        <p:blipFill>
          <a:blip r:embed="rId3">
            <a:alphaModFix/>
          </a:blip>
          <a:stretch>
            <a:fillRect/>
          </a:stretch>
        </p:blipFill>
        <p:spPr>
          <a:xfrm>
            <a:off x="1315125" y="1234488"/>
            <a:ext cx="5619750" cy="3648075"/>
          </a:xfrm>
          <a:prstGeom prst="rect">
            <a:avLst/>
          </a:prstGeom>
          <a:noFill/>
          <a:ln>
            <a:noFill/>
          </a:ln>
        </p:spPr>
      </p:pic>
      <p:sp>
        <p:nvSpPr>
          <p:cNvPr id="321" name="Google Shape;321;p49"/>
          <p:cNvSpPr txBox="1"/>
          <p:nvPr/>
        </p:nvSpPr>
        <p:spPr>
          <a:xfrm>
            <a:off x="6480800" y="4760075"/>
            <a:ext cx="26631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Akhtar et al., 2015, Psych Sci</a:t>
            </a:r>
            <a:endParaRPr>
              <a:latin typeface="Lato"/>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Memory Content</a:t>
            </a:r>
            <a:endParaRPr/>
          </a:p>
        </p:txBody>
      </p:sp>
      <p:pic>
        <p:nvPicPr>
          <p:cNvPr id="327" name="Google Shape;327;p50"/>
          <p:cNvPicPr preferRelativeResize="0"/>
          <p:nvPr/>
        </p:nvPicPr>
        <p:blipFill>
          <a:blip r:embed="rId3">
            <a:alphaModFix/>
          </a:blip>
          <a:stretch>
            <a:fillRect/>
          </a:stretch>
        </p:blipFill>
        <p:spPr>
          <a:xfrm>
            <a:off x="1046525" y="1225138"/>
            <a:ext cx="7050952" cy="3775313"/>
          </a:xfrm>
          <a:prstGeom prst="rect">
            <a:avLst/>
          </a:prstGeom>
          <a:noFill/>
          <a:ln>
            <a:noFill/>
          </a:ln>
        </p:spPr>
      </p:pic>
      <p:sp>
        <p:nvSpPr>
          <p:cNvPr id="328" name="Google Shape;328;p50"/>
          <p:cNvSpPr txBox="1"/>
          <p:nvPr/>
        </p:nvSpPr>
        <p:spPr>
          <a:xfrm>
            <a:off x="6480800" y="4760075"/>
            <a:ext cx="26631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Akhtar et al., 2015, Psych Sci</a:t>
            </a:r>
            <a:endParaRPr>
              <a:latin typeface="Lato"/>
              <a:ea typeface="Lato"/>
              <a:cs typeface="Lato"/>
              <a:sym typeface="La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 Explanation?</a:t>
            </a:r>
            <a:endParaRPr/>
          </a:p>
        </p:txBody>
      </p:sp>
      <p:sp>
        <p:nvSpPr>
          <p:cNvPr id="334" name="Google Shape;334;p51"/>
          <p:cNvSpPr txBox="1">
            <a:spLocks noGrp="1"/>
          </p:cNvSpPr>
          <p:nvPr>
            <p:ph type="body" idx="1"/>
          </p:nvPr>
        </p:nvSpPr>
        <p:spPr>
          <a:xfrm>
            <a:off x="893700" y="1373600"/>
            <a:ext cx="75510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“The present findings pose a major conundrum: The child and young adult research, as reviewed earlier, concludes that earliest memories cannot exist below about the age of 2 years and that there would be comparatively few memories below the age of 3 years….”</a:t>
            </a:r>
            <a:endParaRPr sz="1800"/>
          </a:p>
          <a:p>
            <a:pPr marL="457200" lvl="0" indent="-342900" algn="l" rtl="0">
              <a:spcBef>
                <a:spcPts val="600"/>
              </a:spcBef>
              <a:spcAft>
                <a:spcPts val="0"/>
              </a:spcAft>
              <a:buSzPts val="1800"/>
              <a:buChar char="▷"/>
            </a:pPr>
            <a:r>
              <a:rPr lang="en" sz="1800"/>
              <a:t>Incorrect estimates of dates? But semantic analysis</a:t>
            </a:r>
            <a:endParaRPr sz="1800"/>
          </a:p>
          <a:p>
            <a:pPr marL="457200" lvl="0" indent="-342900" algn="l" rtl="0">
              <a:spcBef>
                <a:spcPts val="0"/>
              </a:spcBef>
              <a:spcAft>
                <a:spcPts val="0"/>
              </a:spcAft>
              <a:buSzPts val="1800"/>
              <a:buChar char="▷"/>
            </a:pPr>
            <a:r>
              <a:rPr lang="en" sz="1800"/>
              <a:t>Self-selection bias? No differences in rehearsal</a:t>
            </a:r>
            <a:endParaRPr sz="1800"/>
          </a:p>
          <a:p>
            <a:pPr marL="457200" lvl="0" indent="-342900" algn="l" rtl="0">
              <a:spcBef>
                <a:spcPts val="0"/>
              </a:spcBef>
              <a:spcAft>
                <a:spcPts val="0"/>
              </a:spcAft>
              <a:buSzPts val="1800"/>
              <a:buChar char="▷"/>
            </a:pPr>
            <a:r>
              <a:rPr lang="en" sz="1800"/>
              <a:t>Largely imagined...fictional memories?</a:t>
            </a:r>
            <a:endParaRPr sz="1800"/>
          </a:p>
          <a:p>
            <a:pPr marL="914400" lvl="1" indent="-317500" algn="l" rtl="0">
              <a:spcBef>
                <a:spcPts val="0"/>
              </a:spcBef>
              <a:spcAft>
                <a:spcPts val="0"/>
              </a:spcAft>
              <a:buSzPts val="1400"/>
              <a:buChar char="○"/>
            </a:pPr>
            <a:r>
              <a:rPr lang="en" sz="1400"/>
              <a:t>“Thus, we suggest that what a rememberer has in mind when recalling fictional improbably early memories is an episodic-memory-like mental representation consisting of remembered fragments of early experience and some facts or knowledge about his or her own infancy or childhood.  In addition, further details may be nonconsciously inferred or added, such as that one was wearing a nappy (diaper) when standing in the cot. “</a:t>
            </a:r>
            <a:endParaRPr sz="1400"/>
          </a:p>
        </p:txBody>
      </p:sp>
      <p:sp>
        <p:nvSpPr>
          <p:cNvPr id="335" name="Google Shape;335;p51"/>
          <p:cNvSpPr txBox="1"/>
          <p:nvPr/>
        </p:nvSpPr>
        <p:spPr>
          <a:xfrm>
            <a:off x="6480800" y="4760075"/>
            <a:ext cx="26631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Akhtar et al., 2015, Psych Sci</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Peer Feedback on Multiple Paragraphs SciComm</a:t>
            </a:r>
            <a:endParaRPr/>
          </a:p>
        </p:txBody>
      </p:sp>
      <p:sp>
        <p:nvSpPr>
          <p:cNvPr id="110" name="Google Shape;110;p16"/>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en"/>
              <a:t>Continue to build a supportive classroom culture &amp; discuss science communication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Severely Deficient Autobiographical Memory</a:t>
            </a:r>
            <a:endParaRPr sz="3000"/>
          </a:p>
        </p:txBody>
      </p:sp>
      <p:sp>
        <p:nvSpPr>
          <p:cNvPr id="341" name="Google Shape;341;p52"/>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“...Here we report data from three healthy, high functioning adults with the reverse pattern: lifelong severely deficient autobiographical memory (SDAM) with otherwise preserved cognitive function.”</a:t>
            </a:r>
            <a:endParaRPr sz="1800"/>
          </a:p>
          <a:p>
            <a:pPr marL="0" lvl="0" indent="0" algn="l" rtl="0">
              <a:spcBef>
                <a:spcPts val="600"/>
              </a:spcBef>
              <a:spcAft>
                <a:spcPts val="0"/>
              </a:spcAft>
              <a:buNone/>
            </a:pPr>
            <a:endParaRPr sz="1800"/>
          </a:p>
          <a:p>
            <a:pPr marL="457200" lvl="0" indent="-342900" algn="l" rtl="0">
              <a:spcBef>
                <a:spcPts val="600"/>
              </a:spcBef>
              <a:spcAft>
                <a:spcPts val="0"/>
              </a:spcAft>
              <a:buSzPts val="1800"/>
              <a:buChar char="▷"/>
            </a:pPr>
            <a:r>
              <a:rPr lang="en" sz="1800"/>
              <a:t>Successfully employed (one w/ PhD!)</a:t>
            </a:r>
            <a:endParaRPr sz="1800"/>
          </a:p>
          <a:p>
            <a:pPr marL="457200" lvl="0" indent="-342900" algn="l" rtl="0">
              <a:spcBef>
                <a:spcPts val="0"/>
              </a:spcBef>
              <a:spcAft>
                <a:spcPts val="0"/>
              </a:spcAft>
              <a:buSzPts val="1800"/>
              <a:buChar char="▷"/>
            </a:pPr>
            <a:r>
              <a:rPr lang="en" sz="1800"/>
              <a:t>Remember/Know</a:t>
            </a:r>
            <a:endParaRPr sz="1800"/>
          </a:p>
          <a:p>
            <a:pPr marL="457200" lvl="0" indent="-342900" algn="l" rtl="0">
              <a:spcBef>
                <a:spcPts val="0"/>
              </a:spcBef>
              <a:spcAft>
                <a:spcPts val="0"/>
              </a:spcAft>
              <a:buSzPts val="1800"/>
              <a:buChar char="▷"/>
            </a:pPr>
            <a:r>
              <a:rPr lang="en" sz="1800"/>
              <a:t>Selected two events from each of six lifetime periods (1 week ago, 1 month ago, 1 year ago, 10 years ago, teenage years, and childhood) that were specific in time and place.</a:t>
            </a:r>
            <a:endParaRPr sz="1800"/>
          </a:p>
          <a:p>
            <a:pPr marL="914400" lvl="1" indent="-342900" algn="l" rtl="0">
              <a:spcBef>
                <a:spcPts val="0"/>
              </a:spcBef>
              <a:spcAft>
                <a:spcPts val="0"/>
              </a:spcAft>
              <a:buSzPts val="1800"/>
              <a:buChar char="○"/>
            </a:pPr>
            <a:r>
              <a:rPr lang="en" sz="1800"/>
              <a:t>Future &amp; Past Events Rated for Detail, etc.</a:t>
            </a:r>
            <a:endParaRPr sz="1800"/>
          </a:p>
          <a:p>
            <a:pPr marL="0" lvl="0" indent="0" algn="l" rtl="0">
              <a:spcBef>
                <a:spcPts val="600"/>
              </a:spcBef>
              <a:spcAft>
                <a:spcPts val="0"/>
              </a:spcAft>
              <a:buNone/>
            </a:pPr>
            <a:endParaRPr sz="1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pic>
        <p:nvPicPr>
          <p:cNvPr id="346" name="Google Shape;346;p53"/>
          <p:cNvPicPr preferRelativeResize="0"/>
          <p:nvPr/>
        </p:nvPicPr>
        <p:blipFill>
          <a:blip r:embed="rId3">
            <a:alphaModFix/>
          </a:blip>
          <a:stretch>
            <a:fillRect/>
          </a:stretch>
        </p:blipFill>
        <p:spPr>
          <a:xfrm>
            <a:off x="1466850" y="567413"/>
            <a:ext cx="6210300" cy="1524000"/>
          </a:xfrm>
          <a:prstGeom prst="rect">
            <a:avLst/>
          </a:prstGeom>
          <a:noFill/>
          <a:ln>
            <a:noFill/>
          </a:ln>
        </p:spPr>
      </p:pic>
      <p:pic>
        <p:nvPicPr>
          <p:cNvPr id="347" name="Google Shape;347;p53"/>
          <p:cNvPicPr preferRelativeResize="0"/>
          <p:nvPr/>
        </p:nvPicPr>
        <p:blipFill>
          <a:blip r:embed="rId4">
            <a:alphaModFix/>
          </a:blip>
          <a:stretch>
            <a:fillRect/>
          </a:stretch>
        </p:blipFill>
        <p:spPr>
          <a:xfrm>
            <a:off x="1134963" y="2469988"/>
            <a:ext cx="6874071" cy="206148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pic>
        <p:nvPicPr>
          <p:cNvPr id="352" name="Google Shape;352;p54"/>
          <p:cNvPicPr preferRelativeResize="0"/>
          <p:nvPr/>
        </p:nvPicPr>
        <p:blipFill>
          <a:blip r:embed="rId3">
            <a:alphaModFix/>
          </a:blip>
          <a:stretch>
            <a:fillRect/>
          </a:stretch>
        </p:blipFill>
        <p:spPr>
          <a:xfrm>
            <a:off x="152400" y="88713"/>
            <a:ext cx="8839201" cy="2174650"/>
          </a:xfrm>
          <a:prstGeom prst="rect">
            <a:avLst/>
          </a:prstGeom>
          <a:noFill/>
          <a:ln>
            <a:noFill/>
          </a:ln>
        </p:spPr>
      </p:pic>
      <p:pic>
        <p:nvPicPr>
          <p:cNvPr id="353" name="Google Shape;353;p54"/>
          <p:cNvPicPr preferRelativeResize="0"/>
          <p:nvPr/>
        </p:nvPicPr>
        <p:blipFill>
          <a:blip r:embed="rId4">
            <a:alphaModFix/>
          </a:blip>
          <a:stretch>
            <a:fillRect/>
          </a:stretch>
        </p:blipFill>
        <p:spPr>
          <a:xfrm>
            <a:off x="1485900" y="2333625"/>
            <a:ext cx="6477000" cy="26098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pic>
        <p:nvPicPr>
          <p:cNvPr id="358" name="Google Shape;358;p55"/>
          <p:cNvPicPr preferRelativeResize="0"/>
          <p:nvPr/>
        </p:nvPicPr>
        <p:blipFill>
          <a:blip r:embed="rId3">
            <a:alphaModFix/>
          </a:blip>
          <a:stretch>
            <a:fillRect/>
          </a:stretch>
        </p:blipFill>
        <p:spPr>
          <a:xfrm>
            <a:off x="1357313" y="1223963"/>
            <a:ext cx="6429375" cy="26955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5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Does It Mean?</a:t>
            </a:r>
            <a:endParaRPr/>
          </a:p>
        </p:txBody>
      </p:sp>
      <p:sp>
        <p:nvSpPr>
          <p:cNvPr id="364" name="Google Shape;364;p56"/>
          <p:cNvSpPr txBox="1">
            <a:spLocks noGrp="1"/>
          </p:cNvSpPr>
          <p:nvPr>
            <p:ph type="body" idx="1"/>
          </p:nvPr>
        </p:nvSpPr>
        <p:spPr>
          <a:xfrm>
            <a:off x="893700" y="1221200"/>
            <a:ext cx="76071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“We report data from three healthy adults with a mnemonic syndrome that is confined to an inability to mentally travel backwards in time in the absence of detectable neuropathology or significant daily life handicap…”</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“Their self-reported selective inability to vividly recollect personally experienced events from a first-person perspective was corroborated by absence of functional magnetic resonance imaging (fMRI) and event-related potential (ERP) biomarkers associated with naturalistic and laboratory episodic recollection, as well as by behavioral evidence of impaired episodic retrieval, particularly for visual information. Yet learning and memory were otherwise intact, as long as these tasks could be accomplished by non-episodic processes.”</a:t>
            </a:r>
            <a:endParaRPr sz="1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7"/>
          <p:cNvSpPr txBox="1">
            <a:spLocks noGrp="1"/>
          </p:cNvSpPr>
          <p:nvPr>
            <p:ph type="title"/>
          </p:nvPr>
        </p:nvSpPr>
        <p:spPr>
          <a:xfrm>
            <a:off x="893699" y="205988"/>
            <a:ext cx="6772683"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How does HSAM differ from SDAM?</a:t>
            </a:r>
            <a:endParaRPr sz="3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8"/>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Academic Articles</a:t>
            </a:r>
            <a:endParaRPr/>
          </a:p>
        </p:txBody>
      </p:sp>
      <p:sp>
        <p:nvSpPr>
          <p:cNvPr id="375" name="Google Shape;375;p58"/>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en"/>
              <a:t>Summarize and critically analyze academic journal articles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Rubin et al. (2019) &amp; Stanley et al. (2017) - Autobiographical Memory</a:t>
            </a:r>
            <a:endParaRPr sz="3000"/>
          </a:p>
        </p:txBody>
      </p:sp>
      <p:sp>
        <p:nvSpPr>
          <p:cNvPr id="381" name="Google Shape;381;p59"/>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Fill out or discuss the associated worksheet on the papers you read for today with the person closest to you</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60"/>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Quiz # 3</a:t>
            </a:r>
            <a:endParaRPr/>
          </a:p>
        </p:txBody>
      </p:sp>
      <p:sp>
        <p:nvSpPr>
          <p:cNvPr id="387" name="Google Shape;387;p60"/>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en"/>
              <a:t>Define, identify, and apply previous constructs that we have discussed in class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6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Goals + Agenda</a:t>
            </a:r>
            <a:endParaRPr/>
          </a:p>
        </p:txBody>
      </p:sp>
      <p:sp>
        <p:nvSpPr>
          <p:cNvPr id="393" name="Google Shape;393;p61"/>
          <p:cNvSpPr txBox="1">
            <a:spLocks noGrp="1"/>
          </p:cNvSpPr>
          <p:nvPr>
            <p:ph type="body" idx="1"/>
          </p:nvPr>
        </p:nvSpPr>
        <p:spPr>
          <a:xfrm>
            <a:off x="402125" y="1145000"/>
            <a:ext cx="84729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AutoNum type="arabicPeriod"/>
            </a:pPr>
            <a:r>
              <a:rPr lang="en" sz="1800" b="1"/>
              <a:t>LO1: Continue to build a supportive classroom culture &amp; discuss science communication</a:t>
            </a:r>
            <a:endParaRPr sz="1800" b="1"/>
          </a:p>
          <a:p>
            <a:pPr marL="914400" lvl="1" indent="-342900" algn="l" rtl="0">
              <a:spcBef>
                <a:spcPts val="0"/>
              </a:spcBef>
              <a:spcAft>
                <a:spcPts val="0"/>
              </a:spcAft>
              <a:buSzPts val="1800"/>
              <a:buChar char="○"/>
            </a:pPr>
            <a:r>
              <a:rPr lang="en" sz="1800"/>
              <a:t>Peer feedback on multiple SciComm paragraphs</a:t>
            </a:r>
            <a:endParaRPr sz="1800"/>
          </a:p>
          <a:p>
            <a:pPr marL="457200" lvl="0" indent="-342900" algn="l" rtl="0">
              <a:spcBef>
                <a:spcPts val="0"/>
              </a:spcBef>
              <a:spcAft>
                <a:spcPts val="0"/>
              </a:spcAft>
              <a:buSzPts val="1800"/>
              <a:buAutoNum type="arabicPeriod"/>
            </a:pPr>
            <a:r>
              <a:rPr lang="en" sz="1800" b="1"/>
              <a:t>LO2: Define, identify, and apply previous constructs that we have discussed in class</a:t>
            </a:r>
            <a:endParaRPr sz="1800" b="1"/>
          </a:p>
          <a:p>
            <a:pPr marL="914400" lvl="1" indent="-342900" algn="l" rtl="0">
              <a:spcBef>
                <a:spcPts val="0"/>
              </a:spcBef>
              <a:spcAft>
                <a:spcPts val="0"/>
              </a:spcAft>
              <a:buSzPts val="1800"/>
              <a:buChar char="○"/>
            </a:pPr>
            <a:r>
              <a:rPr lang="en" sz="1800"/>
              <a:t>Quiz on material covered since last class: multiple choice &amp; short answer</a:t>
            </a:r>
            <a:endParaRPr sz="1800"/>
          </a:p>
          <a:p>
            <a:pPr marL="457200" lvl="0" indent="-342900" algn="l" rtl="0">
              <a:spcBef>
                <a:spcPts val="0"/>
              </a:spcBef>
              <a:spcAft>
                <a:spcPts val="0"/>
              </a:spcAft>
              <a:buSzPts val="1800"/>
              <a:buAutoNum type="arabicPeriod"/>
            </a:pPr>
            <a:r>
              <a:rPr lang="en" sz="1800" b="1"/>
              <a:t>LO3: Describe the basic fundamental principles of autobiographical memory</a:t>
            </a:r>
            <a:endParaRPr sz="1800" b="1"/>
          </a:p>
          <a:p>
            <a:pPr marL="914400" lvl="1" indent="-342900" algn="l" rtl="0">
              <a:spcBef>
                <a:spcPts val="0"/>
              </a:spcBef>
              <a:spcAft>
                <a:spcPts val="0"/>
              </a:spcAft>
              <a:buSzPts val="1800"/>
              <a:buChar char="○"/>
            </a:pPr>
            <a:r>
              <a:rPr lang="en" sz="1800"/>
              <a:t>Review LTM: Processes material</a:t>
            </a:r>
            <a:endParaRPr sz="1800"/>
          </a:p>
          <a:p>
            <a:pPr marL="914400" lvl="1" indent="-342900" algn="l" rtl="0">
              <a:spcBef>
                <a:spcPts val="0"/>
              </a:spcBef>
              <a:spcAft>
                <a:spcPts val="0"/>
              </a:spcAft>
              <a:buSzPts val="1800"/>
              <a:buChar char="○"/>
            </a:pPr>
            <a:r>
              <a:rPr lang="en" sz="1800"/>
              <a:t>First memories, flashbulb memories, reminiscence bump, memory as constructive, deficient &amp; superior AM</a:t>
            </a:r>
            <a:endParaRPr sz="1800" b="1"/>
          </a:p>
          <a:p>
            <a:pPr marL="457200" lvl="0" indent="-342900" algn="l" rtl="0">
              <a:spcBef>
                <a:spcPts val="0"/>
              </a:spcBef>
              <a:spcAft>
                <a:spcPts val="0"/>
              </a:spcAft>
              <a:buSzPts val="1800"/>
              <a:buAutoNum type="arabicPeriod"/>
            </a:pPr>
            <a:r>
              <a:rPr lang="en" sz="1800" b="1"/>
              <a:t>LO4: Summarize and critically analyze academic journal articles</a:t>
            </a:r>
            <a:endParaRPr sz="1800" b="1"/>
          </a:p>
          <a:p>
            <a:pPr marL="914400" lvl="1" indent="-342900" algn="l" rtl="0">
              <a:spcBef>
                <a:spcPts val="0"/>
              </a:spcBef>
              <a:spcAft>
                <a:spcPts val="0"/>
              </a:spcAft>
              <a:buSzPts val="1800"/>
              <a:buChar char="○"/>
            </a:pPr>
            <a:r>
              <a:rPr lang="en" sz="1800"/>
              <a:t>Are there practical applications of these memory findings, like in Leung (2019)? Worksheet on journal articles</a:t>
            </a:r>
            <a:endParaRPr sz="1800"/>
          </a:p>
          <a:p>
            <a:pPr marL="0" lvl="0" indent="0" algn="l" rtl="0">
              <a:spcBef>
                <a:spcPts val="600"/>
              </a:spcBef>
              <a:spcAft>
                <a:spcPts val="0"/>
              </a:spcAft>
              <a:buNone/>
            </a:pP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Peer Feedback</a:t>
            </a:r>
            <a:endParaRPr/>
          </a:p>
        </p:txBody>
      </p:sp>
      <p:sp>
        <p:nvSpPr>
          <p:cNvPr id="116" name="Google Shape;116;p17"/>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Exchange your outlined multiple paragraphs with someone nearby</a:t>
            </a:r>
            <a:endParaRPr/>
          </a:p>
          <a:p>
            <a:pPr marL="457200" lvl="0" indent="-419100" algn="l" rtl="0">
              <a:spcBef>
                <a:spcPts val="0"/>
              </a:spcBef>
              <a:spcAft>
                <a:spcPts val="0"/>
              </a:spcAft>
              <a:buSzPts val="3000"/>
              <a:buChar char="▷"/>
            </a:pPr>
            <a:r>
              <a:rPr lang="en"/>
              <a:t>Take about 5 minutes to read &amp; mark-up the paper, then 5 minutes to discuss over your comments with your FB partner</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6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Tomorrow’s Work</a:t>
            </a:r>
            <a:endParaRPr/>
          </a:p>
        </p:txBody>
      </p:sp>
      <p:sp>
        <p:nvSpPr>
          <p:cNvPr id="399" name="Google Shape;399;p62"/>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Readings</a:t>
            </a:r>
            <a:endParaRPr/>
          </a:p>
          <a:p>
            <a:pPr marL="914400" lvl="1" indent="-381000" algn="l" rtl="0">
              <a:spcBef>
                <a:spcPts val="0"/>
              </a:spcBef>
              <a:spcAft>
                <a:spcPts val="0"/>
              </a:spcAft>
              <a:buSzPts val="2400"/>
              <a:buChar char="○"/>
            </a:pPr>
            <a:r>
              <a:rPr lang="en"/>
              <a:t>Chapter 9 from textbook on Knowledge/Categorization</a:t>
            </a:r>
            <a:endParaRPr/>
          </a:p>
          <a:p>
            <a:pPr marL="914400" lvl="1" indent="-381000" algn="l" rtl="0">
              <a:spcBef>
                <a:spcPts val="0"/>
              </a:spcBef>
              <a:spcAft>
                <a:spcPts val="0"/>
              </a:spcAft>
              <a:buSzPts val="2400"/>
              <a:buChar char="○"/>
            </a:pPr>
            <a:r>
              <a:rPr lang="en"/>
              <a:t>I.e., no accessible academic articles… </a:t>
            </a:r>
            <a:endParaRPr/>
          </a:p>
          <a:p>
            <a:pPr marL="457200" lvl="0" indent="-419100" algn="l" rtl="0">
              <a:spcBef>
                <a:spcPts val="0"/>
              </a:spcBef>
              <a:spcAft>
                <a:spcPts val="0"/>
              </a:spcAft>
              <a:buSzPts val="3000"/>
              <a:buChar char="▷"/>
            </a:pPr>
            <a:r>
              <a:rPr lang="en"/>
              <a:t>Assignments</a:t>
            </a:r>
            <a:endParaRPr/>
          </a:p>
          <a:p>
            <a:pPr marL="914400" lvl="1" indent="-381000" algn="l" rtl="0">
              <a:spcBef>
                <a:spcPts val="0"/>
              </a:spcBef>
              <a:spcAft>
                <a:spcPts val="0"/>
              </a:spcAft>
              <a:buSzPts val="2400"/>
              <a:buChar char="○"/>
            </a:pPr>
            <a:r>
              <a:rPr lang="en"/>
              <a:t>Opening paragraph of science summary</a:t>
            </a:r>
            <a:endParaRPr/>
          </a:p>
          <a:p>
            <a:pPr marL="914400" lvl="1" indent="-381000" algn="l" rtl="0">
              <a:spcBef>
                <a:spcPts val="0"/>
              </a:spcBef>
              <a:spcAft>
                <a:spcPts val="0"/>
              </a:spcAft>
              <a:buSzPts val="2400"/>
              <a:buChar char="○"/>
            </a:pPr>
            <a:r>
              <a:rPr lang="en"/>
              <a:t>Midsemester feedback survey</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6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Participation + Minute Paper</a:t>
            </a:r>
            <a:endParaRPr/>
          </a:p>
        </p:txBody>
      </p:sp>
      <p:sp>
        <p:nvSpPr>
          <p:cNvPr id="405" name="Google Shape;405;p63"/>
          <p:cNvSpPr txBox="1">
            <a:spLocks noGrp="1"/>
          </p:cNvSpPr>
          <p:nvPr>
            <p:ph type="body" idx="1"/>
          </p:nvPr>
        </p:nvSpPr>
        <p:spPr>
          <a:xfrm>
            <a:off x="486300" y="1373600"/>
            <a:ext cx="82857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u="sng">
                <a:solidFill>
                  <a:schemeClr val="hlink"/>
                </a:solidFill>
                <a:hlinkClick r:id="rId3"/>
              </a:rPr>
              <a:t>https://tinyurl.com/PSY102Participation</a:t>
            </a:r>
            <a:endParaRPr/>
          </a:p>
          <a:p>
            <a:pPr marL="0" lvl="0" indent="0" algn="l" rtl="0">
              <a:spcBef>
                <a:spcPts val="600"/>
              </a:spcBef>
              <a:spcAft>
                <a:spcPts val="0"/>
              </a:spcAft>
              <a:buNone/>
            </a:pPr>
            <a:endParaRPr/>
          </a:p>
          <a:p>
            <a:pPr marL="0" lvl="0" indent="0" algn="l" rtl="0">
              <a:spcBef>
                <a:spcPts val="600"/>
              </a:spcBef>
              <a:spcAft>
                <a:spcPts val="0"/>
              </a:spcAft>
              <a:buNone/>
            </a:pPr>
            <a:r>
              <a:rPr lang="en" u="sng">
                <a:solidFill>
                  <a:schemeClr val="hlink"/>
                </a:solidFill>
                <a:hlinkClick r:id="rId4"/>
              </a:rPr>
              <a:t>https://tinyurl.com/PSY102MinutePaperJune3</a:t>
            </a:r>
            <a:r>
              <a:rPr lang="en"/>
              <a:t>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4"/>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Additional Practice</a:t>
            </a:r>
            <a:endParaRPr/>
          </a:p>
        </p:txBody>
      </p:sp>
      <p:sp>
        <p:nvSpPr>
          <p:cNvPr id="411" name="Google Shape;411;p64"/>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Optional: Test Yourself</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General Questions</a:t>
            </a:r>
            <a:endParaRPr/>
          </a:p>
        </p:txBody>
      </p:sp>
      <p:sp>
        <p:nvSpPr>
          <p:cNvPr id="417" name="Google Shape;417;p65"/>
          <p:cNvSpPr txBox="1">
            <a:spLocks noGrp="1"/>
          </p:cNvSpPr>
          <p:nvPr>
            <p:ph type="body" idx="1"/>
          </p:nvPr>
        </p:nvSpPr>
        <p:spPr>
          <a:xfrm>
            <a:off x="893700" y="11449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What do we mean when we say that memory is constructive? What does it mean that autobiographical memory is multidimensional &amp; includes semantic &amp; episodic components? What happens to folks with great or bad AM? What events are most memorable &amp; why? What are flashbulb memories &amp; the theories underlying them?</a:t>
            </a:r>
            <a:endParaRPr sz="24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66"/>
          <p:cNvSpPr txBox="1">
            <a:spLocks noGrp="1"/>
          </p:cNvSpPr>
          <p:nvPr>
            <p:ph type="body" idx="1"/>
          </p:nvPr>
        </p:nvSpPr>
        <p:spPr>
          <a:xfrm>
            <a:off x="893700" y="4591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Asking people to recall the most influential events that happened during their college careers shows that _____ in people’s lives appear to be particularly memorable.</a:t>
            </a:r>
            <a:endParaRPr/>
          </a:p>
          <a:p>
            <a:pPr marL="457200" lvl="0" indent="-419100" algn="l" rtl="0">
              <a:spcBef>
                <a:spcPts val="600"/>
              </a:spcBef>
              <a:spcAft>
                <a:spcPts val="0"/>
              </a:spcAft>
              <a:buSzPts val="3000"/>
              <a:buChar char="▷"/>
            </a:pPr>
            <a:r>
              <a:rPr lang="en"/>
              <a:t>Trauma-based experiences</a:t>
            </a:r>
            <a:endParaRPr/>
          </a:p>
          <a:p>
            <a:pPr marL="457200" lvl="0" indent="-419100" algn="l" rtl="0">
              <a:spcBef>
                <a:spcPts val="0"/>
              </a:spcBef>
              <a:spcAft>
                <a:spcPts val="0"/>
              </a:spcAft>
              <a:buSzPts val="3000"/>
              <a:buChar char="▷"/>
            </a:pPr>
            <a:r>
              <a:rPr lang="en"/>
              <a:t>Family-centered challenges</a:t>
            </a:r>
            <a:endParaRPr/>
          </a:p>
          <a:p>
            <a:pPr marL="457200" lvl="0" indent="-419100" algn="l" rtl="0">
              <a:spcBef>
                <a:spcPts val="0"/>
              </a:spcBef>
              <a:spcAft>
                <a:spcPts val="0"/>
              </a:spcAft>
              <a:buSzPts val="3000"/>
              <a:buChar char="▷"/>
            </a:pPr>
            <a:r>
              <a:rPr lang="en"/>
              <a:t>The freshman year</a:t>
            </a:r>
            <a:endParaRPr/>
          </a:p>
          <a:p>
            <a:pPr marL="457200" lvl="0" indent="-419100" algn="l" rtl="0">
              <a:spcBef>
                <a:spcPts val="0"/>
              </a:spcBef>
              <a:spcAft>
                <a:spcPts val="0"/>
              </a:spcAft>
              <a:buSzPts val="3000"/>
              <a:buChar char="▷"/>
            </a:pPr>
            <a:r>
              <a:rPr lang="en"/>
              <a:t>Transition Points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67"/>
          <p:cNvSpPr txBox="1">
            <a:spLocks noGrp="1"/>
          </p:cNvSpPr>
          <p:nvPr>
            <p:ph type="body" idx="1"/>
          </p:nvPr>
        </p:nvSpPr>
        <p:spPr>
          <a:xfrm>
            <a:off x="893700" y="459200"/>
            <a:ext cx="68832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The observation that older adults often become nostalgic for the ‘good old days’ reflects the self-image hypothesis which states that</a:t>
            </a:r>
            <a:endParaRPr sz="2400"/>
          </a:p>
          <a:p>
            <a:pPr marL="457200" lvl="0" indent="-381000" algn="l" rtl="0">
              <a:spcBef>
                <a:spcPts val="600"/>
              </a:spcBef>
              <a:spcAft>
                <a:spcPts val="0"/>
              </a:spcAft>
              <a:buSzPts val="2400"/>
              <a:buChar char="▷"/>
            </a:pPr>
            <a:r>
              <a:rPr lang="en" sz="2400"/>
              <a:t>Life in a society gets more complicated &amp; difficult as generations pass</a:t>
            </a:r>
            <a:endParaRPr sz="2400"/>
          </a:p>
          <a:p>
            <a:pPr marL="457200" lvl="0" indent="-381000" algn="l" rtl="0">
              <a:spcBef>
                <a:spcPts val="0"/>
              </a:spcBef>
              <a:spcAft>
                <a:spcPts val="0"/>
              </a:spcAft>
              <a:buSzPts val="2400"/>
              <a:buChar char="▷"/>
            </a:pPr>
            <a:r>
              <a:rPr lang="en" sz="2400"/>
              <a:t>Memory for life events is enhanced during the time we assume our life identities</a:t>
            </a:r>
            <a:endParaRPr sz="2400"/>
          </a:p>
          <a:p>
            <a:pPr marL="457200" lvl="0" indent="-381000" algn="l" rtl="0">
              <a:spcBef>
                <a:spcPts val="0"/>
              </a:spcBef>
              <a:spcAft>
                <a:spcPts val="0"/>
              </a:spcAft>
              <a:buSzPts val="2400"/>
              <a:buChar char="▷"/>
            </a:pPr>
            <a:r>
              <a:rPr lang="en" sz="2400"/>
              <a:t>People tend to remember more of the positive events in their lives than negative ones</a:t>
            </a:r>
            <a:endParaRPr sz="2400"/>
          </a:p>
          <a:p>
            <a:pPr marL="457200" lvl="0" indent="-381000" algn="l" rtl="0">
              <a:spcBef>
                <a:spcPts val="0"/>
              </a:spcBef>
              <a:spcAft>
                <a:spcPts val="0"/>
              </a:spcAft>
              <a:buSzPts val="2400"/>
              <a:buChar char="▷"/>
            </a:pPr>
            <a:r>
              <a:rPr lang="en" sz="2400"/>
              <a:t>Our memories change as we live longer and have more ‘lifetime periods’ to draw from</a:t>
            </a:r>
            <a:endParaRPr sz="24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68"/>
          <p:cNvSpPr txBox="1">
            <a:spLocks noGrp="1"/>
          </p:cNvSpPr>
          <p:nvPr>
            <p:ph type="body" idx="1"/>
          </p:nvPr>
        </p:nvSpPr>
        <p:spPr>
          <a:xfrm>
            <a:off x="893700" y="306800"/>
            <a:ext cx="68832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Flashbulb memory is best represented by which of the following statements?</a:t>
            </a:r>
            <a:endParaRPr sz="2400"/>
          </a:p>
          <a:p>
            <a:pPr marL="457200" lvl="0" indent="-381000" algn="l" rtl="0">
              <a:spcBef>
                <a:spcPts val="600"/>
              </a:spcBef>
              <a:spcAft>
                <a:spcPts val="0"/>
              </a:spcAft>
              <a:buSzPts val="2400"/>
              <a:buChar char="▷"/>
            </a:pPr>
            <a:r>
              <a:rPr lang="en" sz="2400"/>
              <a:t>It is vivid memory for emotional events</a:t>
            </a:r>
            <a:endParaRPr sz="2400"/>
          </a:p>
          <a:p>
            <a:pPr marL="457200" lvl="0" indent="-381000" algn="l" rtl="0">
              <a:spcBef>
                <a:spcPts val="0"/>
              </a:spcBef>
              <a:spcAft>
                <a:spcPts val="0"/>
              </a:spcAft>
              <a:buSzPts val="2400"/>
              <a:buChar char="▷"/>
            </a:pPr>
            <a:r>
              <a:rPr lang="en" sz="2400"/>
              <a:t>It is vivid, highly accurate memory for the circumstances surrounding how a person heard about an emotional event</a:t>
            </a:r>
            <a:endParaRPr sz="2400"/>
          </a:p>
          <a:p>
            <a:pPr marL="457200" lvl="0" indent="-381000" algn="l" rtl="0">
              <a:spcBef>
                <a:spcPts val="0"/>
              </a:spcBef>
              <a:spcAft>
                <a:spcPts val="0"/>
              </a:spcAft>
              <a:buSzPts val="2400"/>
              <a:buChar char="▷"/>
            </a:pPr>
            <a:r>
              <a:rPr lang="en" sz="2400"/>
              <a:t>It is memory for the circumstances surrounding how a person heard about an emotional event that remains especially vivid but not necessarily accurate over time</a:t>
            </a:r>
            <a:endParaRPr sz="2400"/>
          </a:p>
          <a:p>
            <a:pPr marL="457200" lvl="0" indent="-381000" algn="l" rtl="0">
              <a:spcBef>
                <a:spcPts val="0"/>
              </a:spcBef>
              <a:spcAft>
                <a:spcPts val="0"/>
              </a:spcAft>
              <a:buSzPts val="2400"/>
              <a:buChar char="▷"/>
            </a:pPr>
            <a:r>
              <a:rPr lang="en" sz="2400"/>
              <a:t>It is vivid, highly accurate memory for emotional events.</a:t>
            </a:r>
            <a:endParaRPr sz="24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69"/>
          <p:cNvSpPr txBox="1">
            <a:spLocks noGrp="1"/>
          </p:cNvSpPr>
          <p:nvPr>
            <p:ph type="body" idx="1"/>
          </p:nvPr>
        </p:nvSpPr>
        <p:spPr>
          <a:xfrm>
            <a:off x="893700" y="306800"/>
            <a:ext cx="68832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Let’s say two scientists measured people’s memories of the terrorist attacks on 9/11/01. Which of the following would best represent the results we’d expect?</a:t>
            </a:r>
            <a:endParaRPr sz="1800"/>
          </a:p>
          <a:p>
            <a:pPr marL="457200" lvl="0" indent="-342900" algn="l" rtl="0">
              <a:spcBef>
                <a:spcPts val="600"/>
              </a:spcBef>
              <a:spcAft>
                <a:spcPts val="0"/>
              </a:spcAft>
              <a:buSzPts val="1800"/>
              <a:buChar char="▷"/>
            </a:pPr>
            <a:r>
              <a:rPr lang="en" sz="1800"/>
              <a:t>Participants would have very little confidence in the accuracy of their memories of the events 32 weeks after they occurred</a:t>
            </a:r>
            <a:endParaRPr sz="1800"/>
          </a:p>
          <a:p>
            <a:pPr marL="457200" lvl="0" indent="-342900" algn="l" rtl="0">
              <a:spcBef>
                <a:spcPts val="0"/>
              </a:spcBef>
              <a:spcAft>
                <a:spcPts val="0"/>
              </a:spcAft>
              <a:buSzPts val="1800"/>
              <a:buChar char="▷"/>
            </a:pPr>
            <a:r>
              <a:rPr lang="en" sz="1800"/>
              <a:t>Participants would have a very high level of confidence of the terrorist events and also have high confidence in their present “everyday” memories 32 weeks later</a:t>
            </a:r>
            <a:endParaRPr sz="1800"/>
          </a:p>
          <a:p>
            <a:pPr marL="457200" lvl="0" indent="-342900" algn="l" rtl="0">
              <a:spcBef>
                <a:spcPts val="0"/>
              </a:spcBef>
              <a:spcAft>
                <a:spcPts val="0"/>
              </a:spcAft>
              <a:buSzPts val="1800"/>
              <a:buChar char="▷"/>
            </a:pPr>
            <a:r>
              <a:rPr lang="en" sz="1800"/>
              <a:t>Participants would have high confidence in the accuracy of their memories of the terrorist events 32 weeks later, but when actually tested, would make significant errors when asked what they were doing on the day of the attacks.</a:t>
            </a:r>
            <a:endParaRPr sz="1800"/>
          </a:p>
          <a:p>
            <a:pPr marL="457200" lvl="0" indent="-342900" algn="l" rtl="0">
              <a:spcBef>
                <a:spcPts val="0"/>
              </a:spcBef>
              <a:spcAft>
                <a:spcPts val="0"/>
              </a:spcAft>
              <a:buSzPts val="1800"/>
              <a:buChar char="▷"/>
            </a:pPr>
            <a:r>
              <a:rPr lang="en" sz="1800"/>
              <a:t>After 32 weeks, participants would have a higher level of confidence in their memories of the terrorist events, but lower belief in their memories of ‘everyday’ events</a:t>
            </a:r>
            <a:endParaRPr sz="18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7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MC answer key</a:t>
            </a:r>
            <a:endParaRPr/>
          </a:p>
        </p:txBody>
      </p:sp>
      <p:sp>
        <p:nvSpPr>
          <p:cNvPr id="443" name="Google Shape;443;p70"/>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Transition</a:t>
            </a:r>
            <a:endParaRPr/>
          </a:p>
          <a:p>
            <a:pPr marL="0" lvl="0" indent="0" algn="l" rtl="0">
              <a:spcBef>
                <a:spcPts val="600"/>
              </a:spcBef>
              <a:spcAft>
                <a:spcPts val="0"/>
              </a:spcAft>
              <a:buNone/>
            </a:pPr>
            <a:r>
              <a:rPr lang="en"/>
              <a:t>Memory for life events</a:t>
            </a:r>
            <a:endParaRPr/>
          </a:p>
          <a:p>
            <a:pPr marL="0" lvl="0" indent="0" algn="l" rtl="0">
              <a:spcBef>
                <a:spcPts val="600"/>
              </a:spcBef>
              <a:spcAft>
                <a:spcPts val="0"/>
              </a:spcAft>
              <a:buNone/>
            </a:pPr>
            <a:r>
              <a:rPr lang="en"/>
              <a:t>Memory for circumstances (3rd)</a:t>
            </a:r>
            <a:endParaRPr/>
          </a:p>
          <a:p>
            <a:pPr marL="0" lvl="0" indent="0" algn="l" rtl="0">
              <a:spcBef>
                <a:spcPts val="600"/>
              </a:spcBef>
              <a:spcAft>
                <a:spcPts val="0"/>
              </a:spcAft>
              <a:buNone/>
            </a:pPr>
            <a:r>
              <a:rPr lang="en"/>
              <a:t>After 32 weeks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Review: LTM Processes &amp; Mechanisms</a:t>
            </a:r>
            <a:endParaRPr/>
          </a:p>
        </p:txBody>
      </p:sp>
      <p:sp>
        <p:nvSpPr>
          <p:cNvPr id="122" name="Google Shape;122;p18"/>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en"/>
              <a:t>Describe the basic fundamental principles of autobiographical memory</a:t>
            </a:r>
            <a:endParaRPr/>
          </a:p>
          <a:p>
            <a:pPr marL="0" lvl="0" indent="0" algn="ctr"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Spaced Learning</a:t>
            </a:r>
            <a:endParaRPr/>
          </a:p>
        </p:txBody>
      </p:sp>
      <p:sp>
        <p:nvSpPr>
          <p:cNvPr id="128" name="Google Shape;128;p19"/>
          <p:cNvSpPr txBox="1">
            <a:spLocks noGrp="1"/>
          </p:cNvSpPr>
          <p:nvPr>
            <p:ph type="body" idx="1"/>
          </p:nvPr>
        </p:nvSpPr>
        <p:spPr>
          <a:xfrm>
            <a:off x="893700" y="1373600"/>
            <a:ext cx="78759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Distributed versus massed practice</a:t>
            </a:r>
            <a:endParaRPr/>
          </a:p>
          <a:p>
            <a:pPr marL="914400" lvl="1" indent="-342900" algn="l" rtl="0">
              <a:spcBef>
                <a:spcPts val="0"/>
              </a:spcBef>
              <a:spcAft>
                <a:spcPts val="0"/>
              </a:spcAft>
              <a:buSzPts val="1800"/>
              <a:buChar char="○"/>
            </a:pPr>
            <a:r>
              <a:rPr lang="en" sz="1800"/>
              <a:t>Difficult to maintain close attention throughout a long study session</a:t>
            </a:r>
            <a:endParaRPr sz="1800"/>
          </a:p>
          <a:p>
            <a:pPr marL="914400" lvl="1" indent="-342900" algn="l" rtl="0">
              <a:spcBef>
                <a:spcPts val="0"/>
              </a:spcBef>
              <a:spcAft>
                <a:spcPts val="0"/>
              </a:spcAft>
              <a:buSzPts val="1800"/>
              <a:buChar char="○"/>
            </a:pPr>
            <a:r>
              <a:rPr lang="en" sz="1800"/>
              <a:t>Studying after a break gives feedback about what you already know</a:t>
            </a:r>
            <a:endParaRPr sz="1800"/>
          </a:p>
          <a:p>
            <a:pPr marL="914400" lvl="1" indent="-342900" algn="l" rtl="0">
              <a:spcBef>
                <a:spcPts val="0"/>
              </a:spcBef>
              <a:spcAft>
                <a:spcPts val="0"/>
              </a:spcAft>
              <a:buSzPts val="1800"/>
              <a:buChar char="○"/>
            </a:pPr>
            <a:r>
              <a:rPr lang="en" sz="1800"/>
              <a:t>To remember something for one week, it’s recommended that you intersperse your studying of particular topics by periods spaced 12 to 24 hours apart; for longer retention, extend the spacing interval </a:t>
            </a:r>
            <a:endParaRPr sz="1800"/>
          </a:p>
          <a:p>
            <a:pPr marL="914400" lvl="0" indent="0" algn="l" rtl="0">
              <a:spcBef>
                <a:spcPts val="600"/>
              </a:spcBef>
              <a:spcAft>
                <a:spcPts val="0"/>
              </a:spcAft>
              <a:buNone/>
            </a:pPr>
            <a:endParaRPr sz="1400"/>
          </a:p>
          <a:p>
            <a:pPr marL="457200" lvl="0" indent="-419100" algn="l" rtl="0">
              <a:spcBef>
                <a:spcPts val="600"/>
              </a:spcBef>
              <a:spcAft>
                <a:spcPts val="0"/>
              </a:spcAft>
              <a:buSzPts val="3000"/>
              <a:buChar char="▷"/>
            </a:pPr>
            <a:r>
              <a:rPr lang="en"/>
              <a:t>In part why summer session is not actually good, via cog psych...</a:t>
            </a:r>
            <a:endParaRPr/>
          </a:p>
          <a:p>
            <a:pPr marL="0" lvl="0" indent="0" algn="l" rtl="0">
              <a:spcBef>
                <a:spcPts val="60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Other Factors that Aid Encoding</a:t>
            </a:r>
            <a:endParaRPr sz="3000"/>
          </a:p>
        </p:txBody>
      </p:sp>
      <p:sp>
        <p:nvSpPr>
          <p:cNvPr id="134" name="Google Shape;134;p20"/>
          <p:cNvSpPr txBox="1">
            <a:spLocks noGrp="1"/>
          </p:cNvSpPr>
          <p:nvPr>
            <p:ph type="body" idx="1"/>
          </p:nvPr>
        </p:nvSpPr>
        <p:spPr>
          <a:xfrm>
            <a:off x="893700" y="1373600"/>
            <a:ext cx="71415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Visual imagery (paired associates; boat-tree)</a:t>
            </a:r>
            <a:endParaRPr sz="2400"/>
          </a:p>
          <a:p>
            <a:pPr marL="457200" lvl="0" indent="-381000" algn="l" rtl="0">
              <a:spcBef>
                <a:spcPts val="0"/>
              </a:spcBef>
              <a:spcAft>
                <a:spcPts val="0"/>
              </a:spcAft>
              <a:buSzPts val="2400"/>
              <a:buChar char="▷"/>
            </a:pPr>
            <a:r>
              <a:rPr lang="en" sz="2400"/>
              <a:t>Generation effect (demos, worksheets)</a:t>
            </a:r>
            <a:endParaRPr sz="2400"/>
          </a:p>
          <a:p>
            <a:pPr marL="457200" lvl="0" indent="-381000" algn="l" rtl="0">
              <a:spcBef>
                <a:spcPts val="0"/>
              </a:spcBef>
              <a:spcAft>
                <a:spcPts val="0"/>
              </a:spcAft>
              <a:buSzPts val="2400"/>
              <a:buChar char="▷"/>
            </a:pPr>
            <a:r>
              <a:rPr lang="en" sz="2400"/>
              <a:t>Relating words to survival value</a:t>
            </a:r>
            <a:endParaRPr sz="2400"/>
          </a:p>
          <a:p>
            <a:pPr marL="0" lvl="0" indent="0" algn="l" rtl="0">
              <a:spcBef>
                <a:spcPts val="600"/>
              </a:spcBef>
              <a:spcAft>
                <a:spcPts val="0"/>
              </a:spcAft>
              <a:buNone/>
            </a:pPr>
            <a:endParaRPr sz="1000"/>
          </a:p>
          <a:p>
            <a:pPr marL="0" lvl="0" indent="0" algn="l" rtl="0">
              <a:spcBef>
                <a:spcPts val="600"/>
              </a:spcBef>
              <a:spcAft>
                <a:spcPts val="0"/>
              </a:spcAft>
              <a:buNone/>
            </a:pPr>
            <a:r>
              <a:rPr lang="en"/>
              <a:t>Study tips:</a:t>
            </a:r>
            <a:endParaRPr/>
          </a:p>
          <a:p>
            <a:pPr marL="457200" lvl="0" indent="-381000" algn="l" rtl="0">
              <a:spcBef>
                <a:spcPts val="600"/>
              </a:spcBef>
              <a:spcAft>
                <a:spcPts val="0"/>
              </a:spcAft>
              <a:buSzPts val="2400"/>
              <a:buChar char="▷"/>
            </a:pPr>
            <a:r>
              <a:rPr lang="en" sz="2400"/>
              <a:t>Elaborate</a:t>
            </a:r>
            <a:endParaRPr sz="2400"/>
          </a:p>
          <a:p>
            <a:pPr marL="457200" lvl="0" indent="-381000" algn="l" rtl="0">
              <a:spcBef>
                <a:spcPts val="0"/>
              </a:spcBef>
              <a:spcAft>
                <a:spcPts val="0"/>
              </a:spcAft>
              <a:buSzPts val="2400"/>
              <a:buChar char="▷"/>
            </a:pPr>
            <a:r>
              <a:rPr lang="en" sz="2400"/>
              <a:t>Generate &amp; test</a:t>
            </a:r>
            <a:endParaRPr sz="2400"/>
          </a:p>
          <a:p>
            <a:pPr marL="457200" lvl="0" indent="-381000" algn="l" rtl="0">
              <a:spcBef>
                <a:spcPts val="0"/>
              </a:spcBef>
              <a:spcAft>
                <a:spcPts val="0"/>
              </a:spcAft>
              <a:buSzPts val="2400"/>
              <a:buChar char="▷"/>
            </a:pPr>
            <a:r>
              <a:rPr lang="en" sz="2400"/>
              <a:t>Avoid “illusion of learning”</a:t>
            </a:r>
            <a:endParaRPr sz="2400"/>
          </a:p>
          <a:p>
            <a:pPr marL="457200" lvl="0" indent="-381000" algn="l" rtl="0">
              <a:spcBef>
                <a:spcPts val="0"/>
              </a:spcBef>
              <a:spcAft>
                <a:spcPts val="0"/>
              </a:spcAft>
              <a:buSzPts val="2400"/>
              <a:buChar char="▷"/>
            </a:pPr>
            <a:r>
              <a:rPr lang="en" sz="2400"/>
              <a:t>Sleep</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Consolidation</a:t>
            </a:r>
            <a:endParaRPr/>
          </a:p>
        </p:txBody>
      </p:sp>
      <p:sp>
        <p:nvSpPr>
          <p:cNvPr id="140" name="Google Shape;140;p21"/>
          <p:cNvSpPr txBox="1">
            <a:spLocks noGrp="1"/>
          </p:cNvSpPr>
          <p:nvPr>
            <p:ph type="body" idx="1"/>
          </p:nvPr>
        </p:nvSpPr>
        <p:spPr>
          <a:xfrm>
            <a:off x="893700" y="1373600"/>
            <a:ext cx="69135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Transforms new memories from fragile state to more permanent state</a:t>
            </a:r>
            <a:endParaRPr/>
          </a:p>
          <a:p>
            <a:pPr marL="914400" lvl="1" indent="-381000" algn="l" rtl="0">
              <a:spcBef>
                <a:spcPts val="0"/>
              </a:spcBef>
              <a:spcAft>
                <a:spcPts val="0"/>
              </a:spcAft>
              <a:buSzPts val="2400"/>
              <a:buChar char="○"/>
            </a:pPr>
            <a:r>
              <a:rPr lang="en"/>
              <a:t>Synaptic consolidation occurs at synapses, happens rapidly</a:t>
            </a:r>
            <a:endParaRPr/>
          </a:p>
          <a:p>
            <a:pPr marL="914400" lvl="1" indent="-381000" algn="l" rtl="0">
              <a:spcBef>
                <a:spcPts val="0"/>
              </a:spcBef>
              <a:spcAft>
                <a:spcPts val="0"/>
              </a:spcAft>
              <a:buSzPts val="2400"/>
              <a:buChar char="○"/>
            </a:pPr>
            <a:r>
              <a:rPr lang="en"/>
              <a:t>Systems consolidation involves gradual reorganization of circuits in brain</a:t>
            </a:r>
            <a:endParaRPr/>
          </a:p>
          <a:p>
            <a:pPr marL="0" lvl="0" indent="0" algn="l" rtl="0">
              <a:spcBef>
                <a:spcPts val="600"/>
              </a:spcBef>
              <a:spcAft>
                <a:spcPts val="0"/>
              </a:spcAft>
              <a:buNone/>
            </a:pPr>
            <a:endParaRPr/>
          </a:p>
        </p:txBody>
      </p:sp>
    </p:spTree>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3978</Words>
  <Application>Microsoft Office PowerPoint</Application>
  <PresentationFormat>On-screen Show (16:9)</PresentationFormat>
  <Paragraphs>322</Paragraphs>
  <Slides>58</Slides>
  <Notes>58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Lato</vt:lpstr>
      <vt:lpstr>Raleway</vt:lpstr>
      <vt:lpstr>Arial</vt:lpstr>
      <vt:lpstr>Antonio template</vt:lpstr>
      <vt:lpstr>PSY102: Introduction to Cognitive Psychology Day 13 (06/03/19): Autobiographical Memory</vt:lpstr>
      <vt:lpstr>Today’s Goals + Agenda</vt:lpstr>
      <vt:lpstr>Minute Paper</vt:lpstr>
      <vt:lpstr>Peer Feedback on Multiple Paragraphs SciComm</vt:lpstr>
      <vt:lpstr>Peer Feedback</vt:lpstr>
      <vt:lpstr>Review: LTM Processes &amp; Mechanisms</vt:lpstr>
      <vt:lpstr>Spaced Learning</vt:lpstr>
      <vt:lpstr>Other Factors that Aid Encoding</vt:lpstr>
      <vt:lpstr>Consolidation</vt:lpstr>
      <vt:lpstr>Consolidation</vt:lpstr>
      <vt:lpstr>Information Storage at the Synapse</vt:lpstr>
      <vt:lpstr>Information Storage at the Synapse</vt:lpstr>
      <vt:lpstr>Standard Model of Consolidation</vt:lpstr>
      <vt:lpstr>Consolidation: Not Everything Has Been Solved</vt:lpstr>
      <vt:lpstr>Vaz et al. (2019)</vt:lpstr>
      <vt:lpstr>Can You Modify Memories?</vt:lpstr>
      <vt:lpstr>Autobiographical Memory</vt:lpstr>
      <vt:lpstr>Interactions between Episodic &amp; Semantic</vt:lpstr>
      <vt:lpstr>Autobiographical Memory (AM)</vt:lpstr>
      <vt:lpstr>Autobiographical Memory (AM)</vt:lpstr>
      <vt:lpstr>AM at Duke</vt:lpstr>
      <vt:lpstr>AM at Duke</vt:lpstr>
      <vt:lpstr>AM at Duke</vt:lpstr>
      <vt:lpstr>Memory Over the Lifespan</vt:lpstr>
      <vt:lpstr>Reminiscence Bump</vt:lpstr>
      <vt:lpstr>Reminiscence Bump - Why?</vt:lpstr>
      <vt:lpstr>Emotion x Memory</vt:lpstr>
      <vt:lpstr>Flashbulb Memories</vt:lpstr>
      <vt:lpstr>Flashbulb Memories</vt:lpstr>
      <vt:lpstr>Perhaps because of Emotion?</vt:lpstr>
      <vt:lpstr>Or Narrative Rehearsal</vt:lpstr>
      <vt:lpstr>Memory Is Constructive</vt:lpstr>
      <vt:lpstr>What do you notice here?</vt:lpstr>
      <vt:lpstr>Memory Is Constructive</vt:lpstr>
      <vt:lpstr>First Memories</vt:lpstr>
      <vt:lpstr>Examples</vt:lpstr>
      <vt:lpstr>What age group do you fall in?</vt:lpstr>
      <vt:lpstr>Memory Content</vt:lpstr>
      <vt:lpstr>An Explanation?</vt:lpstr>
      <vt:lpstr>Severely Deficient Autobiographical Memory</vt:lpstr>
      <vt:lpstr>PowerPoint Presentation</vt:lpstr>
      <vt:lpstr>PowerPoint Presentation</vt:lpstr>
      <vt:lpstr>PowerPoint Presentation</vt:lpstr>
      <vt:lpstr>What Does It Mean?</vt:lpstr>
      <vt:lpstr>How does HSAM differ from SDAM?</vt:lpstr>
      <vt:lpstr>Academic Articles</vt:lpstr>
      <vt:lpstr>Rubin et al. (2019) &amp; Stanley et al. (2017) - Autobiographical Memory</vt:lpstr>
      <vt:lpstr>Quiz # 3</vt:lpstr>
      <vt:lpstr>Today’s Goals + Agenda</vt:lpstr>
      <vt:lpstr>Tomorrow’s Work</vt:lpstr>
      <vt:lpstr>Participation + Minute Paper</vt:lpstr>
      <vt:lpstr>Additional Practice</vt:lpstr>
      <vt:lpstr>General Questions</vt:lpstr>
      <vt:lpstr>PowerPoint Presentation</vt:lpstr>
      <vt:lpstr>PowerPoint Presentation</vt:lpstr>
      <vt:lpstr>PowerPoint Presentation</vt:lpstr>
      <vt:lpstr>PowerPoint Presentation</vt:lpstr>
      <vt:lpstr>MC answer key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PSY102: Introduction to Cognitive Psychology Day 13 (06/03/19): Autobiographical Memory</dc:title>
  <cp:lastModifiedBy>Christina Bejjani</cp:lastModifiedBy>
  <cp:revision>1</cp:revision>
  <cp:lastPrinted>2019-06-03T12:53:37Z</cp:lastPrinted>
  <dcterms:modified xsi:type="dcterms:W3CDTF">2019-06-03T12:57:44Z</dcterms:modified>
</cp:coreProperties>
</file>