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embeddedFontLst>
    <p:embeddedFont>
      <p:font typeface="Lato" panose="020B0604020202020204" charset="0"/>
      <p:regular r:id="rId57"/>
      <p:bold r:id="rId58"/>
      <p:italic r:id="rId59"/>
      <p:boldItalic r:id="rId60"/>
    </p:embeddedFont>
    <p:embeddedFont>
      <p:font typeface="Raleway"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07" autoAdjust="0"/>
  </p:normalViewPr>
  <p:slideViewPr>
    <p:cSldViewPr snapToGrid="0">
      <p:cViewPr varScale="1">
        <p:scale>
          <a:sx n="103" d="100"/>
          <a:sy n="103" d="100"/>
        </p:scale>
        <p:origin x="185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psychologicalscience.org/uncategorized/myth-eyewitness-testimony-is-the-best-kind-of-evidence.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psychologicalscience.org/uncategorized/myth-eyewitness-testimony-is-the-best-kind-of-evidence.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PQr_IJvYzb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1qOBwNsb7b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7397c9f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7397c9f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War of the Ghosts, Bartlett Experiment; story is from Canadian Indian Folklore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•Bartlett’s “war of the ghosts” experiment</a:t>
            </a:r>
            <a:endParaRPr/>
          </a:p>
          <a:p>
            <a:pPr marL="0" lvl="0" indent="0" algn="l" rtl="0">
              <a:spcBef>
                <a:spcPts val="0"/>
              </a:spcBef>
              <a:spcAft>
                <a:spcPts val="0"/>
              </a:spcAft>
              <a:buClr>
                <a:schemeClr val="dk1"/>
              </a:buClr>
              <a:buSzPts val="1100"/>
              <a:buFont typeface="Arial"/>
              <a:buNone/>
            </a:pPr>
            <a:r>
              <a:rPr lang="en"/>
              <a:t>–Had participants attempt to remember a story from a different culture</a:t>
            </a:r>
            <a:endParaRPr/>
          </a:p>
          <a:p>
            <a:pPr marL="0" lvl="0" indent="0" algn="l" rtl="0">
              <a:spcBef>
                <a:spcPts val="0"/>
              </a:spcBef>
              <a:spcAft>
                <a:spcPts val="0"/>
              </a:spcAft>
              <a:buClr>
                <a:schemeClr val="dk1"/>
              </a:buClr>
              <a:buSzPts val="1100"/>
              <a:buFont typeface="Arial"/>
              <a:buNone/>
            </a:pPr>
            <a:r>
              <a:rPr lang="en"/>
              <a:t>–Repeated reproduction</a:t>
            </a:r>
            <a:endParaRPr/>
          </a:p>
          <a:p>
            <a:pPr marL="0" lvl="0" indent="0" algn="l" rtl="0">
              <a:spcBef>
                <a:spcPts val="0"/>
              </a:spcBef>
              <a:spcAft>
                <a:spcPts val="0"/>
              </a:spcAft>
              <a:buClr>
                <a:schemeClr val="dk1"/>
              </a:buClr>
              <a:buSzPts val="1100"/>
              <a:buFont typeface="Arial"/>
              <a:buNone/>
            </a:pPr>
            <a:r>
              <a:rPr lang="en"/>
              <a:t>•Results</a:t>
            </a:r>
            <a:endParaRPr/>
          </a:p>
          <a:p>
            <a:pPr marL="0" lvl="0" indent="0" algn="l" rtl="0">
              <a:spcBef>
                <a:spcPts val="0"/>
              </a:spcBef>
              <a:spcAft>
                <a:spcPts val="0"/>
              </a:spcAft>
              <a:buClr>
                <a:schemeClr val="dk1"/>
              </a:buClr>
              <a:buSzPts val="1100"/>
              <a:buFont typeface="Arial"/>
              <a:buNone/>
            </a:pPr>
            <a:r>
              <a:rPr lang="en"/>
              <a:t>–Over time, reproduction became shorter, contained omissions and inaccuracies</a:t>
            </a:r>
            <a:endParaRPr/>
          </a:p>
          <a:p>
            <a:pPr marL="0" lvl="0" indent="0" algn="l" rtl="0">
              <a:spcBef>
                <a:spcPts val="0"/>
              </a:spcBef>
              <a:spcAft>
                <a:spcPts val="0"/>
              </a:spcAft>
              <a:buClr>
                <a:schemeClr val="dk1"/>
              </a:buClr>
              <a:buSzPts val="1100"/>
              <a:buFont typeface="Arial"/>
              <a:buNone/>
            </a:pPr>
            <a:r>
              <a:rPr lang="en"/>
              <a:t>–Changed to make the story more consistent with their own culture</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7397c9f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7397c9f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War of the Ghosts, Bartlett Experiment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97397c9f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97397c9f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Repeated reproduction - same subjects tried to remember the story at longer and longer intervals after they had first read it</a:t>
            </a:r>
            <a:endParaRPr/>
          </a:p>
          <a:p>
            <a:pPr marL="0" lvl="0" indent="0" algn="l" rtl="0">
              <a:spcBef>
                <a:spcPts val="0"/>
              </a:spcBef>
              <a:spcAft>
                <a:spcPts val="0"/>
              </a:spcAft>
              <a:buClr>
                <a:schemeClr val="dk1"/>
              </a:buClr>
              <a:buSzPts val="1100"/>
              <a:buFont typeface="Arial"/>
              <a:buNone/>
            </a:pPr>
            <a:r>
              <a:rPr lang="en"/>
              <a:t>–Over time, reproduction became shorter, contained omissions and inaccuracies</a:t>
            </a:r>
            <a:endParaRPr/>
          </a:p>
          <a:p>
            <a:pPr marL="0" lvl="0" indent="0" algn="l" rtl="0">
              <a:spcBef>
                <a:spcPts val="0"/>
              </a:spcBef>
              <a:spcAft>
                <a:spcPts val="0"/>
              </a:spcAft>
              <a:buNone/>
            </a:pPr>
            <a:r>
              <a:rPr lang="en"/>
              <a:t>–Changed to make the story more consistent with their own culture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-&gt; recreating the memory from 2 sources: the original memory, plus the memory of similar stories in their own culture</a:t>
            </a:r>
            <a:endParaRPr/>
          </a:p>
          <a:p>
            <a:pPr marL="0" lvl="0" indent="0" algn="l" rtl="0">
              <a:spcBef>
                <a:spcPts val="0"/>
              </a:spcBef>
              <a:spcAft>
                <a:spcPts val="0"/>
              </a:spcAft>
              <a:buNone/>
            </a:pPr>
            <a:r>
              <a:rPr lang="en"/>
              <a:t>-&gt; source misattribution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97397c9f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97397c9f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97397c9f0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97397c9f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97397c9f0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97397c9f0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7397c9f0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97397c9f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on pragmatic inference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7397c9f0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7397c9f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97397c9f0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97397c9f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97397c9f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97397c9f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7397c9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7397c9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97397c9f0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97397c9f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-subjects who come to participate in an expt, told to wait in an office while experimenter checks on something else</a:t>
            </a:r>
            <a:endParaRPr/>
          </a:p>
          <a:p>
            <a:pPr marL="0" lvl="0" indent="0" algn="l" rtl="0">
              <a:spcBef>
                <a:spcPts val="0"/>
              </a:spcBef>
              <a:spcAft>
                <a:spcPts val="0"/>
              </a:spcAft>
              <a:buNone/>
            </a:pPr>
            <a:r>
              <a:rPr lang="en"/>
              <a:t>-after 35 seconds, subs called into another room and told they were being tested on memory of the office &amp; they needed to write down what they had seen while they were sitting in the office</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97397c9f0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97397c9f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97397c9f0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97397c9f0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Bed, rest, awake, tired, dream, wake, night, blanket, doze, slumber, snore, pillow, peace, yawn, drowsy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97397c9f0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97397c9f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97397c9f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97397c9f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-sleep is the critical nonstudied word in this circumstance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97397c9f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97397c9f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New list of </a:t>
            </a:r>
            <a:r>
              <a:rPr lang="en" dirty="0" smtClean="0"/>
              <a:t>words; sweet is the critical (nonstudied) word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7397c9f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7397c9f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7397c9f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7397c9f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https://www.psychologicalscience.org/uncategorized/myth-eyewitness-testimony-is-the-best-kind-of-evidence.html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97397c9f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97397c9f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https://www.psychologicalscience.org/uncategorized/myth-eyewitness-testimony-is-the-best-kind-of-evidence.html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97397c9f0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97397c9f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7397c9f0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7397c9f0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97397c9f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97397c9f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source of error: does the witness actually perceive what happened???</a:t>
            </a:r>
            <a:endParaRPr/>
          </a:p>
          <a:p>
            <a:pPr marL="0" lvl="0" indent="0" algn="l" rtl="0">
              <a:spcBef>
                <a:spcPts val="0"/>
              </a:spcBef>
              <a:spcAft>
                <a:spcPts val="0"/>
              </a:spcAft>
              <a:buNone/>
            </a:pPr>
            <a:r>
              <a:rPr lang="en"/>
              <a:t>-identifications are difficult</a:t>
            </a:r>
            <a:endParaRPr/>
          </a:p>
          <a:p>
            <a:pPr marL="0" lvl="0" indent="0" algn="l" rtl="0">
              <a:spcBef>
                <a:spcPts val="0"/>
              </a:spcBef>
              <a:spcAft>
                <a:spcPts val="0"/>
              </a:spcAft>
              <a:buNone/>
            </a:pPr>
            <a:r>
              <a:rPr lang="en"/>
              <a:t>-emotions are usually high during a crime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97397c9f0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97397c9f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-emotions are usually high during a crime, so this affects what you pay attention to</a:t>
            </a:r>
            <a:endParaRPr/>
          </a:p>
          <a:p>
            <a:pPr marL="0" lvl="0" indent="0" algn="l" rtl="0">
              <a:spcBef>
                <a:spcPts val="0"/>
              </a:spcBef>
              <a:spcAft>
                <a:spcPts val="0"/>
              </a:spcAft>
              <a:buNone/>
            </a:pPr>
            <a:r>
              <a:rPr lang="en"/>
              <a:t>-tendency to focus attention on a weapon -&gt; narrowed focus</a:t>
            </a:r>
            <a:endParaRPr/>
          </a:p>
          <a:p>
            <a:pPr marL="0" lvl="0" indent="0" algn="l" rtl="0">
              <a:spcBef>
                <a:spcPts val="0"/>
              </a:spcBef>
              <a:spcAft>
                <a:spcPts val="0"/>
              </a:spcAft>
              <a:buNone/>
            </a:pPr>
            <a:r>
              <a:rPr lang="en"/>
              <a:t>-subs more likely to recall details of perpetrator, victim, and weapon in the “no-shoot” condition (gun present but not fired) vs. “shoot” condition (gun fired)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97397c9f0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97397c9f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•Source monitoring error</a:t>
            </a:r>
            <a:endParaRPr/>
          </a:p>
          <a:p>
            <a:pPr marL="0" lvl="0" indent="0" algn="l" rtl="0">
              <a:spcBef>
                <a:spcPts val="0"/>
              </a:spcBef>
              <a:spcAft>
                <a:spcPts val="0"/>
              </a:spcAft>
              <a:buClr>
                <a:schemeClr val="dk1"/>
              </a:buClr>
              <a:buSzPts val="1100"/>
              <a:buFont typeface="Arial"/>
              <a:buNone/>
            </a:pPr>
            <a:r>
              <a:rPr lang="en"/>
              <a:t>–Failure to distinguish the source of the information</a:t>
            </a:r>
            <a:endParaRPr/>
          </a:p>
          <a:p>
            <a:pPr marL="0" lvl="0" indent="0" algn="l" rtl="0">
              <a:spcBef>
                <a:spcPts val="0"/>
              </a:spcBef>
              <a:spcAft>
                <a:spcPts val="0"/>
              </a:spcAft>
              <a:buNone/>
            </a:pPr>
            <a:r>
              <a:rPr lang="en"/>
              <a:t>–MPI is misattributed to the original source</a:t>
            </a:r>
            <a:endParaRPr/>
          </a:p>
          <a:p>
            <a:pPr marL="0" lvl="0" indent="0" algn="l" rtl="0">
              <a:spcBef>
                <a:spcPts val="0"/>
              </a:spcBef>
              <a:spcAft>
                <a:spcPts val="0"/>
              </a:spcAft>
              <a:buNone/>
            </a:pPr>
            <a:endParaRPr/>
          </a:p>
          <a:p>
            <a:pPr marL="0" lvl="0" indent="0" algn="l" rtl="0">
              <a:spcBef>
                <a:spcPts val="0"/>
              </a:spcBef>
              <a:spcAft>
                <a:spcPts val="0"/>
              </a:spcAft>
              <a:buNone/>
            </a:pPr>
            <a:r>
              <a:rPr lang="en"/>
              <a:t>Will get more into this for the Misinformation pptx</a:t>
            </a:r>
            <a:endParaRPr/>
          </a:p>
          <a:p>
            <a:pPr marL="0" lvl="0" indent="0" algn="l" rtl="0">
              <a:spcBef>
                <a:spcPts val="0"/>
              </a:spcBef>
              <a:spcAft>
                <a:spcPts val="0"/>
              </a:spcAft>
              <a:buNone/>
            </a:pPr>
            <a:endParaRPr/>
          </a:p>
          <a:p>
            <a:pPr marL="0" lvl="0" indent="0" algn="l" rtl="0">
              <a:spcBef>
                <a:spcPts val="0"/>
              </a:spcBef>
              <a:spcAft>
                <a:spcPts val="0"/>
              </a:spcAft>
              <a:buNone/>
            </a:pPr>
            <a:r>
              <a:rPr lang="en"/>
              <a:t>-bystanders could be identified as perps due to familiarity</a:t>
            </a:r>
            <a:endParaRPr/>
          </a:p>
          <a:p>
            <a:pPr marL="0" lvl="0" indent="0" algn="l" rtl="0">
              <a:spcBef>
                <a:spcPts val="0"/>
              </a:spcBef>
              <a:spcAft>
                <a:spcPts val="0"/>
              </a:spcAft>
              <a:buNone/>
            </a:pPr>
            <a:r>
              <a:rPr lang="en"/>
              <a:t>-saw a film of a male teacher reading to students vs. film of female teacher reading to students</a:t>
            </a:r>
            <a:endParaRPr/>
          </a:p>
          <a:p>
            <a:pPr marL="0" lvl="0" indent="0" algn="l" rtl="0">
              <a:spcBef>
                <a:spcPts val="0"/>
              </a:spcBef>
              <a:spcAft>
                <a:spcPts val="0"/>
              </a:spcAft>
              <a:buNone/>
            </a:pPr>
            <a:r>
              <a:rPr lang="en"/>
              <a:t>-both groups then saw a film of the female teacher being robbed and were asked to pick the robber from a photo spread</a:t>
            </a:r>
            <a:endParaRPr/>
          </a:p>
          <a:p>
            <a:pPr marL="0" lvl="0" indent="0" algn="l" rtl="0">
              <a:spcBef>
                <a:spcPts val="0"/>
              </a:spcBef>
              <a:spcAft>
                <a:spcPts val="0"/>
              </a:spcAft>
              <a:buNone/>
            </a:pPr>
            <a:r>
              <a:rPr lang="en"/>
              <a:t>-photographs didn’t include actual robber, but did include the male teacher, who resembled the robber…</a:t>
            </a:r>
            <a:endParaRPr/>
          </a:p>
          <a:p>
            <a:pPr marL="0" lvl="0" indent="0" algn="l" rtl="0">
              <a:spcBef>
                <a:spcPts val="0"/>
              </a:spcBef>
              <a:spcAft>
                <a:spcPts val="0"/>
              </a:spcAft>
              <a:buNone/>
            </a:pPr>
            <a:r>
              <a:rPr lang="en"/>
              <a:t>-3x more likely to pick the male teacher than subs in control group (w/ female teacher)</a:t>
            </a:r>
            <a:endParaRPr/>
          </a:p>
          <a:p>
            <a:pPr marL="0" lvl="0" indent="0" algn="l" rtl="0">
              <a:spcBef>
                <a:spcPts val="0"/>
              </a:spcBef>
              <a:spcAft>
                <a:spcPts val="0"/>
              </a:spcAft>
              <a:buNone/>
            </a:pPr>
            <a:r>
              <a:rPr lang="en"/>
              <a:t>-even when the robber’s face was in the photo spread, 18% in the expt group still chose the teacher!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97397c9f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97397c9f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-suggestive questioning will increase chances witness picks someone</a:t>
            </a:r>
            <a:endParaRPr/>
          </a:p>
          <a:p>
            <a:pPr marL="0" lvl="0" indent="0" algn="l" rtl="0">
              <a:spcBef>
                <a:spcPts val="0"/>
              </a:spcBef>
              <a:spcAft>
                <a:spcPts val="0"/>
              </a:spcAft>
              <a:buNone/>
            </a:pPr>
            <a:r>
              <a:rPr lang="en"/>
              <a:t>-”Good, you identified the suspect.” No feedback. Or disconfirming feedback: “Actually, the suspect was ___.</a:t>
            </a:r>
            <a:endParaRPr/>
          </a:p>
          <a:p>
            <a:pPr marL="0" lvl="0" indent="0" algn="l" rtl="0">
              <a:spcBef>
                <a:spcPts val="0"/>
              </a:spcBef>
              <a:spcAft>
                <a:spcPts val="0"/>
              </a:spcAft>
              <a:buNone/>
            </a:pPr>
            <a:r>
              <a:rPr lang="en"/>
              <a:t>-Asked then how confident they were in their identification… confirming feedback: way more confident!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97397c9f0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97397c9f0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97397c9f0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97397c9f0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97397c9f0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97397c9f0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97397c9f0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97397c9f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-witness usually assumes perp in lineup, increases chance of innocent person being identified (cc: Fraser talk)</a:t>
            </a:r>
            <a:endParaRPr dirty="0"/>
          </a:p>
          <a:p>
            <a:pPr marL="0" lvl="0" indent="0" algn="l" rtl="0">
              <a:spcBef>
                <a:spcPts val="0"/>
              </a:spcBef>
              <a:spcAft>
                <a:spcPts val="0"/>
              </a:spcAft>
              <a:buNone/>
            </a:pPr>
            <a:r>
              <a:rPr lang="en" dirty="0"/>
              <a:t>-increasing similarity does decrease ID of perp, but also causes large decrease in incorrect identification of an innocent person</a:t>
            </a:r>
            <a:endParaRPr dirty="0"/>
          </a:p>
          <a:p>
            <a:pPr marL="0" lvl="0" indent="0" algn="l" rtl="0">
              <a:spcBef>
                <a:spcPts val="0"/>
              </a:spcBef>
              <a:spcAft>
                <a:spcPts val="0"/>
              </a:spcAft>
              <a:buNone/>
            </a:pPr>
            <a:r>
              <a:rPr lang="en" dirty="0"/>
              <a:t>-simultaneous presentation - increases chances that the witness will make a </a:t>
            </a:r>
            <a:r>
              <a:rPr lang="en" b="1" dirty="0"/>
              <a:t>relative judgment </a:t>
            </a:r>
            <a:r>
              <a:rPr lang="en" dirty="0"/>
              <a:t>“who is most like the person I saw?”</a:t>
            </a:r>
            <a:endParaRPr dirty="0"/>
          </a:p>
          <a:p>
            <a:pPr marL="0" lvl="0" indent="0" algn="l" rtl="0">
              <a:spcBef>
                <a:spcPts val="0"/>
              </a:spcBef>
              <a:spcAft>
                <a:spcPts val="0"/>
              </a:spcAft>
              <a:buNone/>
            </a:pPr>
            <a:r>
              <a:rPr lang="en" dirty="0"/>
              <a:t>-person administering should not know if suspect is in the lineup; rating confidence right afterwards should eliminate postevent feedback effect too</a:t>
            </a:r>
            <a:endParaRPr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97397c9f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97397c9f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97397c9f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97397c9f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False memory / eyewitness testimony demo </a:t>
            </a:r>
            <a:r>
              <a:rPr lang="en" dirty="0" smtClean="0"/>
              <a:t>– </a:t>
            </a:r>
            <a:r>
              <a:rPr lang="en-US" dirty="0" smtClean="0"/>
              <a:t>I</a:t>
            </a:r>
            <a:r>
              <a:rPr lang="en" dirty="0" smtClean="0"/>
              <a:t> meant to comment on how he likes to wear flower shirts but forgot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7397c9f0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7397c9f0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97397c9f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97397c9f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97397c9f0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97397c9f0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97397c9f0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97397c9f0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97397c9f0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97397c9f0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97397c9f0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97397c9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-gaslighting example re: Shaw &amp; Porter; one limitation is probably the detailed nature of the method, but it does fit what we think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97397c9f0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97397c9f0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97397c9f0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97397c9f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7397c9f0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7397c9f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97397c9f0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97397c9f0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97397c9f0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97397c9f0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7397c9f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7397c9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97397c9f0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97397c9f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97397c9f0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97397c9f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97397c9f0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97397c9f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97397c9f0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97397c9f0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97397c9f0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97397c9f0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7397c9f0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7397c9f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7397c9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7397c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7397c9f0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7397c9f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https://www.youtube.com/watch?v=PQr_IJvYzbA</a:t>
            </a:r>
            <a:endParaRPr/>
          </a:p>
          <a:p>
            <a:pPr marL="0" lvl="0" indent="0" algn="l" rtl="0">
              <a:spcBef>
                <a:spcPts val="0"/>
              </a:spcBef>
              <a:spcAft>
                <a:spcPts val="0"/>
              </a:spcAft>
              <a:buNone/>
            </a:pPr>
            <a:endParaRPr/>
          </a:p>
          <a:p>
            <a:pPr marL="0" lvl="0" indent="0" algn="l" rtl="0">
              <a:spcBef>
                <a:spcPts val="0"/>
              </a:spcBef>
              <a:spcAft>
                <a:spcPts val="0"/>
              </a:spcAft>
              <a:buNone/>
            </a:pPr>
            <a:r>
              <a:rPr lang="en"/>
              <a:t>Can connect back to Bridgette’s own implanting of false memories in PSY101!</a:t>
            </a:r>
            <a:endParaRPr/>
          </a:p>
          <a:p>
            <a:pPr marL="0" lvl="0" indent="0" algn="l" rtl="0">
              <a:spcBef>
                <a:spcPts val="0"/>
              </a:spcBef>
              <a:spcAft>
                <a:spcPts val="0"/>
              </a:spcAft>
              <a:buNone/>
            </a:pPr>
            <a:r>
              <a:rPr lang="en"/>
              <a:t>This is one of the first types of studies that Loftus and folks did to show false memory implantation</a:t>
            </a:r>
            <a:endParaRPr/>
          </a:p>
          <a:p>
            <a:pPr marL="0" lvl="0" indent="0" algn="l" rtl="0">
              <a:spcBef>
                <a:spcPts val="0"/>
              </a:spcBef>
              <a:spcAft>
                <a:spcPts val="0"/>
              </a:spcAft>
              <a:buNone/>
            </a:pPr>
            <a:r>
              <a:rPr lang="en"/>
              <a:t>-Basically pretty similar to what Fraser discussed in his TED talk right?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7397c9f0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7397c9f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https://www.youtube.com/watch?v=1qOBwNsb7bw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innocenceproject.or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ChgPk2OiZCw&amp;feature=youtu.be"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hyperlink" Target="https://www.youtube.com/watch?v=I4V6aoYuDcg&amp;feature=youtu.be" TargetMode="External"/><Relationship Id="rId5" Type="http://schemas.openxmlformats.org/officeDocument/2006/relationships/hyperlink" Target="https://www.youtube.com/watch?v=u-SBTRLoPuo&amp;feature=youtu.be" TargetMode="External"/><Relationship Id="rId4" Type="http://schemas.openxmlformats.org/officeDocument/2006/relationships/hyperlink" Target="https://www.youtube.com/watch?v=PB2OegI6wvI&amp;feature=youtu.b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hyperlink" Target="https://tinyurl.com/PSY102ReviewThurs" TargetMode="External"/><Relationship Id="rId4" Type="http://schemas.openxmlformats.org/officeDocument/2006/relationships/hyperlink" Target="https://tinyurl.com/PSY102MinutePaperJune11"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PQr_IJvYzbA"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1qOBwNsb7bw"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19 (06/11/19): False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body" idx="1"/>
          </p:nvPr>
        </p:nvSpPr>
        <p:spPr>
          <a:xfrm>
            <a:off x="0" y="-158620"/>
            <a:ext cx="9143999" cy="53021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dirty="0"/>
              <a:t>One night two young men from Egulac went down to the river to hunt seals, and while they were there it became foggy and calm. Then they heard war-cries, and they thought: "Maybe this is a war-party". They escaped to the shore, and hid behind a log. Now canoes came up, and they heard the noise of paddles, and saw one canoe coming up to them. There were five men in the canoe, and they said:</a:t>
            </a:r>
            <a:endParaRPr sz="1400" dirty="0"/>
          </a:p>
          <a:p>
            <a:pPr marL="0" lvl="0" indent="0" algn="l" rtl="0">
              <a:spcBef>
                <a:spcPts val="600"/>
              </a:spcBef>
              <a:spcAft>
                <a:spcPts val="0"/>
              </a:spcAft>
              <a:buClr>
                <a:schemeClr val="dk1"/>
              </a:buClr>
              <a:buSzPts val="1100"/>
              <a:buFont typeface="Arial"/>
              <a:buNone/>
            </a:pPr>
            <a:r>
              <a:rPr lang="en" sz="1400" dirty="0"/>
              <a:t>"What do you think? We wish to take you along. We are going up the river to make war on the people".</a:t>
            </a:r>
            <a:endParaRPr sz="1400" dirty="0"/>
          </a:p>
          <a:p>
            <a:pPr marL="0" lvl="0" indent="0" algn="l" rtl="0">
              <a:spcBef>
                <a:spcPts val="600"/>
              </a:spcBef>
              <a:spcAft>
                <a:spcPts val="0"/>
              </a:spcAft>
              <a:buClr>
                <a:schemeClr val="dk1"/>
              </a:buClr>
              <a:buSzPts val="1100"/>
              <a:buFont typeface="Arial"/>
              <a:buNone/>
            </a:pPr>
            <a:r>
              <a:rPr lang="en" sz="1400" dirty="0"/>
              <a:t>One of the young men said: "I have no arrows".</a:t>
            </a:r>
            <a:endParaRPr sz="1400" dirty="0"/>
          </a:p>
          <a:p>
            <a:pPr marL="0" lvl="0" indent="0" algn="l" rtl="0">
              <a:spcBef>
                <a:spcPts val="600"/>
              </a:spcBef>
              <a:spcAft>
                <a:spcPts val="0"/>
              </a:spcAft>
              <a:buClr>
                <a:schemeClr val="dk1"/>
              </a:buClr>
              <a:buSzPts val="1100"/>
              <a:buFont typeface="Arial"/>
              <a:buNone/>
            </a:pPr>
            <a:r>
              <a:rPr lang="en" sz="1400" dirty="0"/>
              <a:t>"Arrows are in the canoe", they said.</a:t>
            </a:r>
            <a:endParaRPr sz="1400" dirty="0"/>
          </a:p>
          <a:p>
            <a:pPr marL="0" lvl="0" indent="0" algn="l" rtl="0">
              <a:spcBef>
                <a:spcPts val="600"/>
              </a:spcBef>
              <a:spcAft>
                <a:spcPts val="0"/>
              </a:spcAft>
              <a:buClr>
                <a:schemeClr val="dk1"/>
              </a:buClr>
              <a:buSzPts val="1100"/>
              <a:buFont typeface="Arial"/>
              <a:buNone/>
            </a:pPr>
            <a:r>
              <a:rPr lang="en" sz="1400" dirty="0"/>
              <a:t>"I will not go along. I might be killed. My relatives do not know where I have gone. But you", he said, turning to the other, "may go with them."</a:t>
            </a:r>
            <a:endParaRPr sz="1400" dirty="0"/>
          </a:p>
          <a:p>
            <a:pPr marL="0" lvl="0" indent="0" algn="l" rtl="0">
              <a:spcBef>
                <a:spcPts val="600"/>
              </a:spcBef>
              <a:spcAft>
                <a:spcPts val="0"/>
              </a:spcAft>
              <a:buClr>
                <a:schemeClr val="dk1"/>
              </a:buClr>
              <a:buSzPts val="1100"/>
              <a:buFont typeface="Arial"/>
              <a:buNone/>
            </a:pPr>
            <a:r>
              <a:rPr lang="en" sz="1400" dirty="0"/>
              <a:t>So one of the young men went, but the other returned home.</a:t>
            </a:r>
            <a:endParaRPr sz="1400" dirty="0"/>
          </a:p>
          <a:p>
            <a:pPr marL="0" lvl="0" indent="0" algn="l" rtl="0">
              <a:spcBef>
                <a:spcPts val="600"/>
              </a:spcBef>
              <a:spcAft>
                <a:spcPts val="0"/>
              </a:spcAft>
              <a:buClr>
                <a:schemeClr val="dk1"/>
              </a:buClr>
              <a:buSzPts val="1100"/>
              <a:buFont typeface="Arial"/>
              <a:buNone/>
            </a:pPr>
            <a:r>
              <a:rPr lang="en" sz="1400" dirty="0"/>
              <a:t>And the warriors went on up the river to a town on the other side of Kalama. The people came down to the water, and they began to fight, and many were killed. But presently the young man heard one of the warriors say: "Quick, let us go home: that Indian has been hit". Now he thought: "Oh, they are ghosts". He did not feel sick, but they said he had been shot.</a:t>
            </a:r>
            <a:endParaRPr sz="1400" dirty="0"/>
          </a:p>
          <a:p>
            <a:pPr marL="0" lvl="0" indent="0" algn="l" rtl="0">
              <a:spcBef>
                <a:spcPts val="600"/>
              </a:spcBef>
              <a:spcAft>
                <a:spcPts val="0"/>
              </a:spcAft>
              <a:buClr>
                <a:schemeClr val="dk1"/>
              </a:buClr>
              <a:buSzPts val="1100"/>
              <a:buFont typeface="Arial"/>
              <a:buNone/>
            </a:pPr>
            <a:r>
              <a:rPr lang="en" sz="1400" dirty="0"/>
              <a:t>So the canoes went back to Egulac, and the young man went ashore to his house, and made a fire. And he told everybody and said: " Behold I accompanied the ghosts, and we went to fight. Many of our fellows were killed, and many of those who attacked us were killed. They said I was hit, and I did not feel sick".</a:t>
            </a:r>
            <a:endParaRPr sz="1400" dirty="0"/>
          </a:p>
          <a:p>
            <a:pPr marL="0" lvl="0" indent="0" algn="l" rtl="0">
              <a:spcBef>
                <a:spcPts val="600"/>
              </a:spcBef>
              <a:spcAft>
                <a:spcPts val="0"/>
              </a:spcAft>
              <a:buClr>
                <a:schemeClr val="dk1"/>
              </a:buClr>
              <a:buSzPts val="1100"/>
              <a:buFont typeface="Arial"/>
              <a:buNone/>
            </a:pPr>
            <a:r>
              <a:rPr lang="en" sz="1400" dirty="0"/>
              <a:t>He told it all, and then he became quiet. When the sun rose he fell down. Something black came out of his mouth. His face became contorted. The people jumped up and cried.</a:t>
            </a:r>
            <a:endParaRPr sz="1400" dirty="0"/>
          </a:p>
          <a:p>
            <a:pPr marL="0" lvl="0" indent="0" algn="l" rtl="0">
              <a:spcBef>
                <a:spcPts val="600"/>
              </a:spcBef>
              <a:spcAft>
                <a:spcPts val="0"/>
              </a:spcAft>
              <a:buClr>
                <a:schemeClr val="dk1"/>
              </a:buClr>
              <a:buSzPts val="1100"/>
              <a:buFont typeface="Arial"/>
              <a:buNone/>
            </a:pPr>
            <a:r>
              <a:rPr lang="en" sz="1400" dirty="0"/>
              <a:t>He was dead.</a:t>
            </a:r>
            <a:endParaRPr sz="1400" dirty="0"/>
          </a:p>
          <a:p>
            <a:pPr marL="0" lvl="0" indent="0" algn="l" rtl="0">
              <a:spcBef>
                <a:spcPts val="600"/>
              </a:spcBef>
              <a:spcAft>
                <a:spcPts val="0"/>
              </a:spcAft>
              <a:buNone/>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23"/>
          <p:cNvSpPr txBox="1">
            <a:spLocks noGrp="1"/>
          </p:cNvSpPr>
          <p:nvPr>
            <p:ph type="body" idx="1"/>
          </p:nvPr>
        </p:nvSpPr>
        <p:spPr>
          <a:xfrm>
            <a:off x="132825" y="0"/>
            <a:ext cx="8884800" cy="492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Two youths were standing by a river about to start seal-catching, when a boat appeared with five men in it.  They were all armed for war.</a:t>
            </a:r>
            <a:endParaRPr sz="1400"/>
          </a:p>
          <a:p>
            <a:pPr marL="0" lvl="0" indent="0" algn="l" rtl="0">
              <a:spcBef>
                <a:spcPts val="600"/>
              </a:spcBef>
              <a:spcAft>
                <a:spcPts val="0"/>
              </a:spcAft>
              <a:buClr>
                <a:schemeClr val="dk1"/>
              </a:buClr>
              <a:buSzPts val="1100"/>
              <a:buFont typeface="Arial"/>
              <a:buNone/>
            </a:pPr>
            <a:r>
              <a:rPr lang="en" sz="1400"/>
              <a:t>The youths were at first frightened, but they were asked by the men to come and help them fight some enemies on the other bank. One youth said he could not come as his relations would be anxious about him; the other said he would go, and entered the boat.</a:t>
            </a:r>
            <a:endParaRPr sz="1400"/>
          </a:p>
          <a:p>
            <a:pPr marL="0" lvl="0" indent="0" algn="l" rtl="0">
              <a:spcBef>
                <a:spcPts val="600"/>
              </a:spcBef>
              <a:spcAft>
                <a:spcPts val="0"/>
              </a:spcAft>
              <a:buClr>
                <a:schemeClr val="dk1"/>
              </a:buClr>
              <a:buSzPts val="1100"/>
              <a:buFont typeface="Arial"/>
              <a:buNone/>
            </a:pPr>
            <a:r>
              <a:rPr lang="en" sz="1400"/>
              <a:t>…</a:t>
            </a:r>
            <a:endParaRPr sz="1400"/>
          </a:p>
          <a:p>
            <a:pPr marL="0" lvl="0" indent="0" algn="l" rtl="0">
              <a:spcBef>
                <a:spcPts val="600"/>
              </a:spcBef>
              <a:spcAft>
                <a:spcPts val="0"/>
              </a:spcAft>
              <a:buClr>
                <a:schemeClr val="dk1"/>
              </a:buClr>
              <a:buSzPts val="1100"/>
              <a:buFont typeface="Arial"/>
              <a:buNone/>
            </a:pPr>
            <a:r>
              <a:rPr lang="en" sz="1400"/>
              <a:t>In the evening he returned to his hut, and told his friends that he had been in battle.  A great many had been slain, and he had been wounded by an arrow; he had not felt any pain, he said.  They told him that he must have been fighting in a battle of ghosts.  Then he remembered that it had been queer and he was very excited.</a:t>
            </a:r>
            <a:endParaRPr sz="1400"/>
          </a:p>
          <a:p>
            <a:pPr marL="0" lvl="0" indent="0" algn="l" rtl="0">
              <a:spcBef>
                <a:spcPts val="600"/>
              </a:spcBef>
              <a:spcAft>
                <a:spcPts val="0"/>
              </a:spcAft>
              <a:buClr>
                <a:schemeClr val="dk1"/>
              </a:buClr>
              <a:buSzPts val="1100"/>
              <a:buFont typeface="Arial"/>
              <a:buNone/>
            </a:pPr>
            <a:r>
              <a:rPr lang="en" sz="1400"/>
              <a:t>In the morning, however, he became ill, and his friends gathered round; he fell down and his face became very pale. Then he writhed and shrieked and his friends were filled with terror.  At last he became calm.  Something hard and black came out of his mouth, and he lay contorted and dead.</a:t>
            </a:r>
            <a:endParaRPr sz="1400"/>
          </a:p>
          <a:p>
            <a:pPr marL="0" lvl="0" indent="0" algn="l" rtl="0">
              <a:spcBef>
                <a:spcPts val="600"/>
              </a:spcBef>
              <a:spcAft>
                <a:spcPts val="0"/>
              </a:spcAft>
              <a:buNone/>
            </a:pPr>
            <a:endParaRPr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is constructive</a:t>
            </a:r>
            <a:endParaRPr/>
          </a:p>
        </p:txBody>
      </p:sp>
      <p:sp>
        <p:nvSpPr>
          <p:cNvPr id="156" name="Google Shape;156;p24"/>
          <p:cNvSpPr txBox="1">
            <a:spLocks noGrp="1"/>
          </p:cNvSpPr>
          <p:nvPr>
            <p:ph type="body" idx="1"/>
          </p:nvPr>
        </p:nvSpPr>
        <p:spPr>
          <a:xfrm>
            <a:off x="893700" y="916400"/>
            <a:ext cx="75264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“War of the Ghosts” (Bartlett, 1932)</a:t>
            </a:r>
            <a:endParaRPr/>
          </a:p>
          <a:p>
            <a:pPr marL="914400" lvl="1" indent="-381000" algn="l" rtl="0">
              <a:spcBef>
                <a:spcPts val="0"/>
              </a:spcBef>
              <a:spcAft>
                <a:spcPts val="0"/>
              </a:spcAft>
              <a:buSzPts val="2400"/>
              <a:buChar char="○"/>
            </a:pPr>
            <a:r>
              <a:rPr lang="en"/>
              <a:t>Listen to an unfamiliar story (story from different culture)</a:t>
            </a:r>
            <a:endParaRPr/>
          </a:p>
          <a:p>
            <a:pPr marL="914400" lvl="1" indent="-381000" algn="l" rtl="0">
              <a:spcBef>
                <a:spcPts val="0"/>
              </a:spcBef>
              <a:spcAft>
                <a:spcPts val="0"/>
              </a:spcAft>
              <a:buSzPts val="2400"/>
              <a:buChar char="○"/>
            </a:pPr>
            <a:r>
              <a:rPr lang="en"/>
              <a:t>Repeated reproduction</a:t>
            </a:r>
            <a:endParaRPr/>
          </a:p>
          <a:p>
            <a:pPr marL="914400" lvl="1" indent="-381000" algn="l" rtl="0">
              <a:spcBef>
                <a:spcPts val="0"/>
              </a:spcBef>
              <a:spcAft>
                <a:spcPts val="0"/>
              </a:spcAft>
              <a:buSzPts val="2400"/>
              <a:buChar char="○"/>
            </a:pPr>
            <a:r>
              <a:rPr lang="en"/>
              <a:t>Reproduce story from memory (Free Recall)</a:t>
            </a:r>
            <a:endParaRPr/>
          </a:p>
          <a:p>
            <a:pPr marL="457200" lvl="0" indent="-419100" algn="l" rtl="0">
              <a:spcBef>
                <a:spcPts val="0"/>
              </a:spcBef>
              <a:spcAft>
                <a:spcPts val="0"/>
              </a:spcAft>
              <a:buSzPts val="3000"/>
              <a:buChar char="▷"/>
            </a:pPr>
            <a:r>
              <a:rPr lang="en"/>
              <a:t>Results</a:t>
            </a:r>
            <a:endParaRPr/>
          </a:p>
          <a:p>
            <a:pPr marL="914400" lvl="1" indent="-381000" algn="l" rtl="0">
              <a:spcBef>
                <a:spcPts val="0"/>
              </a:spcBef>
              <a:spcAft>
                <a:spcPts val="0"/>
              </a:spcAft>
              <a:buSzPts val="2400"/>
              <a:buChar char="○"/>
            </a:pPr>
            <a:r>
              <a:rPr lang="en"/>
              <a:t>Omissions (recall shorter than original)</a:t>
            </a:r>
            <a:endParaRPr/>
          </a:p>
          <a:p>
            <a:pPr marL="914400" lvl="1" indent="-381000" algn="l" rtl="0">
              <a:spcBef>
                <a:spcPts val="0"/>
              </a:spcBef>
              <a:spcAft>
                <a:spcPts val="0"/>
              </a:spcAft>
              <a:buSzPts val="2400"/>
              <a:buChar char="○"/>
            </a:pPr>
            <a:r>
              <a:rPr lang="en"/>
              <a:t>Alterations based on what is familiar to the participant</a:t>
            </a:r>
            <a:endParaRPr/>
          </a:p>
          <a:p>
            <a:pPr marL="1371600" lvl="2" indent="-381000" algn="l" rtl="0">
              <a:spcBef>
                <a:spcPts val="0"/>
              </a:spcBef>
              <a:spcAft>
                <a:spcPts val="0"/>
              </a:spcAft>
              <a:buSzPts val="2400"/>
              <a:buChar char="■"/>
            </a:pPr>
            <a:r>
              <a:rPr lang="en"/>
              <a:t>E.g., change “canoe” to “boat”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False Memories</a:t>
            </a:r>
            <a:endParaRPr/>
          </a:p>
        </p:txBody>
      </p:sp>
      <p:sp>
        <p:nvSpPr>
          <p:cNvPr id="162" name="Google Shape;162;p25"/>
          <p:cNvSpPr txBox="1">
            <a:spLocks noGrp="1"/>
          </p:cNvSpPr>
          <p:nvPr>
            <p:ph type="body" idx="1"/>
          </p:nvPr>
        </p:nvSpPr>
        <p:spPr>
          <a:xfrm>
            <a:off x="893700" y="1373600"/>
            <a:ext cx="6943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Our memory has evolved to be efficient and to effectively guide our behavior</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We remember general knowledge and the “gist” of an event, and not always the specifics</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Usually good results … but things can go wrong</a:t>
            </a:r>
            <a:endParaRPr sz="1800"/>
          </a:p>
          <a:p>
            <a:pPr marL="914400" lvl="1" indent="-342900" algn="l" rtl="0">
              <a:spcBef>
                <a:spcPts val="0"/>
              </a:spcBef>
              <a:spcAft>
                <a:spcPts val="0"/>
              </a:spcAft>
              <a:buSzPts val="1800"/>
              <a:buChar char="○"/>
            </a:pPr>
            <a:r>
              <a:rPr lang="en" sz="1800"/>
              <a:t>Understanding how false memories happen can help us understand how memory works and vice versa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68" name="Google Shape;168;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Read the following sentences, pause for a few seconds after each. Raise hand when finished.</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AutoNum type="arabicPeriod"/>
            </a:pPr>
            <a:r>
              <a:rPr lang="en" sz="1800"/>
              <a:t>The children’s snowman vanished when the temperature reached 80.</a:t>
            </a:r>
            <a:endParaRPr sz="1800"/>
          </a:p>
          <a:p>
            <a:pPr marL="457200" lvl="0" indent="-342900" algn="l" rtl="0">
              <a:spcBef>
                <a:spcPts val="0"/>
              </a:spcBef>
              <a:spcAft>
                <a:spcPts val="0"/>
              </a:spcAft>
              <a:buSzPts val="1800"/>
              <a:buAutoNum type="arabicPeriod"/>
            </a:pPr>
            <a:r>
              <a:rPr lang="en" sz="1800"/>
              <a:t>The flimsy shelf weakened under the weight of the books.</a:t>
            </a:r>
            <a:endParaRPr sz="1800"/>
          </a:p>
          <a:p>
            <a:pPr marL="457200" lvl="0" indent="-342900" algn="l" rtl="0">
              <a:spcBef>
                <a:spcPts val="0"/>
              </a:spcBef>
              <a:spcAft>
                <a:spcPts val="0"/>
              </a:spcAft>
              <a:buSzPts val="1800"/>
              <a:buAutoNum type="arabicPeriod"/>
            </a:pPr>
            <a:r>
              <a:rPr lang="en" sz="1800"/>
              <a:t>The absentminded professor didn’t have his car keys.</a:t>
            </a:r>
            <a:endParaRPr sz="1800"/>
          </a:p>
          <a:p>
            <a:pPr marL="457200" lvl="0" indent="-342900" algn="l" rtl="0">
              <a:spcBef>
                <a:spcPts val="0"/>
              </a:spcBef>
              <a:spcAft>
                <a:spcPts val="0"/>
              </a:spcAft>
              <a:buSzPts val="1800"/>
              <a:buAutoNum type="arabicPeriod"/>
            </a:pPr>
            <a:r>
              <a:rPr lang="en" sz="1800"/>
              <a:t>The karate champion hit the cinder block.</a:t>
            </a:r>
            <a:endParaRPr sz="1800"/>
          </a:p>
          <a:p>
            <a:pPr marL="457200" lvl="0" indent="-342900" algn="l" rtl="0">
              <a:spcBef>
                <a:spcPts val="0"/>
              </a:spcBef>
              <a:spcAft>
                <a:spcPts val="0"/>
              </a:spcAft>
              <a:buSzPts val="1800"/>
              <a:buAutoNum type="arabicPeriod"/>
            </a:pPr>
            <a:r>
              <a:rPr lang="en" sz="1800"/>
              <a:t>The new baby stayed awake all night.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74" name="Google Shape;174;p27"/>
          <p:cNvSpPr txBox="1">
            <a:spLocks noGrp="1"/>
          </p:cNvSpPr>
          <p:nvPr>
            <p:ph type="body" idx="1"/>
          </p:nvPr>
        </p:nvSpPr>
        <p:spPr>
          <a:xfrm>
            <a:off x="893700" y="1373600"/>
            <a:ext cx="6931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These sentences are the ones you read, with a few words missing. Fill in the blanks with the words you initially read.</a:t>
            </a:r>
            <a:endParaRPr sz="1800"/>
          </a:p>
          <a:p>
            <a:pPr marL="0" lvl="0" indent="0" algn="l" rtl="0">
              <a:spcBef>
                <a:spcPts val="600"/>
              </a:spcBef>
              <a:spcAft>
                <a:spcPts val="0"/>
              </a:spcAft>
              <a:buNone/>
            </a:pPr>
            <a:endParaRPr sz="1800"/>
          </a:p>
          <a:p>
            <a:pPr marL="457200" lvl="0" indent="0" algn="l" rtl="0">
              <a:spcBef>
                <a:spcPts val="600"/>
              </a:spcBef>
              <a:spcAft>
                <a:spcPts val="0"/>
              </a:spcAft>
              <a:buNone/>
            </a:pPr>
            <a:r>
              <a:rPr lang="en" sz="1800"/>
              <a:t>The flimsy shelf ________________ under the weight of the books.</a:t>
            </a:r>
            <a:endParaRPr sz="1800"/>
          </a:p>
          <a:p>
            <a:pPr marL="457200" lvl="0" indent="0" algn="l" rtl="0">
              <a:spcBef>
                <a:spcPts val="600"/>
              </a:spcBef>
              <a:spcAft>
                <a:spcPts val="0"/>
              </a:spcAft>
              <a:buNone/>
            </a:pPr>
            <a:r>
              <a:rPr lang="en" sz="1800"/>
              <a:t>The children’s snowman ________________ when the temperature reached 80.</a:t>
            </a:r>
            <a:endParaRPr sz="1800"/>
          </a:p>
          <a:p>
            <a:pPr marL="457200" lvl="0" indent="0" algn="l" rtl="0">
              <a:spcBef>
                <a:spcPts val="600"/>
              </a:spcBef>
              <a:spcAft>
                <a:spcPts val="0"/>
              </a:spcAft>
              <a:buNone/>
            </a:pPr>
            <a:r>
              <a:rPr lang="en" sz="1800"/>
              <a:t>The absentminded professor ________________ his car keys.</a:t>
            </a:r>
            <a:endParaRPr sz="1800"/>
          </a:p>
          <a:p>
            <a:pPr marL="457200" lvl="0" indent="0" algn="l" rtl="0">
              <a:spcBef>
                <a:spcPts val="600"/>
              </a:spcBef>
              <a:spcAft>
                <a:spcPts val="0"/>
              </a:spcAft>
              <a:buClr>
                <a:schemeClr val="dk1"/>
              </a:buClr>
              <a:buSzPts val="1100"/>
              <a:buFont typeface="Arial"/>
              <a:buNone/>
            </a:pPr>
            <a:r>
              <a:rPr lang="en" sz="1800"/>
              <a:t>The new baby ________________ all night.</a:t>
            </a:r>
            <a:endParaRPr sz="1800"/>
          </a:p>
          <a:p>
            <a:pPr marL="457200" lvl="0" indent="0" algn="l" rtl="0">
              <a:spcBef>
                <a:spcPts val="600"/>
              </a:spcBef>
              <a:spcAft>
                <a:spcPts val="0"/>
              </a:spcAft>
              <a:buNone/>
            </a:pPr>
            <a:r>
              <a:rPr lang="en" sz="1800"/>
              <a:t>The karate champion ________________ the cinder block.</a:t>
            </a:r>
            <a:endParaRPr sz="1800"/>
          </a:p>
          <a:p>
            <a:pPr marL="457200" lvl="0" indent="0" algn="l" rtl="0">
              <a:spcBef>
                <a:spcPts val="60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Common Errors</a:t>
            </a:r>
            <a:endParaRPr/>
          </a:p>
        </p:txBody>
      </p:sp>
      <p:sp>
        <p:nvSpPr>
          <p:cNvPr id="180" name="Google Shape;180;p28"/>
          <p:cNvSpPr txBox="1">
            <a:spLocks noGrp="1"/>
          </p:cNvSpPr>
          <p:nvPr>
            <p:ph type="body" idx="1"/>
          </p:nvPr>
        </p:nvSpPr>
        <p:spPr>
          <a:xfrm>
            <a:off x="893700" y="1373600"/>
            <a:ext cx="75720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AutoNum type="arabicPeriod"/>
            </a:pPr>
            <a:r>
              <a:rPr lang="en" sz="2400"/>
              <a:t>Substituting vanished for melted</a:t>
            </a:r>
            <a:endParaRPr sz="2400"/>
          </a:p>
          <a:p>
            <a:pPr marL="457200" lvl="0" indent="-381000" algn="l" rtl="0">
              <a:spcBef>
                <a:spcPts val="0"/>
              </a:spcBef>
              <a:spcAft>
                <a:spcPts val="0"/>
              </a:spcAft>
              <a:buSzPts val="2400"/>
              <a:buAutoNum type="arabicPeriod"/>
            </a:pPr>
            <a:r>
              <a:rPr lang="en" sz="2400"/>
              <a:t>Substituting weakened for collapsed</a:t>
            </a:r>
            <a:endParaRPr sz="2400"/>
          </a:p>
          <a:p>
            <a:pPr marL="457200" lvl="0" indent="-381000" algn="l" rtl="0">
              <a:spcBef>
                <a:spcPts val="0"/>
              </a:spcBef>
              <a:spcAft>
                <a:spcPts val="0"/>
              </a:spcAft>
              <a:buSzPts val="2400"/>
              <a:buAutoNum type="arabicPeriod"/>
            </a:pPr>
            <a:r>
              <a:rPr lang="en" sz="2400"/>
              <a:t>Substituting didn’t have for lost</a:t>
            </a:r>
            <a:endParaRPr sz="2400"/>
          </a:p>
          <a:p>
            <a:pPr marL="457200" lvl="0" indent="-381000" algn="l" rtl="0">
              <a:spcBef>
                <a:spcPts val="0"/>
              </a:spcBef>
              <a:spcAft>
                <a:spcPts val="0"/>
              </a:spcAft>
              <a:buSzPts val="2400"/>
              <a:buAutoNum type="arabicPeriod"/>
            </a:pPr>
            <a:r>
              <a:rPr lang="en" sz="2400"/>
              <a:t>Substituting hit for broke or smashed</a:t>
            </a:r>
            <a:endParaRPr sz="2400"/>
          </a:p>
          <a:p>
            <a:pPr marL="457200" lvl="0" indent="-381000" algn="l" rtl="0">
              <a:spcBef>
                <a:spcPts val="0"/>
              </a:spcBef>
              <a:spcAft>
                <a:spcPts val="0"/>
              </a:spcAft>
              <a:buSzPts val="2400"/>
              <a:buAutoNum type="arabicPeriod"/>
            </a:pPr>
            <a:r>
              <a:rPr lang="en" sz="2400"/>
              <a:t>Substituting stayed awake for cried</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-Brewer (1977) &amp; McDermott &amp; Chan (2006)</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Making Inferences</a:t>
            </a:r>
            <a:endParaRPr/>
          </a:p>
        </p:txBody>
      </p:sp>
      <p:sp>
        <p:nvSpPr>
          <p:cNvPr id="186" name="Google Shape;186;p2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Memory can be influenced by inferences that people make based on their experiences and knowledge</a:t>
            </a:r>
            <a:endParaRPr sz="2400"/>
          </a:p>
          <a:p>
            <a:pPr marL="457200" lvl="0" indent="-381000" algn="l" rtl="0">
              <a:spcBef>
                <a:spcPts val="0"/>
              </a:spcBef>
              <a:spcAft>
                <a:spcPts val="0"/>
              </a:spcAft>
              <a:buSzPts val="2400"/>
              <a:buChar char="▷"/>
            </a:pPr>
            <a:r>
              <a:rPr lang="en" sz="2400"/>
              <a:t>Pragmatic inferences: based on knowledge gained through experience</a:t>
            </a:r>
            <a:endParaRPr sz="2400"/>
          </a:p>
          <a:p>
            <a:pPr marL="914400" lvl="1" indent="-381000" algn="l" rtl="0">
              <a:spcBef>
                <a:spcPts val="0"/>
              </a:spcBef>
              <a:spcAft>
                <a:spcPts val="0"/>
              </a:spcAft>
              <a:buSzPts val="2400"/>
              <a:buChar char="○"/>
            </a:pPr>
            <a:r>
              <a:rPr lang="en" sz="2400"/>
              <a:t>Memory often includes information that is implied by or is consistent with the to-be-remembered information but was not explicitly stated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Schemas &amp; Scripts</a:t>
            </a:r>
            <a:endParaRPr/>
          </a:p>
        </p:txBody>
      </p:sp>
      <p:sp>
        <p:nvSpPr>
          <p:cNvPr id="192" name="Google Shape;192;p30"/>
          <p:cNvSpPr txBox="1">
            <a:spLocks noGrp="1"/>
          </p:cNvSpPr>
          <p:nvPr>
            <p:ph type="body" idx="1"/>
          </p:nvPr>
        </p:nvSpPr>
        <p:spPr>
          <a:xfrm>
            <a:off x="893700" y="1373600"/>
            <a:ext cx="6943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Schema: knowledge about some aspect of the environment</a:t>
            </a:r>
            <a:endParaRPr sz="2400"/>
          </a:p>
          <a:p>
            <a:pPr marL="914400" lvl="1" indent="-381000" algn="l" rtl="0">
              <a:spcBef>
                <a:spcPts val="0"/>
              </a:spcBef>
              <a:spcAft>
                <a:spcPts val="0"/>
              </a:spcAft>
              <a:buSzPts val="2400"/>
              <a:buChar char="○"/>
            </a:pPr>
            <a:r>
              <a:rPr lang="en" sz="2400"/>
              <a:t>e.g., Post office, ball game, classroom</a:t>
            </a:r>
            <a:endParaRPr sz="2400"/>
          </a:p>
          <a:p>
            <a:pPr marL="457200" lvl="0" indent="-381000" algn="l" rtl="0">
              <a:spcBef>
                <a:spcPts val="0"/>
              </a:spcBef>
              <a:spcAft>
                <a:spcPts val="0"/>
              </a:spcAft>
              <a:buSzPts val="2400"/>
              <a:buChar char="▷"/>
            </a:pPr>
            <a:r>
              <a:rPr lang="en" sz="2400"/>
              <a:t>Script: conception of sequence of actions that usually occurs during a particular experience</a:t>
            </a:r>
            <a:endParaRPr sz="2400"/>
          </a:p>
          <a:p>
            <a:pPr marL="914400" lvl="1" indent="-381000" algn="l" rtl="0">
              <a:spcBef>
                <a:spcPts val="0"/>
              </a:spcBef>
              <a:spcAft>
                <a:spcPts val="0"/>
              </a:spcAft>
              <a:buSzPts val="2400"/>
              <a:buChar char="○"/>
            </a:pPr>
            <a:r>
              <a:rPr lang="en" sz="2400"/>
              <a:t>Going to a restaurant; playing tennis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Schemas &amp; Scripts</a:t>
            </a:r>
            <a:endParaRPr/>
          </a:p>
        </p:txBody>
      </p:sp>
      <p:sp>
        <p:nvSpPr>
          <p:cNvPr id="198" name="Google Shape;198;p31"/>
          <p:cNvSpPr txBox="1">
            <a:spLocks noGrp="1"/>
          </p:cNvSpPr>
          <p:nvPr>
            <p:ph type="body" idx="1"/>
          </p:nvPr>
        </p:nvSpPr>
        <p:spPr>
          <a:xfrm>
            <a:off x="893700" y="1373600"/>
            <a:ext cx="7504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Schemas and scripts influence memory</a:t>
            </a:r>
            <a:endParaRPr sz="1800"/>
          </a:p>
          <a:p>
            <a:pPr marL="914400" lvl="1" indent="-342900" algn="l" rtl="0">
              <a:spcBef>
                <a:spcPts val="0"/>
              </a:spcBef>
              <a:spcAft>
                <a:spcPts val="0"/>
              </a:spcAft>
              <a:buSzPts val="1800"/>
              <a:buChar char="○"/>
            </a:pPr>
            <a:r>
              <a:rPr lang="en" sz="1800"/>
              <a:t>Memory can include information not actually experienced but inferred because it is expected and consistent with the schema</a:t>
            </a:r>
            <a:endParaRPr sz="1800"/>
          </a:p>
          <a:p>
            <a:pPr marL="914400" lvl="1" indent="-342900" algn="l" rtl="0">
              <a:spcBef>
                <a:spcPts val="0"/>
              </a:spcBef>
              <a:spcAft>
                <a:spcPts val="0"/>
              </a:spcAft>
              <a:buSzPts val="1800"/>
              <a:buChar char="○"/>
            </a:pPr>
            <a:r>
              <a:rPr lang="en" sz="1800"/>
              <a:t>The constructive nature of memory can lead to errors or “false memories”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Peer feedback of the multiple paragraphs of science summary piece</a:t>
            </a:r>
            <a:endParaRPr sz="1400"/>
          </a:p>
          <a:p>
            <a:pPr marL="457200" lvl="0" indent="-317500" algn="l" rtl="0">
              <a:spcBef>
                <a:spcPts val="0"/>
              </a:spcBef>
              <a:spcAft>
                <a:spcPts val="0"/>
              </a:spcAft>
              <a:buSzPts val="1400"/>
              <a:buAutoNum type="arabicPeriod"/>
            </a:pPr>
            <a:r>
              <a:rPr lang="en" sz="1400" b="1"/>
              <a:t>LO2: Describe the basic fundamental principles of false memories</a:t>
            </a:r>
            <a:endParaRPr sz="1400" b="1"/>
          </a:p>
          <a:p>
            <a:pPr marL="914400" lvl="1" indent="-317500" algn="l" rtl="0">
              <a:spcBef>
                <a:spcPts val="0"/>
              </a:spcBef>
              <a:spcAft>
                <a:spcPts val="0"/>
              </a:spcAft>
              <a:buSzPts val="1400"/>
              <a:buChar char="○"/>
            </a:pPr>
            <a:r>
              <a:rPr lang="en" sz="1400"/>
              <a:t>Basic principles of memory modification (constructive, schemas, inferences), false memories; demo on Deese-McDermott-Roediger paradigm; eyewitness testimony issues</a:t>
            </a:r>
            <a:endParaRPr sz="1400"/>
          </a:p>
          <a:p>
            <a:pPr marL="914400" lvl="1" indent="-317500" algn="l" rtl="0">
              <a:spcBef>
                <a:spcPts val="0"/>
              </a:spcBef>
              <a:spcAft>
                <a:spcPts val="0"/>
              </a:spcAft>
              <a:buSzPts val="1400"/>
              <a:buChar char="○"/>
            </a:pPr>
            <a:r>
              <a:rPr lang="en" sz="1400"/>
              <a:t>Discuss small section in Goldstein Chpt 8 on false memories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does this work impact policy? What are the limitations of this work relative to real-world scenarios of false memories?</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2160663" y="100750"/>
            <a:ext cx="4822678"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Schemas &amp; Scripts</a:t>
            </a:r>
            <a:endParaRPr/>
          </a:p>
        </p:txBody>
      </p:sp>
      <p:sp>
        <p:nvSpPr>
          <p:cNvPr id="209" name="Google Shape;209;p33"/>
          <p:cNvSpPr txBox="1">
            <a:spLocks noGrp="1"/>
          </p:cNvSpPr>
          <p:nvPr>
            <p:ph type="body" idx="1"/>
          </p:nvPr>
        </p:nvSpPr>
        <p:spPr>
          <a:xfrm>
            <a:off x="893700" y="1373600"/>
            <a:ext cx="7504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Office schema includes books</a:t>
            </a:r>
            <a:endParaRPr/>
          </a:p>
          <a:p>
            <a:pPr marL="457200" lvl="0" indent="-419100" algn="l" rtl="0">
              <a:spcBef>
                <a:spcPts val="0"/>
              </a:spcBef>
              <a:spcAft>
                <a:spcPts val="0"/>
              </a:spcAft>
              <a:buSzPts val="3000"/>
              <a:buChar char="▷"/>
            </a:pPr>
            <a:r>
              <a:rPr lang="en"/>
              <a:t>30% of participants reported seeing books, in spite of books not being present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a:t>
            </a:r>
            <a:endParaRPr/>
          </a:p>
        </p:txBody>
      </p:sp>
      <p:sp>
        <p:nvSpPr>
          <p:cNvPr id="215" name="Google Shape;215;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I’m going to read a list of words to you at about a rate of 1 word/sec.</a:t>
            </a:r>
            <a:endParaRPr/>
          </a:p>
          <a:p>
            <a:pPr marL="457200" lvl="0" indent="-419100" algn="l" rtl="0">
              <a:spcBef>
                <a:spcPts val="0"/>
              </a:spcBef>
              <a:spcAft>
                <a:spcPts val="0"/>
              </a:spcAft>
              <a:buSzPts val="3000"/>
              <a:buChar char="▷"/>
            </a:pPr>
            <a:r>
              <a:rPr lang="en"/>
              <a:t>When I finish, you can write down the words that you heard.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Check Answers</a:t>
            </a:r>
            <a:endParaRPr/>
          </a:p>
        </p:txBody>
      </p:sp>
      <p:sp>
        <p:nvSpPr>
          <p:cNvPr id="221" name="Google Shape;221;p3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Bed, rest, awake, tired, dream, wake, night, blanket, doze, slumber, snore, pillow, peace, yawn, drowsy</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Do any of you have words that are not in this list, like </a:t>
            </a:r>
            <a:r>
              <a:rPr lang="en" sz="2400" i="1"/>
              <a:t>sleep</a:t>
            </a:r>
            <a:r>
              <a:rPr lang="en" sz="2400"/>
              <a: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Critical non-studied items are erroneously recognized with a high probability</a:t>
            </a:r>
            <a:endParaRPr sz="2400"/>
          </a:p>
        </p:txBody>
      </p:sp>
      <p:pic>
        <p:nvPicPr>
          <p:cNvPr id="227" name="Google Shape;227;p36"/>
          <p:cNvPicPr preferRelativeResize="0"/>
          <p:nvPr/>
        </p:nvPicPr>
        <p:blipFill>
          <a:blip r:embed="rId3">
            <a:alphaModFix/>
          </a:blip>
          <a:stretch>
            <a:fillRect/>
          </a:stretch>
        </p:blipFill>
        <p:spPr>
          <a:xfrm>
            <a:off x="1760175" y="1112463"/>
            <a:ext cx="5623643" cy="3775313"/>
          </a:xfrm>
          <a:prstGeom prst="rect">
            <a:avLst/>
          </a:prstGeom>
          <a:noFill/>
          <a:ln>
            <a:noFill/>
          </a:ln>
        </p:spPr>
      </p:pic>
      <p:sp>
        <p:nvSpPr>
          <p:cNvPr id="228" name="Google Shape;228;p36"/>
          <p:cNvSpPr txBox="1"/>
          <p:nvPr/>
        </p:nvSpPr>
        <p:spPr>
          <a:xfrm>
            <a:off x="6257800" y="4786175"/>
            <a:ext cx="2789400" cy="2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Roedgier &amp; McDermott, 1995</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Deese-Roediger-McDermott Paradigm (DRM)</a:t>
            </a:r>
            <a:endParaRPr sz="3000"/>
          </a:p>
        </p:txBody>
      </p:sp>
      <p:sp>
        <p:nvSpPr>
          <p:cNvPr id="234" name="Google Shape;234;p37"/>
          <p:cNvSpPr txBox="1">
            <a:spLocks noGrp="1"/>
          </p:cNvSpPr>
          <p:nvPr>
            <p:ph type="body" idx="1"/>
          </p:nvPr>
        </p:nvSpPr>
        <p:spPr>
          <a:xfrm>
            <a:off x="4523625" y="1373600"/>
            <a:ext cx="283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Recalled studied words: 65%</a:t>
            </a:r>
            <a:endParaRPr/>
          </a:p>
          <a:p>
            <a:pPr marL="0" lvl="0" indent="0" algn="l" rtl="0">
              <a:spcBef>
                <a:spcPts val="600"/>
              </a:spcBef>
              <a:spcAft>
                <a:spcPts val="0"/>
              </a:spcAft>
              <a:buNone/>
            </a:pPr>
            <a:endParaRPr/>
          </a:p>
          <a:p>
            <a:pPr marL="0" lvl="0" indent="0" algn="l" rtl="0">
              <a:spcBef>
                <a:spcPts val="600"/>
              </a:spcBef>
              <a:spcAft>
                <a:spcPts val="0"/>
              </a:spcAft>
              <a:buNone/>
            </a:pPr>
            <a:r>
              <a:rPr lang="en"/>
              <a:t>Recalled critical word: 40%</a:t>
            </a:r>
            <a:endParaRPr/>
          </a:p>
        </p:txBody>
      </p:sp>
      <p:pic>
        <p:nvPicPr>
          <p:cNvPr id="235" name="Google Shape;235;p37"/>
          <p:cNvPicPr preferRelativeResize="0"/>
          <p:nvPr/>
        </p:nvPicPr>
        <p:blipFill>
          <a:blip r:embed="rId3">
            <a:alphaModFix/>
          </a:blip>
          <a:stretch>
            <a:fillRect/>
          </a:stretch>
        </p:blipFill>
        <p:spPr>
          <a:xfrm>
            <a:off x="152400" y="1215788"/>
            <a:ext cx="4218826" cy="3497472"/>
          </a:xfrm>
          <a:prstGeom prst="rect">
            <a:avLst/>
          </a:prstGeom>
          <a:noFill/>
          <a:ln>
            <a:noFill/>
          </a:ln>
        </p:spPr>
      </p:pic>
      <p:sp>
        <p:nvSpPr>
          <p:cNvPr id="236" name="Google Shape;236;p37"/>
          <p:cNvSpPr txBox="1"/>
          <p:nvPr/>
        </p:nvSpPr>
        <p:spPr>
          <a:xfrm>
            <a:off x="6257800" y="4786175"/>
            <a:ext cx="2789400" cy="2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Roedgier &amp; McDermott, 1995</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False Memories</a:t>
            </a:r>
            <a:endParaRPr/>
          </a:p>
        </p:txBody>
      </p:sp>
      <p:sp>
        <p:nvSpPr>
          <p:cNvPr id="242" name="Google Shape;242;p3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“All remembering is </a:t>
            </a:r>
            <a:r>
              <a:rPr lang="en" sz="1800" b="1"/>
              <a:t>constructive</a:t>
            </a:r>
            <a:r>
              <a:rPr lang="en" sz="1800"/>
              <a:t> in nature. . . The illusion of remembering events that never happened can occur quite readily.  Therefore, as others have also pointed out, the fact that people may say they vividly remember details surrounding an event cannot, by itself, be taken as convincing evidence that the event actually occurred.”</a:t>
            </a:r>
            <a:endParaRPr sz="1800"/>
          </a:p>
          <a:p>
            <a:pPr marL="0" lvl="0" indent="0" algn="l" rtl="0">
              <a:spcBef>
                <a:spcPts val="600"/>
              </a:spcBef>
              <a:spcAft>
                <a:spcPts val="0"/>
              </a:spcAft>
              <a:buClr>
                <a:schemeClr val="dk1"/>
              </a:buClr>
              <a:buSzPts val="1100"/>
              <a:buFont typeface="Arial"/>
              <a:buNone/>
            </a:pPr>
            <a:r>
              <a:rPr lang="en" sz="1800"/>
              <a:t>- Roediger &amp; McDermott (1995, p. 812)</a:t>
            </a:r>
            <a:endParaRPr sz="1800"/>
          </a:p>
          <a:p>
            <a:pPr marL="0" lvl="0" indent="0" algn="l" rtl="0">
              <a:spcBef>
                <a:spcPts val="60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Eyewitness Testimony Matters</a:t>
            </a:r>
            <a:endParaRPr sz="3000"/>
          </a:p>
        </p:txBody>
      </p:sp>
      <p:sp>
        <p:nvSpPr>
          <p:cNvPr id="248" name="Google Shape;248;p39"/>
          <p:cNvSpPr txBox="1">
            <a:spLocks noGrp="1"/>
          </p:cNvSpPr>
          <p:nvPr>
            <p:ph type="body" idx="1"/>
          </p:nvPr>
        </p:nvSpPr>
        <p:spPr>
          <a:xfrm>
            <a:off x="893700" y="1373600"/>
            <a:ext cx="6662100" cy="3552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a:t>“According to the </a:t>
            </a:r>
            <a:r>
              <a:rPr lang="en" sz="1800" u="sng">
                <a:solidFill>
                  <a:schemeClr val="hlink"/>
                </a:solidFill>
                <a:hlinkClick r:id="rId3"/>
              </a:rPr>
              <a:t>Innocence Project</a:t>
            </a:r>
            <a:r>
              <a:rPr lang="en" sz="1800"/>
              <a:t> , 358 people who had been convicted and sentenced to death since 1989 have been exonerated through DNA evidence. Of these, 71% had been convicted through eyewitness misidentification and had served an average of 14 years in prison before exoneration. Of those false identifications, 41% involved cross-racial misidentifications (221 of the 358 people were African American). And 28% of the cases involved a false confession.”</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Myths related to the Myth of Eyewitnesses Being Reliable</a:t>
            </a:r>
            <a:endParaRPr sz="3000"/>
          </a:p>
        </p:txBody>
      </p:sp>
      <p:sp>
        <p:nvSpPr>
          <p:cNvPr id="254" name="Google Shape;254;p40"/>
          <p:cNvSpPr txBox="1">
            <a:spLocks noGrp="1"/>
          </p:cNvSpPr>
          <p:nvPr>
            <p:ph type="body" idx="1"/>
          </p:nvPr>
        </p:nvSpPr>
        <p:spPr>
          <a:xfrm>
            <a:off x="893700" y="1373600"/>
            <a:ext cx="7383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People won’t confess to a crime they did not commit.</a:t>
            </a:r>
            <a:endParaRPr sz="1800"/>
          </a:p>
          <a:p>
            <a:pPr marL="457200" lvl="0" indent="-342900" algn="l" rtl="0">
              <a:spcBef>
                <a:spcPts val="0"/>
              </a:spcBef>
              <a:spcAft>
                <a:spcPts val="0"/>
              </a:spcAft>
              <a:buSzPts val="1800"/>
              <a:buChar char="▷"/>
            </a:pPr>
            <a:r>
              <a:rPr lang="en" sz="1800"/>
              <a:t>Flashbulb memories, vivid and emotionally compelling memories of the circumstances of learning about a subjectively important event, are more accurately remembered than mundane memories.</a:t>
            </a:r>
            <a:endParaRPr sz="1800"/>
          </a:p>
          <a:p>
            <a:pPr marL="457200" lvl="0" indent="-342900" algn="l" rtl="0">
              <a:spcBef>
                <a:spcPts val="0"/>
              </a:spcBef>
              <a:spcAft>
                <a:spcPts val="0"/>
              </a:spcAft>
              <a:buSzPts val="1800"/>
              <a:buChar char="▷"/>
            </a:pPr>
            <a:r>
              <a:rPr lang="en" sz="1800"/>
              <a:t>Accurate memories can be recovered or enhanced through hypnosis</a:t>
            </a:r>
            <a:endParaRPr sz="1800"/>
          </a:p>
          <a:p>
            <a:pPr marL="457200" lvl="0" indent="-342900" algn="l" rtl="0">
              <a:spcBef>
                <a:spcPts val="0"/>
              </a:spcBef>
              <a:spcAft>
                <a:spcPts val="0"/>
              </a:spcAft>
              <a:buSzPts val="1800"/>
              <a:buChar char="▷"/>
            </a:pPr>
            <a:r>
              <a:rPr lang="en" sz="1800"/>
              <a:t>We repress traumatic childhood memories but these memories can be recovered through therapy and they should be taken as valid and accurate.</a:t>
            </a:r>
            <a:endParaRPr sz="1800"/>
          </a:p>
          <a:p>
            <a:pPr marL="457200" lvl="0" indent="-342900" algn="l" rtl="0">
              <a:spcBef>
                <a:spcPts val="0"/>
              </a:spcBef>
              <a:spcAft>
                <a:spcPts val="0"/>
              </a:spcAft>
              <a:buSzPts val="1800"/>
              <a:buChar char="▷"/>
            </a:pPr>
            <a:r>
              <a:rPr lang="en" sz="1800"/>
              <a:t>Lie detector tests reliably detect deception</a:t>
            </a:r>
            <a:endParaRPr sz="1800"/>
          </a:p>
          <a:p>
            <a:pPr marL="457200" lvl="0" indent="-342900" algn="l" rtl="0">
              <a:spcBef>
                <a:spcPts val="0"/>
              </a:spcBef>
              <a:spcAft>
                <a:spcPts val="0"/>
              </a:spcAft>
              <a:buSzPts val="1800"/>
              <a:buChar char="▷"/>
            </a:pPr>
            <a:r>
              <a:rPr lang="en" sz="1800"/>
              <a:t>Children make good eyewitnesses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Errors in Eyewitness Testimony</a:t>
            </a:r>
            <a:endParaRPr sz="3400"/>
          </a:p>
        </p:txBody>
      </p:sp>
      <p:sp>
        <p:nvSpPr>
          <p:cNvPr id="260" name="Google Shape;260;p41"/>
          <p:cNvSpPr txBox="1">
            <a:spLocks noGrp="1"/>
          </p:cNvSpPr>
          <p:nvPr>
            <p:ph type="body" idx="1"/>
          </p:nvPr>
        </p:nvSpPr>
        <p:spPr>
          <a:xfrm>
            <a:off x="893700" y="1373600"/>
            <a:ext cx="73614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Testimony by an eyewitness to a crime about what he or she saw during the crime</a:t>
            </a:r>
            <a:endParaRPr sz="1800"/>
          </a:p>
          <a:p>
            <a:pPr marL="457200" lvl="0" indent="-342900" algn="l" rtl="0">
              <a:spcBef>
                <a:spcPts val="0"/>
              </a:spcBef>
              <a:spcAft>
                <a:spcPts val="0"/>
              </a:spcAft>
              <a:buSzPts val="1800"/>
              <a:buChar char="▷"/>
            </a:pPr>
            <a:r>
              <a:rPr lang="en" sz="1800"/>
              <a:t>One of the most convincing types of evidence to a jury</a:t>
            </a:r>
            <a:endParaRPr sz="1800"/>
          </a:p>
          <a:p>
            <a:pPr marL="914400" lvl="1" indent="-342900" algn="l" rtl="0">
              <a:spcBef>
                <a:spcPts val="0"/>
              </a:spcBef>
              <a:spcAft>
                <a:spcPts val="0"/>
              </a:spcAft>
              <a:buSzPts val="1800"/>
              <a:buChar char="○"/>
            </a:pPr>
            <a:r>
              <a:rPr lang="en" sz="1800"/>
              <a:t>Assume that people see and remember accurately</a:t>
            </a:r>
            <a:endParaRPr sz="1800"/>
          </a:p>
          <a:p>
            <a:pPr marL="457200" lvl="0" indent="-342900" algn="l" rtl="0">
              <a:spcBef>
                <a:spcPts val="0"/>
              </a:spcBef>
              <a:spcAft>
                <a:spcPts val="0"/>
              </a:spcAft>
              <a:buSzPts val="1800"/>
              <a:buChar char="▷"/>
            </a:pPr>
            <a:r>
              <a:rPr lang="en" sz="1800"/>
              <a:t>But, like other memory, eyewitness testimony can be inaccurate</a:t>
            </a:r>
            <a:endParaRPr sz="1800"/>
          </a:p>
          <a:p>
            <a:pPr marL="914400" lvl="1" indent="-342900" algn="l" rtl="0">
              <a:spcBef>
                <a:spcPts val="0"/>
              </a:spcBef>
              <a:spcAft>
                <a:spcPts val="0"/>
              </a:spcAft>
              <a:buSzPts val="1800"/>
              <a:buChar char="○"/>
            </a:pPr>
            <a:r>
              <a:rPr lang="en" sz="1800"/>
              <a:t>Mistaken identity</a:t>
            </a:r>
            <a:endParaRPr sz="1800"/>
          </a:p>
          <a:p>
            <a:pPr marL="914400" lvl="1" indent="-342900" algn="l" rtl="0">
              <a:spcBef>
                <a:spcPts val="0"/>
              </a:spcBef>
              <a:spcAft>
                <a:spcPts val="0"/>
              </a:spcAft>
              <a:buSzPts val="1800"/>
              <a:buChar char="○"/>
            </a:pPr>
            <a:r>
              <a:rPr lang="en" sz="1800"/>
              <a:t>Constructive nature of memory</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People assume that memory works like a camera or video recorder. They also don’t know how memory works &amp; how these eyewitness memories are usually formed under less than ideal circumstances.</a:t>
            </a:r>
            <a:endParaRPr sz="1800"/>
          </a:p>
          <a:p>
            <a:pPr marL="0" lvl="0" indent="0" algn="l" rtl="0">
              <a:spcBef>
                <a:spcPts val="60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Fazio et al. (2015) (Duke, illusory truth)</a:t>
            </a:r>
            <a:endParaRPr sz="1800"/>
          </a:p>
          <a:p>
            <a:pPr marL="457200" lvl="0" indent="-342900" algn="l" rtl="0">
              <a:spcBef>
                <a:spcPts val="0"/>
              </a:spcBef>
              <a:spcAft>
                <a:spcPts val="0"/>
              </a:spcAft>
              <a:buSzPts val="1800"/>
              <a:buChar char="▷"/>
            </a:pPr>
            <a:r>
              <a:rPr lang="en" sz="1800"/>
              <a:t>Vosoughi et al. (2018) (spread of fake news)</a:t>
            </a:r>
            <a:endParaRPr sz="1800"/>
          </a:p>
          <a:p>
            <a:pPr marL="457200" lvl="0" indent="-342900" algn="l" rtl="0">
              <a:spcBef>
                <a:spcPts val="0"/>
              </a:spcBef>
              <a:spcAft>
                <a:spcPts val="0"/>
              </a:spcAft>
              <a:buSzPts val="1800"/>
              <a:buChar char="▷"/>
            </a:pPr>
            <a:r>
              <a:rPr lang="en" sz="1800"/>
              <a:t>Lazer et al. (2018) (scisummary on fake news)</a:t>
            </a:r>
            <a:endParaRPr sz="1800"/>
          </a:p>
          <a:p>
            <a:pPr marL="457200" lvl="0" indent="-342900" algn="l" rtl="0">
              <a:spcBef>
                <a:spcPts val="0"/>
              </a:spcBef>
              <a:spcAft>
                <a:spcPts val="0"/>
              </a:spcAft>
              <a:buSzPts val="1800"/>
              <a:buChar char="▷"/>
            </a:pPr>
            <a:r>
              <a:rPr lang="en" sz="1800"/>
              <a:t>Computer game on groupthink, idea propagation &amp; social networks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Continuing to think about the practical implications of memory being constructive - now, with regard to misinformation</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Errors in Eyewitness Testimony</a:t>
            </a:r>
            <a:endParaRPr sz="3400"/>
          </a:p>
        </p:txBody>
      </p:sp>
      <p:sp>
        <p:nvSpPr>
          <p:cNvPr id="266" name="Google Shape;266;p42"/>
          <p:cNvSpPr txBox="1">
            <a:spLocks noGrp="1"/>
          </p:cNvSpPr>
          <p:nvPr>
            <p:ph type="body" idx="1"/>
          </p:nvPr>
        </p:nvSpPr>
        <p:spPr>
          <a:xfrm>
            <a:off x="893700" y="1373600"/>
            <a:ext cx="7477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Wells &amp; Bradfield (1998)</a:t>
            </a:r>
            <a:endParaRPr sz="2400"/>
          </a:p>
          <a:p>
            <a:pPr marL="914400" lvl="1" indent="-381000" algn="l" rtl="0">
              <a:spcBef>
                <a:spcPts val="0"/>
              </a:spcBef>
              <a:spcAft>
                <a:spcPts val="0"/>
              </a:spcAft>
              <a:buSzPts val="2400"/>
              <a:buChar char="○"/>
            </a:pPr>
            <a:r>
              <a:rPr lang="en" sz="2400"/>
              <a:t>Participants view security videotape with gunman in view for 8 seconds</a:t>
            </a:r>
            <a:endParaRPr/>
          </a:p>
          <a:p>
            <a:pPr marL="914400" lvl="1" indent="-381000" algn="l" rtl="0">
              <a:spcBef>
                <a:spcPts val="0"/>
              </a:spcBef>
              <a:spcAft>
                <a:spcPts val="0"/>
              </a:spcAft>
              <a:buSzPts val="2400"/>
              <a:buChar char="○"/>
            </a:pPr>
            <a:r>
              <a:rPr lang="en" sz="2400"/>
              <a:t>Everyone identified someone as the gunman from photographs afterwards</a:t>
            </a:r>
            <a:endParaRPr/>
          </a:p>
          <a:p>
            <a:pPr marL="914400" lvl="1" indent="-381000" algn="l" rtl="0">
              <a:spcBef>
                <a:spcPts val="0"/>
              </a:spcBef>
              <a:spcAft>
                <a:spcPts val="0"/>
              </a:spcAft>
              <a:buSzPts val="2400"/>
              <a:buChar char="○"/>
            </a:pPr>
            <a:r>
              <a:rPr lang="en" sz="2400"/>
              <a:t>The actual gunman’s picture was not presented</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Errors in Eyewitness Testimony</a:t>
            </a:r>
            <a:endParaRPr sz="3400"/>
          </a:p>
        </p:txBody>
      </p:sp>
      <p:sp>
        <p:nvSpPr>
          <p:cNvPr id="272" name="Google Shape;272;p43"/>
          <p:cNvSpPr txBox="1">
            <a:spLocks noGrp="1"/>
          </p:cNvSpPr>
          <p:nvPr>
            <p:ph type="body" idx="1"/>
          </p:nvPr>
        </p:nvSpPr>
        <p:spPr>
          <a:xfrm>
            <a:off x="698375" y="1279525"/>
            <a:ext cx="4473300" cy="3304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Errors due to attention &amp; arousal</a:t>
            </a:r>
            <a:endParaRPr/>
          </a:p>
          <a:p>
            <a:pPr marL="914400" lvl="1" indent="-381000" algn="l" rtl="0">
              <a:spcBef>
                <a:spcPts val="0"/>
              </a:spcBef>
              <a:spcAft>
                <a:spcPts val="0"/>
              </a:spcAft>
              <a:buSzPts val="2400"/>
              <a:buChar char="○"/>
            </a:pPr>
            <a:r>
              <a:rPr lang="en"/>
              <a:t>Attention can be narrowed by specific stimuli</a:t>
            </a:r>
            <a:endParaRPr/>
          </a:p>
          <a:p>
            <a:pPr marL="914400" lvl="1" indent="-381000" algn="l" rtl="0">
              <a:spcBef>
                <a:spcPts val="0"/>
              </a:spcBef>
              <a:spcAft>
                <a:spcPts val="0"/>
              </a:spcAft>
              <a:buSzPts val="2400"/>
              <a:buChar char="○"/>
            </a:pPr>
            <a:r>
              <a:rPr lang="en"/>
              <a:t>Weapons focus</a:t>
            </a:r>
            <a:endParaRPr/>
          </a:p>
          <a:p>
            <a:pPr marL="914400" lvl="1" indent="-381000" algn="l" rtl="0">
              <a:spcBef>
                <a:spcPts val="0"/>
              </a:spcBef>
              <a:spcAft>
                <a:spcPts val="0"/>
              </a:spcAft>
              <a:buSzPts val="2400"/>
              <a:buChar char="○"/>
            </a:pPr>
            <a:r>
              <a:rPr lang="en"/>
              <a:t>Stanny &amp; Johnson (2000)</a:t>
            </a:r>
            <a:endParaRPr/>
          </a:p>
        </p:txBody>
      </p:sp>
      <p:pic>
        <p:nvPicPr>
          <p:cNvPr id="273" name="Google Shape;273;p43"/>
          <p:cNvPicPr preferRelativeResize="0"/>
          <p:nvPr/>
        </p:nvPicPr>
        <p:blipFill>
          <a:blip r:embed="rId3">
            <a:alphaModFix/>
          </a:blip>
          <a:stretch>
            <a:fillRect/>
          </a:stretch>
        </p:blipFill>
        <p:spPr>
          <a:xfrm>
            <a:off x="5232295" y="1396200"/>
            <a:ext cx="3911701" cy="3111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893700" y="206000"/>
            <a:ext cx="3928200" cy="116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Errors in Eyewitness Testimony</a:t>
            </a:r>
            <a:endParaRPr sz="3000"/>
          </a:p>
        </p:txBody>
      </p:sp>
      <p:sp>
        <p:nvSpPr>
          <p:cNvPr id="279" name="Google Shape;279;p44"/>
          <p:cNvSpPr txBox="1">
            <a:spLocks noGrp="1"/>
          </p:cNvSpPr>
          <p:nvPr>
            <p:ph type="body" idx="1"/>
          </p:nvPr>
        </p:nvSpPr>
        <p:spPr>
          <a:xfrm>
            <a:off x="893700" y="1373600"/>
            <a:ext cx="3796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Errors due to familiarity</a:t>
            </a:r>
            <a:endParaRPr/>
          </a:p>
          <a:p>
            <a:pPr marL="914400" lvl="1" indent="-381000" algn="l" rtl="0">
              <a:spcBef>
                <a:spcPts val="0"/>
              </a:spcBef>
              <a:spcAft>
                <a:spcPts val="0"/>
              </a:spcAft>
              <a:buSzPts val="2400"/>
              <a:buChar char="○"/>
            </a:pPr>
            <a:r>
              <a:rPr lang="en"/>
              <a:t>Source monitoring</a:t>
            </a:r>
            <a:endParaRPr/>
          </a:p>
        </p:txBody>
      </p:sp>
      <p:pic>
        <p:nvPicPr>
          <p:cNvPr id="280" name="Google Shape;280;p44"/>
          <p:cNvPicPr preferRelativeResize="0"/>
          <p:nvPr/>
        </p:nvPicPr>
        <p:blipFill rotWithShape="1">
          <a:blip r:embed="rId3">
            <a:alphaModFix/>
          </a:blip>
          <a:srcRect b="17067"/>
          <a:stretch/>
        </p:blipFill>
        <p:spPr>
          <a:xfrm>
            <a:off x="4821825" y="660100"/>
            <a:ext cx="4049299" cy="426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Errors in Eyewitness Testimony</a:t>
            </a:r>
            <a:endParaRPr sz="3000"/>
          </a:p>
        </p:txBody>
      </p:sp>
      <p:sp>
        <p:nvSpPr>
          <p:cNvPr id="286" name="Google Shape;286;p45"/>
          <p:cNvSpPr txBox="1">
            <a:spLocks noGrp="1"/>
          </p:cNvSpPr>
          <p:nvPr>
            <p:ph type="body" idx="1"/>
          </p:nvPr>
        </p:nvSpPr>
        <p:spPr>
          <a:xfrm>
            <a:off x="893700" y="1373600"/>
            <a:ext cx="4825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Errors due to suggestion</a:t>
            </a:r>
            <a:endParaRPr/>
          </a:p>
          <a:p>
            <a:pPr marL="914400" lvl="1" indent="-381000" algn="l" rtl="0">
              <a:spcBef>
                <a:spcPts val="0"/>
              </a:spcBef>
              <a:spcAft>
                <a:spcPts val="0"/>
              </a:spcAft>
              <a:buSzPts val="2400"/>
              <a:buChar char="○"/>
            </a:pPr>
            <a:r>
              <a:rPr lang="en"/>
              <a:t>Suggestive questioning</a:t>
            </a:r>
            <a:endParaRPr/>
          </a:p>
          <a:p>
            <a:pPr marL="1371600" lvl="2" indent="-381000" algn="l" rtl="0">
              <a:spcBef>
                <a:spcPts val="0"/>
              </a:spcBef>
              <a:spcAft>
                <a:spcPts val="0"/>
              </a:spcAft>
              <a:buSzPts val="2400"/>
              <a:buChar char="■"/>
            </a:pPr>
            <a:r>
              <a:rPr lang="en"/>
              <a:t>“Which one of these men did it?”</a:t>
            </a:r>
            <a:endParaRPr/>
          </a:p>
          <a:p>
            <a:pPr marL="1371600" lvl="2" indent="-381000" algn="l" rtl="0">
              <a:spcBef>
                <a:spcPts val="0"/>
              </a:spcBef>
              <a:spcAft>
                <a:spcPts val="0"/>
              </a:spcAft>
              <a:buSzPts val="2400"/>
              <a:buChar char="■"/>
            </a:pPr>
            <a:r>
              <a:rPr lang="en"/>
              <a:t>Misinformation effect</a:t>
            </a:r>
            <a:endParaRPr/>
          </a:p>
          <a:p>
            <a:pPr marL="914400" lvl="1" indent="-381000" algn="l" rtl="0">
              <a:spcBef>
                <a:spcPts val="0"/>
              </a:spcBef>
              <a:spcAft>
                <a:spcPts val="0"/>
              </a:spcAft>
              <a:buSzPts val="2400"/>
              <a:buChar char="○"/>
            </a:pPr>
            <a:r>
              <a:rPr lang="en"/>
              <a:t>Confirming feedback</a:t>
            </a:r>
            <a:endParaRPr/>
          </a:p>
          <a:p>
            <a:pPr marL="1371600" lvl="2" indent="-381000" algn="l" rtl="0">
              <a:spcBef>
                <a:spcPts val="0"/>
              </a:spcBef>
              <a:spcAft>
                <a:spcPts val="0"/>
              </a:spcAft>
              <a:buSzPts val="2400"/>
              <a:buChar char="■"/>
            </a:pPr>
            <a:r>
              <a:rPr lang="en"/>
              <a:t>Post-identification feedback effect</a:t>
            </a:r>
            <a:endParaRPr/>
          </a:p>
        </p:txBody>
      </p:sp>
      <p:pic>
        <p:nvPicPr>
          <p:cNvPr id="287" name="Google Shape;287;p45"/>
          <p:cNvPicPr preferRelativeResize="0"/>
          <p:nvPr/>
        </p:nvPicPr>
        <p:blipFill>
          <a:blip r:embed="rId3">
            <a:alphaModFix/>
          </a:blip>
          <a:stretch>
            <a:fillRect/>
          </a:stretch>
        </p:blipFill>
        <p:spPr>
          <a:xfrm>
            <a:off x="5871600" y="1215788"/>
            <a:ext cx="3120000" cy="356571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Transcript of an Actual Case</a:t>
            </a:r>
            <a:endParaRPr/>
          </a:p>
        </p:txBody>
      </p:sp>
      <p:sp>
        <p:nvSpPr>
          <p:cNvPr id="293" name="Google Shape;293;p46"/>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Eyewitness to crime on viewing a lineup: “Oh, my God… I don’t know… It’s one of those two… but I don’t know… Oh man… the guy a little bit taller than number two… It’s one of those two, but I don’t know.”</a:t>
            </a:r>
            <a:endParaRPr sz="1800"/>
          </a:p>
          <a:p>
            <a:pPr marL="0" lvl="0" indent="0" algn="l" rtl="0">
              <a:spcBef>
                <a:spcPts val="600"/>
              </a:spcBef>
              <a:spcAft>
                <a:spcPts val="0"/>
              </a:spcAft>
              <a:buNone/>
            </a:pPr>
            <a:r>
              <a:rPr lang="en" sz="1800"/>
              <a:t>Eyewitness 30 minutes later, still viewing the lineup and having difficulty making a decision: “I don’t know… number two?”</a:t>
            </a:r>
            <a:endParaRPr sz="1800"/>
          </a:p>
          <a:p>
            <a:pPr marL="0" lvl="0" indent="0" algn="l" rtl="0">
              <a:spcBef>
                <a:spcPts val="600"/>
              </a:spcBef>
              <a:spcAft>
                <a:spcPts val="0"/>
              </a:spcAft>
              <a:buNone/>
            </a:pPr>
            <a:r>
              <a:rPr lang="en" sz="1800"/>
              <a:t>Officer administering lineup: “Okay.”</a:t>
            </a:r>
            <a:endParaRPr sz="1800"/>
          </a:p>
          <a:p>
            <a:pPr marL="0" lvl="0" indent="0" algn="l" rtl="0">
              <a:spcBef>
                <a:spcPts val="600"/>
              </a:spcBef>
              <a:spcAft>
                <a:spcPts val="0"/>
              </a:spcAft>
              <a:buNone/>
            </a:pPr>
            <a:r>
              <a:rPr lang="en" sz="1800"/>
              <a:t>Months later, at trial: “You were positive it was number two? It wasn’t a maybe?”</a:t>
            </a:r>
            <a:endParaRPr sz="1800"/>
          </a:p>
          <a:p>
            <a:pPr marL="0" lvl="0" indent="0" algn="l" rtl="0">
              <a:spcBef>
                <a:spcPts val="600"/>
              </a:spcBef>
              <a:spcAft>
                <a:spcPts val="0"/>
              </a:spcAft>
              <a:buNone/>
            </a:pPr>
            <a:r>
              <a:rPr lang="en" sz="1800"/>
              <a:t>Answer from eyewitness: “There was no maybe about it… I was absolutely positive.” (Wells &amp; Bradfield, 1998)</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Transcript of an Actual Case</a:t>
            </a:r>
            <a:endParaRPr/>
          </a:p>
        </p:txBody>
      </p:sp>
      <p:sp>
        <p:nvSpPr>
          <p:cNvPr id="299" name="Google Shape;299;p4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Eyewitness to crime on viewing a lineup: “Oh, my God… I don’t know… It’s one of those two… but I don’t know… Oh man… the guy a little bit taller than number two… It’s one of those two, but I don’t know.”</a:t>
            </a:r>
            <a:endParaRPr sz="1800"/>
          </a:p>
          <a:p>
            <a:pPr marL="0" lvl="0" indent="0" algn="l" rtl="0">
              <a:spcBef>
                <a:spcPts val="600"/>
              </a:spcBef>
              <a:spcAft>
                <a:spcPts val="0"/>
              </a:spcAft>
              <a:buNone/>
            </a:pPr>
            <a:r>
              <a:rPr lang="en" sz="1800"/>
              <a:t>Eyewitness 30 minutes later, still viewing the lineup and having difficulty making a decision: “I don’t know… number two?”</a:t>
            </a:r>
            <a:endParaRPr sz="1800"/>
          </a:p>
          <a:p>
            <a:pPr marL="0" lvl="0" indent="0" algn="l" rtl="0">
              <a:spcBef>
                <a:spcPts val="600"/>
              </a:spcBef>
              <a:spcAft>
                <a:spcPts val="0"/>
              </a:spcAft>
              <a:buNone/>
            </a:pPr>
            <a:r>
              <a:rPr lang="en" sz="1800" b="1"/>
              <a:t>Officer administering lineup: “Okay.”</a:t>
            </a:r>
            <a:endParaRPr sz="1800" b="1"/>
          </a:p>
          <a:p>
            <a:pPr marL="0" lvl="0" indent="0" algn="l" rtl="0">
              <a:spcBef>
                <a:spcPts val="600"/>
              </a:spcBef>
              <a:spcAft>
                <a:spcPts val="0"/>
              </a:spcAft>
              <a:buNone/>
            </a:pPr>
            <a:r>
              <a:rPr lang="en" sz="1800"/>
              <a:t>Months later, at trial: “You were positive it was number two? It wasn’t a maybe?”</a:t>
            </a:r>
            <a:endParaRPr sz="1800"/>
          </a:p>
          <a:p>
            <a:pPr marL="0" lvl="0" indent="0" algn="l" rtl="0">
              <a:spcBef>
                <a:spcPts val="600"/>
              </a:spcBef>
              <a:spcAft>
                <a:spcPts val="0"/>
              </a:spcAft>
              <a:buNone/>
            </a:pPr>
            <a:r>
              <a:rPr lang="en" sz="1800"/>
              <a:t>Answer from eyewitness: “There was no maybe about it… I was absolutely positive.” (Wells &amp; Bradfield, 1998)</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Errors in Eyewitness Testimony</a:t>
            </a:r>
            <a:endParaRPr sz="3400"/>
          </a:p>
        </p:txBody>
      </p:sp>
      <p:sp>
        <p:nvSpPr>
          <p:cNvPr id="305" name="Google Shape;305;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Confidence in one’s memories may be increased by postevent questioning</a:t>
            </a:r>
            <a:endParaRPr sz="2400"/>
          </a:p>
          <a:p>
            <a:pPr marL="457200" lvl="0" indent="-381000" algn="l" rtl="0">
              <a:spcBef>
                <a:spcPts val="0"/>
              </a:spcBef>
              <a:spcAft>
                <a:spcPts val="0"/>
              </a:spcAft>
              <a:buSzPts val="2400"/>
              <a:buChar char="▷"/>
            </a:pPr>
            <a:r>
              <a:rPr lang="en" sz="2400"/>
              <a:t>May make memories easier to retrieve</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Should Be Done?</a:t>
            </a:r>
            <a:endParaRPr/>
          </a:p>
        </p:txBody>
      </p:sp>
      <p:sp>
        <p:nvSpPr>
          <p:cNvPr id="311" name="Google Shape;311;p49"/>
          <p:cNvSpPr txBox="1">
            <a:spLocks noGrp="1"/>
          </p:cNvSpPr>
          <p:nvPr>
            <p:ph type="body" idx="1"/>
          </p:nvPr>
        </p:nvSpPr>
        <p:spPr>
          <a:xfrm>
            <a:off x="893700" y="1373600"/>
            <a:ext cx="76380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Inform witness perpetrator might not be in lineup (cc: Fraser TED talk)</a:t>
            </a:r>
            <a:endParaRPr sz="2400"/>
          </a:p>
          <a:p>
            <a:pPr marL="457200" lvl="0" indent="-381000" algn="l" rtl="0">
              <a:spcBef>
                <a:spcPts val="0"/>
              </a:spcBef>
              <a:spcAft>
                <a:spcPts val="0"/>
              </a:spcAft>
              <a:buSzPts val="2400"/>
              <a:buChar char="▷"/>
            </a:pPr>
            <a:r>
              <a:rPr lang="en" sz="2400"/>
              <a:t>Use “fillers” in lineup similar to suspect</a:t>
            </a:r>
            <a:endParaRPr sz="2400"/>
          </a:p>
          <a:p>
            <a:pPr marL="457200" lvl="0" indent="-381000" algn="l" rtl="0">
              <a:spcBef>
                <a:spcPts val="0"/>
              </a:spcBef>
              <a:spcAft>
                <a:spcPts val="0"/>
              </a:spcAft>
              <a:buSzPts val="2400"/>
              <a:buChar char="▷"/>
            </a:pPr>
            <a:r>
              <a:rPr lang="en" sz="2400"/>
              <a:t>Use sequential presentation (not simultaneous)</a:t>
            </a:r>
            <a:endParaRPr sz="2400"/>
          </a:p>
          <a:p>
            <a:pPr marL="457200" lvl="0" indent="-381000" algn="l" rtl="0">
              <a:spcBef>
                <a:spcPts val="0"/>
              </a:spcBef>
              <a:spcAft>
                <a:spcPts val="0"/>
              </a:spcAft>
              <a:buSzPts val="2400"/>
              <a:buChar char="▷"/>
            </a:pPr>
            <a:r>
              <a:rPr lang="en" sz="2400"/>
              <a:t>Use “blind” lineup administrator &amp; get immediate confidence rating</a:t>
            </a:r>
            <a:endParaRPr sz="2400"/>
          </a:p>
          <a:p>
            <a:pPr marL="457200" lvl="0" indent="-381000" algn="l" rtl="0">
              <a:spcBef>
                <a:spcPts val="0"/>
              </a:spcBef>
              <a:spcAft>
                <a:spcPts val="0"/>
              </a:spcAft>
              <a:buSzPts val="2400"/>
              <a:buChar char="▷"/>
            </a:pPr>
            <a:r>
              <a:rPr lang="en" sz="2400"/>
              <a:t>Improve interviewing techniques</a:t>
            </a:r>
            <a:endParaRPr sz="2400"/>
          </a:p>
          <a:p>
            <a:pPr marL="914400" lvl="1" indent="-381000" algn="l" rtl="0">
              <a:spcBef>
                <a:spcPts val="0"/>
              </a:spcBef>
              <a:spcAft>
                <a:spcPts val="0"/>
              </a:spcAft>
              <a:buSzPts val="2400"/>
              <a:buChar char="○"/>
            </a:pPr>
            <a:r>
              <a:rPr lang="en" sz="2400"/>
              <a:t>Cognitive interview - let witness talk &amp; recreate scene without interruption</a:t>
            </a:r>
            <a:endParaRPr sz="2400"/>
          </a:p>
          <a:p>
            <a:pPr marL="0" lvl="0" indent="0" algn="l" rtl="0">
              <a:spcBef>
                <a:spcPts val="600"/>
              </a:spcBef>
              <a:spcAft>
                <a:spcPts val="0"/>
              </a:spcAft>
              <a:buNone/>
            </a:pP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“I’ll Believe It When I See It”</a:t>
            </a:r>
            <a:endParaRPr/>
          </a:p>
        </p:txBody>
      </p:sp>
      <p:sp>
        <p:nvSpPr>
          <p:cNvPr id="317" name="Google Shape;317;p5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Do you remember the individual who walked into our class earlier to give me a piece of paper?</a:t>
            </a:r>
            <a:endParaRPr dirty="0"/>
          </a:p>
          <a:p>
            <a:pPr marL="0" lvl="0" indent="0" algn="ctr" rtl="0">
              <a:spcBef>
                <a:spcPts val="600"/>
              </a:spcBef>
              <a:spcAft>
                <a:spcPts val="0"/>
              </a:spcAft>
              <a:buNone/>
            </a:pPr>
            <a:r>
              <a:rPr lang="en" sz="1800" dirty="0" smtClean="0"/>
              <a:t>Height? Build</a:t>
            </a:r>
            <a:r>
              <a:rPr lang="en" sz="1800" dirty="0"/>
              <a:t>?</a:t>
            </a:r>
            <a:endParaRPr sz="1800" dirty="0"/>
          </a:p>
          <a:p>
            <a:pPr marL="0" lvl="0" indent="0" algn="ctr" rtl="0">
              <a:spcBef>
                <a:spcPts val="600"/>
              </a:spcBef>
              <a:spcAft>
                <a:spcPts val="0"/>
              </a:spcAft>
              <a:buNone/>
            </a:pPr>
            <a:r>
              <a:rPr lang="en" sz="1800" dirty="0"/>
              <a:t>Eye </a:t>
            </a:r>
            <a:r>
              <a:rPr lang="en" sz="1800" dirty="0" smtClean="0"/>
              <a:t>color?</a:t>
            </a:r>
            <a:r>
              <a:rPr lang="en" sz="1800" dirty="0"/>
              <a:t> </a:t>
            </a:r>
            <a:r>
              <a:rPr lang="en" sz="1800" dirty="0" smtClean="0"/>
              <a:t>Skin </a:t>
            </a:r>
            <a:r>
              <a:rPr lang="en" sz="1800" dirty="0"/>
              <a:t>tone?</a:t>
            </a:r>
            <a:endParaRPr sz="1800" dirty="0"/>
          </a:p>
          <a:p>
            <a:pPr marL="0" lvl="0" indent="0" algn="ctr" rtl="0">
              <a:spcBef>
                <a:spcPts val="600"/>
              </a:spcBef>
              <a:spcAft>
                <a:spcPts val="0"/>
              </a:spcAft>
              <a:buNone/>
            </a:pPr>
            <a:r>
              <a:rPr lang="en" sz="1800" dirty="0"/>
              <a:t>Hair </a:t>
            </a:r>
            <a:r>
              <a:rPr lang="en" sz="1800" dirty="0" smtClean="0"/>
              <a:t>color?</a:t>
            </a:r>
            <a:r>
              <a:rPr lang="en" sz="1800" dirty="0"/>
              <a:t> </a:t>
            </a:r>
            <a:r>
              <a:rPr lang="en" sz="1800" dirty="0" smtClean="0"/>
              <a:t>Gender?</a:t>
            </a:r>
          </a:p>
          <a:p>
            <a:pPr marL="0" lvl="0" indent="0" algn="ctr" rtl="0">
              <a:spcBef>
                <a:spcPts val="600"/>
              </a:spcBef>
              <a:spcAft>
                <a:spcPts val="0"/>
              </a:spcAft>
              <a:buNone/>
            </a:pPr>
            <a:r>
              <a:rPr lang="en" sz="1800" dirty="0" smtClean="0"/>
              <a:t>Clothing?</a:t>
            </a:r>
            <a:endParaRPr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“I’ll Believe It When I See It”</a:t>
            </a:r>
            <a:endParaRPr/>
          </a:p>
        </p:txBody>
      </p:sp>
      <p:sp>
        <p:nvSpPr>
          <p:cNvPr id="323" name="Google Shape;323;p51"/>
          <p:cNvSpPr txBox="1">
            <a:spLocks noGrp="1"/>
          </p:cNvSpPr>
          <p:nvPr>
            <p:ph type="body" idx="1"/>
          </p:nvPr>
        </p:nvSpPr>
        <p:spPr>
          <a:xfrm>
            <a:off x="893700" y="1373600"/>
            <a:ext cx="4409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Peter Whitehead, male, 6”0, red/ginger hair, blue-eyed, pale-skinned, medium build</a:t>
            </a:r>
            <a:endParaRPr/>
          </a:p>
          <a:p>
            <a:pPr marL="0" lvl="0" indent="0" algn="l" rtl="0">
              <a:spcBef>
                <a:spcPts val="600"/>
              </a:spcBef>
              <a:spcAft>
                <a:spcPts val="0"/>
              </a:spcAft>
              <a:buNone/>
            </a:pPr>
            <a:endParaRPr/>
          </a:p>
          <a:p>
            <a:pPr marL="0" lvl="0" indent="0" algn="l" rtl="0">
              <a:spcBef>
                <a:spcPts val="600"/>
              </a:spcBef>
              <a:spcAft>
                <a:spcPts val="0"/>
              </a:spcAft>
              <a:buNone/>
            </a:pPr>
            <a:r>
              <a:rPr lang="en" i="1"/>
              <a:t>How many details did you get correct?</a:t>
            </a:r>
            <a:endParaRPr i="1"/>
          </a:p>
        </p:txBody>
      </p:sp>
      <p:pic>
        <p:nvPicPr>
          <p:cNvPr id="324" name="Google Shape;324;p51"/>
          <p:cNvPicPr preferRelativeResize="0"/>
          <p:nvPr/>
        </p:nvPicPr>
        <p:blipFill>
          <a:blip r:embed="rId3">
            <a:alphaModFix/>
          </a:blip>
          <a:stretch>
            <a:fillRect/>
          </a:stretch>
        </p:blipFill>
        <p:spPr>
          <a:xfrm>
            <a:off x="5455200" y="1215788"/>
            <a:ext cx="3536400" cy="353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Peer feedback on SciSummary paragraphs</a:t>
            </a:r>
            <a:endParaRPr sz="3000"/>
          </a:p>
        </p:txBody>
      </p:sp>
      <p:sp>
        <p:nvSpPr>
          <p:cNvPr id="110" name="Google Shape;110;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Exchange SciSummary papers with someone who hasn’t given you feedback as often.</a:t>
            </a:r>
            <a:endParaRPr/>
          </a:p>
          <a:p>
            <a:pPr marL="457200" lvl="0" indent="-419100" algn="l" rtl="0">
              <a:spcBef>
                <a:spcPts val="0"/>
              </a:spcBef>
              <a:spcAft>
                <a:spcPts val="0"/>
              </a:spcAft>
              <a:buSzPts val="3000"/>
              <a:buChar char="▷"/>
            </a:pPr>
            <a:r>
              <a:rPr lang="en"/>
              <a:t>Take the next 3-5 min, read &amp; mark-up their papers.</a:t>
            </a:r>
            <a:endParaRPr/>
          </a:p>
          <a:p>
            <a:pPr marL="457200" lvl="0" indent="-419100" algn="l" rtl="0">
              <a:spcBef>
                <a:spcPts val="0"/>
              </a:spcBef>
              <a:spcAft>
                <a:spcPts val="0"/>
              </a:spcAft>
              <a:buSzPts val="3000"/>
              <a:buChar char="▷"/>
            </a:pPr>
            <a:r>
              <a:rPr lang="en"/>
              <a:t>Then come together to discuss comments verbally.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you want to know more</a:t>
            </a:r>
            <a:endParaRPr/>
          </a:p>
        </p:txBody>
      </p:sp>
      <p:sp>
        <p:nvSpPr>
          <p:cNvPr id="330" name="Google Shape;330;p52"/>
          <p:cNvSpPr txBox="1">
            <a:spLocks noGrp="1"/>
          </p:cNvSpPr>
          <p:nvPr>
            <p:ph type="body" idx="1"/>
          </p:nvPr>
        </p:nvSpPr>
        <p:spPr>
          <a:xfrm>
            <a:off x="364150" y="1373600"/>
            <a:ext cx="8185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u="sng">
                <a:solidFill>
                  <a:schemeClr val="hlink"/>
                </a:solidFill>
                <a:hlinkClick r:id="rId3"/>
              </a:rPr>
              <a:t>https://www.youtube.com/watch?v=ChgPk2OiZCw&amp;feature=youtu.be</a:t>
            </a:r>
            <a:endParaRPr sz="1800"/>
          </a:p>
          <a:p>
            <a:pPr marL="0" lvl="0" indent="0" algn="l" rtl="0">
              <a:spcBef>
                <a:spcPts val="600"/>
              </a:spcBef>
              <a:spcAft>
                <a:spcPts val="0"/>
              </a:spcAft>
              <a:buNone/>
            </a:pPr>
            <a:r>
              <a:rPr lang="en" sz="1800" u="sng">
                <a:solidFill>
                  <a:schemeClr val="hlink"/>
                </a:solidFill>
                <a:hlinkClick r:id="rId4"/>
              </a:rPr>
              <a:t>https://www.youtube.com/watch?v=PB2OegI6wvI&amp;feature=youtu.be</a:t>
            </a:r>
            <a:endParaRPr sz="1800"/>
          </a:p>
          <a:p>
            <a:pPr marL="0" lvl="0" indent="0" algn="l" rtl="0">
              <a:spcBef>
                <a:spcPts val="600"/>
              </a:spcBef>
              <a:spcAft>
                <a:spcPts val="0"/>
              </a:spcAft>
              <a:buNone/>
            </a:pPr>
            <a:r>
              <a:rPr lang="en" sz="1800" u="sng">
                <a:solidFill>
                  <a:schemeClr val="hlink"/>
                </a:solidFill>
                <a:hlinkClick r:id="rId5"/>
              </a:rPr>
              <a:t>https://www.youtube.com/watch?v=u-SBTRLoPuo&amp;feature=youtu.be</a:t>
            </a:r>
            <a:r>
              <a:rPr lang="en" sz="1800"/>
              <a:t> (part I)</a:t>
            </a:r>
            <a:endParaRPr sz="1800"/>
          </a:p>
          <a:p>
            <a:pPr marL="0" lvl="0" indent="0" algn="l" rtl="0">
              <a:spcBef>
                <a:spcPts val="600"/>
              </a:spcBef>
              <a:spcAft>
                <a:spcPts val="0"/>
              </a:spcAft>
              <a:buNone/>
            </a:pPr>
            <a:r>
              <a:rPr lang="en" sz="1800" u="sng">
                <a:solidFill>
                  <a:schemeClr val="hlink"/>
                </a:solidFill>
                <a:hlinkClick r:id="rId6"/>
              </a:rPr>
              <a:t>https://www.youtube.com/watch?v=I4V6aoYuDcg&amp;feature=youtu.be</a:t>
            </a:r>
            <a:r>
              <a:rPr lang="en" sz="1800"/>
              <a:t> (part II)</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3"/>
          <p:cNvSpPr txBox="1">
            <a:spLocks noGrp="1"/>
          </p:cNvSpPr>
          <p:nvPr>
            <p:ph type="title"/>
          </p:nvPr>
        </p:nvSpPr>
        <p:spPr>
          <a:xfrm>
            <a:off x="893700" y="206010"/>
            <a:ext cx="6462600" cy="152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might you identify the differences between true &amp; false memories?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Shaw &amp; Porter (2015)</a:t>
            </a:r>
            <a:endParaRPr sz="2400"/>
          </a:p>
        </p:txBody>
      </p:sp>
      <p:pic>
        <p:nvPicPr>
          <p:cNvPr id="336" name="Google Shape;336;p53"/>
          <p:cNvPicPr preferRelativeResize="0"/>
          <p:nvPr/>
        </p:nvPicPr>
        <p:blipFill>
          <a:blip r:embed="rId3">
            <a:alphaModFix/>
          </a:blip>
          <a:stretch>
            <a:fillRect/>
          </a:stretch>
        </p:blipFill>
        <p:spPr>
          <a:xfrm>
            <a:off x="2128838" y="2048638"/>
            <a:ext cx="4886325" cy="2333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54"/>
          <p:cNvPicPr preferRelativeResize="0"/>
          <p:nvPr/>
        </p:nvPicPr>
        <p:blipFill>
          <a:blip r:embed="rId3">
            <a:alphaModFix/>
          </a:blip>
          <a:stretch>
            <a:fillRect/>
          </a:stretch>
        </p:blipFill>
        <p:spPr>
          <a:xfrm>
            <a:off x="1300150" y="123813"/>
            <a:ext cx="6543675" cy="2447925"/>
          </a:xfrm>
          <a:prstGeom prst="rect">
            <a:avLst/>
          </a:prstGeom>
          <a:noFill/>
          <a:ln>
            <a:noFill/>
          </a:ln>
        </p:spPr>
      </p:pic>
      <p:pic>
        <p:nvPicPr>
          <p:cNvPr id="342" name="Google Shape;342;p54"/>
          <p:cNvPicPr preferRelativeResize="0"/>
          <p:nvPr/>
        </p:nvPicPr>
        <p:blipFill>
          <a:blip r:embed="rId4">
            <a:alphaModFix/>
          </a:blip>
          <a:stretch>
            <a:fillRect/>
          </a:stretch>
        </p:blipFill>
        <p:spPr>
          <a:xfrm>
            <a:off x="1171538" y="2742438"/>
            <a:ext cx="6800888" cy="22669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893700" y="205997"/>
            <a:ext cx="64626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Frenda et al. (2016)</a:t>
            </a:r>
            <a:endParaRPr/>
          </a:p>
        </p:txBody>
      </p:sp>
      <p:pic>
        <p:nvPicPr>
          <p:cNvPr id="348" name="Google Shape;348;p55"/>
          <p:cNvPicPr preferRelativeResize="0"/>
          <p:nvPr/>
        </p:nvPicPr>
        <p:blipFill>
          <a:blip r:embed="rId3">
            <a:alphaModFix/>
          </a:blip>
          <a:stretch>
            <a:fillRect/>
          </a:stretch>
        </p:blipFill>
        <p:spPr>
          <a:xfrm>
            <a:off x="947488" y="858838"/>
            <a:ext cx="6867525" cy="1895475"/>
          </a:xfrm>
          <a:prstGeom prst="rect">
            <a:avLst/>
          </a:prstGeom>
          <a:noFill/>
          <a:ln>
            <a:noFill/>
          </a:ln>
        </p:spPr>
      </p:pic>
      <p:pic>
        <p:nvPicPr>
          <p:cNvPr id="349" name="Google Shape;349;p55"/>
          <p:cNvPicPr preferRelativeResize="0"/>
          <p:nvPr/>
        </p:nvPicPr>
        <p:blipFill>
          <a:blip r:embed="rId4">
            <a:alphaModFix/>
          </a:blip>
          <a:stretch>
            <a:fillRect/>
          </a:stretch>
        </p:blipFill>
        <p:spPr>
          <a:xfrm>
            <a:off x="1076750" y="2694975"/>
            <a:ext cx="3160700" cy="2317400"/>
          </a:xfrm>
          <a:prstGeom prst="rect">
            <a:avLst/>
          </a:prstGeom>
          <a:noFill/>
          <a:ln>
            <a:noFill/>
          </a:ln>
        </p:spPr>
      </p:pic>
      <p:pic>
        <p:nvPicPr>
          <p:cNvPr id="350" name="Google Shape;350;p55"/>
          <p:cNvPicPr preferRelativeResize="0"/>
          <p:nvPr/>
        </p:nvPicPr>
        <p:blipFill>
          <a:blip r:embed="rId5">
            <a:alphaModFix/>
          </a:blip>
          <a:stretch>
            <a:fillRect/>
          </a:stretch>
        </p:blipFill>
        <p:spPr>
          <a:xfrm>
            <a:off x="4664425" y="2694963"/>
            <a:ext cx="2824199" cy="20843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Equipped with this knowledge….</a:t>
            </a:r>
            <a:endParaRPr sz="3000"/>
          </a:p>
        </p:txBody>
      </p:sp>
      <p:sp>
        <p:nvSpPr>
          <p:cNvPr id="356" name="Google Shape;356;p56"/>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would you do or recommend? What kinds of changes should be made?</a:t>
            </a:r>
            <a:endParaRPr sz="2400"/>
          </a:p>
          <a:p>
            <a:pPr marL="914400" lvl="1" indent="-342900" algn="l" rtl="0">
              <a:spcBef>
                <a:spcPts val="0"/>
              </a:spcBef>
              <a:spcAft>
                <a:spcPts val="0"/>
              </a:spcAft>
              <a:buSzPts val="1800"/>
              <a:buChar char="○"/>
            </a:pPr>
            <a:r>
              <a:rPr lang="en" sz="1800"/>
              <a:t>Bringing judges to the crime scene via a forensic psychologist (Fraser)?</a:t>
            </a:r>
            <a:endParaRPr sz="1800"/>
          </a:p>
          <a:p>
            <a:pPr marL="457200" lvl="0" indent="-381000" algn="l" rtl="0">
              <a:spcBef>
                <a:spcPts val="0"/>
              </a:spcBef>
              <a:spcAft>
                <a:spcPts val="0"/>
              </a:spcAft>
              <a:buSzPts val="2400"/>
              <a:buChar char="▷"/>
            </a:pPr>
            <a:r>
              <a:rPr lang="en" sz="2400"/>
              <a:t>What still needs to be done, in terms of understanding more before making recommendations?</a:t>
            </a:r>
            <a:endParaRPr sz="2400"/>
          </a:p>
          <a:p>
            <a:pPr marL="457200" lvl="0" indent="-381000" algn="l" rtl="0">
              <a:spcBef>
                <a:spcPts val="0"/>
              </a:spcBef>
              <a:spcAft>
                <a:spcPts val="0"/>
              </a:spcAft>
              <a:buSzPts val="2400"/>
              <a:buChar char="▷"/>
            </a:pPr>
            <a:r>
              <a:rPr lang="en" sz="2400"/>
              <a:t>Can we actually apply this research to the real world? Are the findings stronger here than the limitations?</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62" name="Google Shape;362;p5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Peer feedback of the multiple paragraphs of science summary piece</a:t>
            </a:r>
            <a:endParaRPr sz="1400"/>
          </a:p>
          <a:p>
            <a:pPr marL="457200" lvl="0" indent="-317500" algn="l" rtl="0">
              <a:spcBef>
                <a:spcPts val="0"/>
              </a:spcBef>
              <a:spcAft>
                <a:spcPts val="0"/>
              </a:spcAft>
              <a:buSzPts val="1400"/>
              <a:buAutoNum type="arabicPeriod"/>
            </a:pPr>
            <a:r>
              <a:rPr lang="en" sz="1400" b="1"/>
              <a:t>LO2: Describe the basic fundamental principles of false memories</a:t>
            </a:r>
            <a:endParaRPr sz="1400" b="1"/>
          </a:p>
          <a:p>
            <a:pPr marL="914400" lvl="1" indent="-317500" algn="l" rtl="0">
              <a:spcBef>
                <a:spcPts val="0"/>
              </a:spcBef>
              <a:spcAft>
                <a:spcPts val="0"/>
              </a:spcAft>
              <a:buSzPts val="1400"/>
              <a:buChar char="○"/>
            </a:pPr>
            <a:r>
              <a:rPr lang="en" sz="1400"/>
              <a:t>Basic principles of memory modification (constructive, schemas, inferences), false memories; demo on Deese-McDermott-Roediger paradigm; eyewitness testimony issues</a:t>
            </a:r>
            <a:endParaRPr sz="1400"/>
          </a:p>
          <a:p>
            <a:pPr marL="914400" lvl="1" indent="-317500" algn="l" rtl="0">
              <a:spcBef>
                <a:spcPts val="0"/>
              </a:spcBef>
              <a:spcAft>
                <a:spcPts val="0"/>
              </a:spcAft>
              <a:buSzPts val="1400"/>
              <a:buChar char="○"/>
            </a:pPr>
            <a:r>
              <a:rPr lang="en" sz="1400"/>
              <a:t>Discuss small section in Goldstein Chpt 8 on false memories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does this work impact policy? What are the limitations of this work relative to real-world scenarios of false memories?</a:t>
            </a:r>
            <a:endParaRPr sz="1400"/>
          </a:p>
          <a:p>
            <a:pPr marL="0" lvl="0" indent="0" algn="l" rtl="0">
              <a:spcBef>
                <a:spcPts val="600"/>
              </a:spcBef>
              <a:spcAft>
                <a:spcPts val="0"/>
              </a:spcAft>
              <a:buNone/>
            </a:pP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368" name="Google Shape;368;p58"/>
          <p:cNvSpPr txBox="1">
            <a:spLocks noGrp="1"/>
          </p:cNvSpPr>
          <p:nvPr>
            <p:ph type="body" idx="1"/>
          </p:nvPr>
        </p:nvSpPr>
        <p:spPr>
          <a:xfrm>
            <a:off x="402700" y="1373600"/>
            <a:ext cx="8594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https://tinyurl.com/PSY102MinutePaperJune11</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5"/>
              </a:rPr>
              <a:t>https://tinyurl.com/PSY102ReviewThurs</a:t>
            </a:r>
            <a:endParaRPr/>
          </a:p>
          <a:p>
            <a:pPr marL="0" lvl="0" indent="0" algn="l" rtl="0">
              <a:spcBef>
                <a:spcPts val="600"/>
              </a:spcBef>
              <a:spcAft>
                <a:spcPts val="0"/>
              </a:spcAft>
              <a:buNone/>
            </a:pP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74" name="Google Shape;374;p5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0"/>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"War of the Ghosts" experiment, participants' reproductions contained inaccuracies based on</a:t>
            </a:r>
            <a:endParaRPr/>
          </a:p>
          <a:p>
            <a:pPr marL="457200" lvl="0" indent="-419100" algn="l" rtl="0">
              <a:spcBef>
                <a:spcPts val="600"/>
              </a:spcBef>
              <a:spcAft>
                <a:spcPts val="0"/>
              </a:spcAft>
              <a:buSzPts val="3000"/>
              <a:buAutoNum type="alphaUcPeriod"/>
            </a:pPr>
            <a:r>
              <a:rPr lang="en"/>
              <a:t>Narrative rehearsal</a:t>
            </a:r>
            <a:endParaRPr/>
          </a:p>
          <a:p>
            <a:pPr marL="457200" lvl="0" indent="-419100" algn="l" rtl="0">
              <a:spcBef>
                <a:spcPts val="0"/>
              </a:spcBef>
              <a:spcAft>
                <a:spcPts val="0"/>
              </a:spcAft>
              <a:buSzPts val="3000"/>
              <a:buAutoNum type="alphaUcPeriod"/>
            </a:pPr>
            <a:r>
              <a:rPr lang="en"/>
              <a:t>Source misattributions</a:t>
            </a:r>
            <a:endParaRPr/>
          </a:p>
          <a:p>
            <a:pPr marL="457200" lvl="0" indent="-419100" algn="l" rtl="0">
              <a:spcBef>
                <a:spcPts val="0"/>
              </a:spcBef>
              <a:spcAft>
                <a:spcPts val="0"/>
              </a:spcAft>
              <a:buSzPts val="3000"/>
              <a:buAutoNum type="alphaUcPeriod"/>
            </a:pPr>
            <a:r>
              <a:rPr lang="en"/>
              <a:t>Cultural expectations</a:t>
            </a:r>
            <a:endParaRPr/>
          </a:p>
          <a:p>
            <a:pPr marL="457200" lvl="0" indent="-419100" algn="l" rtl="0">
              <a:spcBef>
                <a:spcPts val="0"/>
              </a:spcBef>
              <a:spcAft>
                <a:spcPts val="0"/>
              </a:spcAft>
              <a:buSzPts val="3000"/>
              <a:buAutoNum type="alphaUcPeriod"/>
            </a:pPr>
            <a:r>
              <a:rPr lang="en"/>
              <a:t>Shallow processing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____ occurs when reading a sentence leads a person to expect something that is not explicitly stated or necessarily implied by the sentence.</a:t>
            </a:r>
            <a:endParaRPr/>
          </a:p>
          <a:p>
            <a:pPr marL="457200" lvl="0" indent="-419100" algn="l" rtl="0">
              <a:spcBef>
                <a:spcPts val="600"/>
              </a:spcBef>
              <a:spcAft>
                <a:spcPts val="0"/>
              </a:spcAft>
              <a:buSzPts val="3000"/>
              <a:buAutoNum type="alphaUcPeriod"/>
            </a:pPr>
            <a:r>
              <a:rPr lang="en"/>
              <a:t>Observer perspective</a:t>
            </a:r>
            <a:endParaRPr/>
          </a:p>
          <a:p>
            <a:pPr marL="457200" lvl="0" indent="-419100" algn="l" rtl="0">
              <a:spcBef>
                <a:spcPts val="0"/>
              </a:spcBef>
              <a:spcAft>
                <a:spcPts val="0"/>
              </a:spcAft>
              <a:buSzPts val="3000"/>
              <a:buAutoNum type="alphaUcPeriod"/>
            </a:pPr>
            <a:r>
              <a:rPr lang="en"/>
              <a:t>Pragmatic inference</a:t>
            </a:r>
            <a:endParaRPr/>
          </a:p>
          <a:p>
            <a:pPr marL="457200" lvl="0" indent="-419100" algn="l" rtl="0">
              <a:spcBef>
                <a:spcPts val="0"/>
              </a:spcBef>
              <a:spcAft>
                <a:spcPts val="0"/>
              </a:spcAft>
              <a:buSzPts val="3000"/>
              <a:buAutoNum type="alphaUcPeriod"/>
            </a:pPr>
            <a:r>
              <a:rPr lang="en"/>
              <a:t>Prospective memory</a:t>
            </a:r>
            <a:endParaRPr/>
          </a:p>
          <a:p>
            <a:pPr marL="457200" lvl="0" indent="-419100" algn="l" rtl="0">
              <a:spcBef>
                <a:spcPts val="0"/>
              </a:spcBef>
              <a:spcAft>
                <a:spcPts val="0"/>
              </a:spcAft>
              <a:buSzPts val="3000"/>
              <a:buAutoNum type="alphaUcPeriod"/>
            </a:pPr>
            <a:r>
              <a:rPr lang="en"/>
              <a:t>Automatic narrative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Is Constructive</a:t>
            </a:r>
            <a:endParaRPr/>
          </a:p>
        </p:txBody>
      </p:sp>
      <p:sp>
        <p:nvSpPr>
          <p:cNvPr id="116" name="Google Shape;116;p17"/>
          <p:cNvSpPr txBox="1">
            <a:spLocks noGrp="1"/>
          </p:cNvSpPr>
          <p:nvPr>
            <p:ph type="body" idx="1"/>
          </p:nvPr>
        </p:nvSpPr>
        <p:spPr>
          <a:xfrm>
            <a:off x="893700" y="1068800"/>
            <a:ext cx="7053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Memory = What actually happens + person’s knowledge, experiences, and expectations</a:t>
            </a:r>
            <a:endParaRPr sz="2400"/>
          </a:p>
          <a:p>
            <a:pPr marL="457200" lvl="0" indent="-381000" algn="l" rtl="0">
              <a:spcBef>
                <a:spcPts val="600"/>
              </a:spcBef>
              <a:spcAft>
                <a:spcPts val="0"/>
              </a:spcAft>
              <a:buSzPts val="2400"/>
              <a:buChar char="▷"/>
            </a:pPr>
            <a:r>
              <a:rPr lang="en" sz="2400"/>
              <a:t>Highly superior autobiographical memory (and general updating of memories, Shute, 2014)</a:t>
            </a:r>
            <a:endParaRPr sz="2400"/>
          </a:p>
          <a:p>
            <a:pPr marL="457200" lvl="0" indent="-381000" algn="l" rtl="0">
              <a:spcBef>
                <a:spcPts val="0"/>
              </a:spcBef>
              <a:spcAft>
                <a:spcPts val="0"/>
              </a:spcAft>
              <a:buSzPts val="2400"/>
              <a:buChar char="▷"/>
            </a:pPr>
            <a:r>
              <a:rPr lang="en" sz="2400"/>
              <a:t>Propranolol and consolidation</a:t>
            </a:r>
            <a:endParaRPr sz="2400"/>
          </a:p>
          <a:p>
            <a:pPr marL="457200" lvl="0" indent="-381000" algn="l" rtl="0">
              <a:spcBef>
                <a:spcPts val="0"/>
              </a:spcBef>
              <a:spcAft>
                <a:spcPts val="0"/>
              </a:spcAft>
              <a:buSzPts val="2400"/>
              <a:buChar char="▷"/>
            </a:pPr>
            <a:r>
              <a:rPr lang="en" sz="2400"/>
              <a:t>Fictional first memories</a:t>
            </a:r>
            <a:endParaRPr sz="2400"/>
          </a:p>
          <a:p>
            <a:pPr marL="457200" lvl="0" indent="-381000" algn="l" rtl="0">
              <a:spcBef>
                <a:spcPts val="0"/>
              </a:spcBef>
              <a:spcAft>
                <a:spcPts val="0"/>
              </a:spcAft>
              <a:buSzPts val="2400"/>
              <a:buChar char="▷"/>
            </a:pPr>
            <a:r>
              <a:rPr lang="en" sz="2400"/>
              <a:t>Stanley et al. (2017) - counterfactuals</a:t>
            </a:r>
            <a:endParaRPr sz="2400"/>
          </a:p>
          <a:p>
            <a:pPr marL="457200" lvl="0" indent="-381000" algn="l" rtl="0">
              <a:spcBef>
                <a:spcPts val="0"/>
              </a:spcBef>
              <a:spcAft>
                <a:spcPts val="0"/>
              </a:spcAft>
              <a:buSzPts val="2400"/>
              <a:buChar char="▷"/>
            </a:pPr>
            <a:r>
              <a:rPr lang="en" sz="2400"/>
              <a:t>Rubin et al. (2019) - scene construction</a:t>
            </a:r>
            <a:endParaRPr sz="2400"/>
          </a:p>
          <a:p>
            <a:pPr marL="0" lvl="0" indent="0" algn="l" rtl="0">
              <a:spcBef>
                <a:spcPts val="600"/>
              </a:spcBef>
              <a:spcAft>
                <a:spcPts val="0"/>
              </a:spcAft>
              <a:buNone/>
            </a:pPr>
            <a:endParaRPr sz="700"/>
          </a:p>
          <a:p>
            <a:pPr marL="457200" lvl="0" indent="-381000" algn="l" rtl="0">
              <a:spcBef>
                <a:spcPts val="600"/>
              </a:spcBef>
              <a:spcAft>
                <a:spcPts val="0"/>
              </a:spcAft>
              <a:buSzPts val="2400"/>
              <a:buChar char="▷"/>
            </a:pPr>
            <a:r>
              <a:rPr lang="en" sz="2400" i="1"/>
              <a:t>So now what are the implications of this process?</a:t>
            </a:r>
            <a:endParaRPr sz="2400" i="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2"/>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Jackie went to the grocery store to pick up yogurt, bread, and apples. First, she picked up a hand basket for carrying her groceries, and then she searched the store. After finding what she needed, she stood in a check-out line. Then, the cashier put her items in a plastic bag, and soon after, Jackie left the store. As readers of this event, we understand that Jackie paid for the groceries, even though it wasn't mentioned, because we are relying on a grocery store _____.</a:t>
            </a:r>
            <a:endParaRPr sz="1800"/>
          </a:p>
          <a:p>
            <a:pPr marL="457200" lvl="0" indent="-342900" algn="l" rtl="0">
              <a:spcBef>
                <a:spcPts val="600"/>
              </a:spcBef>
              <a:spcAft>
                <a:spcPts val="0"/>
              </a:spcAft>
              <a:buSzPts val="1800"/>
              <a:buAutoNum type="alphaUcPeriod"/>
            </a:pPr>
            <a:r>
              <a:rPr lang="en" sz="1800"/>
              <a:t>Misattribution</a:t>
            </a:r>
            <a:endParaRPr sz="1800"/>
          </a:p>
          <a:p>
            <a:pPr marL="457200" lvl="0" indent="-342900" algn="l" rtl="0">
              <a:spcBef>
                <a:spcPts val="0"/>
              </a:spcBef>
              <a:spcAft>
                <a:spcPts val="0"/>
              </a:spcAft>
              <a:buSzPts val="1800"/>
              <a:buAutoNum type="alphaUcPeriod"/>
            </a:pPr>
            <a:r>
              <a:rPr lang="en" sz="1800"/>
              <a:t>Script</a:t>
            </a:r>
            <a:endParaRPr sz="1800"/>
          </a:p>
          <a:p>
            <a:pPr marL="457200" lvl="0" indent="-342900" algn="l" rtl="0">
              <a:spcBef>
                <a:spcPts val="0"/>
              </a:spcBef>
              <a:spcAft>
                <a:spcPts val="0"/>
              </a:spcAft>
              <a:buSzPts val="1800"/>
              <a:buAutoNum type="alphaUcPeriod"/>
            </a:pPr>
            <a:r>
              <a:rPr lang="en" sz="1800"/>
              <a:t>Narrative</a:t>
            </a:r>
            <a:endParaRPr sz="1800"/>
          </a:p>
          <a:p>
            <a:pPr marL="457200" lvl="0" indent="-342900" algn="l" rtl="0">
              <a:spcBef>
                <a:spcPts val="0"/>
              </a:spcBef>
              <a:spcAft>
                <a:spcPts val="0"/>
              </a:spcAft>
              <a:buSzPts val="1800"/>
              <a:buAutoNum type="alphaUcPeriod"/>
            </a:pPr>
            <a:r>
              <a:rPr lang="en" sz="1800"/>
              <a:t>Schema</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3"/>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statement below is NOT true, based on the results of memory research?</a:t>
            </a:r>
            <a:endParaRPr sz="1800"/>
          </a:p>
          <a:p>
            <a:pPr marL="457200" lvl="0" indent="-342900" algn="l" rtl="0">
              <a:spcBef>
                <a:spcPts val="600"/>
              </a:spcBef>
              <a:spcAft>
                <a:spcPts val="0"/>
              </a:spcAft>
              <a:buSzPts val="1800"/>
              <a:buAutoNum type="alphaUcPeriod"/>
            </a:pPr>
            <a:r>
              <a:rPr lang="en" sz="1800"/>
              <a:t>Suggestion can create false memories for events that occurred when a person was a young child</a:t>
            </a:r>
            <a:endParaRPr sz="1800"/>
          </a:p>
          <a:p>
            <a:pPr marL="457200" lvl="0" indent="-342900" algn="l" rtl="0">
              <a:spcBef>
                <a:spcPts val="0"/>
              </a:spcBef>
              <a:spcAft>
                <a:spcPts val="0"/>
              </a:spcAft>
              <a:buSzPts val="1800"/>
              <a:buAutoNum type="alphaUcPeriod"/>
            </a:pPr>
            <a:r>
              <a:rPr lang="en" sz="1800"/>
              <a:t>Suggestion can create false memories for an event that a person has experienced just recently</a:t>
            </a:r>
            <a:endParaRPr sz="1800"/>
          </a:p>
          <a:p>
            <a:pPr marL="457200" lvl="0" indent="-342900" algn="l" rtl="0">
              <a:spcBef>
                <a:spcPts val="0"/>
              </a:spcBef>
              <a:spcAft>
                <a:spcPts val="0"/>
              </a:spcAft>
              <a:buSzPts val="1800"/>
              <a:buAutoNum type="alphaUcPeriod"/>
            </a:pPr>
            <a:r>
              <a:rPr lang="en" sz="1800"/>
              <a:t>Although eyewitness testimony is often faulty, people who have just viewed a videotape of a crime are quite accurate at picking the ‘perpetrator’ from a lineup</a:t>
            </a:r>
            <a:endParaRPr sz="1800"/>
          </a:p>
          <a:p>
            <a:pPr marL="457200" lvl="0" indent="-342900" algn="l" rtl="0">
              <a:spcBef>
                <a:spcPts val="0"/>
              </a:spcBef>
              <a:spcAft>
                <a:spcPts val="0"/>
              </a:spcAft>
              <a:buSzPts val="1800"/>
              <a:buAutoNum type="alphaUcPeriod"/>
            </a:pPr>
            <a:r>
              <a:rPr lang="en" sz="1800"/>
              <a:t>Many miscarriages of justice have occurred based on faulty eyewitness testimony.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Eyewitness testimony is frequently influenced by all of the following EXCEPT</a:t>
            </a:r>
            <a:endParaRPr sz="1800"/>
          </a:p>
          <a:p>
            <a:pPr marL="457200" lvl="0" indent="-342900" algn="l" rtl="0">
              <a:spcBef>
                <a:spcPts val="600"/>
              </a:spcBef>
              <a:spcAft>
                <a:spcPts val="0"/>
              </a:spcAft>
              <a:buSzPts val="1800"/>
              <a:buAutoNum type="alphaUcPeriod"/>
            </a:pPr>
            <a:r>
              <a:rPr lang="en" sz="1800"/>
              <a:t>Failing to elaboratively rehearse these kinds of events due to fear</a:t>
            </a:r>
            <a:endParaRPr sz="1800"/>
          </a:p>
          <a:p>
            <a:pPr marL="457200" lvl="0" indent="-342900" algn="l" rtl="0">
              <a:spcBef>
                <a:spcPts val="0"/>
              </a:spcBef>
              <a:spcAft>
                <a:spcPts val="0"/>
              </a:spcAft>
              <a:buSzPts val="1800"/>
              <a:buAutoNum type="alphaUcPeriod"/>
            </a:pPr>
            <a:r>
              <a:rPr lang="en" sz="1800"/>
              <a:t>Inattention to relevant information due to the emotional nature of these events</a:t>
            </a:r>
            <a:endParaRPr sz="1800"/>
          </a:p>
          <a:p>
            <a:pPr marL="457200" lvl="0" indent="-342900" algn="l" rtl="0">
              <a:spcBef>
                <a:spcPts val="0"/>
              </a:spcBef>
              <a:spcAft>
                <a:spcPts val="0"/>
              </a:spcAft>
              <a:buSzPts val="1800"/>
              <a:buAutoNum type="alphaUcPeriod"/>
            </a:pPr>
            <a:r>
              <a:rPr lang="en" sz="1800"/>
              <a:t>Source-monitoring errors due to familiarity</a:t>
            </a:r>
            <a:endParaRPr sz="1800"/>
          </a:p>
          <a:p>
            <a:pPr marL="457200" lvl="0" indent="-342900" algn="l" rtl="0">
              <a:spcBef>
                <a:spcPts val="0"/>
              </a:spcBef>
              <a:spcAft>
                <a:spcPts val="0"/>
              </a:spcAft>
              <a:buSzPts val="1800"/>
              <a:buAutoNum type="alphaUcPeriod"/>
            </a:pPr>
            <a:r>
              <a:rPr lang="en" sz="1800"/>
              <a:t>Increased confidence due to postevent questioning</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5"/>
          <p:cNvSpPr txBox="1">
            <a:spLocks noGrp="1"/>
          </p:cNvSpPr>
          <p:nvPr>
            <p:ph type="body" idx="1"/>
          </p:nvPr>
        </p:nvSpPr>
        <p:spPr>
          <a:xfrm>
            <a:off x="893700" y="254829"/>
            <a:ext cx="6462600" cy="467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statements is true of police lineups?</a:t>
            </a:r>
            <a:endParaRPr sz="1800"/>
          </a:p>
          <a:p>
            <a:pPr marL="457200" lvl="0" indent="-342900" algn="l" rtl="0">
              <a:spcBef>
                <a:spcPts val="600"/>
              </a:spcBef>
              <a:spcAft>
                <a:spcPts val="0"/>
              </a:spcAft>
              <a:buSzPts val="1800"/>
              <a:buAutoNum type="alphaUcPeriod"/>
            </a:pPr>
            <a:r>
              <a:rPr lang="en" sz="1800"/>
              <a:t>A sequential lineup increases the chance that the witness compares people in the lineup to each other</a:t>
            </a:r>
            <a:endParaRPr sz="1800"/>
          </a:p>
          <a:p>
            <a:pPr marL="457200" lvl="0" indent="-342900" algn="l" rtl="0">
              <a:spcBef>
                <a:spcPts val="0"/>
              </a:spcBef>
              <a:spcAft>
                <a:spcPts val="0"/>
              </a:spcAft>
              <a:buSzPts val="1800"/>
              <a:buAutoNum type="alphaUcPeriod"/>
            </a:pPr>
            <a:r>
              <a:rPr lang="en" sz="1800"/>
              <a:t>A simultaneous lineup decreases the chance of falsely identifying an innocent person as the perpetrator</a:t>
            </a:r>
            <a:endParaRPr sz="1800"/>
          </a:p>
          <a:p>
            <a:pPr marL="457200" lvl="0" indent="-342900" algn="l" rtl="0">
              <a:spcBef>
                <a:spcPts val="0"/>
              </a:spcBef>
              <a:spcAft>
                <a:spcPts val="0"/>
              </a:spcAft>
              <a:buSzPts val="1800"/>
              <a:buAutoNum type="alphaUcPeriod"/>
            </a:pPr>
            <a:r>
              <a:rPr lang="en" sz="1800"/>
              <a:t>A sequential lineup increases the chance that the witness will make a relative judgment about all the suspects they saw</a:t>
            </a:r>
            <a:endParaRPr sz="1800"/>
          </a:p>
          <a:p>
            <a:pPr marL="457200" lvl="0" indent="-342900" algn="l" rtl="0">
              <a:spcBef>
                <a:spcPts val="0"/>
              </a:spcBef>
              <a:spcAft>
                <a:spcPts val="0"/>
              </a:spcAft>
              <a:buSzPts val="1800"/>
              <a:buAutoNum type="alphaUcPeriod"/>
            </a:pPr>
            <a:r>
              <a:rPr lang="en" sz="1800"/>
              <a:t>A sequential lineup increases the chance that the witness compares each person in the lineup to his or her memory of the event</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410" name="Google Shape;410;p6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War Ghosts: C</a:t>
            </a:r>
            <a:endParaRPr/>
          </a:p>
          <a:p>
            <a:pPr marL="0" lvl="0" indent="0" algn="l" rtl="0">
              <a:spcBef>
                <a:spcPts val="600"/>
              </a:spcBef>
              <a:spcAft>
                <a:spcPts val="0"/>
              </a:spcAft>
              <a:buNone/>
            </a:pPr>
            <a:r>
              <a:rPr lang="en"/>
              <a:t>Reading sentence: B</a:t>
            </a:r>
            <a:endParaRPr/>
          </a:p>
          <a:p>
            <a:pPr marL="0" lvl="0" indent="0" algn="l" rtl="0">
              <a:spcBef>
                <a:spcPts val="600"/>
              </a:spcBef>
              <a:spcAft>
                <a:spcPts val="0"/>
              </a:spcAft>
              <a:buNone/>
            </a:pPr>
            <a:r>
              <a:rPr lang="en"/>
              <a:t>Jackie: B</a:t>
            </a:r>
            <a:endParaRPr/>
          </a:p>
          <a:p>
            <a:pPr marL="0" lvl="0" indent="0" algn="l" rtl="0">
              <a:spcBef>
                <a:spcPts val="600"/>
              </a:spcBef>
              <a:spcAft>
                <a:spcPts val="0"/>
              </a:spcAft>
              <a:buNone/>
            </a:pPr>
            <a:r>
              <a:rPr lang="en"/>
              <a:t>Not true: C</a:t>
            </a:r>
            <a:endParaRPr/>
          </a:p>
          <a:p>
            <a:pPr marL="0" lvl="0" indent="0" algn="l" rtl="0">
              <a:spcBef>
                <a:spcPts val="600"/>
              </a:spcBef>
              <a:spcAft>
                <a:spcPts val="0"/>
              </a:spcAft>
              <a:buNone/>
            </a:pPr>
            <a:r>
              <a:rPr lang="en"/>
              <a:t>Eyewitness: A</a:t>
            </a:r>
            <a:endParaRPr/>
          </a:p>
          <a:p>
            <a:pPr marL="0" lvl="0" indent="0" algn="l" rtl="0">
              <a:spcBef>
                <a:spcPts val="600"/>
              </a:spcBef>
              <a:spcAft>
                <a:spcPts val="0"/>
              </a:spcAft>
              <a:buNone/>
            </a:pPr>
            <a:r>
              <a:rPr lang="en"/>
              <a:t>Police: 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False Memories</a:t>
            </a:r>
            <a:endParaRPr/>
          </a:p>
        </p:txBody>
      </p:sp>
      <p:sp>
        <p:nvSpPr>
          <p:cNvPr id="122" name="Google Shape;122;p18"/>
          <p:cNvSpPr txBox="1">
            <a:spLocks noGrp="1"/>
          </p:cNvSpPr>
          <p:nvPr>
            <p:ph type="body" idx="1"/>
          </p:nvPr>
        </p:nvSpPr>
        <p:spPr>
          <a:xfrm>
            <a:off x="893700" y="1373600"/>
            <a:ext cx="6901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Use of schemas (today)</a:t>
            </a:r>
            <a:endParaRPr/>
          </a:p>
          <a:p>
            <a:pPr marL="457200" lvl="0" indent="-419100" algn="l" rtl="0">
              <a:spcBef>
                <a:spcPts val="0"/>
              </a:spcBef>
              <a:spcAft>
                <a:spcPts val="0"/>
              </a:spcAft>
              <a:buSzPts val="3000"/>
              <a:buChar char="▷"/>
            </a:pPr>
            <a:r>
              <a:rPr lang="en"/>
              <a:t>Misinformation effect (tomorrow)</a:t>
            </a:r>
            <a:endParaRPr/>
          </a:p>
          <a:p>
            <a:pPr marL="457200" lvl="0" indent="-419100" algn="l" rtl="0">
              <a:spcBef>
                <a:spcPts val="0"/>
              </a:spcBef>
              <a:spcAft>
                <a:spcPts val="0"/>
              </a:spcAft>
              <a:buSzPts val="3000"/>
              <a:buChar char="▷"/>
            </a:pPr>
            <a:r>
              <a:rPr lang="en"/>
              <a:t>Source monitoring effect (tomorrow)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 question</a:t>
            </a:r>
            <a:endParaRPr/>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Write down a time when you found out that a memory you were pretty sure about turned out to be wrong.</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a:t>Keep this. We will return to it at the end of tomorrow.</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Excuse the old school music</a:t>
            </a:r>
            <a:endParaRPr/>
          </a:p>
        </p:txBody>
      </p:sp>
      <p:pic>
        <p:nvPicPr>
          <p:cNvPr id="134" name="Google Shape;134;p20" descr="Can we form memories of something that never happened?" title="False memories - Lost in a shopping mall - Elizabeth Loftus">
            <a:hlinkClick r:id="rId3"/>
          </p:cNvPr>
          <p:cNvPicPr preferRelativeResize="0"/>
          <p:nvPr/>
        </p:nvPicPr>
        <p:blipFill>
          <a:blip r:embed="rId4">
            <a:alphaModFix/>
          </a:blip>
          <a:stretch>
            <a:fillRect/>
          </a:stretch>
        </p:blipFill>
        <p:spPr>
          <a:xfrm>
            <a:off x="2286000" y="1225238"/>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That Hot Air Balloon Ride</a:t>
            </a:r>
            <a:endParaRPr/>
          </a:p>
        </p:txBody>
      </p:sp>
      <p:pic>
        <p:nvPicPr>
          <p:cNvPr id="140" name="Google Shape;140;p21" descr="Creating false memories - abbrievated." title="Creating False Memories   edited mp3">
            <a:hlinkClick r:id="rId3"/>
          </p:cNvPr>
          <p:cNvPicPr preferRelativeResize="0"/>
          <p:nvPr/>
        </p:nvPicPr>
        <p:blipFill>
          <a:blip r:embed="rId4">
            <a:alphaModFix/>
          </a:blip>
          <a:stretch>
            <a:fillRect/>
          </a:stretch>
        </p:blipFill>
        <p:spPr>
          <a:xfrm>
            <a:off x="2286000" y="1291288"/>
            <a:ext cx="4572000" cy="3429000"/>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3778</Words>
  <Application>Microsoft Office PowerPoint</Application>
  <PresentationFormat>On-screen Show (16:9)</PresentationFormat>
  <Paragraphs>322</Paragraphs>
  <Slides>54</Slides>
  <Notes>54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Lato</vt:lpstr>
      <vt:lpstr>Raleway</vt:lpstr>
      <vt:lpstr>Antonio template</vt:lpstr>
      <vt:lpstr>PSY102: Introduction to Cognitive Psychology Day 19 (06/11/19): False Memory</vt:lpstr>
      <vt:lpstr>Today’s Goals + Agenda</vt:lpstr>
      <vt:lpstr>Tomorrow’s Work</vt:lpstr>
      <vt:lpstr>Peer feedback on SciSummary paragraphs</vt:lpstr>
      <vt:lpstr>Memory Is Constructive</vt:lpstr>
      <vt:lpstr>False Memories</vt:lpstr>
      <vt:lpstr>Warm-up question</vt:lpstr>
      <vt:lpstr>Excuse the old school music</vt:lpstr>
      <vt:lpstr>That Hot Air Balloon Ride</vt:lpstr>
      <vt:lpstr>PowerPoint Presentation</vt:lpstr>
      <vt:lpstr>PowerPoint Presentation</vt:lpstr>
      <vt:lpstr>Memory is constructive</vt:lpstr>
      <vt:lpstr>False Memories</vt:lpstr>
      <vt:lpstr>Demo:</vt:lpstr>
      <vt:lpstr>Demo:</vt:lpstr>
      <vt:lpstr>Demo: Common Errors</vt:lpstr>
      <vt:lpstr>Making Inferences</vt:lpstr>
      <vt:lpstr>Schemas &amp; Scripts</vt:lpstr>
      <vt:lpstr>Schemas &amp; Scripts</vt:lpstr>
      <vt:lpstr>PowerPoint Presentation</vt:lpstr>
      <vt:lpstr>Schemas &amp; Scripts</vt:lpstr>
      <vt:lpstr>Demo: List</vt:lpstr>
      <vt:lpstr>Demo: Check Answers</vt:lpstr>
      <vt:lpstr>Critical non-studied items are erroneously recognized with a high probability</vt:lpstr>
      <vt:lpstr>Deese-Roediger-McDermott Paradigm (DRM)</vt:lpstr>
      <vt:lpstr>False Memories</vt:lpstr>
      <vt:lpstr>Eyewitness Testimony Matters</vt:lpstr>
      <vt:lpstr>Myths related to the Myth of Eyewitnesses Being Reliable</vt:lpstr>
      <vt:lpstr>Errors in Eyewitness Testimony</vt:lpstr>
      <vt:lpstr>Errors in Eyewitness Testimony</vt:lpstr>
      <vt:lpstr>Errors in Eyewitness Testimony</vt:lpstr>
      <vt:lpstr>Errors in Eyewitness Testimony</vt:lpstr>
      <vt:lpstr>Errors in Eyewitness Testimony</vt:lpstr>
      <vt:lpstr>Transcript of an Actual Case</vt:lpstr>
      <vt:lpstr>Transcript of an Actual Case</vt:lpstr>
      <vt:lpstr>Errors in Eyewitness Testimony</vt:lpstr>
      <vt:lpstr>What Should Be Done?</vt:lpstr>
      <vt:lpstr>“I’ll Believe It When I See It”</vt:lpstr>
      <vt:lpstr>“I’ll Believe It When I See It”</vt:lpstr>
      <vt:lpstr>If you want to know more</vt:lpstr>
      <vt:lpstr>How might you identify the differences between true &amp; false memories?  Shaw &amp; Porter (2015)</vt:lpstr>
      <vt:lpstr>PowerPoint Presentation</vt:lpstr>
      <vt:lpstr>Frenda et al. (2016)</vt:lpstr>
      <vt:lpstr>Equipped with this knowledge….</vt:lpstr>
      <vt:lpstr>Today’s Goals + Agenda</vt:lpstr>
      <vt:lpstr>Participation + Minute Paper</vt:lpstr>
      <vt:lpstr>Additional Practice</vt:lpstr>
      <vt:lpstr>PowerPoint Presentation</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19 (06/11/19): False Memory</dc:title>
  <cp:lastModifiedBy>Christina Bejjani</cp:lastModifiedBy>
  <cp:revision>1</cp:revision>
  <dcterms:modified xsi:type="dcterms:W3CDTF">2019-06-11T16:40:46Z</dcterms:modified>
</cp:coreProperties>
</file>