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Lato" panose="020B0604020202020204" charset="0"/>
      <p:regular r:id="rId28"/>
      <p:bold r:id="rId29"/>
      <p:italic r:id="rId30"/>
      <p:boldItalic r:id="rId31"/>
    </p:embeddedFont>
    <p:embeddedFont>
      <p:font typeface="Raleway"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120" autoAdjust="0"/>
  </p:normalViewPr>
  <p:slideViewPr>
    <p:cSldViewPr snapToGrid="0">
      <p:cViewPr varScale="1">
        <p:scale>
          <a:sx n="88" d="100"/>
          <a:sy n="88" d="100"/>
        </p:scale>
        <p:origin x="166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ewresearch.org/fact-tank/2019/05/13/misinformation-and-fears-about-its-impact-are-pervasive-in-11-emerging-economi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nn.com/interactive/2019/05/europe/finland-fake-news-intl/?fbclid=IwAR2rDNKrc6M4ObBTpZrzrQHZl_2uXNHAEIGE0yYBYlfcmkStugng1CD3JS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npr.org/sections/health-shots/2016/01/26/464300484/a-judges-guidance-makes-jurors-suspicious-of-any-eyewitnes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98559ea3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98559ea3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98559ea3a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98559ea3a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https://www.pewresearch.org/fact-tank/2019/05/13/misinformation-and-fears-about-its-impact-are-pervasive-in-11-emerging-economies/</a:t>
            </a:r>
            <a:endParaRPr/>
          </a:p>
          <a:p>
            <a:pPr marL="0" lvl="0" indent="0" algn="l" rtl="0">
              <a:spcBef>
                <a:spcPts val="0"/>
              </a:spcBef>
              <a:spcAft>
                <a:spcPts val="0"/>
              </a:spcAft>
              <a:buNone/>
            </a:pPr>
            <a:endParaRPr/>
          </a:p>
          <a:p>
            <a:pPr marL="0" lvl="0" indent="0" algn="l" rtl="0">
              <a:spcBef>
                <a:spcPts val="0"/>
              </a:spcBef>
              <a:spcAft>
                <a:spcPts val="0"/>
              </a:spcAft>
              <a:buNone/>
            </a:pPr>
            <a:r>
              <a:rPr lang="en"/>
              <a:t>-emerging research topic: intersection of internet + cognition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8559ea3a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8559ea3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-Finland</a:t>
            </a:r>
            <a:r>
              <a:rPr lang="en" baseline="0" dirty="0" smtClean="0"/>
              <a:t> here: </a:t>
            </a:r>
            <a:r>
              <a:rPr lang="en" u="sng" dirty="0" smtClean="0">
                <a:solidFill>
                  <a:schemeClr val="hlink"/>
                </a:solidFill>
                <a:hlinkClick r:id="rId3"/>
              </a:rPr>
              <a:t>https://www.cnn.com/interactive/2019/05/europe/finland-fake-news-intl/?fbclid=IwAR2rDNKrc6M4ObBTpZrzrQHZl_2uXNHAEIGE0yYBYlfcmkStugng1CD3JSM</a:t>
            </a:r>
            <a:endParaRPr lang="en" baseline="0" dirty="0" smtClean="0"/>
          </a:p>
          <a:p>
            <a:pPr marL="0" lvl="0" indent="0" algn="l" rtl="0">
              <a:spcBef>
                <a:spcPts val="0"/>
              </a:spcBef>
              <a:spcAft>
                <a:spcPts val="0"/>
              </a:spcAft>
              <a:buNone/>
            </a:pPr>
            <a:r>
              <a:rPr lang="en" dirty="0" smtClean="0"/>
              <a:t>-states </a:t>
            </a:r>
            <a:r>
              <a:rPr lang="en" dirty="0"/>
              <a:t>like Ohio, NJ, California, NC, and Wisconsin have switched to sequential lineups</a:t>
            </a:r>
            <a:endParaRPr dirty="0"/>
          </a:p>
          <a:p>
            <a:pPr marL="0" lvl="0" indent="0" algn="l" rtl="0">
              <a:spcBef>
                <a:spcPts val="0"/>
              </a:spcBef>
              <a:spcAft>
                <a:spcPts val="0"/>
              </a:spcAft>
              <a:buNone/>
            </a:pPr>
            <a:r>
              <a:rPr lang="en" dirty="0"/>
              <a:t>-NJ supreme Court in 2011 mandated that judges inform jurors about scientific findings regarding eyewitness testimony; may also backfire (cc: </a:t>
            </a:r>
            <a:r>
              <a:rPr lang="en" u="sng" dirty="0">
                <a:solidFill>
                  <a:schemeClr val="hlink"/>
                </a:solidFill>
                <a:hlinkClick r:id="rId4"/>
              </a:rPr>
              <a:t>https://www.npr.org/sections/health-shots/2016/01/26/464300484/a-judges-guidance-makes-jurors-suspicious-of-any-eyewitness</a:t>
            </a:r>
            <a:r>
              <a:rPr lang="en" dirty="0" smtClean="0"/>
              <a:t>)</a:t>
            </a:r>
            <a:endParaRPr dirty="0"/>
          </a:p>
          <a:p>
            <a:pPr marL="0" lvl="0" indent="0" algn="l" rtl="0">
              <a:spcBef>
                <a:spcPts val="0"/>
              </a:spcBef>
              <a:spcAft>
                <a:spcPts val="0"/>
              </a:spcAft>
              <a:buNone/>
            </a:pPr>
            <a:r>
              <a:rPr lang="en" dirty="0" smtClean="0"/>
              <a:t>-Lombrozo </a:t>
            </a:r>
            <a:r>
              <a:rPr lang="en" dirty="0"/>
              <a:t>interview w/ Sloman</a:t>
            </a:r>
            <a:r>
              <a:rPr lang="en" dirty="0" smtClean="0"/>
              <a:t>:</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598559ea3a_1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598559ea3a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98559ea3a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98559ea3a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Availability heuristic</a:t>
            </a:r>
            <a:endParaRPr/>
          </a:p>
          <a:p>
            <a:pPr marL="457200" lvl="0" indent="-298450" algn="l" rtl="0">
              <a:spcBef>
                <a:spcPts val="0"/>
              </a:spcBef>
              <a:spcAft>
                <a:spcPts val="0"/>
              </a:spcAft>
              <a:buSzPts val="1100"/>
              <a:buAutoNum type="arabicPeriod"/>
            </a:pPr>
            <a:r>
              <a:rPr lang="en"/>
              <a:t>Illusory correlation</a:t>
            </a:r>
            <a:endParaRPr/>
          </a:p>
          <a:p>
            <a:pPr marL="457200" lvl="0" indent="-298450" algn="l" rtl="0">
              <a:spcBef>
                <a:spcPts val="0"/>
              </a:spcBef>
              <a:spcAft>
                <a:spcPts val="0"/>
              </a:spcAft>
              <a:buSzPts val="1100"/>
              <a:buAutoNum type="arabicPeriod"/>
            </a:pPr>
            <a:r>
              <a:rPr lang="en"/>
              <a:t>Representativeness heuristic</a:t>
            </a:r>
            <a:endParaRPr/>
          </a:p>
          <a:p>
            <a:pPr marL="457200" lvl="0" indent="-298450" algn="l" rtl="0">
              <a:spcBef>
                <a:spcPts val="0"/>
              </a:spcBef>
              <a:spcAft>
                <a:spcPts val="0"/>
              </a:spcAft>
              <a:buSzPts val="1100"/>
              <a:buAutoNum type="arabicPeriod"/>
            </a:pPr>
            <a:r>
              <a:rPr lang="en"/>
              <a:t>Base rate</a:t>
            </a:r>
            <a:endParaRPr/>
          </a:p>
          <a:p>
            <a:pPr marL="457200" lvl="0" indent="-298450" algn="l" rtl="0">
              <a:spcBef>
                <a:spcPts val="0"/>
              </a:spcBef>
              <a:spcAft>
                <a:spcPts val="0"/>
              </a:spcAft>
              <a:buSzPts val="1100"/>
              <a:buAutoNum type="arabicPeriod"/>
            </a:pPr>
            <a:r>
              <a:rPr lang="en"/>
              <a:t>Conjunction rule</a:t>
            </a:r>
            <a:endParaRPr/>
          </a:p>
          <a:p>
            <a:pPr marL="457200" lvl="0" indent="-298450" algn="l" rtl="0">
              <a:spcBef>
                <a:spcPts val="0"/>
              </a:spcBef>
              <a:spcAft>
                <a:spcPts val="0"/>
              </a:spcAft>
              <a:buSzPts val="1100"/>
              <a:buAutoNum type="arabicPeriod"/>
            </a:pPr>
            <a:r>
              <a:rPr lang="en"/>
              <a:t>Law of large numbers</a:t>
            </a:r>
            <a:endParaRPr/>
          </a:p>
          <a:p>
            <a:pPr marL="457200" lvl="0" indent="-298450" algn="l" rtl="0">
              <a:spcBef>
                <a:spcPts val="0"/>
              </a:spcBef>
              <a:spcAft>
                <a:spcPts val="0"/>
              </a:spcAft>
              <a:buSzPts val="1100"/>
              <a:buAutoNum type="arabicPeriod"/>
            </a:pPr>
            <a:r>
              <a:rPr lang="en"/>
              <a:t>Myside bias (type of confirmation bias)</a:t>
            </a:r>
            <a:endParaRPr/>
          </a:p>
          <a:p>
            <a:pPr marL="457200" lvl="0" indent="-298450" algn="l" rtl="0">
              <a:spcBef>
                <a:spcPts val="0"/>
              </a:spcBef>
              <a:spcAft>
                <a:spcPts val="0"/>
              </a:spcAft>
              <a:buSzPts val="1100"/>
              <a:buAutoNum type="arabicPeriod"/>
            </a:pPr>
            <a:r>
              <a:rPr lang="en"/>
              <a:t>Confirmation bias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8559ea3a_1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98559ea3a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Availability heuristic - </a:t>
            </a:r>
            <a:r>
              <a:rPr lang="en">
                <a:solidFill>
                  <a:schemeClr val="dk1"/>
                </a:solidFill>
              </a:rPr>
              <a:t>Easily remembered event is less probable</a:t>
            </a:r>
            <a:endParaRPr/>
          </a:p>
          <a:p>
            <a:pPr marL="457200" lvl="0" indent="-298450" algn="l" rtl="0">
              <a:spcBef>
                <a:spcPts val="0"/>
              </a:spcBef>
              <a:spcAft>
                <a:spcPts val="0"/>
              </a:spcAft>
              <a:buSzPts val="1100"/>
              <a:buAutoNum type="arabicPeriod"/>
            </a:pPr>
            <a:r>
              <a:rPr lang="en"/>
              <a:t>Illusory correlation - </a:t>
            </a:r>
            <a:r>
              <a:rPr lang="en">
                <a:solidFill>
                  <a:schemeClr val="dk1"/>
                </a:solidFill>
              </a:rPr>
              <a:t>There is no correlation, or it is weaker than it appears to be.</a:t>
            </a:r>
            <a:endParaRPr/>
          </a:p>
          <a:p>
            <a:pPr marL="457200" lvl="0" indent="-298450" algn="l" rtl="0">
              <a:spcBef>
                <a:spcPts val="0"/>
              </a:spcBef>
              <a:spcAft>
                <a:spcPts val="0"/>
              </a:spcAft>
              <a:buSzPts val="1100"/>
              <a:buAutoNum type="arabicPeriod"/>
            </a:pPr>
            <a:r>
              <a:rPr lang="en"/>
              <a:t>Representativeness heuristic - </a:t>
            </a:r>
            <a:r>
              <a:rPr lang="en">
                <a:solidFill>
                  <a:schemeClr val="dk1"/>
                </a:solidFill>
              </a:rPr>
              <a:t>Presence of similar properties doesn’t predict membership in class B.</a:t>
            </a:r>
            <a:endParaRPr/>
          </a:p>
          <a:p>
            <a:pPr marL="457200" lvl="0" indent="-298450" algn="l" rtl="0">
              <a:spcBef>
                <a:spcPts val="0"/>
              </a:spcBef>
              <a:spcAft>
                <a:spcPts val="0"/>
              </a:spcAft>
              <a:buSzPts val="1100"/>
              <a:buAutoNum type="arabicPeriod"/>
            </a:pPr>
            <a:r>
              <a:rPr lang="en"/>
              <a:t>Base rate - </a:t>
            </a:r>
            <a:r>
              <a:rPr lang="en">
                <a:solidFill>
                  <a:schemeClr val="dk1"/>
                </a:solidFill>
              </a:rPr>
              <a:t>Base rate information is not taken into account.</a:t>
            </a:r>
            <a:endParaRPr/>
          </a:p>
          <a:p>
            <a:pPr marL="457200" lvl="0" indent="-298450" algn="l" rtl="0">
              <a:spcBef>
                <a:spcPts val="0"/>
              </a:spcBef>
              <a:spcAft>
                <a:spcPts val="0"/>
              </a:spcAft>
              <a:buSzPts val="1100"/>
              <a:buAutoNum type="arabicPeriod"/>
            </a:pPr>
            <a:r>
              <a:rPr lang="en"/>
              <a:t>Conjunction rule - </a:t>
            </a:r>
            <a:r>
              <a:rPr lang="en">
                <a:solidFill>
                  <a:schemeClr val="dk1"/>
                </a:solidFill>
              </a:rPr>
              <a:t>Higher probability is assigned to the conjunction.</a:t>
            </a:r>
            <a:endParaRPr/>
          </a:p>
          <a:p>
            <a:pPr marL="457200" lvl="0" indent="-298450" algn="l" rtl="0">
              <a:spcBef>
                <a:spcPts val="0"/>
              </a:spcBef>
              <a:spcAft>
                <a:spcPts val="0"/>
              </a:spcAft>
              <a:buSzPts val="1100"/>
              <a:buAutoNum type="arabicPeriod"/>
            </a:pPr>
            <a:r>
              <a:rPr lang="en"/>
              <a:t>Law of large numbers - </a:t>
            </a:r>
            <a:r>
              <a:rPr lang="en">
                <a:solidFill>
                  <a:schemeClr val="dk1"/>
                </a:solidFill>
              </a:rPr>
              <a:t>It is assumed that a small number of individuals accurately represents the entire population.</a:t>
            </a:r>
            <a:endParaRPr/>
          </a:p>
          <a:p>
            <a:pPr marL="457200" lvl="0" indent="-298450" algn="l" rtl="0">
              <a:spcBef>
                <a:spcPts val="0"/>
              </a:spcBef>
              <a:spcAft>
                <a:spcPts val="0"/>
              </a:spcAft>
              <a:buSzPts val="1100"/>
              <a:buAutoNum type="arabicPeriod"/>
            </a:pPr>
            <a:r>
              <a:rPr lang="en"/>
              <a:t>Myside bias (type of confirmation bias) - </a:t>
            </a:r>
            <a:r>
              <a:rPr lang="en">
                <a:solidFill>
                  <a:schemeClr val="dk1"/>
                </a:solidFill>
              </a:rPr>
              <a:t>People let their own opinions and attitudes influence how they evaluate evidence needed to make decisions.</a:t>
            </a:r>
            <a:endParaRPr/>
          </a:p>
          <a:p>
            <a:pPr marL="457200" lvl="0" indent="-298450" algn="l" rtl="0">
              <a:spcBef>
                <a:spcPts val="0"/>
              </a:spcBef>
              <a:spcAft>
                <a:spcPts val="0"/>
              </a:spcAft>
              <a:buSzPts val="1100"/>
              <a:buAutoNum type="arabicPeriod"/>
            </a:pPr>
            <a:r>
              <a:rPr lang="en"/>
              <a:t>Confirmation bias  - </a:t>
            </a:r>
            <a:r>
              <a:rPr lang="en">
                <a:solidFill>
                  <a:schemeClr val="dk1"/>
                </a:solidFill>
              </a:rPr>
              <a:t>There is a narrow focus only on confirming information.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98559ea3a_1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98559ea3a_1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8559ea3a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8559ea3a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98559ea3a_1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98559ea3a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98559ea3a_1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98559ea3a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98559ea3a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98559ea3a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598559ea3a_1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598559ea3a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98559ea3a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98559ea3a_1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98559ea3a_1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98559ea3a_1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98559ea3a_1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98559ea3a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98559ea3a_1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98559ea3a_1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98559ea3a_1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98559ea3a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98559ea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98559e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98559ea3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98559ea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598559ea3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598559ea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8559ea3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8559ea3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98559ea3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98559ea3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-fraction of fake news varies by day</a:t>
            </a:r>
            <a:endParaRPr/>
          </a:p>
          <a:p>
            <a:pPr marL="0" lvl="0" indent="0" algn="l" rtl="0">
              <a:spcBef>
                <a:spcPts val="0"/>
              </a:spcBef>
              <a:spcAft>
                <a:spcPts val="0"/>
              </a:spcAft>
              <a:buNone/>
            </a:pPr>
            <a:r>
              <a:rPr lang="en"/>
              <a:t>-5% of sources accounted for &gt; 50% of resposures (fig 1b)</a:t>
            </a:r>
            <a:endParaRPr/>
          </a:p>
          <a:p>
            <a:pPr marL="0" lvl="0" indent="0" algn="l" rtl="0">
              <a:spcBef>
                <a:spcPts val="0"/>
              </a:spcBef>
              <a:spcAft>
                <a:spcPts val="0"/>
              </a:spcAft>
              <a:buNone/>
            </a:pPr>
            <a:r>
              <a:rPr lang="en"/>
              <a:t>-content concentrated among a small fraction of panel members (fig 1c, 1d)</a:t>
            </a:r>
            <a:endParaRPr/>
          </a:p>
          <a:p>
            <a:pPr marL="0" lvl="0" indent="0" algn="l" rtl="0">
              <a:spcBef>
                <a:spcPts val="0"/>
              </a:spcBef>
              <a:spcAft>
                <a:spcPts val="0"/>
              </a:spcAft>
              <a:buNone/>
            </a:pPr>
            <a:r>
              <a:rPr lang="en"/>
              <a:t>-supresharers &amp; superconsumers: lots of affinity for fake news &amp; measures of activity (fig 2); probably most bots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98559ea3a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598559ea3a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-Distribution of fake news by the political spectrum (exposed to fake news: 2.5% of individuals on the left vs. 16.3% on the right)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-strongest predictors of the proportion of fake news sources in an individual’s feed were an individual’s age and number of political URLs in their feed (Fig 4A-B)</a:t>
            </a:r>
            <a:endParaRPr/>
          </a:p>
          <a:p>
            <a:pPr marL="0" lvl="0" indent="0" algn="l" rtl="0">
              <a:spcBef>
                <a:spcPts val="0"/>
              </a:spcBef>
              <a:spcAft>
                <a:spcPts val="0"/>
              </a:spcAft>
              <a:buNone/>
            </a:pPr>
            <a:r>
              <a:rPr lang="en"/>
              <a:t>-political affinity also associated with sharing of content from fake news sources (more from conservatives) (Fig 4 c-e); disparity not as large as prev suggested</a:t>
            </a:r>
            <a:endParaRPr/>
          </a:p>
          <a:p>
            <a:pPr marL="0" lvl="0" indent="0" algn="l" rtl="0">
              <a:spcBef>
                <a:spcPts val="0"/>
              </a:spcBef>
              <a:spcAft>
                <a:spcPts val="0"/>
              </a:spcAft>
              <a:buNone/>
            </a:pPr>
            <a:r>
              <a:rPr lang="en"/>
              <a:t>-no differences in sharing rates between liberals and conservatives across fake &amp; nonfake sources (Fig 4 f-I)</a:t>
            </a:r>
            <a:endParaRPr/>
          </a:p>
          <a:p>
            <a:pPr marL="0" lvl="0" indent="0" algn="l" rtl="0">
              <a:spcBef>
                <a:spcPts val="0"/>
              </a:spcBef>
              <a:spcAft>
                <a:spcPts val="0"/>
              </a:spcAft>
              <a:buNone/>
            </a:pPr>
            <a:r>
              <a:rPr lang="en"/>
              <a:t>-congruency as the dominant factor in sharing decisions for political news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98559ea3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98559ea3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-Consumers of content from fake news sources were often exposed to multiple fake news sources</a:t>
            </a:r>
            <a:endParaRPr/>
          </a:p>
          <a:p>
            <a:pPr marL="0" lvl="0" indent="0" algn="l" rtl="0">
              <a:spcBef>
                <a:spcPts val="0"/>
              </a:spcBef>
              <a:spcAft>
                <a:spcPts val="0"/>
              </a:spcAft>
              <a:buNone/>
            </a:pPr>
            <a:endParaRPr/>
          </a:p>
          <a:p>
            <a:pPr marL="0" lvl="0" indent="0" algn="l" rtl="0">
              <a:spcBef>
                <a:spcPts val="0"/>
              </a:spcBef>
              <a:spcAft>
                <a:spcPts val="0"/>
              </a:spcAft>
              <a:buNone/>
            </a:pPr>
            <a:r>
              <a:rPr lang="en"/>
              <a:t>-discourage users from following or shareing content from the handful of established fake news sources that are most pervasive</a:t>
            </a:r>
            <a:endParaRPr/>
          </a:p>
          <a:p>
            <a:pPr marL="0" lvl="0" indent="0" algn="l" rtl="0">
              <a:spcBef>
                <a:spcPts val="0"/>
              </a:spcBef>
              <a:spcAft>
                <a:spcPts val="0"/>
              </a:spcAft>
              <a:buNone/>
            </a:pPr>
            <a:r>
              <a:rPr lang="en"/>
              <a:t>-disincentivize frequent posting</a:t>
            </a:r>
            <a:endParaRPr/>
          </a:p>
          <a:p>
            <a:pPr marL="0" lvl="0" indent="0" algn="l" rtl="0">
              <a:spcBef>
                <a:spcPts val="0"/>
              </a:spcBef>
              <a:spcAft>
                <a:spcPts val="0"/>
              </a:spcAft>
              <a:buNone/>
            </a:pPr>
            <a:r>
              <a:rPr lang="en"/>
              <a:t>-fake news sources have shared audiences; so maybe establish closer relationships with fact-checking organizations to watch top producers of misinformation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2533163"/>
            <a:ext cx="7218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84"/>
        <p:cNvGrpSpPr/>
        <p:nvPr/>
      </p:nvGrpSpPr>
      <p:grpSpPr>
        <a:xfrm>
          <a:off x="0" y="0"/>
          <a:ext cx="0" cy="0"/>
          <a:chOff x="0" y="0"/>
          <a:chExt cx="0" cy="0"/>
        </a:xfrm>
      </p:grpSpPr>
      <p:sp>
        <p:nvSpPr>
          <p:cNvPr id="85" name="Google Shape;8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1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60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 name="Google Shape;8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3992850"/>
            <a:ext cx="3047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161800"/>
            <a:ext cx="5723700" cy="8199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18141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1599675"/>
            <a:ext cx="17103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1599675"/>
            <a:ext cx="17103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1599675"/>
            <a:ext cx="17103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1599675"/>
            <a:ext cx="17103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4649963"/>
            <a:ext cx="6462600" cy="350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7731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05988"/>
            <a:ext cx="6462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7731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tinyurl.com/PSY102Participation"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pewresearch.org/fact-tank/2019/05/13/misinformation-and-fears-about-its-impact-are-pervasive-in-11-emerging-economie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cnn.com/interactive/2019/05/europe/finland-fake-news-intl/?fbclid=IwAR2rDNKrc6M4ObBTpZrzrQHZl_2uXNHAEIGE0yYBYlfcmkStugng1CD3JS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721425" y="2838935"/>
            <a:ext cx="521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t>PSY102: Introduction to Cognitive Psychology</a:t>
            </a:r>
            <a:endParaRPr sz="3600"/>
          </a:p>
          <a:p>
            <a:pPr marL="0" lvl="0" indent="0" algn="l" rtl="0">
              <a:spcBef>
                <a:spcPts val="0"/>
              </a:spcBef>
              <a:spcAft>
                <a:spcPts val="0"/>
              </a:spcAft>
              <a:buNone/>
            </a:pPr>
            <a:r>
              <a:rPr lang="en" sz="1800">
                <a:solidFill>
                  <a:srgbClr val="7ECEFD"/>
                </a:solidFill>
              </a:rPr>
              <a:t>Day 21 (06/13/19):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What kinds of questions can be answered with naturalistic social media data?</a:t>
            </a:r>
            <a:endParaRPr sz="2400"/>
          </a:p>
        </p:txBody>
      </p:sp>
      <p:sp>
        <p:nvSpPr>
          <p:cNvPr id="151" name="Google Shape;151;p22"/>
          <p:cNvSpPr txBox="1">
            <a:spLocks noGrp="1"/>
          </p:cNvSpPr>
          <p:nvPr>
            <p:ph type="body" idx="1"/>
          </p:nvPr>
        </p:nvSpPr>
        <p:spPr>
          <a:xfrm>
            <a:off x="893700" y="1145000"/>
            <a:ext cx="70302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Not just about misinformation</a:t>
            </a:r>
            <a:endParaRPr/>
          </a:p>
          <a:p>
            <a:pPr marL="914400" lvl="1" indent="-381000" algn="l" rtl="0">
              <a:spcBef>
                <a:spcPts val="0"/>
              </a:spcBef>
              <a:spcAft>
                <a:spcPts val="0"/>
              </a:spcAft>
              <a:buSzPts val="2400"/>
              <a:buChar char="○"/>
            </a:pPr>
            <a:r>
              <a:rPr lang="en"/>
              <a:t>Affect labeling</a:t>
            </a:r>
            <a:endParaRPr/>
          </a:p>
          <a:p>
            <a:pPr marL="914400" lvl="1" indent="-381000" algn="l" rtl="0">
              <a:spcBef>
                <a:spcPts val="0"/>
              </a:spcBef>
              <a:spcAft>
                <a:spcPts val="0"/>
              </a:spcAft>
              <a:buSzPts val="2400"/>
              <a:buChar char="○"/>
            </a:pPr>
            <a:r>
              <a:rPr lang="en"/>
              <a:t>Moral-emotional language in conversation (and as it relates to misinformation)</a:t>
            </a:r>
            <a:endParaRPr/>
          </a:p>
          <a:p>
            <a:pPr marL="914400" lvl="1" indent="-381000" algn="l" rtl="0">
              <a:spcBef>
                <a:spcPts val="0"/>
              </a:spcBef>
              <a:spcAft>
                <a:spcPts val="0"/>
              </a:spcAft>
              <a:buSzPts val="2400"/>
              <a:buChar char="○"/>
            </a:pPr>
            <a:r>
              <a:rPr lang="en"/>
              <a:t>Data journalism</a:t>
            </a:r>
            <a:endParaRPr/>
          </a:p>
          <a:p>
            <a:pPr marL="1371600" lvl="2" indent="-381000" algn="l" rtl="0">
              <a:spcBef>
                <a:spcPts val="0"/>
              </a:spcBef>
              <a:spcAft>
                <a:spcPts val="0"/>
              </a:spcAft>
              <a:buSzPts val="2400"/>
              <a:buChar char="■"/>
            </a:pPr>
            <a:r>
              <a:rPr lang="en"/>
              <a:t>E.g., Economist article just addressed how Google’s search algorithm works</a:t>
            </a:r>
            <a:endParaRPr/>
          </a:p>
          <a:p>
            <a:pPr marL="457200" lvl="0" indent="-419100" algn="l" rtl="0">
              <a:spcBef>
                <a:spcPts val="0"/>
              </a:spcBef>
              <a:spcAft>
                <a:spcPts val="0"/>
              </a:spcAft>
              <a:buSzPts val="3000"/>
              <a:buChar char="▷"/>
            </a:pPr>
            <a:r>
              <a:rPr lang="en"/>
              <a:t>Emerging work on internet impacting cognition (e.g., search for info)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It might not feel like misinformation is that relevant, but it’s a global problem</a:t>
            </a:r>
            <a:endParaRPr sz="2400"/>
          </a:p>
        </p:txBody>
      </p:sp>
      <p:pic>
        <p:nvPicPr>
          <p:cNvPr id="157" name="Google Shape;157;p23"/>
          <p:cNvPicPr preferRelativeResize="0"/>
          <p:nvPr/>
        </p:nvPicPr>
        <p:blipFill>
          <a:blip r:embed="rId3">
            <a:alphaModFix/>
          </a:blip>
          <a:stretch>
            <a:fillRect/>
          </a:stretch>
        </p:blipFill>
        <p:spPr>
          <a:xfrm>
            <a:off x="755425" y="1201638"/>
            <a:ext cx="3447024" cy="3775312"/>
          </a:xfrm>
          <a:prstGeom prst="rect">
            <a:avLst/>
          </a:prstGeom>
          <a:noFill/>
          <a:ln>
            <a:noFill/>
          </a:ln>
        </p:spPr>
      </p:pic>
      <p:pic>
        <p:nvPicPr>
          <p:cNvPr id="158" name="Google Shape;158;p23"/>
          <p:cNvPicPr preferRelativeResize="0"/>
          <p:nvPr/>
        </p:nvPicPr>
        <p:blipFill>
          <a:blip r:embed="rId4">
            <a:alphaModFix/>
          </a:blip>
          <a:stretch>
            <a:fillRect/>
          </a:stretch>
        </p:blipFill>
        <p:spPr>
          <a:xfrm>
            <a:off x="4354849" y="1201638"/>
            <a:ext cx="4033723" cy="37753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893700" y="53600"/>
            <a:ext cx="7263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How do we combat misinformation?</a:t>
            </a:r>
            <a:endParaRPr sz="3000"/>
          </a:p>
        </p:txBody>
      </p:sp>
      <p:sp>
        <p:nvSpPr>
          <p:cNvPr id="164" name="Google Shape;164;p24"/>
          <p:cNvSpPr txBox="1">
            <a:spLocks noGrp="1"/>
          </p:cNvSpPr>
          <p:nvPr>
            <p:ph type="body" idx="1"/>
          </p:nvPr>
        </p:nvSpPr>
        <p:spPr>
          <a:xfrm>
            <a:off x="523550" y="840200"/>
            <a:ext cx="82920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Finland has a plan</a:t>
            </a:r>
            <a:endParaRPr/>
          </a:p>
          <a:p>
            <a:pPr marL="914400" lvl="1" indent="-355600" algn="l" rtl="0">
              <a:spcBef>
                <a:spcPts val="0"/>
              </a:spcBef>
              <a:spcAft>
                <a:spcPts val="0"/>
              </a:spcAft>
              <a:buSzPts val="2000"/>
              <a:buChar char="○"/>
            </a:pPr>
            <a:r>
              <a:rPr lang="en" sz="2000"/>
              <a:t>Anti-fake news initiative started in 2014; critical thinking curriculum aimed at increasing media literacy</a:t>
            </a:r>
            <a:endParaRPr sz="2000"/>
          </a:p>
          <a:p>
            <a:pPr marL="457200" lvl="0" indent="-419100" algn="l" rtl="0">
              <a:spcBef>
                <a:spcPts val="0"/>
              </a:spcBef>
              <a:spcAft>
                <a:spcPts val="0"/>
              </a:spcAft>
              <a:buSzPts val="3000"/>
              <a:buChar char="▷"/>
            </a:pPr>
            <a:r>
              <a:rPr lang="en"/>
              <a:t>Generally, for all false memory...</a:t>
            </a:r>
            <a:endParaRPr/>
          </a:p>
          <a:p>
            <a:pPr marL="914400" lvl="1" indent="-355600" algn="l" rtl="0">
              <a:spcBef>
                <a:spcPts val="0"/>
              </a:spcBef>
              <a:spcAft>
                <a:spcPts val="0"/>
              </a:spcAft>
              <a:buSzPts val="2000"/>
              <a:buChar char="○"/>
            </a:pPr>
            <a:r>
              <a:rPr lang="en" sz="2000"/>
              <a:t>Older folks &amp; misinformation? Fluency heuristic?</a:t>
            </a:r>
            <a:endParaRPr sz="2000"/>
          </a:p>
          <a:p>
            <a:pPr marL="914400" lvl="1" indent="-355600" algn="l" rtl="0">
              <a:spcBef>
                <a:spcPts val="0"/>
              </a:spcBef>
              <a:spcAft>
                <a:spcPts val="0"/>
              </a:spcAft>
              <a:buSzPts val="2000"/>
              <a:buChar char="○"/>
            </a:pPr>
            <a:r>
              <a:rPr lang="en" sz="2000"/>
              <a:t>NJ: where judges instruct jurors on scientific evidence for eyewitness testimony</a:t>
            </a:r>
            <a:endParaRPr sz="2000"/>
          </a:p>
          <a:p>
            <a:pPr marL="914400" lvl="1" indent="-355600" algn="l" rtl="0">
              <a:spcBef>
                <a:spcPts val="0"/>
              </a:spcBef>
              <a:spcAft>
                <a:spcPts val="0"/>
              </a:spcAft>
              <a:buSzPts val="2000"/>
              <a:buChar char="○"/>
            </a:pPr>
            <a:r>
              <a:rPr lang="en" sz="2000"/>
              <a:t>Lazer et al. (2018), Lombrozo (2018), Grinberg et al. (2019), Vosoughi et al. (2018) recs</a:t>
            </a:r>
            <a:endParaRPr sz="2000"/>
          </a:p>
          <a:p>
            <a:pPr marL="914400" lvl="1" indent="-355600" algn="l" rtl="0">
              <a:spcBef>
                <a:spcPts val="0"/>
              </a:spcBef>
              <a:spcAft>
                <a:spcPts val="0"/>
              </a:spcAft>
              <a:buSzPts val="2000"/>
              <a:buChar char="○"/>
            </a:pPr>
            <a:r>
              <a:rPr lang="en" sz="2000"/>
              <a:t>The tips we went over on police investigations</a:t>
            </a:r>
            <a:endParaRPr sz="2000"/>
          </a:p>
          <a:p>
            <a:pPr marL="914400" lvl="1" indent="-355600" algn="l" rtl="0">
              <a:spcBef>
                <a:spcPts val="0"/>
              </a:spcBef>
              <a:spcAft>
                <a:spcPts val="0"/>
              </a:spcAft>
              <a:buSzPts val="2000"/>
              <a:buChar char="○"/>
            </a:pPr>
            <a:r>
              <a:rPr lang="en" sz="2000"/>
              <a:t>Sleep deprivation is possibly unethical (Frenda et al. (2019))</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Now let’s review~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Name the Error in Judgment</a:t>
            </a:r>
            <a:endParaRPr/>
          </a:p>
        </p:txBody>
      </p:sp>
      <p:sp>
        <p:nvSpPr>
          <p:cNvPr id="175" name="Google Shape;175;p26"/>
          <p:cNvSpPr txBox="1">
            <a:spLocks noGrp="1"/>
          </p:cNvSpPr>
          <p:nvPr>
            <p:ph type="body" idx="1"/>
          </p:nvPr>
        </p:nvSpPr>
        <p:spPr>
          <a:xfrm>
            <a:off x="893700" y="1068800"/>
            <a:ext cx="79884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a:t>Events that are more easily remembered as judged as more probable</a:t>
            </a:r>
            <a:endParaRPr sz="1800"/>
          </a:p>
          <a:p>
            <a:pPr marL="457200" lvl="0" indent="-342900" algn="l" rtl="0">
              <a:spcBef>
                <a:spcPts val="0"/>
              </a:spcBef>
              <a:spcAft>
                <a:spcPts val="0"/>
              </a:spcAft>
              <a:buSzPts val="1800"/>
              <a:buAutoNum type="arabicPeriod"/>
            </a:pPr>
            <a:r>
              <a:rPr lang="en" sz="1800"/>
              <a:t>Strong correlation between two events appears to exist, but doesn’t.</a:t>
            </a:r>
            <a:endParaRPr sz="1800"/>
          </a:p>
          <a:p>
            <a:pPr marL="457200" lvl="0" indent="-342900" algn="l" rtl="0">
              <a:spcBef>
                <a:spcPts val="0"/>
              </a:spcBef>
              <a:spcAft>
                <a:spcPts val="0"/>
              </a:spcAft>
              <a:buSzPts val="1800"/>
              <a:buAutoNum type="arabicPeriod"/>
            </a:pPr>
            <a:r>
              <a:rPr lang="en" sz="1800"/>
              <a:t>Probability that A is a member of class B is determined by how well properties of A resemble properties usually associated with B.</a:t>
            </a:r>
            <a:endParaRPr sz="1800"/>
          </a:p>
          <a:p>
            <a:pPr marL="457200" lvl="0" indent="-342900" algn="l" rtl="0">
              <a:spcBef>
                <a:spcPts val="0"/>
              </a:spcBef>
              <a:spcAft>
                <a:spcPts val="0"/>
              </a:spcAft>
              <a:buSzPts val="1800"/>
              <a:buAutoNum type="arabicPeriod"/>
            </a:pPr>
            <a:r>
              <a:rPr lang="en" sz="1800"/>
              <a:t>Relative proportions of different classes in the population.</a:t>
            </a:r>
            <a:endParaRPr sz="1800"/>
          </a:p>
          <a:p>
            <a:pPr marL="457200" lvl="0" indent="-342900" algn="l" rtl="0">
              <a:spcBef>
                <a:spcPts val="0"/>
              </a:spcBef>
              <a:spcAft>
                <a:spcPts val="0"/>
              </a:spcAft>
              <a:buSzPts val="1800"/>
              <a:buAutoNum type="arabicPeriod"/>
            </a:pPr>
            <a:r>
              <a:rPr lang="en" sz="1800"/>
              <a:t>Probability of conjunction of two events (A and B) cannot be higher than the probability of single constituents.</a:t>
            </a:r>
            <a:endParaRPr sz="1800"/>
          </a:p>
          <a:p>
            <a:pPr marL="457200" lvl="0" indent="-342900" algn="l" rtl="0">
              <a:spcBef>
                <a:spcPts val="0"/>
              </a:spcBef>
              <a:spcAft>
                <a:spcPts val="0"/>
              </a:spcAft>
              <a:buSzPts val="1800"/>
              <a:buAutoNum type="arabicPeriod"/>
            </a:pPr>
            <a:r>
              <a:rPr lang="en" sz="1800"/>
              <a:t>The larger the number of individuals drawn from a population, the more representative the group will be of the entire population.</a:t>
            </a:r>
            <a:endParaRPr sz="1800"/>
          </a:p>
          <a:p>
            <a:pPr marL="457200" lvl="0" indent="-342900" algn="l" rtl="0">
              <a:spcBef>
                <a:spcPts val="0"/>
              </a:spcBef>
              <a:spcAft>
                <a:spcPts val="0"/>
              </a:spcAft>
              <a:buSzPts val="1800"/>
              <a:buAutoNum type="arabicPeriod"/>
            </a:pPr>
            <a:r>
              <a:rPr lang="en" sz="1800"/>
              <a:t>Tendency for people to generate and evaluate evidence and test their hypotheses in a way that is biased towards their own opinions &amp; attitudes</a:t>
            </a:r>
            <a:endParaRPr sz="1800"/>
          </a:p>
          <a:p>
            <a:pPr marL="457200" lvl="0" indent="-342900" algn="l" rtl="0">
              <a:spcBef>
                <a:spcPts val="0"/>
              </a:spcBef>
              <a:spcAft>
                <a:spcPts val="0"/>
              </a:spcAft>
              <a:buSzPts val="1800"/>
              <a:buAutoNum type="arabicPeriod"/>
            </a:pPr>
            <a:r>
              <a:rPr lang="en" sz="1800"/>
              <a:t>Selectively looking for information that conforms to a hypothesis and overlooking information that argues against it.</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When do errors occur?</a:t>
            </a:r>
            <a:endParaRPr/>
          </a:p>
        </p:txBody>
      </p:sp>
      <p:sp>
        <p:nvSpPr>
          <p:cNvPr id="181" name="Google Shape;181;p27"/>
          <p:cNvSpPr txBox="1">
            <a:spLocks noGrp="1"/>
          </p:cNvSpPr>
          <p:nvPr>
            <p:ph type="body" idx="1"/>
          </p:nvPr>
        </p:nvSpPr>
        <p:spPr>
          <a:xfrm>
            <a:off x="893700" y="1068800"/>
            <a:ext cx="7988400" cy="3552300"/>
          </a:xfrm>
          <a:prstGeom prst="rect">
            <a:avLst/>
          </a:prstGeom>
        </p:spPr>
        <p:txBody>
          <a:bodyPr spcFirstLastPara="1" wrap="square" lIns="91425" tIns="91425" rIns="91425" bIns="91425" anchor="t" anchorCtr="0">
            <a:noAutofit/>
          </a:bodyPr>
          <a:lstStyle/>
          <a:p>
            <a:pPr marL="457200" lvl="0" indent="0" algn="l" rtl="0">
              <a:spcBef>
                <a:spcPts val="600"/>
              </a:spcBef>
              <a:spcAft>
                <a:spcPts val="0"/>
              </a:spcAft>
              <a:buNone/>
            </a:pPr>
            <a:r>
              <a:rPr lang="en" sz="1800"/>
              <a:t>When....</a:t>
            </a:r>
            <a:endParaRPr sz="1800"/>
          </a:p>
          <a:p>
            <a:pPr marL="457200" lvl="0" indent="-342900" algn="l" rtl="0">
              <a:spcBef>
                <a:spcPts val="600"/>
              </a:spcBef>
              <a:spcAft>
                <a:spcPts val="0"/>
              </a:spcAft>
              <a:buSzPts val="1800"/>
              <a:buAutoNum type="arabicPeriod"/>
            </a:pPr>
            <a:r>
              <a:rPr lang="en" sz="1800"/>
              <a:t>Availability heuristic: ?</a:t>
            </a:r>
            <a:endParaRPr sz="1800"/>
          </a:p>
          <a:p>
            <a:pPr marL="457200" lvl="0" indent="-342900" algn="l" rtl="0">
              <a:spcBef>
                <a:spcPts val="0"/>
              </a:spcBef>
              <a:spcAft>
                <a:spcPts val="0"/>
              </a:spcAft>
              <a:buSzPts val="1800"/>
              <a:buAutoNum type="arabicPeriod"/>
            </a:pPr>
            <a:r>
              <a:rPr lang="en" sz="1800"/>
              <a:t>Illusory correlation: ?</a:t>
            </a:r>
            <a:endParaRPr sz="1800"/>
          </a:p>
          <a:p>
            <a:pPr marL="457200" lvl="0" indent="-342900" algn="l" rtl="0">
              <a:spcBef>
                <a:spcPts val="0"/>
              </a:spcBef>
              <a:spcAft>
                <a:spcPts val="0"/>
              </a:spcAft>
              <a:buSzPts val="1800"/>
              <a:buAutoNum type="arabicPeriod"/>
            </a:pPr>
            <a:r>
              <a:rPr lang="en" sz="1800"/>
              <a:t>Representativeness heuristic: ?</a:t>
            </a:r>
            <a:endParaRPr sz="1800"/>
          </a:p>
          <a:p>
            <a:pPr marL="457200" lvl="0" indent="-342900" algn="l" rtl="0">
              <a:spcBef>
                <a:spcPts val="0"/>
              </a:spcBef>
              <a:spcAft>
                <a:spcPts val="0"/>
              </a:spcAft>
              <a:buSzPts val="1800"/>
              <a:buAutoNum type="arabicPeriod"/>
            </a:pPr>
            <a:r>
              <a:rPr lang="en" sz="1800"/>
              <a:t>Base rate: ?</a:t>
            </a:r>
            <a:endParaRPr sz="1800"/>
          </a:p>
          <a:p>
            <a:pPr marL="457200" lvl="0" indent="-342900" algn="l" rtl="0">
              <a:spcBef>
                <a:spcPts val="0"/>
              </a:spcBef>
              <a:spcAft>
                <a:spcPts val="0"/>
              </a:spcAft>
              <a:buSzPts val="1800"/>
              <a:buAutoNum type="arabicPeriod"/>
            </a:pPr>
            <a:r>
              <a:rPr lang="en" sz="1800"/>
              <a:t>Conjunction rule: ?</a:t>
            </a:r>
            <a:endParaRPr sz="1800"/>
          </a:p>
          <a:p>
            <a:pPr marL="457200" lvl="0" indent="-342900" algn="l" rtl="0">
              <a:spcBef>
                <a:spcPts val="0"/>
              </a:spcBef>
              <a:spcAft>
                <a:spcPts val="0"/>
              </a:spcAft>
              <a:buSzPts val="1800"/>
              <a:buAutoNum type="arabicPeriod"/>
            </a:pPr>
            <a:r>
              <a:rPr lang="en" sz="1800"/>
              <a:t>Law of large numbers: ?</a:t>
            </a:r>
            <a:endParaRPr sz="1800"/>
          </a:p>
          <a:p>
            <a:pPr marL="457200" lvl="0" indent="-342900" algn="l" rtl="0">
              <a:spcBef>
                <a:spcPts val="0"/>
              </a:spcBef>
              <a:spcAft>
                <a:spcPts val="0"/>
              </a:spcAft>
              <a:buSzPts val="1800"/>
              <a:buAutoNum type="arabicPeriod"/>
            </a:pPr>
            <a:r>
              <a:rPr lang="en" sz="1800"/>
              <a:t>Myside bias: ?</a:t>
            </a:r>
            <a:endParaRPr sz="1800"/>
          </a:p>
          <a:p>
            <a:pPr marL="457200" lvl="0" indent="-342900" algn="l" rtl="0">
              <a:spcBef>
                <a:spcPts val="0"/>
              </a:spcBef>
              <a:spcAft>
                <a:spcPts val="0"/>
              </a:spcAft>
              <a:buSzPts val="1800"/>
              <a:buAutoNum type="arabicPeriod"/>
            </a:pPr>
            <a:r>
              <a:rPr lang="en" sz="1800"/>
              <a:t>Confirmation bias: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a:t>
            </a:r>
            <a:endParaRPr/>
          </a:p>
        </p:txBody>
      </p:sp>
      <p:sp>
        <p:nvSpPr>
          <p:cNvPr id="187" name="Google Shape;187;p2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The peak-end effect</a:t>
            </a:r>
            <a:endParaRPr/>
          </a:p>
          <a:p>
            <a:pPr marL="457200" lvl="0" indent="-419100" algn="l" rtl="0">
              <a:spcBef>
                <a:spcPts val="0"/>
              </a:spcBef>
              <a:spcAft>
                <a:spcPts val="0"/>
              </a:spcAft>
              <a:buSzPts val="3000"/>
              <a:buChar char="▷"/>
            </a:pPr>
            <a:r>
              <a:rPr lang="en"/>
              <a:t>Loss aversion</a:t>
            </a:r>
            <a:endParaRPr/>
          </a:p>
          <a:p>
            <a:pPr marL="457200" lvl="0" indent="-419100" algn="l" rtl="0">
              <a:spcBef>
                <a:spcPts val="0"/>
              </a:spcBef>
              <a:spcAft>
                <a:spcPts val="0"/>
              </a:spcAft>
              <a:buSzPts val="3000"/>
              <a:buChar char="▷"/>
            </a:pPr>
            <a:r>
              <a:rPr lang="en"/>
              <a:t>The framing effect</a:t>
            </a:r>
            <a:endParaRPr/>
          </a:p>
          <a:p>
            <a:pPr marL="457200" lvl="0" indent="-419100" algn="l" rtl="0">
              <a:spcBef>
                <a:spcPts val="0"/>
              </a:spcBef>
              <a:spcAft>
                <a:spcPts val="0"/>
              </a:spcAft>
              <a:buSzPts val="3000"/>
              <a:buChar char="▷"/>
            </a:pPr>
            <a:r>
              <a:rPr lang="en"/>
              <a:t>Status quo bias</a:t>
            </a:r>
            <a:endParaRPr/>
          </a:p>
          <a:p>
            <a:pPr marL="457200" lvl="0" indent="-419100" algn="l" rtl="0">
              <a:spcBef>
                <a:spcPts val="0"/>
              </a:spcBef>
              <a:spcAft>
                <a:spcPts val="0"/>
              </a:spcAft>
              <a:buSzPts val="3000"/>
              <a:buChar char="▷"/>
            </a:pPr>
            <a:r>
              <a:rPr lang="en"/>
              <a:t>Opt-in/Opt-out</a:t>
            </a:r>
            <a:endParaRPr/>
          </a:p>
          <a:p>
            <a:pPr marL="457200" lvl="0" indent="-419100" algn="l" rtl="0">
              <a:spcBef>
                <a:spcPts val="0"/>
              </a:spcBef>
              <a:spcAft>
                <a:spcPts val="0"/>
              </a:spcAft>
              <a:buSzPts val="3000"/>
              <a:buChar char="▷"/>
            </a:pPr>
            <a:r>
              <a:rPr lang="en"/>
              <a:t>Ultimatum game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body" idx="1"/>
          </p:nvPr>
        </p:nvSpPr>
        <p:spPr>
          <a:xfrm>
            <a:off x="893700" y="8401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2400"/>
              <a:t>Using the representativeness heuristic won’t necessarily lead you to an error, unless it leads you to fail to take into account the</a:t>
            </a:r>
            <a:endParaRPr sz="2400"/>
          </a:p>
          <a:p>
            <a:pPr marL="0" lvl="0" indent="0" algn="l" rtl="0">
              <a:spcBef>
                <a:spcPts val="600"/>
              </a:spcBef>
              <a:spcAft>
                <a:spcPts val="0"/>
              </a:spcAft>
              <a:buClr>
                <a:schemeClr val="dk1"/>
              </a:buClr>
              <a:buSzPts val="1100"/>
              <a:buFont typeface="Arial"/>
              <a:buNone/>
            </a:pPr>
            <a:r>
              <a:rPr lang="en" sz="2400"/>
              <a:t> </a:t>
            </a:r>
            <a:endParaRPr sz="2400"/>
          </a:p>
          <a:p>
            <a:pPr marL="0" lvl="0" indent="0" algn="l" rtl="0">
              <a:spcBef>
                <a:spcPts val="600"/>
              </a:spcBef>
              <a:spcAft>
                <a:spcPts val="0"/>
              </a:spcAft>
              <a:buClr>
                <a:schemeClr val="dk1"/>
              </a:buClr>
              <a:buSzPts val="1100"/>
              <a:buFont typeface="Arial"/>
              <a:buNone/>
            </a:pPr>
            <a:r>
              <a:rPr lang="en" sz="2400"/>
              <a:t>A. Base rate</a:t>
            </a:r>
            <a:endParaRPr sz="2400"/>
          </a:p>
          <a:p>
            <a:pPr marL="0" lvl="0" indent="0" algn="l" rtl="0">
              <a:spcBef>
                <a:spcPts val="600"/>
              </a:spcBef>
              <a:spcAft>
                <a:spcPts val="0"/>
              </a:spcAft>
              <a:buClr>
                <a:schemeClr val="dk1"/>
              </a:buClr>
              <a:buSzPts val="1100"/>
              <a:buFont typeface="Arial"/>
              <a:buNone/>
            </a:pPr>
            <a:r>
              <a:rPr lang="en" sz="2400"/>
              <a:t>B. Illusory correlations</a:t>
            </a:r>
            <a:endParaRPr sz="2400"/>
          </a:p>
          <a:p>
            <a:pPr marL="0" lvl="0" indent="0" algn="l" rtl="0">
              <a:spcBef>
                <a:spcPts val="600"/>
              </a:spcBef>
              <a:spcAft>
                <a:spcPts val="0"/>
              </a:spcAft>
              <a:buClr>
                <a:schemeClr val="dk1"/>
              </a:buClr>
              <a:buSzPts val="1100"/>
              <a:buFont typeface="Arial"/>
              <a:buNone/>
            </a:pPr>
            <a:r>
              <a:rPr lang="en" sz="2400"/>
              <a:t>C. Permission schema</a:t>
            </a:r>
            <a:endParaRPr sz="2400"/>
          </a:p>
          <a:p>
            <a:pPr marL="0" lvl="0" indent="0" algn="l" rtl="0">
              <a:spcBef>
                <a:spcPts val="600"/>
              </a:spcBef>
              <a:spcAft>
                <a:spcPts val="0"/>
              </a:spcAft>
              <a:buClr>
                <a:schemeClr val="dk1"/>
              </a:buClr>
              <a:buSzPts val="1100"/>
              <a:buFont typeface="Arial"/>
              <a:buNone/>
            </a:pPr>
            <a:r>
              <a:rPr lang="en" sz="2400"/>
              <a:t>D. Framing strategy</a:t>
            </a:r>
            <a:endParaRPr sz="2400"/>
          </a:p>
          <a:p>
            <a:pPr marL="0" lvl="0" indent="0" algn="l" rtl="0">
              <a:spcBef>
                <a:spcPts val="600"/>
              </a:spcBef>
              <a:spcAft>
                <a:spcPts val="0"/>
              </a:spcAft>
              <a:buNone/>
            </a:pP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body" idx="1"/>
          </p:nvPr>
        </p:nvSpPr>
        <p:spPr>
          <a:xfrm>
            <a:off x="893700" y="6877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Wally and Sharon are out on a date. When Sharon asks Wally where they should go for dinner, Wally says "My coworkers keep telling me about that new Japanese place downtown, so it must be a great place to eat." Wally's response illustrates the use of a(n)</a:t>
            </a:r>
            <a:endParaRPr sz="2400"/>
          </a:p>
          <a:p>
            <a:pPr marL="457200" lvl="0" indent="-381000" algn="l" rtl="0">
              <a:spcBef>
                <a:spcPts val="600"/>
              </a:spcBef>
              <a:spcAft>
                <a:spcPts val="0"/>
              </a:spcAft>
              <a:buSzPts val="2400"/>
              <a:buAutoNum type="alphaUcPeriod"/>
            </a:pPr>
            <a:r>
              <a:rPr lang="en" sz="2400"/>
              <a:t>Availability heuristic</a:t>
            </a:r>
            <a:endParaRPr sz="2400"/>
          </a:p>
          <a:p>
            <a:pPr marL="457200" lvl="0" indent="-381000" algn="l" rtl="0">
              <a:spcBef>
                <a:spcPts val="0"/>
              </a:spcBef>
              <a:spcAft>
                <a:spcPts val="0"/>
              </a:spcAft>
              <a:buSzPts val="2400"/>
              <a:buAutoNum type="alphaUcPeriod"/>
            </a:pPr>
            <a:r>
              <a:rPr lang="en" sz="2400"/>
              <a:t>Confirmation bias</a:t>
            </a:r>
            <a:endParaRPr sz="2400"/>
          </a:p>
          <a:p>
            <a:pPr marL="457200" lvl="0" indent="-381000" algn="l" rtl="0">
              <a:spcBef>
                <a:spcPts val="0"/>
              </a:spcBef>
              <a:spcAft>
                <a:spcPts val="0"/>
              </a:spcAft>
              <a:buSzPts val="2400"/>
              <a:buAutoNum type="alphaUcPeriod"/>
            </a:pPr>
            <a:r>
              <a:rPr lang="en" sz="2400"/>
              <a:t>Conjunction rule</a:t>
            </a:r>
            <a:endParaRPr sz="2400"/>
          </a:p>
          <a:p>
            <a:pPr marL="457200" lvl="0" indent="-381000" algn="l" rtl="0">
              <a:spcBef>
                <a:spcPts val="0"/>
              </a:spcBef>
              <a:spcAft>
                <a:spcPts val="0"/>
              </a:spcAft>
              <a:buSzPts val="2400"/>
              <a:buAutoNum type="alphaUcPeriod"/>
            </a:pPr>
            <a:r>
              <a:rPr lang="en" sz="2400"/>
              <a:t>Permission Schema</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body" idx="1"/>
          </p:nvPr>
        </p:nvSpPr>
        <p:spPr>
          <a:xfrm>
            <a:off x="893700" y="6877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Mia has lived in New York City all her life. She has noticed that people from upper Manhattan walk really fast, but people from lower Manhattan tend to walk slowly. Mia's observations are likely influenced from a judgment error based on her using</a:t>
            </a:r>
            <a:endParaRPr sz="2400"/>
          </a:p>
          <a:p>
            <a:pPr marL="457200" lvl="0" indent="-381000" algn="l" rtl="0">
              <a:spcBef>
                <a:spcPts val="600"/>
              </a:spcBef>
              <a:spcAft>
                <a:spcPts val="0"/>
              </a:spcAft>
              <a:buSzPts val="2400"/>
              <a:buAutoNum type="alphaUcPeriod"/>
            </a:pPr>
            <a:r>
              <a:rPr lang="en" sz="2400"/>
              <a:t>The law of large numbers</a:t>
            </a:r>
            <a:endParaRPr sz="2400"/>
          </a:p>
          <a:p>
            <a:pPr marL="457200" lvl="0" indent="-381000" algn="l" rtl="0">
              <a:spcBef>
                <a:spcPts val="0"/>
              </a:spcBef>
              <a:spcAft>
                <a:spcPts val="0"/>
              </a:spcAft>
              <a:buSzPts val="2400"/>
              <a:buAutoNum type="alphaUcPeriod"/>
            </a:pPr>
            <a:r>
              <a:rPr lang="en" sz="2400"/>
              <a:t>An atmosphere effect</a:t>
            </a:r>
            <a:endParaRPr sz="2400"/>
          </a:p>
          <a:p>
            <a:pPr marL="457200" lvl="0" indent="-381000" algn="l" rtl="0">
              <a:spcBef>
                <a:spcPts val="0"/>
              </a:spcBef>
              <a:spcAft>
                <a:spcPts val="0"/>
              </a:spcAft>
              <a:buSzPts val="2400"/>
              <a:buAutoNum type="alphaUcPeriod"/>
            </a:pPr>
            <a:r>
              <a:rPr lang="en" sz="2400"/>
              <a:t>An illusory correlation</a:t>
            </a:r>
            <a:endParaRPr sz="2400"/>
          </a:p>
          <a:p>
            <a:pPr marL="457200" lvl="0" indent="-381000" algn="l" rtl="0">
              <a:spcBef>
                <a:spcPts val="0"/>
              </a:spcBef>
              <a:spcAft>
                <a:spcPts val="0"/>
              </a:spcAft>
              <a:buSzPts val="2400"/>
              <a:buAutoNum type="alphaUcPeriod"/>
            </a:pPr>
            <a:r>
              <a:rPr lang="en" sz="2400"/>
              <a:t>The falsification principle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Two comments!!</a:t>
            </a:r>
            <a:endParaRPr/>
          </a:p>
        </p:txBody>
      </p:sp>
      <p:sp>
        <p:nvSpPr>
          <p:cNvPr id="98" name="Google Shape;98;p14"/>
          <p:cNvSpPr txBox="1">
            <a:spLocks noGrp="1"/>
          </p:cNvSpPr>
          <p:nvPr>
            <p:ph type="body" idx="1"/>
          </p:nvPr>
        </p:nvSpPr>
        <p:spPr>
          <a:xfrm>
            <a:off x="893700" y="1373600"/>
            <a:ext cx="71151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While we’re waiting, email me any music you want to put on a class Spotify list!</a:t>
            </a:r>
            <a:endParaRPr sz="2400"/>
          </a:p>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en" sz="2400"/>
              <a:t>If any of you are interested in misinformation or liked the Fazio article yesterday on the illusory truth effect, Beth Marsh is giving a 1-hr talk here at Duke about her ongoing research on June 28; let me know if you want to attend!</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body" idx="1"/>
          </p:nvPr>
        </p:nvSpPr>
        <p:spPr>
          <a:xfrm>
            <a:off x="893700" y="6877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Stereotypes are reinforced by all of the following EXCEPT</a:t>
            </a:r>
            <a:endParaRPr sz="2400"/>
          </a:p>
          <a:p>
            <a:pPr marL="457200" lvl="0" indent="-381000" algn="l" rtl="0">
              <a:spcBef>
                <a:spcPts val="600"/>
              </a:spcBef>
              <a:spcAft>
                <a:spcPts val="0"/>
              </a:spcAft>
              <a:buSzPts val="2400"/>
              <a:buAutoNum type="alphaUcPeriod"/>
            </a:pPr>
            <a:r>
              <a:rPr lang="en" sz="2400"/>
              <a:t>The availability heuristic</a:t>
            </a:r>
            <a:endParaRPr sz="2400"/>
          </a:p>
          <a:p>
            <a:pPr marL="457200" lvl="0" indent="-381000" algn="l" rtl="0">
              <a:spcBef>
                <a:spcPts val="0"/>
              </a:spcBef>
              <a:spcAft>
                <a:spcPts val="0"/>
              </a:spcAft>
              <a:buSzPts val="2400"/>
              <a:buAutoNum type="alphaUcPeriod"/>
            </a:pPr>
            <a:r>
              <a:rPr lang="en" sz="2400"/>
              <a:t>Illusory correlations</a:t>
            </a:r>
            <a:endParaRPr sz="2400"/>
          </a:p>
          <a:p>
            <a:pPr marL="457200" lvl="0" indent="-381000" algn="l" rtl="0">
              <a:spcBef>
                <a:spcPts val="0"/>
              </a:spcBef>
              <a:spcAft>
                <a:spcPts val="0"/>
              </a:spcAft>
              <a:buSzPts val="2400"/>
              <a:buAutoNum type="alphaUcPeriod"/>
            </a:pPr>
            <a:r>
              <a:rPr lang="en" sz="2400"/>
              <a:t>Selective attention</a:t>
            </a:r>
            <a:endParaRPr sz="2400"/>
          </a:p>
          <a:p>
            <a:pPr marL="457200" lvl="0" indent="-381000" algn="l" rtl="0">
              <a:spcBef>
                <a:spcPts val="0"/>
              </a:spcBef>
              <a:spcAft>
                <a:spcPts val="0"/>
              </a:spcAft>
              <a:buSzPts val="2400"/>
              <a:buAutoNum type="alphaUcPeriod"/>
            </a:pPr>
            <a:r>
              <a:rPr lang="en" sz="2400"/>
              <a:t>The falsification principle</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t>Greg was recounting a fishing tale of the one that got away: "I had a huge ahi tuna on my line. I fought for it for a few minutes, then my line snapped. The tuna swam away across the pond." Greg's friend, Matt, didn't believe his story because Matt knew that tuna are salt-water fish and aren't found in ponds. Greg's account contains</a:t>
            </a:r>
            <a:endParaRPr sz="2200"/>
          </a:p>
          <a:p>
            <a:pPr marL="457200" lvl="0" indent="-368300" algn="l" rtl="0">
              <a:spcBef>
                <a:spcPts val="600"/>
              </a:spcBef>
              <a:spcAft>
                <a:spcPts val="0"/>
              </a:spcAft>
              <a:buSzPts val="2200"/>
              <a:buAutoNum type="alphaUcPeriod"/>
            </a:pPr>
            <a:r>
              <a:rPr lang="en" sz="2200"/>
              <a:t>Descriptive information that’s inconsistent with base rate information</a:t>
            </a:r>
            <a:endParaRPr sz="2200"/>
          </a:p>
          <a:p>
            <a:pPr marL="457200" lvl="0" indent="-368300" algn="l" rtl="0">
              <a:spcBef>
                <a:spcPts val="0"/>
              </a:spcBef>
              <a:spcAft>
                <a:spcPts val="0"/>
              </a:spcAft>
              <a:buSzPts val="2200"/>
              <a:buAutoNum type="alphaUcPeriod"/>
            </a:pPr>
            <a:r>
              <a:rPr lang="en" sz="2200"/>
              <a:t>A belief bias</a:t>
            </a:r>
            <a:endParaRPr sz="2200"/>
          </a:p>
          <a:p>
            <a:pPr marL="457200" lvl="0" indent="-368300" algn="l" rtl="0">
              <a:spcBef>
                <a:spcPts val="0"/>
              </a:spcBef>
              <a:spcAft>
                <a:spcPts val="0"/>
              </a:spcAft>
              <a:buSzPts val="2200"/>
              <a:buAutoNum type="alphaUcPeriod"/>
            </a:pPr>
            <a:r>
              <a:rPr lang="en" sz="2200"/>
              <a:t>Inductive reasoning based on observations of multiple, specific cases</a:t>
            </a:r>
            <a:endParaRPr sz="2200"/>
          </a:p>
          <a:p>
            <a:pPr marL="457200" lvl="0" indent="-368300" algn="l" rtl="0">
              <a:spcBef>
                <a:spcPts val="0"/>
              </a:spcBef>
              <a:spcAft>
                <a:spcPts val="0"/>
              </a:spcAft>
              <a:buSzPts val="2200"/>
              <a:buAutoNum type="alphaUcPeriod"/>
            </a:pPr>
            <a:r>
              <a:rPr lang="en" sz="2200"/>
              <a:t>A focusing illusion</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Imagine that your friend James has just taken up the habit of smoking cigars because he thinks it makes him look cool. You are concerned about the detrimental effects of smoking on his health, and you raise that concern to him. James gets a bit annoyed with your criticism and says "George Burns smoked cigars, and he lived to be 100!" You might point out that a major problem with his "George Burns" argument involves</a:t>
            </a:r>
            <a:endParaRPr sz="1800"/>
          </a:p>
          <a:p>
            <a:pPr marL="457200" lvl="0" indent="-342900" algn="l" rtl="0">
              <a:spcBef>
                <a:spcPts val="600"/>
              </a:spcBef>
              <a:spcAft>
                <a:spcPts val="0"/>
              </a:spcAft>
              <a:buSzPts val="1800"/>
              <a:buAutoNum type="alphaUcPeriod"/>
            </a:pPr>
            <a:r>
              <a:rPr lang="en" sz="1800"/>
              <a:t>Framing</a:t>
            </a:r>
            <a:endParaRPr sz="1800"/>
          </a:p>
          <a:p>
            <a:pPr marL="457200" lvl="0" indent="-342900" algn="l" rtl="0">
              <a:spcBef>
                <a:spcPts val="0"/>
              </a:spcBef>
              <a:spcAft>
                <a:spcPts val="0"/>
              </a:spcAft>
              <a:buSzPts val="1800"/>
              <a:buAutoNum type="alphaUcPeriod"/>
            </a:pPr>
            <a:r>
              <a:rPr lang="en" sz="1800"/>
              <a:t>The conjunction rule</a:t>
            </a:r>
            <a:endParaRPr sz="1800"/>
          </a:p>
          <a:p>
            <a:pPr marL="457200" lvl="0" indent="-342900" algn="l" rtl="0">
              <a:spcBef>
                <a:spcPts val="0"/>
              </a:spcBef>
              <a:spcAft>
                <a:spcPts val="0"/>
              </a:spcAft>
              <a:buSzPts val="1800"/>
              <a:buAutoNum type="alphaUcPeriod"/>
            </a:pPr>
            <a:r>
              <a:rPr lang="en" sz="1800"/>
              <a:t>Sample size</a:t>
            </a:r>
            <a:endParaRPr sz="1800"/>
          </a:p>
          <a:p>
            <a:pPr marL="457200" lvl="0" indent="-342900" algn="l" rtl="0">
              <a:spcBef>
                <a:spcPts val="0"/>
              </a:spcBef>
              <a:spcAft>
                <a:spcPts val="0"/>
              </a:spcAft>
              <a:buSzPts val="1800"/>
              <a:buAutoNum type="alphaUcPeriod"/>
            </a:pPr>
            <a:r>
              <a:rPr lang="en" sz="1800"/>
              <a:t>None of these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body" idx="1"/>
          </p:nvPr>
        </p:nvSpPr>
        <p:spPr>
          <a:xfrm>
            <a:off x="893700" y="230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Donovan volunteers his time to campaign for Joel Goodman. He spent all afternoon putting up "Goodman for Congress" signs around his town and arrived back at Goodman headquarters just in time to watch the Goodman-Hernandez debate on TV. Donovan was eager to watch the candidates debate each other, even though he was 100% sure he was going to vote for Goodman. Donovan's first response to the debate will most likely be</a:t>
            </a:r>
            <a:endParaRPr sz="1800"/>
          </a:p>
          <a:p>
            <a:pPr marL="457200" lvl="0" indent="-342900" algn="l" rtl="0">
              <a:spcBef>
                <a:spcPts val="600"/>
              </a:spcBef>
              <a:spcAft>
                <a:spcPts val="0"/>
              </a:spcAft>
              <a:buSzPts val="1800"/>
              <a:buAutoNum type="alphaUcPeriod"/>
            </a:pPr>
            <a:r>
              <a:rPr lang="en" sz="1800"/>
              <a:t>“I noticed that Goodman and Hernandez agreed on the new environmental policy.”</a:t>
            </a:r>
            <a:endParaRPr sz="1800"/>
          </a:p>
          <a:p>
            <a:pPr marL="457200" lvl="0" indent="-342900" algn="l" rtl="0">
              <a:spcBef>
                <a:spcPts val="0"/>
              </a:spcBef>
              <a:spcAft>
                <a:spcPts val="0"/>
              </a:spcAft>
              <a:buSzPts val="1800"/>
              <a:buAutoNum type="alphaUcPeriod"/>
            </a:pPr>
            <a:r>
              <a:rPr lang="en" sz="1800"/>
              <a:t>“Did you hear how well Goodman answered that question on job creation?”</a:t>
            </a:r>
            <a:endParaRPr sz="1800"/>
          </a:p>
          <a:p>
            <a:pPr marL="457200" lvl="0" indent="-342900" algn="l" rtl="0">
              <a:spcBef>
                <a:spcPts val="0"/>
              </a:spcBef>
              <a:spcAft>
                <a:spcPts val="0"/>
              </a:spcAft>
              <a:buSzPts val="1800"/>
              <a:buAutoNum type="alphaUcPeriod"/>
            </a:pPr>
            <a:r>
              <a:rPr lang="en" sz="1800"/>
              <a:t>“I wonder why Goodman was so vague on the school tax issue when I know he has a clear idea about that.”</a:t>
            </a:r>
            <a:endParaRPr sz="1800"/>
          </a:p>
          <a:p>
            <a:pPr marL="457200" lvl="0" indent="-342900" algn="l" rtl="0">
              <a:spcBef>
                <a:spcPts val="0"/>
              </a:spcBef>
              <a:spcAft>
                <a:spcPts val="0"/>
              </a:spcAft>
              <a:buSzPts val="1800"/>
              <a:buAutoNum type="alphaUcPeriod"/>
            </a:pPr>
            <a:r>
              <a:rPr lang="en" sz="1800"/>
              <a:t>“Hernandez is really going to make this a tight race.”</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t>Questions we addressed surrounding decision-making &amp; biases</a:t>
            </a:r>
            <a:endParaRPr sz="2800"/>
          </a:p>
        </p:txBody>
      </p:sp>
      <p:sp>
        <p:nvSpPr>
          <p:cNvPr id="228" name="Google Shape;228;p36"/>
          <p:cNvSpPr txBox="1">
            <a:spLocks noGrp="1"/>
          </p:cNvSpPr>
          <p:nvPr>
            <p:ph type="body" idx="1"/>
          </p:nvPr>
        </p:nvSpPr>
        <p:spPr>
          <a:xfrm>
            <a:off x="893700" y="1373600"/>
            <a:ext cx="7150200" cy="35523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a:t>How do we make decisions? </a:t>
            </a:r>
            <a:r>
              <a:rPr lang="en" sz="1800"/>
              <a:t>(Note: more on this in Learning &amp; Motivation)</a:t>
            </a:r>
            <a:endParaRPr sz="1800"/>
          </a:p>
          <a:p>
            <a:pPr marL="457200" lvl="0" indent="-419100" algn="l" rtl="0">
              <a:spcBef>
                <a:spcPts val="0"/>
              </a:spcBef>
              <a:spcAft>
                <a:spcPts val="0"/>
              </a:spcAft>
              <a:buSzPts val="3000"/>
              <a:buChar char="▷"/>
            </a:pPr>
            <a:r>
              <a:rPr lang="en"/>
              <a:t>How can we change people’s minds?</a:t>
            </a:r>
            <a:endParaRPr/>
          </a:p>
          <a:p>
            <a:pPr marL="457200" lvl="0" indent="-419100" algn="l" rtl="0">
              <a:spcBef>
                <a:spcPts val="0"/>
              </a:spcBef>
              <a:spcAft>
                <a:spcPts val="0"/>
              </a:spcAft>
              <a:buSzPts val="3000"/>
              <a:buChar char="▷"/>
            </a:pPr>
            <a:r>
              <a:rPr lang="en"/>
              <a:t>What other cognitive biases impact our judgment and reasoning processes?</a:t>
            </a:r>
            <a:endParaRPr/>
          </a:p>
          <a:p>
            <a:pPr marL="457200" lvl="0" indent="-419100" algn="l" rtl="0">
              <a:spcBef>
                <a:spcPts val="0"/>
              </a:spcBef>
              <a:spcAft>
                <a:spcPts val="0"/>
              </a:spcAft>
              <a:buSzPts val="3000"/>
              <a:buChar char="▷"/>
            </a:pPr>
            <a:r>
              <a:rPr lang="en"/>
              <a:t>How should we think about these biases when doing SciComm?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Participation</a:t>
            </a:r>
            <a:endParaRPr/>
          </a:p>
        </p:txBody>
      </p:sp>
      <p:sp>
        <p:nvSpPr>
          <p:cNvPr id="234" name="Google Shape;234;p37"/>
          <p:cNvSpPr txBox="1">
            <a:spLocks noGrp="1"/>
          </p:cNvSpPr>
          <p:nvPr>
            <p:ph type="body" idx="1"/>
          </p:nvPr>
        </p:nvSpPr>
        <p:spPr>
          <a:xfrm>
            <a:off x="893700" y="1373600"/>
            <a:ext cx="76098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u="sng">
                <a:solidFill>
                  <a:schemeClr val="hlink"/>
                </a:solidFill>
                <a:hlinkClick r:id="rId3"/>
              </a:rPr>
              <a:t>https://tinyurl.com/PSY102Participation</a:t>
            </a:r>
            <a:r>
              <a:rPr lang="en"/>
              <a:t> </a:t>
            </a:r>
            <a:endParaRPr/>
          </a:p>
          <a:p>
            <a:pPr marL="0" lvl="0" indent="0" algn="l" rtl="0">
              <a:spcBef>
                <a:spcPts val="600"/>
              </a:spcBef>
              <a:spcAft>
                <a:spcPts val="0"/>
              </a:spcAft>
              <a:buNone/>
            </a:pPr>
            <a:endParaRPr/>
          </a:p>
          <a:p>
            <a:pPr marL="0" lvl="0" indent="0" algn="l" rtl="0">
              <a:spcBef>
                <a:spcPts val="600"/>
              </a:spcBef>
              <a:spcAft>
                <a:spcPts val="0"/>
              </a:spcAft>
              <a:buNone/>
            </a:pPr>
            <a:r>
              <a:rPr lang="en"/>
              <a:t>Sheet of paper with Interesting/Accessible for Grinberg et al. (2019)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Today’s Goals + Agenda</a:t>
            </a:r>
            <a:endParaRPr/>
          </a:p>
        </p:txBody>
      </p:sp>
      <p:sp>
        <p:nvSpPr>
          <p:cNvPr id="104" name="Google Shape;104;p15"/>
          <p:cNvSpPr txBox="1">
            <a:spLocks noGrp="1"/>
          </p:cNvSpPr>
          <p:nvPr>
            <p:ph type="body" idx="1"/>
          </p:nvPr>
        </p:nvSpPr>
        <p:spPr>
          <a:xfrm>
            <a:off x="893700" y="1373600"/>
            <a:ext cx="7400700" cy="3552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AutoNum type="arabicPeriod"/>
            </a:pPr>
            <a:r>
              <a:rPr lang="en" sz="1800" b="1"/>
              <a:t>LO1: Continue to build a supportive classroom culture &amp; discuss science communication</a:t>
            </a:r>
            <a:endParaRPr sz="1800" b="1"/>
          </a:p>
          <a:p>
            <a:pPr marL="914400" lvl="1" indent="-342900" algn="l" rtl="0">
              <a:spcBef>
                <a:spcPts val="0"/>
              </a:spcBef>
              <a:spcAft>
                <a:spcPts val="0"/>
              </a:spcAft>
              <a:buSzPts val="1800"/>
              <a:buChar char="○"/>
            </a:pPr>
            <a:r>
              <a:rPr lang="en" sz="1800"/>
              <a:t>Karl Bates, the editor of News &amp; Communications at Duke, will visit our class today to discuss the editing &amp; publishing process for the Duke Research Blog</a:t>
            </a:r>
            <a:endParaRPr sz="1800"/>
          </a:p>
          <a:p>
            <a:pPr marL="914400" lvl="1" indent="-342900" algn="l" rtl="0">
              <a:spcBef>
                <a:spcPts val="0"/>
              </a:spcBef>
              <a:spcAft>
                <a:spcPts val="0"/>
              </a:spcAft>
              <a:buSzPts val="1800"/>
              <a:buChar char="○"/>
            </a:pPr>
            <a:r>
              <a:rPr lang="en" sz="1800"/>
              <a:t>How do media biases play a role in misinformation? Are there cultural differences in misinformation? (e.g., </a:t>
            </a:r>
            <a:r>
              <a:rPr lang="en" sz="1800" u="sng">
                <a:solidFill>
                  <a:schemeClr val="hlink"/>
                </a:solidFill>
                <a:hlinkClick r:id="rId3"/>
              </a:rPr>
              <a:t>1</a:t>
            </a:r>
            <a:r>
              <a:rPr lang="en" sz="1800"/>
              <a:t>, </a:t>
            </a:r>
            <a:r>
              <a:rPr lang="en" sz="1800" u="sng">
                <a:solidFill>
                  <a:schemeClr val="hlink"/>
                </a:solidFill>
                <a:hlinkClick r:id="rId4"/>
              </a:rPr>
              <a:t>2</a:t>
            </a:r>
            <a:r>
              <a:rPr lang="en" sz="1800"/>
              <a:t>). What do the academic articles from today &amp; yesterday imply?</a:t>
            </a:r>
            <a:endParaRPr sz="1800"/>
          </a:p>
          <a:p>
            <a:pPr marL="457200" lvl="0" indent="-342900" algn="l" rtl="0">
              <a:spcBef>
                <a:spcPts val="0"/>
              </a:spcBef>
              <a:spcAft>
                <a:spcPts val="0"/>
              </a:spcAft>
              <a:buSzPts val="1800"/>
              <a:buAutoNum type="arabicPeriod"/>
            </a:pPr>
            <a:r>
              <a:rPr lang="en" sz="1800" b="1"/>
              <a:t>LO2: Review material that we have covered so far</a:t>
            </a:r>
            <a:endParaRPr sz="1800" b="1"/>
          </a:p>
          <a:p>
            <a:pPr marL="914400" lvl="1" indent="-342900" algn="l" rtl="0">
              <a:spcBef>
                <a:spcPts val="0"/>
              </a:spcBef>
              <a:spcAft>
                <a:spcPts val="0"/>
              </a:spcAft>
              <a:buSzPts val="1800"/>
              <a:buChar char="○"/>
            </a:pPr>
            <a:r>
              <a:rPr lang="en" sz="1800"/>
              <a:t>Jeopardy style quiz questions, in addition to whatever class feedback suggests we should cover</a:t>
            </a:r>
            <a:endParaRPr sz="1800"/>
          </a:p>
          <a:p>
            <a:pPr marL="0" lvl="0" indent="0" algn="l" rtl="0">
              <a:spcBef>
                <a:spcPts val="600"/>
              </a:spcBef>
              <a:spcAft>
                <a:spcPts val="0"/>
              </a:spcAft>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t>Tomorrow’s Work: Collective Memory</a:t>
            </a:r>
            <a:endParaRPr sz="2600"/>
          </a:p>
        </p:txBody>
      </p:sp>
      <p:sp>
        <p:nvSpPr>
          <p:cNvPr id="110" name="Google Shape;110;p16"/>
          <p:cNvSpPr txBox="1">
            <a:spLocks noGrp="1"/>
          </p:cNvSpPr>
          <p:nvPr>
            <p:ph type="body" idx="1"/>
          </p:nvPr>
        </p:nvSpPr>
        <p:spPr>
          <a:xfrm>
            <a:off x="893700" y="1373600"/>
            <a:ext cx="76458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Quiz</a:t>
            </a:r>
            <a:endParaRPr sz="2400"/>
          </a:p>
          <a:p>
            <a:pPr marL="457200" lvl="0" indent="-381000" algn="l" rtl="0">
              <a:spcBef>
                <a:spcPts val="0"/>
              </a:spcBef>
              <a:spcAft>
                <a:spcPts val="0"/>
              </a:spcAft>
              <a:buSzPts val="2400"/>
              <a:buChar char="▷"/>
            </a:pPr>
            <a:r>
              <a:rPr lang="en" sz="2400"/>
              <a:t>Outline of research for Wiki profile</a:t>
            </a:r>
            <a:endParaRPr sz="2400"/>
          </a:p>
          <a:p>
            <a:pPr marL="457200" lvl="0" indent="-381000" algn="l" rtl="0">
              <a:spcBef>
                <a:spcPts val="0"/>
              </a:spcBef>
              <a:spcAft>
                <a:spcPts val="0"/>
              </a:spcAft>
              <a:buSzPts val="2400"/>
              <a:buChar char="▷"/>
            </a:pPr>
            <a:r>
              <a:rPr lang="en" sz="2400"/>
              <a:t>Optional: Maswood et al. (2019)</a:t>
            </a:r>
            <a:endParaRPr sz="2400"/>
          </a:p>
          <a:p>
            <a:pPr marL="457200" lvl="0" indent="-381000" algn="l" rtl="0">
              <a:spcBef>
                <a:spcPts val="0"/>
              </a:spcBef>
              <a:spcAft>
                <a:spcPts val="0"/>
              </a:spcAft>
              <a:buSzPts val="2400"/>
              <a:buChar char="▷"/>
            </a:pPr>
            <a:r>
              <a:rPr lang="en" sz="2400"/>
              <a:t>Abed et al. (2019)</a:t>
            </a:r>
            <a:endParaRPr sz="2400"/>
          </a:p>
          <a:p>
            <a:pPr marL="457200" lvl="0" indent="-381000" algn="l" rtl="0">
              <a:spcBef>
                <a:spcPts val="0"/>
              </a:spcBef>
              <a:spcAft>
                <a:spcPts val="0"/>
              </a:spcAft>
              <a:buSzPts val="2400"/>
              <a:buChar char="▷"/>
            </a:pPr>
            <a:r>
              <a:rPr lang="en" sz="2400"/>
              <a:t>2 SciNews articles on the same article: Stix (2018) &amp; Cummins (2018)</a:t>
            </a:r>
            <a:endParaRPr sz="2400"/>
          </a:p>
          <a:p>
            <a:pPr marL="0" lvl="0" indent="0" algn="l" rtl="0">
              <a:spcBef>
                <a:spcPts val="600"/>
              </a:spcBef>
              <a:spcAft>
                <a:spcPts val="0"/>
              </a:spcAft>
              <a:buNone/>
            </a:pPr>
            <a:endParaRPr sz="2400" i="1"/>
          </a:p>
          <a:p>
            <a:pPr marL="0" lvl="0" indent="0" algn="l" rtl="0">
              <a:spcBef>
                <a:spcPts val="600"/>
              </a:spcBef>
              <a:spcAft>
                <a:spcPts val="0"/>
              </a:spcAft>
              <a:buNone/>
            </a:pPr>
            <a:r>
              <a:rPr lang="en" sz="2400" i="1"/>
              <a:t>How is memory shaped beyond the level of the individual?</a:t>
            </a:r>
            <a:endParaRPr sz="24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Yesterday’s Minute Paper</a:t>
            </a:r>
            <a:endParaRPr/>
          </a:p>
        </p:txBody>
      </p:sp>
      <p:sp>
        <p:nvSpPr>
          <p:cNvPr id="116" name="Google Shape;116;p17"/>
          <p:cNvSpPr txBox="1">
            <a:spLocks noGrp="1"/>
          </p:cNvSpPr>
          <p:nvPr>
            <p:ph type="body" idx="1"/>
          </p:nvPr>
        </p:nvSpPr>
        <p:spPr>
          <a:xfrm>
            <a:off x="893700" y="1373600"/>
            <a:ext cx="72531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i="1"/>
              <a:t>“I am confused on how the prompting of questions like in the thief video has an affect on the witness and if it is negative or not. Is it to assess credibility?”</a:t>
            </a:r>
            <a:endParaRPr sz="2400" i="1"/>
          </a:p>
          <a:p>
            <a:pPr marL="0" lvl="0" indent="0" algn="l" rtl="0">
              <a:spcBef>
                <a:spcPts val="600"/>
              </a:spcBef>
              <a:spcAft>
                <a:spcPts val="0"/>
              </a:spcAft>
              <a:buNone/>
            </a:pPr>
            <a:endParaRPr sz="2400"/>
          </a:p>
          <a:p>
            <a:pPr marL="457200" lvl="0" indent="-381000" algn="l" rtl="0">
              <a:spcBef>
                <a:spcPts val="600"/>
              </a:spcBef>
              <a:spcAft>
                <a:spcPts val="0"/>
              </a:spcAft>
              <a:buSzPts val="2400"/>
              <a:buChar char="▷"/>
            </a:pPr>
            <a:r>
              <a:rPr lang="en" sz="2400"/>
              <a:t>Suggestive questioning leads to false memories</a:t>
            </a:r>
            <a:endParaRPr sz="2400"/>
          </a:p>
          <a:p>
            <a:pPr marL="457200" lvl="0" indent="-381000" algn="l" rtl="0">
              <a:spcBef>
                <a:spcPts val="0"/>
              </a:spcBef>
              <a:spcAft>
                <a:spcPts val="0"/>
              </a:spcAft>
              <a:buSzPts val="2400"/>
              <a:buChar char="▷"/>
            </a:pPr>
            <a:r>
              <a:rPr lang="en" sz="2400"/>
              <a:t>Misleading postevent information, like in the suggestive questions, can change your memory of what you saw (i.e., the original video watched)</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93700" y="299450"/>
            <a:ext cx="6462600" cy="93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Qualtrics: What do you want to review?</a:t>
            </a:r>
            <a:endParaRPr/>
          </a:p>
        </p:txBody>
      </p:sp>
      <p:sp>
        <p:nvSpPr>
          <p:cNvPr id="122" name="Google Shape;122;p18"/>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Decision making and cognitive biases please</a:t>
            </a:r>
            <a:endParaRPr sz="2400"/>
          </a:p>
          <a:p>
            <a:pPr marL="0" lvl="0" indent="0" algn="l" rtl="0">
              <a:spcBef>
                <a:spcPts val="600"/>
              </a:spcBef>
              <a:spcAft>
                <a:spcPts val="0"/>
              </a:spcAft>
              <a:buNone/>
            </a:pPr>
            <a:r>
              <a:rPr lang="en" sz="2400"/>
              <a:t>I want more review and to revisit it</a:t>
            </a:r>
            <a:endParaRPr sz="2400"/>
          </a:p>
          <a:p>
            <a:pPr marL="0" lvl="0" indent="0" algn="l" rtl="0">
              <a:spcBef>
                <a:spcPts val="600"/>
              </a:spcBef>
              <a:spcAft>
                <a:spcPts val="0"/>
              </a:spcAft>
              <a:buNone/>
            </a:pPr>
            <a:endParaRPr sz="2400"/>
          </a:p>
          <a:p>
            <a:pPr marL="0" lvl="0" indent="0" algn="l" rtl="0">
              <a:spcBef>
                <a:spcPts val="600"/>
              </a:spcBef>
              <a:spcAft>
                <a:spcPts val="0"/>
              </a:spcAft>
              <a:buNone/>
            </a:pPr>
            <a:endParaRPr sz="2400"/>
          </a:p>
          <a:p>
            <a:pPr marL="457200" lvl="0" indent="-381000" algn="l" rtl="0">
              <a:spcBef>
                <a:spcPts val="600"/>
              </a:spcBef>
              <a:spcAft>
                <a:spcPts val="0"/>
              </a:spcAft>
              <a:buSzPts val="2400"/>
              <a:buChar char="▷"/>
            </a:pPr>
            <a:r>
              <a:rPr lang="en" sz="2400"/>
              <a:t>No other responses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Grinberg et al. (2019): How did misinformation impact the 2016 US election?</a:t>
            </a:r>
            <a:endParaRPr sz="2400"/>
          </a:p>
        </p:txBody>
      </p:sp>
      <p:sp>
        <p:nvSpPr>
          <p:cNvPr id="128" name="Google Shape;128;p19"/>
          <p:cNvSpPr txBox="1">
            <a:spLocks noGrp="1"/>
          </p:cNvSpPr>
          <p:nvPr>
            <p:ph type="body" idx="1"/>
          </p:nvPr>
        </p:nvSpPr>
        <p:spPr>
          <a:xfrm>
            <a:off x="893700" y="1068790"/>
            <a:ext cx="6462600" cy="604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Lots of supersharers &amp; superconsumers</a:t>
            </a:r>
            <a:endParaRPr sz="2400"/>
          </a:p>
          <a:p>
            <a:pPr marL="457200" lvl="0" indent="-381000" algn="l" rtl="0">
              <a:spcBef>
                <a:spcPts val="0"/>
              </a:spcBef>
              <a:spcAft>
                <a:spcPts val="0"/>
              </a:spcAft>
              <a:buSzPts val="2400"/>
              <a:buChar char="▷"/>
            </a:pPr>
            <a:r>
              <a:rPr lang="en" sz="2400"/>
              <a:t>Lots of fake news leading up the election</a:t>
            </a:r>
            <a:endParaRPr sz="2400"/>
          </a:p>
        </p:txBody>
      </p:sp>
      <p:pic>
        <p:nvPicPr>
          <p:cNvPr id="129" name="Google Shape;129;p19"/>
          <p:cNvPicPr preferRelativeResize="0"/>
          <p:nvPr/>
        </p:nvPicPr>
        <p:blipFill>
          <a:blip r:embed="rId3">
            <a:alphaModFix/>
          </a:blip>
          <a:stretch>
            <a:fillRect/>
          </a:stretch>
        </p:blipFill>
        <p:spPr>
          <a:xfrm>
            <a:off x="685800" y="2130490"/>
            <a:ext cx="4905568" cy="2860610"/>
          </a:xfrm>
          <a:prstGeom prst="rect">
            <a:avLst/>
          </a:prstGeom>
          <a:noFill/>
          <a:ln>
            <a:noFill/>
          </a:ln>
        </p:spPr>
      </p:pic>
      <p:pic>
        <p:nvPicPr>
          <p:cNvPr id="130" name="Google Shape;130;p19"/>
          <p:cNvPicPr preferRelativeResize="0"/>
          <p:nvPr/>
        </p:nvPicPr>
        <p:blipFill rotWithShape="1">
          <a:blip r:embed="rId4">
            <a:alphaModFix/>
          </a:blip>
          <a:srcRect r="49964"/>
          <a:stretch/>
        </p:blipFill>
        <p:spPr>
          <a:xfrm>
            <a:off x="5544475" y="2130500"/>
            <a:ext cx="2735299" cy="1428025"/>
          </a:xfrm>
          <a:prstGeom prst="rect">
            <a:avLst/>
          </a:prstGeom>
          <a:noFill/>
          <a:ln>
            <a:noFill/>
          </a:ln>
        </p:spPr>
      </p:pic>
      <p:pic>
        <p:nvPicPr>
          <p:cNvPr id="131" name="Google Shape;131;p19"/>
          <p:cNvPicPr preferRelativeResize="0"/>
          <p:nvPr/>
        </p:nvPicPr>
        <p:blipFill rotWithShape="1">
          <a:blip r:embed="rId4">
            <a:alphaModFix/>
          </a:blip>
          <a:srcRect l="49964"/>
          <a:stretch/>
        </p:blipFill>
        <p:spPr>
          <a:xfrm>
            <a:off x="5544474" y="3528100"/>
            <a:ext cx="2735299" cy="1428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Grinberg et al. (2019): Specific Groups Impacted More?</a:t>
            </a:r>
            <a:endParaRPr sz="3000"/>
          </a:p>
        </p:txBody>
      </p:sp>
      <p:pic>
        <p:nvPicPr>
          <p:cNvPr id="137" name="Google Shape;137;p20"/>
          <p:cNvPicPr preferRelativeResize="0"/>
          <p:nvPr/>
        </p:nvPicPr>
        <p:blipFill>
          <a:blip r:embed="rId3">
            <a:alphaModFix/>
          </a:blip>
          <a:stretch>
            <a:fillRect/>
          </a:stretch>
        </p:blipFill>
        <p:spPr>
          <a:xfrm>
            <a:off x="860063" y="1200613"/>
            <a:ext cx="3854626" cy="3775313"/>
          </a:xfrm>
          <a:prstGeom prst="rect">
            <a:avLst/>
          </a:prstGeom>
          <a:noFill/>
          <a:ln>
            <a:noFill/>
          </a:ln>
        </p:spPr>
      </p:pic>
      <p:pic>
        <p:nvPicPr>
          <p:cNvPr id="138" name="Google Shape;138;p20"/>
          <p:cNvPicPr preferRelativeResize="0"/>
          <p:nvPr/>
        </p:nvPicPr>
        <p:blipFill>
          <a:blip r:embed="rId4">
            <a:alphaModFix/>
          </a:blip>
          <a:stretch>
            <a:fillRect/>
          </a:stretch>
        </p:blipFill>
        <p:spPr>
          <a:xfrm>
            <a:off x="5049339" y="1200613"/>
            <a:ext cx="3234591" cy="37753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893700" y="2059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Grinberg et al. (2019)</a:t>
            </a:r>
            <a:endParaRPr/>
          </a:p>
        </p:txBody>
      </p:sp>
      <p:pic>
        <p:nvPicPr>
          <p:cNvPr id="144" name="Google Shape;144;p21"/>
          <p:cNvPicPr preferRelativeResize="0"/>
          <p:nvPr/>
        </p:nvPicPr>
        <p:blipFill>
          <a:blip r:embed="rId3">
            <a:alphaModFix/>
          </a:blip>
          <a:stretch>
            <a:fillRect/>
          </a:stretch>
        </p:blipFill>
        <p:spPr>
          <a:xfrm>
            <a:off x="457200" y="1215788"/>
            <a:ext cx="3672103" cy="3775313"/>
          </a:xfrm>
          <a:prstGeom prst="rect">
            <a:avLst/>
          </a:prstGeom>
          <a:noFill/>
          <a:ln>
            <a:noFill/>
          </a:ln>
        </p:spPr>
      </p:pic>
      <p:sp>
        <p:nvSpPr>
          <p:cNvPr id="145" name="Google Shape;145;p21"/>
          <p:cNvSpPr txBox="1">
            <a:spLocks noGrp="1"/>
          </p:cNvSpPr>
          <p:nvPr>
            <p:ph type="body" idx="1"/>
          </p:nvPr>
        </p:nvSpPr>
        <p:spPr>
          <a:xfrm>
            <a:off x="4578075" y="1373600"/>
            <a:ext cx="4131900" cy="35523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Policy recommendations for industry?</a:t>
            </a:r>
            <a:endParaRPr sz="2400"/>
          </a:p>
          <a:p>
            <a:pPr marL="0" lvl="0" indent="0" algn="l" rtl="0">
              <a:spcBef>
                <a:spcPts val="600"/>
              </a:spcBef>
              <a:spcAft>
                <a:spcPts val="0"/>
              </a:spcAft>
              <a:buNone/>
            </a:pPr>
            <a:endParaRPr sz="2400"/>
          </a:p>
          <a:p>
            <a:pPr marL="457200" lvl="0" indent="-381000" algn="l" rtl="0">
              <a:spcBef>
                <a:spcPts val="600"/>
              </a:spcBef>
              <a:spcAft>
                <a:spcPts val="0"/>
              </a:spcAft>
              <a:buSzPts val="2400"/>
              <a:buChar char="▷"/>
            </a:pPr>
            <a:r>
              <a:rPr lang="en" sz="2400"/>
              <a:t>What are qualities that drive misinformation?</a:t>
            </a:r>
            <a:endParaRPr sz="2400"/>
          </a:p>
          <a:p>
            <a:pPr marL="914400" lvl="1" indent="-381000" algn="l" rtl="0">
              <a:spcBef>
                <a:spcPts val="0"/>
              </a:spcBef>
              <a:spcAft>
                <a:spcPts val="0"/>
              </a:spcAft>
              <a:buSzPts val="2400"/>
              <a:buChar char="○"/>
            </a:pPr>
            <a:r>
              <a:rPr lang="en"/>
              <a:t>Demographics</a:t>
            </a:r>
            <a:endParaRPr/>
          </a:p>
          <a:p>
            <a:pPr marL="914400" lvl="1" indent="-381000" algn="l" rtl="0">
              <a:spcBef>
                <a:spcPts val="0"/>
              </a:spcBef>
              <a:spcAft>
                <a:spcPts val="0"/>
              </a:spcAft>
              <a:buSzPts val="2400"/>
              <a:buChar char="○"/>
            </a:pPr>
            <a:r>
              <a:rPr lang="en"/>
              <a:t>Identity</a:t>
            </a:r>
            <a:endParaRPr/>
          </a:p>
          <a:p>
            <a:pPr marL="914400" lvl="1" indent="-381000" algn="l" rtl="0">
              <a:spcBef>
                <a:spcPts val="0"/>
              </a:spcBef>
              <a:spcAft>
                <a:spcPts val="0"/>
              </a:spcAft>
              <a:buSzPts val="2400"/>
              <a:buChar char="○"/>
            </a:pPr>
            <a:r>
              <a:rPr lang="en"/>
              <a:t>Novelty</a:t>
            </a:r>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1836</Words>
  <Application>Microsoft Office PowerPoint</Application>
  <PresentationFormat>On-screen Show (16:9)</PresentationFormat>
  <Paragraphs>175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Lato</vt:lpstr>
      <vt:lpstr>Raleway</vt:lpstr>
      <vt:lpstr>Arial</vt:lpstr>
      <vt:lpstr>Antonio template</vt:lpstr>
      <vt:lpstr>PSY102: Introduction to Cognitive Psychology Day 21 (06/13/19): Review</vt:lpstr>
      <vt:lpstr>Two comments!!</vt:lpstr>
      <vt:lpstr>Today’s Goals + Agenda</vt:lpstr>
      <vt:lpstr>Tomorrow’s Work: Collective Memory</vt:lpstr>
      <vt:lpstr>Yesterday’s Minute Paper</vt:lpstr>
      <vt:lpstr>Qualtrics: What do you want to review?</vt:lpstr>
      <vt:lpstr>Grinberg et al. (2019): How did misinformation impact the 2016 US election?</vt:lpstr>
      <vt:lpstr>Grinberg et al. (2019): Specific Groups Impacted More?</vt:lpstr>
      <vt:lpstr>Grinberg et al. (2019)</vt:lpstr>
      <vt:lpstr>What kinds of questions can be answered with naturalistic social media data?</vt:lpstr>
      <vt:lpstr>It might not feel like misinformation is that relevant, but it’s a global problem</vt:lpstr>
      <vt:lpstr>How do we combat misinformation?</vt:lpstr>
      <vt:lpstr>Now let’s review~</vt:lpstr>
      <vt:lpstr>Name the Error in Judgment</vt:lpstr>
      <vt:lpstr>When do errors occur?</vt:lpstr>
      <vt:lpstr>What 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we addressed surrounding decision-making &amp; biases</vt:lpstr>
      <vt:lpstr>Participation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PSY102: Introduction to Cognitive Psychology Day 21 (06/13/19): Review</dc:title>
  <cp:lastModifiedBy>Christina Bejjani</cp:lastModifiedBy>
  <cp:revision>1</cp:revision>
  <dcterms:modified xsi:type="dcterms:W3CDTF">2019-06-13T17:09:52Z</dcterms:modified>
</cp:coreProperties>
</file>