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20" Type="http://schemas.openxmlformats.org/officeDocument/2006/relationships/hyperlink" Target="https://psychandneuro.duke.edu/people/elizabeth-j-marsh" TargetMode="External"/><Relationship Id="rId22" Type="http://schemas.openxmlformats.org/officeDocument/2006/relationships/hyperlink" Target="https://psychandneuro.duke.edu/people/jan-tobias-overath" TargetMode="External"/><Relationship Id="rId21" Type="http://schemas.openxmlformats.org/officeDocument/2006/relationships/hyperlink" Target="https://psychandneuro.duke.edu/people/jan-tobias-overath" TargetMode="External"/><Relationship Id="rId24" Type="http://schemas.openxmlformats.org/officeDocument/2006/relationships/hyperlink" Target="https://psychandneuro.duke.edu/people/david-c-rubin" TargetMode="External"/><Relationship Id="rId23" Type="http://schemas.openxmlformats.org/officeDocument/2006/relationships/hyperlink" Target="https://psychandneuro.duke.edu/people/david-c-rubin" TargetMode="External"/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sychandneuro.duke.edu/graduate/ccn" TargetMode="External"/><Relationship Id="rId3" Type="http://schemas.openxmlformats.org/officeDocument/2006/relationships/hyperlink" Target="https://psychandneuro.duke.edu/people/rachel-alison-adcock" TargetMode="External"/><Relationship Id="rId4" Type="http://schemas.openxmlformats.org/officeDocument/2006/relationships/hyperlink" Target="https://psychandneuro.duke.edu/people/rachel-alison-adcock" TargetMode="External"/><Relationship Id="rId9" Type="http://schemas.openxmlformats.org/officeDocument/2006/relationships/hyperlink" Target="https://psychandneuro.duke.edu/people/tobias-egner" TargetMode="External"/><Relationship Id="rId26" Type="http://schemas.openxmlformats.org/officeDocument/2006/relationships/hyperlink" Target="https://scholars.duke.edu/person/GREGORY.SAMANEZ-LARKIN" TargetMode="External"/><Relationship Id="rId25" Type="http://schemas.openxmlformats.org/officeDocument/2006/relationships/hyperlink" Target="https://scholars.duke.edu/person/GREGORY.SAMANEZ-LARKIN" TargetMode="External"/><Relationship Id="rId28" Type="http://schemas.openxmlformats.org/officeDocument/2006/relationships/hyperlink" Target="https://psychandneuro.duke.edu/people/paul-seli" TargetMode="External"/><Relationship Id="rId27" Type="http://schemas.openxmlformats.org/officeDocument/2006/relationships/hyperlink" Target="https://psychandneuro.duke.edu/people/paul-seli" TargetMode="External"/><Relationship Id="rId5" Type="http://schemas.openxmlformats.org/officeDocument/2006/relationships/hyperlink" Target="https://psychandneuro.duke.edu/people/elika-bergelson" TargetMode="External"/><Relationship Id="rId6" Type="http://schemas.openxmlformats.org/officeDocument/2006/relationships/hyperlink" Target="https://psychandneuro.duke.edu/people/elika-bergelson" TargetMode="External"/><Relationship Id="rId29" Type="http://schemas.openxmlformats.org/officeDocument/2006/relationships/hyperlink" Target="https://psychandneuro.duke.edu/people/marty-g-woldorff" TargetMode="External"/><Relationship Id="rId7" Type="http://schemas.openxmlformats.org/officeDocument/2006/relationships/hyperlink" Target="https://psychandneuro.duke.edu/people/roberto-cabeza" TargetMode="External"/><Relationship Id="rId8" Type="http://schemas.openxmlformats.org/officeDocument/2006/relationships/hyperlink" Target="https://psychandneuro.duke.edu/people/roberto-cabeza" TargetMode="External"/><Relationship Id="rId31" Type="http://schemas.openxmlformats.org/officeDocument/2006/relationships/hyperlink" Target="https://www.neuro.duke.edu/people/faculty/john-pearson" TargetMode="External"/><Relationship Id="rId30" Type="http://schemas.openxmlformats.org/officeDocument/2006/relationships/hyperlink" Target="https://psychandneuro.duke.edu/people/marty-g-woldorff" TargetMode="External"/><Relationship Id="rId11" Type="http://schemas.openxmlformats.org/officeDocument/2006/relationships/hyperlink" Target="https://psychandneuro.duke.edu/people/jennifer-m-groh" TargetMode="External"/><Relationship Id="rId10" Type="http://schemas.openxmlformats.org/officeDocument/2006/relationships/hyperlink" Target="https://psychandneuro.duke.edu/people/tobias-egner" TargetMode="External"/><Relationship Id="rId13" Type="http://schemas.openxmlformats.org/officeDocument/2006/relationships/hyperlink" Target="https://psychandneuro.duke.edu/people/ahmad-hariri" TargetMode="External"/><Relationship Id="rId12" Type="http://schemas.openxmlformats.org/officeDocument/2006/relationships/hyperlink" Target="https://psychandneuro.duke.edu/people/jennifer-m-groh" TargetMode="External"/><Relationship Id="rId15" Type="http://schemas.openxmlformats.org/officeDocument/2006/relationships/hyperlink" Target="https://psychandneuro.duke.edu/people/scott-huettel" TargetMode="External"/><Relationship Id="rId14" Type="http://schemas.openxmlformats.org/officeDocument/2006/relationships/hyperlink" Target="https://psychandneuro.duke.edu/people/ahmad-hariri" TargetMode="External"/><Relationship Id="rId17" Type="http://schemas.openxmlformats.org/officeDocument/2006/relationships/hyperlink" Target="https://psychandneuro.duke.edu/people/kevin-s-labar" TargetMode="External"/><Relationship Id="rId16" Type="http://schemas.openxmlformats.org/officeDocument/2006/relationships/hyperlink" Target="https://psychandneuro.duke.edu/people/scott-huettel" TargetMode="External"/><Relationship Id="rId19" Type="http://schemas.openxmlformats.org/officeDocument/2006/relationships/hyperlink" Target="https://psychandneuro.duke.edu/people/elizabeth-j-marsh" TargetMode="External"/><Relationship Id="rId18" Type="http://schemas.openxmlformats.org/officeDocument/2006/relationships/hyperlink" Target="https://psychandneuro.duke.edu/people/kevin-s-labar" TargetMode="External"/></Relationships>
</file>

<file path=ppt/notesSlides/_rels/notesSlide13.xml.rels><?xml version="1.0" encoding="UTF-8" standalone="yes"?><Relationships xmlns="http://schemas.openxmlformats.org/package/2006/relationships"><Relationship Id="rId20" Type="http://schemas.openxmlformats.org/officeDocument/2006/relationships/hyperlink" Target="https://psychandneuro.duke.edu/people/elizabeth-j-marsh" TargetMode="External"/><Relationship Id="rId22" Type="http://schemas.openxmlformats.org/officeDocument/2006/relationships/hyperlink" Target="https://psychandneuro.duke.edu/people/jan-tobias-overath" TargetMode="External"/><Relationship Id="rId21" Type="http://schemas.openxmlformats.org/officeDocument/2006/relationships/hyperlink" Target="https://psychandneuro.duke.edu/people/jan-tobias-overath" TargetMode="External"/><Relationship Id="rId24" Type="http://schemas.openxmlformats.org/officeDocument/2006/relationships/hyperlink" Target="https://psychandneuro.duke.edu/people/david-c-rubin" TargetMode="External"/><Relationship Id="rId23" Type="http://schemas.openxmlformats.org/officeDocument/2006/relationships/hyperlink" Target="https://psychandneuro.duke.edu/people/david-c-rubin" TargetMode="External"/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sychandneuro.duke.edu/graduate/ccn" TargetMode="External"/><Relationship Id="rId3" Type="http://schemas.openxmlformats.org/officeDocument/2006/relationships/hyperlink" Target="https://psychandneuro.duke.edu/people/rachel-alison-adcock" TargetMode="External"/><Relationship Id="rId4" Type="http://schemas.openxmlformats.org/officeDocument/2006/relationships/hyperlink" Target="https://psychandneuro.duke.edu/people/rachel-alison-adcock" TargetMode="External"/><Relationship Id="rId9" Type="http://schemas.openxmlformats.org/officeDocument/2006/relationships/hyperlink" Target="https://psychandneuro.duke.edu/people/tobias-egner" TargetMode="External"/><Relationship Id="rId26" Type="http://schemas.openxmlformats.org/officeDocument/2006/relationships/hyperlink" Target="https://scholars.duke.edu/person/GREGORY.SAMANEZ-LARKIN" TargetMode="External"/><Relationship Id="rId25" Type="http://schemas.openxmlformats.org/officeDocument/2006/relationships/hyperlink" Target="https://scholars.duke.edu/person/GREGORY.SAMANEZ-LARKIN" TargetMode="External"/><Relationship Id="rId28" Type="http://schemas.openxmlformats.org/officeDocument/2006/relationships/hyperlink" Target="https://psychandneuro.duke.edu/people/paul-seli" TargetMode="External"/><Relationship Id="rId27" Type="http://schemas.openxmlformats.org/officeDocument/2006/relationships/hyperlink" Target="https://psychandneuro.duke.edu/people/paul-seli" TargetMode="External"/><Relationship Id="rId5" Type="http://schemas.openxmlformats.org/officeDocument/2006/relationships/hyperlink" Target="https://psychandneuro.duke.edu/people/elika-bergelson" TargetMode="External"/><Relationship Id="rId6" Type="http://schemas.openxmlformats.org/officeDocument/2006/relationships/hyperlink" Target="https://psychandneuro.duke.edu/people/elika-bergelson" TargetMode="External"/><Relationship Id="rId29" Type="http://schemas.openxmlformats.org/officeDocument/2006/relationships/hyperlink" Target="https://psychandneuro.duke.edu/people/marty-g-woldorff" TargetMode="External"/><Relationship Id="rId7" Type="http://schemas.openxmlformats.org/officeDocument/2006/relationships/hyperlink" Target="https://psychandneuro.duke.edu/people/roberto-cabeza" TargetMode="External"/><Relationship Id="rId8" Type="http://schemas.openxmlformats.org/officeDocument/2006/relationships/hyperlink" Target="https://psychandneuro.duke.edu/people/roberto-cabeza" TargetMode="External"/><Relationship Id="rId31" Type="http://schemas.openxmlformats.org/officeDocument/2006/relationships/hyperlink" Target="https://www.neuro.duke.edu/people/faculty/john-pearson" TargetMode="External"/><Relationship Id="rId30" Type="http://schemas.openxmlformats.org/officeDocument/2006/relationships/hyperlink" Target="https://psychandneuro.duke.edu/people/marty-g-woldorff" TargetMode="External"/><Relationship Id="rId11" Type="http://schemas.openxmlformats.org/officeDocument/2006/relationships/hyperlink" Target="https://psychandneuro.duke.edu/people/jennifer-m-groh" TargetMode="External"/><Relationship Id="rId10" Type="http://schemas.openxmlformats.org/officeDocument/2006/relationships/hyperlink" Target="https://psychandneuro.duke.edu/people/tobias-egner" TargetMode="External"/><Relationship Id="rId13" Type="http://schemas.openxmlformats.org/officeDocument/2006/relationships/hyperlink" Target="https://psychandneuro.duke.edu/people/ahmad-hariri" TargetMode="External"/><Relationship Id="rId12" Type="http://schemas.openxmlformats.org/officeDocument/2006/relationships/hyperlink" Target="https://psychandneuro.duke.edu/people/jennifer-m-groh" TargetMode="External"/><Relationship Id="rId15" Type="http://schemas.openxmlformats.org/officeDocument/2006/relationships/hyperlink" Target="https://psychandneuro.duke.edu/people/scott-huettel" TargetMode="External"/><Relationship Id="rId14" Type="http://schemas.openxmlformats.org/officeDocument/2006/relationships/hyperlink" Target="https://psychandneuro.duke.edu/people/ahmad-hariri" TargetMode="External"/><Relationship Id="rId17" Type="http://schemas.openxmlformats.org/officeDocument/2006/relationships/hyperlink" Target="https://psychandneuro.duke.edu/people/kevin-s-labar" TargetMode="External"/><Relationship Id="rId16" Type="http://schemas.openxmlformats.org/officeDocument/2006/relationships/hyperlink" Target="https://psychandneuro.duke.edu/people/scott-huettel" TargetMode="External"/><Relationship Id="rId19" Type="http://schemas.openxmlformats.org/officeDocument/2006/relationships/hyperlink" Target="https://psychandneuro.duke.edu/people/elizabeth-j-marsh" TargetMode="External"/><Relationship Id="rId18" Type="http://schemas.openxmlformats.org/officeDocument/2006/relationships/hyperlink" Target="https://psychandneuro.duke.edu/people/kevin-s-labar" TargetMode="External"/></Relationships>
</file>

<file path=ppt/notesSlides/_rels/notesSlide14.xml.rels><?xml version="1.0" encoding="UTF-8" standalone="yes"?><Relationships xmlns="http://schemas.openxmlformats.org/package/2006/relationships"><Relationship Id="rId20" Type="http://schemas.openxmlformats.org/officeDocument/2006/relationships/hyperlink" Target="https://psychandneuro.duke.edu/people/elizabeth-j-marsh" TargetMode="External"/><Relationship Id="rId22" Type="http://schemas.openxmlformats.org/officeDocument/2006/relationships/hyperlink" Target="https://psychandneuro.duke.edu/people/jan-tobias-overath" TargetMode="External"/><Relationship Id="rId21" Type="http://schemas.openxmlformats.org/officeDocument/2006/relationships/hyperlink" Target="https://psychandneuro.duke.edu/people/jan-tobias-overath" TargetMode="External"/><Relationship Id="rId24" Type="http://schemas.openxmlformats.org/officeDocument/2006/relationships/hyperlink" Target="https://psychandneuro.duke.edu/people/david-c-rubin" TargetMode="External"/><Relationship Id="rId23" Type="http://schemas.openxmlformats.org/officeDocument/2006/relationships/hyperlink" Target="https://psychandneuro.duke.edu/people/david-c-rubin" TargetMode="External"/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sychandneuro.duke.edu/graduate/ccn" TargetMode="External"/><Relationship Id="rId3" Type="http://schemas.openxmlformats.org/officeDocument/2006/relationships/hyperlink" Target="https://psychandneuro.duke.edu/people/rachel-alison-adcock" TargetMode="External"/><Relationship Id="rId4" Type="http://schemas.openxmlformats.org/officeDocument/2006/relationships/hyperlink" Target="https://psychandneuro.duke.edu/people/rachel-alison-adcock" TargetMode="External"/><Relationship Id="rId9" Type="http://schemas.openxmlformats.org/officeDocument/2006/relationships/hyperlink" Target="https://psychandneuro.duke.edu/people/tobias-egner" TargetMode="External"/><Relationship Id="rId26" Type="http://schemas.openxmlformats.org/officeDocument/2006/relationships/hyperlink" Target="https://scholars.duke.edu/person/GREGORY.SAMANEZ-LARKIN" TargetMode="External"/><Relationship Id="rId25" Type="http://schemas.openxmlformats.org/officeDocument/2006/relationships/hyperlink" Target="https://scholars.duke.edu/person/GREGORY.SAMANEZ-LARKIN" TargetMode="External"/><Relationship Id="rId28" Type="http://schemas.openxmlformats.org/officeDocument/2006/relationships/hyperlink" Target="https://psychandneuro.duke.edu/people/paul-seli" TargetMode="External"/><Relationship Id="rId27" Type="http://schemas.openxmlformats.org/officeDocument/2006/relationships/hyperlink" Target="https://psychandneuro.duke.edu/people/paul-seli" TargetMode="External"/><Relationship Id="rId5" Type="http://schemas.openxmlformats.org/officeDocument/2006/relationships/hyperlink" Target="https://psychandneuro.duke.edu/people/elika-bergelson" TargetMode="External"/><Relationship Id="rId6" Type="http://schemas.openxmlformats.org/officeDocument/2006/relationships/hyperlink" Target="https://psychandneuro.duke.edu/people/elika-bergelson" TargetMode="External"/><Relationship Id="rId29" Type="http://schemas.openxmlformats.org/officeDocument/2006/relationships/hyperlink" Target="https://psychandneuro.duke.edu/people/marty-g-woldorff" TargetMode="External"/><Relationship Id="rId7" Type="http://schemas.openxmlformats.org/officeDocument/2006/relationships/hyperlink" Target="https://psychandneuro.duke.edu/people/roberto-cabeza" TargetMode="External"/><Relationship Id="rId8" Type="http://schemas.openxmlformats.org/officeDocument/2006/relationships/hyperlink" Target="https://psychandneuro.duke.edu/people/roberto-cabeza" TargetMode="External"/><Relationship Id="rId31" Type="http://schemas.openxmlformats.org/officeDocument/2006/relationships/hyperlink" Target="https://www.neuro.duke.edu/people/faculty/john-pearson" TargetMode="External"/><Relationship Id="rId30" Type="http://schemas.openxmlformats.org/officeDocument/2006/relationships/hyperlink" Target="https://psychandneuro.duke.edu/people/marty-g-woldorff" TargetMode="External"/><Relationship Id="rId11" Type="http://schemas.openxmlformats.org/officeDocument/2006/relationships/hyperlink" Target="https://psychandneuro.duke.edu/people/jennifer-m-groh" TargetMode="External"/><Relationship Id="rId10" Type="http://schemas.openxmlformats.org/officeDocument/2006/relationships/hyperlink" Target="https://psychandneuro.duke.edu/people/tobias-egner" TargetMode="External"/><Relationship Id="rId13" Type="http://schemas.openxmlformats.org/officeDocument/2006/relationships/hyperlink" Target="https://psychandneuro.duke.edu/people/ahmad-hariri" TargetMode="External"/><Relationship Id="rId12" Type="http://schemas.openxmlformats.org/officeDocument/2006/relationships/hyperlink" Target="https://psychandneuro.duke.edu/people/jennifer-m-groh" TargetMode="External"/><Relationship Id="rId15" Type="http://schemas.openxmlformats.org/officeDocument/2006/relationships/hyperlink" Target="https://psychandneuro.duke.edu/people/scott-huettel" TargetMode="External"/><Relationship Id="rId14" Type="http://schemas.openxmlformats.org/officeDocument/2006/relationships/hyperlink" Target="https://psychandneuro.duke.edu/people/ahmad-hariri" TargetMode="External"/><Relationship Id="rId17" Type="http://schemas.openxmlformats.org/officeDocument/2006/relationships/hyperlink" Target="https://psychandneuro.duke.edu/people/kevin-s-labar" TargetMode="External"/><Relationship Id="rId16" Type="http://schemas.openxmlformats.org/officeDocument/2006/relationships/hyperlink" Target="https://psychandneuro.duke.edu/people/scott-huettel" TargetMode="External"/><Relationship Id="rId19" Type="http://schemas.openxmlformats.org/officeDocument/2006/relationships/hyperlink" Target="https://psychandneuro.duke.edu/people/elizabeth-j-marsh" TargetMode="External"/><Relationship Id="rId18" Type="http://schemas.openxmlformats.org/officeDocument/2006/relationships/hyperlink" Target="https://psychandneuro.duke.edu/people/kevin-s-labar" TargetMode="External"/></Relationships>
</file>

<file path=ppt/notesSlides/_rels/notesSlide15.xml.rels><?xml version="1.0" encoding="UTF-8" standalone="yes"?><Relationships xmlns="http://schemas.openxmlformats.org/package/2006/relationships"><Relationship Id="rId20" Type="http://schemas.openxmlformats.org/officeDocument/2006/relationships/hyperlink" Target="https://psychandneuro.duke.edu/people/elizabeth-j-marsh" TargetMode="External"/><Relationship Id="rId22" Type="http://schemas.openxmlformats.org/officeDocument/2006/relationships/hyperlink" Target="https://psychandneuro.duke.edu/people/jan-tobias-overath" TargetMode="External"/><Relationship Id="rId21" Type="http://schemas.openxmlformats.org/officeDocument/2006/relationships/hyperlink" Target="https://psychandneuro.duke.edu/people/jan-tobias-overath" TargetMode="External"/><Relationship Id="rId24" Type="http://schemas.openxmlformats.org/officeDocument/2006/relationships/hyperlink" Target="https://psychandneuro.duke.edu/people/david-c-rubin" TargetMode="External"/><Relationship Id="rId23" Type="http://schemas.openxmlformats.org/officeDocument/2006/relationships/hyperlink" Target="https://psychandneuro.duke.edu/people/david-c-rubin" TargetMode="External"/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sychandneuro.duke.edu/graduate/ccn" TargetMode="External"/><Relationship Id="rId3" Type="http://schemas.openxmlformats.org/officeDocument/2006/relationships/hyperlink" Target="https://psychandneuro.duke.edu/people/rachel-alison-adcock" TargetMode="External"/><Relationship Id="rId4" Type="http://schemas.openxmlformats.org/officeDocument/2006/relationships/hyperlink" Target="https://psychandneuro.duke.edu/people/rachel-alison-adcock" TargetMode="External"/><Relationship Id="rId9" Type="http://schemas.openxmlformats.org/officeDocument/2006/relationships/hyperlink" Target="https://psychandneuro.duke.edu/people/tobias-egner" TargetMode="External"/><Relationship Id="rId26" Type="http://schemas.openxmlformats.org/officeDocument/2006/relationships/hyperlink" Target="https://scholars.duke.edu/person/GREGORY.SAMANEZ-LARKIN" TargetMode="External"/><Relationship Id="rId25" Type="http://schemas.openxmlformats.org/officeDocument/2006/relationships/hyperlink" Target="https://scholars.duke.edu/person/GREGORY.SAMANEZ-LARKIN" TargetMode="External"/><Relationship Id="rId28" Type="http://schemas.openxmlformats.org/officeDocument/2006/relationships/hyperlink" Target="https://psychandneuro.duke.edu/people/paul-seli" TargetMode="External"/><Relationship Id="rId27" Type="http://schemas.openxmlformats.org/officeDocument/2006/relationships/hyperlink" Target="https://psychandneuro.duke.edu/people/paul-seli" TargetMode="External"/><Relationship Id="rId5" Type="http://schemas.openxmlformats.org/officeDocument/2006/relationships/hyperlink" Target="https://psychandneuro.duke.edu/people/elika-bergelson" TargetMode="External"/><Relationship Id="rId6" Type="http://schemas.openxmlformats.org/officeDocument/2006/relationships/hyperlink" Target="https://psychandneuro.duke.edu/people/elika-bergelson" TargetMode="External"/><Relationship Id="rId29" Type="http://schemas.openxmlformats.org/officeDocument/2006/relationships/hyperlink" Target="https://psychandneuro.duke.edu/people/marty-g-woldorff" TargetMode="External"/><Relationship Id="rId7" Type="http://schemas.openxmlformats.org/officeDocument/2006/relationships/hyperlink" Target="https://psychandneuro.duke.edu/people/roberto-cabeza" TargetMode="External"/><Relationship Id="rId8" Type="http://schemas.openxmlformats.org/officeDocument/2006/relationships/hyperlink" Target="https://psychandneuro.duke.edu/people/roberto-cabeza" TargetMode="External"/><Relationship Id="rId31" Type="http://schemas.openxmlformats.org/officeDocument/2006/relationships/hyperlink" Target="https://www.neuro.duke.edu/people/faculty/john-pearson" TargetMode="External"/><Relationship Id="rId30" Type="http://schemas.openxmlformats.org/officeDocument/2006/relationships/hyperlink" Target="https://psychandneuro.duke.edu/people/marty-g-woldorff" TargetMode="External"/><Relationship Id="rId11" Type="http://schemas.openxmlformats.org/officeDocument/2006/relationships/hyperlink" Target="https://psychandneuro.duke.edu/people/jennifer-m-groh" TargetMode="External"/><Relationship Id="rId10" Type="http://schemas.openxmlformats.org/officeDocument/2006/relationships/hyperlink" Target="https://psychandneuro.duke.edu/people/tobias-egner" TargetMode="External"/><Relationship Id="rId13" Type="http://schemas.openxmlformats.org/officeDocument/2006/relationships/hyperlink" Target="https://psychandneuro.duke.edu/people/ahmad-hariri" TargetMode="External"/><Relationship Id="rId12" Type="http://schemas.openxmlformats.org/officeDocument/2006/relationships/hyperlink" Target="https://psychandneuro.duke.edu/people/jennifer-m-groh" TargetMode="External"/><Relationship Id="rId15" Type="http://schemas.openxmlformats.org/officeDocument/2006/relationships/hyperlink" Target="https://psychandneuro.duke.edu/people/scott-huettel" TargetMode="External"/><Relationship Id="rId14" Type="http://schemas.openxmlformats.org/officeDocument/2006/relationships/hyperlink" Target="https://psychandneuro.duke.edu/people/ahmad-hariri" TargetMode="External"/><Relationship Id="rId17" Type="http://schemas.openxmlformats.org/officeDocument/2006/relationships/hyperlink" Target="https://psychandneuro.duke.edu/people/kevin-s-labar" TargetMode="External"/><Relationship Id="rId16" Type="http://schemas.openxmlformats.org/officeDocument/2006/relationships/hyperlink" Target="https://psychandneuro.duke.edu/people/scott-huettel" TargetMode="External"/><Relationship Id="rId19" Type="http://schemas.openxmlformats.org/officeDocument/2006/relationships/hyperlink" Target="https://psychandneuro.duke.edu/people/elizabeth-j-marsh" TargetMode="External"/><Relationship Id="rId18" Type="http://schemas.openxmlformats.org/officeDocument/2006/relationships/hyperlink" Target="https://psychandneuro.duke.edu/people/kevin-s-labar" TargetMode="Externa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c55df27b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c55df27b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c55df27b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c55df27b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c55df27b4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c55df27b4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https://psychandneuro.duke.edu/graduate/ccn</a:t>
            </a:r>
            <a:endParaRPr>
              <a:solidFill>
                <a:schemeClr val="dk1"/>
              </a:solidFill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Alison Adcock</a:t>
            </a:r>
            <a:endParaRPr u="sng">
              <a:solidFill>
                <a:schemeClr val="hlink"/>
              </a:solidFill>
              <a:hlinkClick r:id="rId4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Elika Bergelson</a:t>
            </a:r>
            <a:endParaRPr u="sng">
              <a:solidFill>
                <a:schemeClr val="hlink"/>
              </a:solidFill>
              <a:hlinkClick r:id="rId6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Roberto Cabeza</a:t>
            </a:r>
            <a:endParaRPr u="sng">
              <a:solidFill>
                <a:schemeClr val="hlink"/>
              </a:solidFill>
              <a:hlinkClick r:id="rId8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9"/>
              </a:rPr>
              <a:t>Tobias Egner</a:t>
            </a:r>
            <a:endParaRPr u="sng">
              <a:solidFill>
                <a:schemeClr val="hlink"/>
              </a:solidFill>
              <a:hlinkClick r:id="rId10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11"/>
              </a:rPr>
              <a:t>Jennifer Groh</a:t>
            </a:r>
            <a:endParaRPr u="sng">
              <a:solidFill>
                <a:schemeClr val="hlink"/>
              </a:solidFill>
              <a:hlinkClick r:id="rId12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13"/>
              </a:rPr>
              <a:t>Ahmad Hariri</a:t>
            </a:r>
            <a:endParaRPr u="sng">
              <a:solidFill>
                <a:schemeClr val="hlink"/>
              </a:solidFill>
              <a:hlinkClick r:id="rId14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15"/>
              </a:rPr>
              <a:t>Scott Huettel</a:t>
            </a:r>
            <a:endParaRPr u="sng">
              <a:solidFill>
                <a:schemeClr val="hlink"/>
              </a:solidFill>
              <a:hlinkClick r:id="rId16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17"/>
              </a:rPr>
              <a:t>Kevin LaBar</a:t>
            </a:r>
            <a:endParaRPr u="sng">
              <a:solidFill>
                <a:schemeClr val="hlink"/>
              </a:solidFill>
              <a:hlinkClick r:id="rId18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19"/>
              </a:rPr>
              <a:t>Elizabeth Marsh</a:t>
            </a:r>
            <a:endParaRPr u="sng">
              <a:solidFill>
                <a:schemeClr val="hlink"/>
              </a:solidFill>
              <a:hlinkClick r:id="rId20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21"/>
              </a:rPr>
              <a:t>Tobias Overath</a:t>
            </a:r>
            <a:endParaRPr u="sng">
              <a:solidFill>
                <a:schemeClr val="hlink"/>
              </a:solidFill>
              <a:hlinkClick r:id="rId22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23"/>
              </a:rPr>
              <a:t>David Rubin</a:t>
            </a:r>
            <a:endParaRPr u="sng">
              <a:solidFill>
                <a:schemeClr val="hlink"/>
              </a:solidFill>
              <a:hlinkClick r:id="rId24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25"/>
              </a:rPr>
              <a:t>Gregory Samanez-Larkin</a:t>
            </a:r>
            <a:endParaRPr u="sng">
              <a:solidFill>
                <a:schemeClr val="hlink"/>
              </a:solidFill>
              <a:hlinkClick r:id="rId26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27"/>
              </a:rPr>
              <a:t>Paul Seli</a:t>
            </a:r>
            <a:endParaRPr u="sng">
              <a:solidFill>
                <a:schemeClr val="hlink"/>
              </a:solidFill>
              <a:hlinkClick r:id="rId28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29"/>
              </a:rPr>
              <a:t>Marty Woldorff</a:t>
            </a:r>
            <a:endParaRPr u="sng">
              <a:solidFill>
                <a:schemeClr val="hlink"/>
              </a:solidFill>
              <a:hlinkClick r:id="rId30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31"/>
              </a:rPr>
              <a:t>https://www.neuro.duke.edu/people/faculty/john-pearson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Bridgette + John not in the “direct” P&amp;N cog component but have related papers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c55df27b4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c55df27b4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https://psychandneuro.duke.edu/graduate/ccn</a:t>
            </a:r>
            <a:endParaRPr>
              <a:solidFill>
                <a:schemeClr val="dk1"/>
              </a:solidFill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Alison Adcock</a:t>
            </a:r>
            <a:endParaRPr u="sng">
              <a:solidFill>
                <a:schemeClr val="hlink"/>
              </a:solidFill>
              <a:hlinkClick r:id="rId4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Elika Bergelson</a:t>
            </a:r>
            <a:endParaRPr u="sng">
              <a:solidFill>
                <a:schemeClr val="hlink"/>
              </a:solidFill>
              <a:hlinkClick r:id="rId6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Roberto Cabeza</a:t>
            </a:r>
            <a:endParaRPr u="sng">
              <a:solidFill>
                <a:schemeClr val="hlink"/>
              </a:solidFill>
              <a:hlinkClick r:id="rId8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9"/>
              </a:rPr>
              <a:t>Tobias Egner</a:t>
            </a:r>
            <a:endParaRPr u="sng">
              <a:solidFill>
                <a:schemeClr val="hlink"/>
              </a:solidFill>
              <a:hlinkClick r:id="rId10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11"/>
              </a:rPr>
              <a:t>Jennifer Groh</a:t>
            </a:r>
            <a:endParaRPr u="sng">
              <a:solidFill>
                <a:schemeClr val="hlink"/>
              </a:solidFill>
              <a:hlinkClick r:id="rId12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13"/>
              </a:rPr>
              <a:t>Ahmad Hariri</a:t>
            </a:r>
            <a:endParaRPr u="sng">
              <a:solidFill>
                <a:schemeClr val="hlink"/>
              </a:solidFill>
              <a:hlinkClick r:id="rId14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15"/>
              </a:rPr>
              <a:t>Scott Huettel</a:t>
            </a:r>
            <a:endParaRPr u="sng">
              <a:solidFill>
                <a:schemeClr val="hlink"/>
              </a:solidFill>
              <a:hlinkClick r:id="rId16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17"/>
              </a:rPr>
              <a:t>Kevin LaBar</a:t>
            </a:r>
            <a:endParaRPr u="sng">
              <a:solidFill>
                <a:schemeClr val="hlink"/>
              </a:solidFill>
              <a:hlinkClick r:id="rId18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19"/>
              </a:rPr>
              <a:t>Elizabeth Marsh</a:t>
            </a:r>
            <a:endParaRPr u="sng">
              <a:solidFill>
                <a:schemeClr val="hlink"/>
              </a:solidFill>
              <a:hlinkClick r:id="rId20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21"/>
              </a:rPr>
              <a:t>Tobias Overath</a:t>
            </a:r>
            <a:endParaRPr u="sng">
              <a:solidFill>
                <a:schemeClr val="hlink"/>
              </a:solidFill>
              <a:hlinkClick r:id="rId22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23"/>
              </a:rPr>
              <a:t>David Rubin</a:t>
            </a:r>
            <a:endParaRPr u="sng">
              <a:solidFill>
                <a:schemeClr val="hlink"/>
              </a:solidFill>
              <a:hlinkClick r:id="rId24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25"/>
              </a:rPr>
              <a:t>Gregory Samanez-Larkin</a:t>
            </a:r>
            <a:endParaRPr u="sng">
              <a:solidFill>
                <a:schemeClr val="hlink"/>
              </a:solidFill>
              <a:hlinkClick r:id="rId26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27"/>
              </a:rPr>
              <a:t>Paul Seli</a:t>
            </a:r>
            <a:endParaRPr u="sng">
              <a:solidFill>
                <a:schemeClr val="hlink"/>
              </a:solidFill>
              <a:hlinkClick r:id="rId28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29"/>
              </a:rPr>
              <a:t>Marty Woldorff</a:t>
            </a:r>
            <a:endParaRPr u="sng">
              <a:solidFill>
                <a:schemeClr val="hlink"/>
              </a:solidFill>
              <a:hlinkClick r:id="rId30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31"/>
              </a:rPr>
              <a:t>https://www.neuro.duke.edu/people/faculty/john-pearson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Bridgette + John not in the “direct” P&amp;N cog component but have related papers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c55df27b4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c55df27b4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https://psychandneuro.duke.edu/graduate/ccn</a:t>
            </a:r>
            <a:endParaRPr>
              <a:solidFill>
                <a:schemeClr val="dk1"/>
              </a:solidFill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Alison Adcock</a:t>
            </a:r>
            <a:endParaRPr u="sng">
              <a:solidFill>
                <a:schemeClr val="hlink"/>
              </a:solidFill>
              <a:hlinkClick r:id="rId4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Elika Bergelson</a:t>
            </a:r>
            <a:endParaRPr u="sng">
              <a:solidFill>
                <a:schemeClr val="hlink"/>
              </a:solidFill>
              <a:hlinkClick r:id="rId6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Roberto Cabeza</a:t>
            </a:r>
            <a:endParaRPr u="sng">
              <a:solidFill>
                <a:schemeClr val="hlink"/>
              </a:solidFill>
              <a:hlinkClick r:id="rId8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9"/>
              </a:rPr>
              <a:t>Tobias Egner</a:t>
            </a:r>
            <a:endParaRPr u="sng">
              <a:solidFill>
                <a:schemeClr val="hlink"/>
              </a:solidFill>
              <a:hlinkClick r:id="rId10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11"/>
              </a:rPr>
              <a:t>Jennifer Groh</a:t>
            </a:r>
            <a:endParaRPr u="sng">
              <a:solidFill>
                <a:schemeClr val="hlink"/>
              </a:solidFill>
              <a:hlinkClick r:id="rId12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13"/>
              </a:rPr>
              <a:t>Ahmad Hariri</a:t>
            </a:r>
            <a:endParaRPr u="sng">
              <a:solidFill>
                <a:schemeClr val="hlink"/>
              </a:solidFill>
              <a:hlinkClick r:id="rId14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15"/>
              </a:rPr>
              <a:t>Scott Huettel</a:t>
            </a:r>
            <a:endParaRPr u="sng">
              <a:solidFill>
                <a:schemeClr val="hlink"/>
              </a:solidFill>
              <a:hlinkClick r:id="rId16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17"/>
              </a:rPr>
              <a:t>Kevin LaBar</a:t>
            </a:r>
            <a:endParaRPr u="sng">
              <a:solidFill>
                <a:schemeClr val="hlink"/>
              </a:solidFill>
              <a:hlinkClick r:id="rId18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19"/>
              </a:rPr>
              <a:t>Elizabeth Marsh</a:t>
            </a:r>
            <a:endParaRPr u="sng">
              <a:solidFill>
                <a:schemeClr val="hlink"/>
              </a:solidFill>
              <a:hlinkClick r:id="rId20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21"/>
              </a:rPr>
              <a:t>Tobias Overath</a:t>
            </a:r>
            <a:endParaRPr u="sng">
              <a:solidFill>
                <a:schemeClr val="hlink"/>
              </a:solidFill>
              <a:hlinkClick r:id="rId22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23"/>
              </a:rPr>
              <a:t>David Rubin</a:t>
            </a:r>
            <a:endParaRPr u="sng">
              <a:solidFill>
                <a:schemeClr val="hlink"/>
              </a:solidFill>
              <a:hlinkClick r:id="rId24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25"/>
              </a:rPr>
              <a:t>Gregory Samanez-Larkin</a:t>
            </a:r>
            <a:endParaRPr u="sng">
              <a:solidFill>
                <a:schemeClr val="hlink"/>
              </a:solidFill>
              <a:hlinkClick r:id="rId26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27"/>
              </a:rPr>
              <a:t>Paul Seli</a:t>
            </a:r>
            <a:endParaRPr u="sng">
              <a:solidFill>
                <a:schemeClr val="hlink"/>
              </a:solidFill>
              <a:hlinkClick r:id="rId28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29"/>
              </a:rPr>
              <a:t>Marty Woldorff</a:t>
            </a:r>
            <a:endParaRPr u="sng">
              <a:solidFill>
                <a:schemeClr val="hlink"/>
              </a:solidFill>
              <a:hlinkClick r:id="rId30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31"/>
              </a:rPr>
              <a:t>https://www.neuro.duke.edu/people/faculty/john-pearson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Bridgette + John not in the “direct” P&amp;N cog component but have related papers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c55df27b4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c55df27b4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https://psychandneuro.duke.edu/graduate/ccn</a:t>
            </a:r>
            <a:endParaRPr>
              <a:solidFill>
                <a:schemeClr val="dk1"/>
              </a:solidFill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Alison Adcock</a:t>
            </a:r>
            <a:endParaRPr u="sng">
              <a:solidFill>
                <a:schemeClr val="hlink"/>
              </a:solidFill>
              <a:hlinkClick r:id="rId4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Elika Bergelson</a:t>
            </a:r>
            <a:endParaRPr u="sng">
              <a:solidFill>
                <a:schemeClr val="hlink"/>
              </a:solidFill>
              <a:hlinkClick r:id="rId6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Roberto Cabeza</a:t>
            </a:r>
            <a:endParaRPr u="sng">
              <a:solidFill>
                <a:schemeClr val="hlink"/>
              </a:solidFill>
              <a:hlinkClick r:id="rId8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9"/>
              </a:rPr>
              <a:t>Tobias Egner</a:t>
            </a:r>
            <a:endParaRPr u="sng">
              <a:solidFill>
                <a:schemeClr val="hlink"/>
              </a:solidFill>
              <a:hlinkClick r:id="rId10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11"/>
              </a:rPr>
              <a:t>Jennifer Groh</a:t>
            </a:r>
            <a:endParaRPr u="sng">
              <a:solidFill>
                <a:schemeClr val="hlink"/>
              </a:solidFill>
              <a:hlinkClick r:id="rId12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13"/>
              </a:rPr>
              <a:t>Ahmad Hariri</a:t>
            </a:r>
            <a:endParaRPr u="sng">
              <a:solidFill>
                <a:schemeClr val="hlink"/>
              </a:solidFill>
              <a:hlinkClick r:id="rId14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15"/>
              </a:rPr>
              <a:t>Scott Huettel</a:t>
            </a:r>
            <a:endParaRPr u="sng">
              <a:solidFill>
                <a:schemeClr val="hlink"/>
              </a:solidFill>
              <a:hlinkClick r:id="rId16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17"/>
              </a:rPr>
              <a:t>Kevin LaBar</a:t>
            </a:r>
            <a:endParaRPr u="sng">
              <a:solidFill>
                <a:schemeClr val="hlink"/>
              </a:solidFill>
              <a:hlinkClick r:id="rId18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19"/>
              </a:rPr>
              <a:t>Elizabeth Marsh</a:t>
            </a:r>
            <a:endParaRPr u="sng">
              <a:solidFill>
                <a:schemeClr val="hlink"/>
              </a:solidFill>
              <a:hlinkClick r:id="rId20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21"/>
              </a:rPr>
              <a:t>Tobias Overath</a:t>
            </a:r>
            <a:endParaRPr u="sng">
              <a:solidFill>
                <a:schemeClr val="hlink"/>
              </a:solidFill>
              <a:hlinkClick r:id="rId22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23"/>
              </a:rPr>
              <a:t>David Rubin</a:t>
            </a:r>
            <a:endParaRPr u="sng">
              <a:solidFill>
                <a:schemeClr val="hlink"/>
              </a:solidFill>
              <a:hlinkClick r:id="rId24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25"/>
              </a:rPr>
              <a:t>Gregory Samanez-Larkin</a:t>
            </a:r>
            <a:endParaRPr u="sng">
              <a:solidFill>
                <a:schemeClr val="hlink"/>
              </a:solidFill>
              <a:hlinkClick r:id="rId26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27"/>
              </a:rPr>
              <a:t>Paul Seli</a:t>
            </a:r>
            <a:endParaRPr u="sng">
              <a:solidFill>
                <a:schemeClr val="hlink"/>
              </a:solidFill>
              <a:hlinkClick r:id="rId28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29"/>
              </a:rPr>
              <a:t>Marty Woldorff</a:t>
            </a:r>
            <a:endParaRPr u="sng">
              <a:solidFill>
                <a:schemeClr val="hlink"/>
              </a:solidFill>
              <a:hlinkClick r:id="rId30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1"/>
              </a:rPr>
              <a:t>https://www.neuro.duke.edu/people/faculty/john-pearson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Bridgette + John not in the “direct” P&amp;N cog component but have related papers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c55df27b4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c55df27b4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from Day 1 pptx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c55df27b4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c55df27b4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c55df27b4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c55df27b4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c55df27b4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c55df27b4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c55df27b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c55df27b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-paper tried to replicate Oppenheimer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-Oppenheimer study discusses how students who write by hand do better on factual &amp; conceptual tests of knowledge; 2014 - and people have used this as justification for banning laptops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-Study tried replicating this effect; found that they did better on factual knowledge, BUT couldn’t replicate the ‘conceptual knowledge’ compoennt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-Meta-analysis in new study showing a small, statistically insignificant increase in test performance for those who took longhand notes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-Perhaps the differences between the styles is due to how much time elapses by taking notes / end of lecture and start of an exam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-Perhaps the benefit is from what people do with the notes later on and not the encoding stage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-context matters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c55df27b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c55df27b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-On a test following the lecture, 17% worse when in view of multitasking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-Second study: multitaskers did worse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-Students who engaged in multitasking wrote it would hinder their learning a fair bit, but shouldn’t hinder their peers much.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-Students in view of multitasking also thought it would barely hinder their own learning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-study 1 about people completing side tasks like “what’s on channel 3 tonight at 10 pm?” half the people are multitasking and the other half are not intentionally multitasking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-primary measure of learning: 4-option MC comprehension test w/ 20 questions on simple knowledge and 20 questions w/ applying the knowledge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-how did they know whether the task was done the way they wanted? Fidelity measures: notes for the 2 groups, the person observing from back of class, and discarded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-scored 11% less on the post-lecture test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-in study 2: scored 17% less on the test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-study 2 involved the confederates who were 45 degrees angled to the person in view of the laptop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-didn’t diminish quality of note-taking, but leads to differences in this comprehension test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-in the discussion, they mention the same metacognition component about how we’re not really aware of multitasking affecting others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MILITARY ACADEMY: randomized control trial of Econ 101 where some classrooms allowed laptops, some did not; laptop classes did 0.17 SD worse than classes that didn’t allow laptops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c55df27b4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c55df27b4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-Intro Psych course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-students logging into proxy server, knew they’d be monitored; didn’t differ on average from how they used internet elsewhere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-average duration online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-average number of requests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-categorized the content of the site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-self-reported internet use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-classroom performance (cumulative final exam)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-ACT score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-when controlling for ACT, motivation, and interest, doesn’t explain the full relationship between internet use &amp; final exam grade (i.e., the latter contributes at least 5% of the variance)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-not due to idea that higher ACT scores = better multitaskers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-relationship between laptop use and exam score twice as large for students with high ACT vs. low ACT scores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-specific types of internet use: social media &amp; video sites that were worse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-in this case, students were actually accurate in saying that laptop use had a disruptive effect on their learning (those who said that = did actually do worse… but they already knew their scores at that time)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-students actually accurate in estimates spent online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c55df27b4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c55df27b4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c55df27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c55df27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c55df27b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c55df27b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21425" y="2838935"/>
            <a:ext cx="5216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lor background">
  <p:cSld name="BLANK_1">
    <p:bg>
      <p:bgPr>
        <a:solidFill>
          <a:srgbClr val="2185C5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8480575" y="47731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6" name="Google Shape;86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" name="Google Shape;19;p3"/>
          <p:cNvSpPr/>
          <p:nvPr/>
        </p:nvSpPr>
        <p:spPr>
          <a:xfrm>
            <a:off x="3047704" y="3992850"/>
            <a:ext cx="3047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6096271" y="3992850"/>
            <a:ext cx="3047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idx="1" type="body"/>
          </p:nvPr>
        </p:nvSpPr>
        <p:spPr>
          <a:xfrm>
            <a:off x="1710425" y="2161800"/>
            <a:ext cx="57237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Char char="▷"/>
              <a:defRPr i="1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indent="-342900" lvl="3" marL="18288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4pPr>
            <a:lvl5pPr indent="-342900" lvl="4" marL="22860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5pPr>
            <a:lvl6pPr indent="-342900" lvl="5" marL="2743200" rtl="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6pPr>
            <a:lvl7pPr indent="-342900" lvl="6" marL="32004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7pPr>
            <a:lvl8pPr indent="-342900" lvl="7" marL="36576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8pPr>
            <a:lvl9pPr indent="-342900" lvl="8" marL="41148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9pPr>
          </a:lstStyle>
          <a:p/>
        </p:txBody>
      </p:sp>
      <p:sp>
        <p:nvSpPr>
          <p:cNvPr id="25" name="Google Shape;25;p4"/>
          <p:cNvSpPr txBox="1"/>
          <p:nvPr/>
        </p:nvSpPr>
        <p:spPr>
          <a:xfrm>
            <a:off x="3593400" y="1181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97ABBC"/>
                </a:solidFill>
              </a:rPr>
              <a:t>“</a:t>
            </a:r>
            <a:endParaRPr b="1" sz="9600">
              <a:solidFill>
                <a:srgbClr val="97ABBC"/>
              </a:solidFill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5723283" y="1599675"/>
            <a:ext cx="17103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7434177" y="1599675"/>
            <a:ext cx="17103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0" y="1599675"/>
            <a:ext cx="17103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1710425" y="1599675"/>
            <a:ext cx="17103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▷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480575" y="47731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▷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2" type="body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▷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p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6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8480575" y="47731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893700" y="1200150"/>
            <a:ext cx="2371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1" name="Google Shape;51;p7"/>
          <p:cNvSpPr txBox="1"/>
          <p:nvPr>
            <p:ph idx="2" type="body"/>
          </p:nvPr>
        </p:nvSpPr>
        <p:spPr>
          <a:xfrm>
            <a:off x="3386404" y="1200150"/>
            <a:ext cx="2371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2" name="Google Shape;52;p7"/>
          <p:cNvSpPr txBox="1"/>
          <p:nvPr>
            <p:ph idx="3" type="body"/>
          </p:nvPr>
        </p:nvSpPr>
        <p:spPr>
          <a:xfrm>
            <a:off x="5879107" y="1200150"/>
            <a:ext cx="2371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3" name="Google Shape;53;p7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7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7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7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8480575" y="47731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0" name="Google Shape;60;p8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8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8480575" y="47731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idx="1" type="body"/>
          </p:nvPr>
        </p:nvSpPr>
        <p:spPr>
          <a:xfrm>
            <a:off x="893700" y="4649963"/>
            <a:ext cx="6462600" cy="35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Clr>
                <a:srgbClr val="2185C5"/>
              </a:buClr>
              <a:buSzPts val="1400"/>
              <a:buNone/>
              <a:defRPr sz="1400">
                <a:solidFill>
                  <a:srgbClr val="2185C5"/>
                </a:solidFill>
              </a:defRPr>
            </a:lvl1pPr>
          </a:lstStyle>
          <a:p/>
        </p:txBody>
      </p:sp>
      <p:sp>
        <p:nvSpPr>
          <p:cNvPr id="67" name="Google Shape;67;p9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9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9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9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8480575" y="47731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2185C5"/>
                </a:solidFill>
              </a:defRPr>
            </a:lvl1pPr>
            <a:lvl2pPr lvl="1">
              <a:buNone/>
              <a:defRPr>
                <a:solidFill>
                  <a:srgbClr val="2185C5"/>
                </a:solidFill>
              </a:defRPr>
            </a:lvl2pPr>
            <a:lvl3pPr lvl="2">
              <a:buNone/>
              <a:defRPr>
                <a:solidFill>
                  <a:srgbClr val="2185C5"/>
                </a:solidFill>
              </a:defRPr>
            </a:lvl3pPr>
            <a:lvl4pPr lvl="3">
              <a:buNone/>
              <a:defRPr>
                <a:solidFill>
                  <a:srgbClr val="2185C5"/>
                </a:solidFill>
              </a:defRPr>
            </a:lvl4pPr>
            <a:lvl5pPr lvl="4">
              <a:buNone/>
              <a:defRPr>
                <a:solidFill>
                  <a:srgbClr val="2185C5"/>
                </a:solidFill>
              </a:defRPr>
            </a:lvl5pPr>
            <a:lvl6pPr lvl="5">
              <a:buNone/>
              <a:defRPr>
                <a:solidFill>
                  <a:srgbClr val="2185C5"/>
                </a:solidFill>
              </a:defRPr>
            </a:lvl6pPr>
            <a:lvl7pPr lvl="6">
              <a:buNone/>
              <a:defRPr>
                <a:solidFill>
                  <a:srgbClr val="2185C5"/>
                </a:solidFill>
              </a:defRPr>
            </a:lvl7pPr>
            <a:lvl8pPr lvl="7">
              <a:buNone/>
              <a:defRPr>
                <a:solidFill>
                  <a:srgbClr val="2185C5"/>
                </a:solidFill>
              </a:defRPr>
            </a:lvl8pPr>
            <a:lvl9pPr lvl="8">
              <a:buNone/>
              <a:defRPr>
                <a:solidFill>
                  <a:srgbClr val="2185C5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0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0"/>
          <p:cNvSpPr txBox="1"/>
          <p:nvPr>
            <p:ph idx="12" type="sldNum"/>
          </p:nvPr>
        </p:nvSpPr>
        <p:spPr>
          <a:xfrm>
            <a:off x="8480575" y="47731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75" y="47731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Relationship Id="rId6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tinyurl.com/SamfordStudy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>
            <p:ph type="ctrTitle"/>
          </p:nvPr>
        </p:nvSpPr>
        <p:spPr>
          <a:xfrm>
            <a:off x="721425" y="2838935"/>
            <a:ext cx="5216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/>
              <a:t>PSY102: Introduction to Cognitive Psychology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ECEFD"/>
                </a:solidFill>
              </a:rPr>
              <a:t>Day 27 (06/21/19): Education II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Real-world applications</a:t>
            </a:r>
            <a:endParaRPr/>
          </a:p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401050" y="840200"/>
            <a:ext cx="84621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▷"/>
            </a:pPr>
            <a:r>
              <a:rPr lang="en" sz="1600"/>
              <a:t>LTM: Structure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We cluster our memories in time; how is memory organized generally?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▷"/>
            </a:pPr>
            <a:r>
              <a:rPr lang="en" sz="1600"/>
              <a:t>LTM: Processes &amp; Mechanisms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Study tips &amp; what improves your memory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Can we reconsolidate some memories? </a:t>
            </a:r>
            <a:r>
              <a:rPr lang="en" sz="1600"/>
              <a:t>Propranolol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▷"/>
            </a:pPr>
            <a:r>
              <a:rPr lang="en" sz="1600"/>
              <a:t>Autobiographical Memory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Fictional first memories, flashbulb memories, emotion effect on memory, “what if” on our own memories, how people differ in the level of details in their memory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▷"/>
            </a:pPr>
            <a:r>
              <a:rPr lang="en" sz="1600"/>
              <a:t>Knowledge / Categorization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Concept map &amp; how we categorize new objects we encounter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▷"/>
            </a:pPr>
            <a:r>
              <a:rPr lang="en" sz="1600"/>
              <a:t>Decision-making, Cognitive Biases, Motivated Reasoning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Why it’s so hard to progress on some social issues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Logical fallacies in our own decision-making processes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How our fallacies impact our judicial system &amp; how </a:t>
            </a:r>
            <a:r>
              <a:rPr lang="en" sz="1600"/>
              <a:t>arbitrary</a:t>
            </a:r>
            <a:r>
              <a:rPr lang="en" sz="1600"/>
              <a:t> social norms impact our decisions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How we can change people’s minds &amp; why they might not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Real-world applications</a:t>
            </a:r>
            <a:endParaRPr/>
          </a:p>
        </p:txBody>
      </p:sp>
      <p:sp>
        <p:nvSpPr>
          <p:cNvPr id="156" name="Google Shape;156;p23"/>
          <p:cNvSpPr txBox="1"/>
          <p:nvPr>
            <p:ph idx="1" type="body"/>
          </p:nvPr>
        </p:nvSpPr>
        <p:spPr>
          <a:xfrm>
            <a:off x="893700" y="840200"/>
            <a:ext cx="8076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▷"/>
            </a:pPr>
            <a:r>
              <a:rPr lang="en" sz="1600"/>
              <a:t>False Memory &amp; Misinformation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Eyewitnesses are not reliable! Sleep deprivation! Misleading postevent info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Illusory truth, fluency, source misattribution, schemas &amp; scripts, fake news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▷"/>
            </a:pPr>
            <a:r>
              <a:rPr lang="en" sz="1600"/>
              <a:t>Collective Memory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Our collective memory as a nation and of WWII, what shapes societal identity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▷"/>
            </a:pPr>
            <a:r>
              <a:rPr lang="en" sz="1600"/>
              <a:t>Creativity &amp; Problem-Solving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What is creativity, and how does it interact with problem-solving?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▷"/>
            </a:pPr>
            <a:r>
              <a:rPr lang="en" sz="1600"/>
              <a:t>Learning &amp; Motivation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What makes us curious &amp; how does that impact our learning?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▷"/>
            </a:pPr>
            <a:r>
              <a:rPr lang="en" sz="1600"/>
              <a:t>Imagery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Tips on how to improve memory using imagery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▷"/>
            </a:pPr>
            <a:r>
              <a:rPr lang="en" sz="1600"/>
              <a:t>Education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Applying cog psych to study better (e.g., “gold standard” study strategies, strategies for self-control, purpose for learning, test-anxiety &amp; interventions aimed at student agency)! Laptop policies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Cog Psych At Duke</a:t>
            </a:r>
            <a:endParaRPr/>
          </a:p>
        </p:txBody>
      </p:sp>
      <p:pic>
        <p:nvPicPr>
          <p:cNvPr id="162" name="Google Shape;1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5788"/>
            <a:ext cx="2117858" cy="3775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2658" y="1215788"/>
            <a:ext cx="2013500" cy="3775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88558" y="1215788"/>
            <a:ext cx="2044236" cy="3775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85194" y="1215788"/>
            <a:ext cx="2206406" cy="3643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Cog Psych at Duke</a:t>
            </a:r>
            <a:endParaRPr/>
          </a:p>
        </p:txBody>
      </p:sp>
      <p:pic>
        <p:nvPicPr>
          <p:cNvPr id="171" name="Google Shape;17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5788"/>
            <a:ext cx="2084473" cy="3775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9273" y="1215788"/>
            <a:ext cx="2046752" cy="3775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88426" y="1215788"/>
            <a:ext cx="3972715" cy="3775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Cog Psych at Duke</a:t>
            </a:r>
            <a:endParaRPr/>
          </a:p>
        </p:txBody>
      </p:sp>
      <p:pic>
        <p:nvPicPr>
          <p:cNvPr id="179" name="Google Shape;17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5788"/>
            <a:ext cx="2085411" cy="3775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0211" y="1215788"/>
            <a:ext cx="2181225" cy="355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3836" y="1215788"/>
            <a:ext cx="2153585" cy="3775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29821" y="1215788"/>
            <a:ext cx="1961779" cy="333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Cog Psych at Duke</a:t>
            </a:r>
            <a:endParaRPr/>
          </a:p>
        </p:txBody>
      </p:sp>
      <p:pic>
        <p:nvPicPr>
          <p:cNvPr id="188" name="Google Shape;18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63" y="1186263"/>
            <a:ext cx="2060835" cy="3775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5465" y="1186272"/>
            <a:ext cx="4792475" cy="20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08323" y="3355171"/>
            <a:ext cx="3972297" cy="1606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40341" y="1215788"/>
            <a:ext cx="1751259" cy="223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7"/>
          <p:cNvSpPr txBox="1"/>
          <p:nvPr/>
        </p:nvSpPr>
        <p:spPr>
          <a:xfrm>
            <a:off x="7268800" y="3549525"/>
            <a:ext cx="1749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John Pearson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/>
          <p:nvPr>
            <p:ph type="title"/>
          </p:nvPr>
        </p:nvSpPr>
        <p:spPr>
          <a:xfrm>
            <a:off x="893700" y="535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 from me:</a:t>
            </a:r>
            <a:endParaRPr/>
          </a:p>
        </p:txBody>
      </p:sp>
      <p:sp>
        <p:nvSpPr>
          <p:cNvPr id="198" name="Google Shape;198;p28"/>
          <p:cNvSpPr txBox="1"/>
          <p:nvPr>
            <p:ph idx="1" type="body"/>
          </p:nvPr>
        </p:nvSpPr>
        <p:spPr>
          <a:xfrm>
            <a:off x="893700" y="1068800"/>
            <a:ext cx="70044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▷Support for your success in the course</a:t>
            </a:r>
            <a:endParaRPr sz="24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○Background information</a:t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○Rigor</a:t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○Prompt replies (within 48 hours)</a:t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○Fair and useful feedback on writing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▷Maintain an engaging, enjoyable, and safe learning environment.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▷Assume best intent.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▷Resource for this class and beyond.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Rest of Class</a:t>
            </a:r>
            <a:endParaRPr/>
          </a:p>
        </p:txBody>
      </p:sp>
      <p:sp>
        <p:nvSpPr>
          <p:cNvPr id="204" name="Google Shape;204;p29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▷"/>
            </a:pPr>
            <a:r>
              <a:rPr lang="en"/>
              <a:t>Check your email for the Qualtrics survey link (this will give me the most thorough FB on class design)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▷"/>
            </a:pPr>
            <a:r>
              <a:rPr lang="en"/>
              <a:t>Once finished w/ Qualtrics, please fill out Duke Hub evals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▷"/>
            </a:pPr>
            <a:r>
              <a:rPr lang="en"/>
              <a:t>Then take Quiz 6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▷"/>
            </a:pPr>
            <a:r>
              <a:rPr lang="en"/>
              <a:t>Grab a sandwich at any time!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Goals + Agenda</a:t>
            </a:r>
            <a:endParaRPr/>
          </a:p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893700" y="1373600"/>
            <a:ext cx="73062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LO1: Continue to build a supportive classroom culture &amp; discuss science communication.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Critique videos on "How to Study" from a renowned educational psychologist, learning about education work + thinking about SciComm principles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LO2: Define, identify, and apply previous constructs that we have discussed in class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Quiz on previous material since last quiz: multiple choice &amp; short answers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LO3: Describe the basic findings from education research on multitasking.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Discuss the Oppenheimer &amp; military papers &amp; debate policy on banning laptops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How does this research relate to previously discussed work on real-life multitasking? Is there a better way of thinking about multitasking in the classroom?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Has anyone ever experienced the effects described here? How does this relate to concepts on shared attention?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Critiquing Videos on Learning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/>
              <a:t>Education is science communication, too</a:t>
            </a:r>
            <a:endParaRPr i="1" sz="2400"/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893700" y="1373600"/>
            <a:ext cx="72027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https://tinyurl.com/SamfordStudy</a:t>
            </a:r>
            <a:r>
              <a:rPr lang="en" sz="2400"/>
              <a:t> 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" sz="1800"/>
              <a:t>In teams, pick a video from this website. They all talk about how to learn better &amp; study tips that should be useful for you regardless (i.e., generalize beyond our classroom).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r>
              <a:rPr lang="en" sz="1800"/>
              <a:t>All videos between 5-9 minutes (most are ~7 min)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r>
              <a:rPr lang="en" sz="1800"/>
              <a:t>Watch &amp; critique the video, applying the SciComm principles you’ve learned this semester (e.g., identify audience)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r>
              <a:rPr lang="en" sz="1800"/>
              <a:t>What cognitive psychology principles is this video discussing? How might you reframe the material, if you were to film the video?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893700" y="206000"/>
            <a:ext cx="6906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Supiano et al. (2019): covering new replication of “Pen Is Mightier than Keyboard”</a:t>
            </a:r>
            <a:endParaRPr sz="2400"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▷"/>
            </a:pPr>
            <a:r>
              <a:rPr lang="en"/>
              <a:t>Is writing by hand better than taking notes on a computer?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Sana et al. (2013): Laptop use on multitaskers &amp; those nearby</a:t>
            </a:r>
            <a:endParaRPr sz="3000"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600" y="1175188"/>
            <a:ext cx="3419475" cy="272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5243" y="1208551"/>
            <a:ext cx="3515032" cy="272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893700" y="4164940"/>
            <a:ext cx="6462600" cy="6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" sz="1800"/>
              <a:t>Note that negative effects of laptop use reported in this study have been replicated in US military academy study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Ravizza et al. (2017): Laptop use in the classroom</a:t>
            </a:r>
            <a:endParaRPr sz="3000"/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215788"/>
            <a:ext cx="7620000" cy="36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893700" y="206000"/>
            <a:ext cx="7200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Most Accessible &amp; Interesting Articles</a:t>
            </a:r>
            <a:endParaRPr sz="3000"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284100" y="1373600"/>
            <a:ext cx="49938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Most Accessible:</a:t>
            </a:r>
            <a:endParaRPr sz="1400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▷"/>
            </a:pPr>
            <a:r>
              <a:rPr lang="en" sz="1400"/>
              <a:t>Collective Memory (n = 3; both articles; 5/5)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▷"/>
            </a:pPr>
            <a:r>
              <a:rPr lang="en" sz="1400"/>
              <a:t>Klein &amp; O’Brien (immediacy of judgments; optional; 5/5)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▷"/>
            </a:pPr>
            <a:r>
              <a:rPr lang="en" sz="1400"/>
              <a:t>MacCormack (hanger; 4.875/5)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▷"/>
            </a:pPr>
            <a:r>
              <a:rPr lang="en" sz="1400"/>
              <a:t>Levari (prevalence induced concept change; 4.83/5)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▷"/>
            </a:pPr>
            <a:r>
              <a:rPr lang="en" sz="1400"/>
              <a:t>Frenda (sleep deprivation &amp; false memory, 4.83/5)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Most Interesting:</a:t>
            </a:r>
            <a:endParaRPr sz="1400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▷"/>
            </a:pPr>
            <a:r>
              <a:rPr lang="en" sz="1400"/>
              <a:t>Pearson (moral judgments of guilt; 4.83/5)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▷"/>
            </a:pPr>
            <a:r>
              <a:rPr lang="en" sz="1400"/>
              <a:t>Hard (Intro psych; 4.8/5)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1400"/>
              <a:t>Applied: most interesting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1400"/>
              <a:t>Accessible</a:t>
            </a:r>
            <a:r>
              <a:rPr lang="en" sz="1400"/>
              <a:t>: </a:t>
            </a:r>
            <a:r>
              <a:rPr i="1" lang="en" sz="1400"/>
              <a:t>possibly correlated w/ length &amp; applied</a:t>
            </a:r>
            <a:r>
              <a:rPr lang="en" sz="1400"/>
              <a:t>?</a:t>
            </a:r>
            <a:endParaRPr sz="1400"/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0463" y="1301900"/>
            <a:ext cx="1952625" cy="369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4213" y="1325700"/>
            <a:ext cx="1933575" cy="36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Semester...</a:t>
            </a:r>
            <a:endParaRPr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893700" y="8401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▷"/>
            </a:pPr>
            <a:r>
              <a:rPr lang="en" sz="1600"/>
              <a:t>You read: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33 academic papers (3 optional)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5 textbook chapters (1, 2, 7 (LTM Processes), 9 (Knowledge/Categorization), 10 (Imagery))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20 science news papers (3 in class)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5 science summaries papers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1 comic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1 computer game/comic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▷"/>
            </a:pPr>
            <a:r>
              <a:rPr lang="en" sz="1600"/>
              <a:t>You listened to: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9 podcasts, 1 optional podcast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▷"/>
            </a:pPr>
            <a:r>
              <a:rPr lang="en" sz="1600"/>
              <a:t>You completed: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 Wikipedia Profile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 Duke Research Blog Post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 SciComm Pitch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 Science Summary Piece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6 Quizzes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Real-world applications</a:t>
            </a:r>
            <a:endParaRPr/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893700" y="8401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" sz="1800"/>
              <a:t>Perception</a:t>
            </a:r>
            <a:endParaRPr sz="18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Our eardrums move when our eyes move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The biggest theory of all: predictive coding</a:t>
            </a:r>
            <a:endParaRPr sz="17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r>
              <a:rPr lang="en" sz="1800"/>
              <a:t>Attention</a:t>
            </a:r>
            <a:endParaRPr sz="18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Multi-tasking while driving, studying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Visual search for TSA agents, detecting cancer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Stroop effect for detecting Cold War spies</a:t>
            </a:r>
            <a:endParaRPr sz="17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r>
              <a:rPr lang="en" sz="1800"/>
              <a:t>Emotion</a:t>
            </a:r>
            <a:endParaRPr sz="18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“Hanger”, emotion regulation, mood disorders, spontaneous emotion</a:t>
            </a:r>
            <a:endParaRPr sz="17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r>
              <a:rPr lang="en" sz="1800"/>
              <a:t>Language</a:t>
            </a:r>
            <a:endParaRPr sz="18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Decoding &amp; synthesizing speech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Predicting a baby’s first word &amp; vocabulary size</a:t>
            </a:r>
            <a:endParaRPr sz="17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r>
              <a:rPr lang="en" sz="1800"/>
              <a:t>Working Memory</a:t>
            </a:r>
            <a:endParaRPr sz="18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Brain training claims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