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7010400" cy="9296400"/>
  <p:embeddedFontLs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814" autoAdjust="0"/>
  </p:normalViewPr>
  <p:slideViewPr>
    <p:cSldViewPr snapToGrid="0">
      <p:cViewPr varScale="1">
        <p:scale>
          <a:sx n="69" d="100"/>
          <a:sy n="69" d="100"/>
        </p:scale>
        <p:origin x="281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syarxiv.com/s36e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elestekidd.com/papers/WadeKiddPBR2019.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watch?v=SwPPU5rU_o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eb.mit.edu/me-ugoffice/communication/writing_process.pdf"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erriam-webster.com/dictionary/curios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syarxiv.com/s36e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ciencedirect.com/science/article/pii/S0896627314008046"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orsinet.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triviaplaying.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syarxiv.com/undy4"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twitter.com/DLydonStaley/status/113734659009877606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9ab772644_0_4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9ab772644_0_4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t>
            </a:r>
            <a:r>
              <a:rPr lang="en">
                <a:solidFill>
                  <a:schemeClr val="dk1"/>
                </a:solidFill>
              </a:rPr>
              <a:t>We used a trivia paradigm in which children and adolescents (N = 60, 10 – 14 years) encoded trivia questions and answers associated with high or low curiosity. States of high pre-answer curiosity enhanced later memory for trivia answers in both children and adolescents. However, higher positive post-answer surprise enhanced memory for trivia answers beyond the effects of curiosity in adolescents, but not in children. These results suggest that curiosity and surprise have positive effects on learning and memory in childhood and adolescence, but might need to be harnessed in differential ways across child development to optimize learning”</a:t>
            </a:r>
            <a:endParaRPr>
              <a:solidFill>
                <a:schemeClr val="dk1"/>
              </a:solidFill>
            </a:endParaRPr>
          </a:p>
          <a:p>
            <a:pPr marL="0" indent="0">
              <a:buNone/>
            </a:pPr>
            <a:endParaRPr>
              <a:solidFill>
                <a:schemeClr val="dk1"/>
              </a:solidFill>
            </a:endParaRPr>
          </a:p>
          <a:p>
            <a:pPr marL="0" indent="0">
              <a:buNone/>
            </a:pPr>
            <a:r>
              <a:rPr lang="en" u="sng">
                <a:solidFill>
                  <a:schemeClr val="hlink"/>
                </a:solidFill>
                <a:hlinkClick r:id="rId3"/>
              </a:rPr>
              <a:t>https://psyarxiv.com/s36e5/</a:t>
            </a:r>
            <a:endParaRPr>
              <a:solidFill>
                <a:schemeClr val="dk1"/>
              </a:solidFill>
            </a:endParaRPr>
          </a:p>
          <a:p>
            <a:pPr marL="0" indent="0">
              <a:buNone/>
            </a:pPr>
            <a:endParaRPr>
              <a:solidFill>
                <a:schemeClr val="dk1"/>
              </a:solidFill>
            </a:endParaRPr>
          </a:p>
          <a:p>
            <a:pPr marL="0" indent="0">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ab772644_0_4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ab772644_0_4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ab772644_0_9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ab772644_0_9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ab772644_0_1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ab772644_0_1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9ab772644_0_5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9ab772644_0_5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lnSpc>
                <a:spcPct val="115000"/>
              </a:lnSpc>
              <a:buNone/>
            </a:pPr>
            <a:r>
              <a:rPr lang="en" dirty="0">
                <a:solidFill>
                  <a:schemeClr val="dk1"/>
                </a:solidFill>
              </a:rPr>
              <a:t>“For example, Marvin and Shohamy (2016) calculated information prediction errors (IPEs) which reflect the difference between the subjective interestingness associated with the information and the initial curiosity about the information. The authors showed that IPEs modulated memory in adults with greater memory enhancement for positive IPEs such that participants were more likely to remember information when it was more interesting than the initial level of pre-information curiosity (see also Fastrich et al., 2018).”</a:t>
            </a:r>
            <a:endParaRPr dirty="0">
              <a:solidFill>
                <a:schemeClr val="dk1"/>
              </a:solidFill>
            </a:endParaRPr>
          </a:p>
          <a:p>
            <a:pPr marL="0" indent="0">
              <a:lnSpc>
                <a:spcPct val="115000"/>
              </a:lnSpc>
              <a:buNone/>
            </a:pPr>
            <a:endParaRPr dirty="0">
              <a:solidFill>
                <a:schemeClr val="dk1"/>
              </a:solidFill>
            </a:endParaRPr>
          </a:p>
          <a:p>
            <a:pPr marL="0" indent="0">
              <a:lnSpc>
                <a:spcPct val="115000"/>
              </a:lnSpc>
              <a:buNone/>
            </a:pPr>
            <a:r>
              <a:rPr lang="en" dirty="0">
                <a:solidFill>
                  <a:schemeClr val="dk1"/>
                </a:solidFill>
              </a:rPr>
              <a:t>-willingness to wait; time is value, waiting used as a measure of the motivational value of rewards</a:t>
            </a:r>
            <a:endParaRPr dirty="0">
              <a:solidFill>
                <a:schemeClr val="dk1"/>
              </a:solidFill>
            </a:endParaRPr>
          </a:p>
          <a:p>
            <a:pPr marL="0" indent="0">
              <a:lnSpc>
                <a:spcPct val="115000"/>
              </a:lnSpc>
              <a:buNone/>
            </a:pPr>
            <a:r>
              <a:rPr lang="en" dirty="0">
                <a:solidFill>
                  <a:schemeClr val="dk1"/>
                </a:solidFill>
              </a:rPr>
              <a:t>-(1) The valence of information affects curiosity and subsequent learning, specifically that positively and negatively valenced information engender greater curiosity and promote better learning than does neutral information and (2) information prediction errors affect learning.</a:t>
            </a:r>
            <a:endParaRPr dirty="0">
              <a:solidFill>
                <a:schemeClr val="dk1"/>
              </a:solidFill>
            </a:endParaRPr>
          </a:p>
          <a:p>
            <a:pPr marL="0" indent="0">
              <a:lnSpc>
                <a:spcPct val="115000"/>
              </a:lnSpc>
              <a:buNone/>
            </a:pPr>
            <a:r>
              <a:rPr lang="en" dirty="0">
                <a:solidFill>
                  <a:schemeClr val="dk1"/>
                </a:solidFill>
              </a:rPr>
              <a:t>-”We tested the relevance of this framework to curiosity, proposing that the difference between the satisfaction experienced upon receipt of information and the curiosity experienced in anticipation of information functions as an information prediction error.”</a:t>
            </a:r>
            <a:endParaRPr dirty="0">
              <a:solidFill>
                <a:schemeClr val="dk1"/>
              </a:solidFill>
            </a:endParaRPr>
          </a:p>
          <a:p>
            <a:pPr marL="0" indent="0">
              <a:lnSpc>
                <a:spcPct val="115000"/>
              </a:lnSpc>
              <a:buNone/>
            </a:pPr>
            <a:endParaRPr dirty="0">
              <a:solidFill>
                <a:schemeClr val="dk1"/>
              </a:solidFill>
            </a:endParaRPr>
          </a:p>
          <a:p>
            <a:pPr marL="0" indent="0">
              <a:lnSpc>
                <a:spcPct val="115000"/>
              </a:lnSpc>
              <a:buNone/>
            </a:pPr>
            <a:r>
              <a:rPr lang="en" dirty="0">
                <a:solidFill>
                  <a:schemeClr val="dk1"/>
                </a:solidFill>
              </a:rPr>
              <a:t>-trivia task: Skip, Wait, or Know</a:t>
            </a:r>
            <a:endParaRPr dirty="0">
              <a:solidFill>
                <a:schemeClr val="dk1"/>
              </a:solidFill>
            </a:endParaRPr>
          </a:p>
          <a:p>
            <a:pPr marL="0" indent="0">
              <a:lnSpc>
                <a:spcPct val="115000"/>
              </a:lnSpc>
              <a:buNone/>
            </a:pPr>
            <a:r>
              <a:rPr lang="en" dirty="0">
                <a:solidFill>
                  <a:schemeClr val="dk1"/>
                </a:solidFill>
              </a:rPr>
              <a:t>-After trivia task, shown same 69 questions and asked to rate curiosity on seeing question &amp; satisfaction with answer provided</a:t>
            </a:r>
            <a:endParaRPr dirty="0">
              <a:solidFill>
                <a:schemeClr val="dk1"/>
              </a:solidFill>
            </a:endParaRPr>
          </a:p>
          <a:p>
            <a:pPr marL="0" indent="0">
              <a:lnSpc>
                <a:spcPct val="115000"/>
              </a:lnSpc>
              <a:buNone/>
            </a:pPr>
            <a:r>
              <a:rPr lang="en" dirty="0">
                <a:solidFill>
                  <a:schemeClr val="dk1"/>
                </a:solidFill>
              </a:rPr>
              <a:t>-One week afterwards, they then were asked about the answers to the questions they learned</a:t>
            </a:r>
            <a:endParaRPr dirty="0">
              <a:solidFill>
                <a:schemeClr val="dk1"/>
              </a:solidFill>
            </a:endParaRPr>
          </a:p>
          <a:p>
            <a:pPr marL="0" indent="0">
              <a:lnSpc>
                <a:spcPct val="115000"/>
              </a:lnSpc>
              <a:buNone/>
            </a:pPr>
            <a:endParaRPr dirty="0">
              <a:solidFill>
                <a:schemeClr val="dk1"/>
              </a:solidFill>
            </a:endParaRPr>
          </a:p>
          <a:p>
            <a:pPr marL="0" indent="0">
              <a:lnSpc>
                <a:spcPct val="115000"/>
              </a:lnSpc>
              <a:buNone/>
            </a:pPr>
            <a:r>
              <a:rPr lang="en" dirty="0">
                <a:solidFill>
                  <a:schemeClr val="dk1"/>
                </a:solidFill>
              </a:rPr>
              <a:t>*major limitation: curiosity on seeing question is *after* the fact; are we good at evaluating in the moment</a:t>
            </a:r>
            <a:r>
              <a:rPr lang="en" dirty="0" smtClean="0">
                <a:solidFill>
                  <a:schemeClr val="dk1"/>
                </a:solidFill>
              </a:rPr>
              <a:t>?</a:t>
            </a:r>
            <a:r>
              <a:rPr lang="en" baseline="0" dirty="0" smtClean="0">
                <a:solidFill>
                  <a:schemeClr val="dk1"/>
                </a:solidFill>
              </a:rPr>
              <a:t> This is what the prediction error is based off (satisfaction – curiosity)</a:t>
            </a:r>
          </a:p>
          <a:p>
            <a:pPr marL="0" indent="0">
              <a:lnSpc>
                <a:spcPct val="115000"/>
              </a:lnSpc>
              <a:buNone/>
            </a:pPr>
            <a:r>
              <a:rPr lang="en" baseline="0" dirty="0" smtClean="0">
                <a:solidFill>
                  <a:schemeClr val="dk1"/>
                </a:solidFill>
              </a:rPr>
              <a:t>*the participants in this study did not rate the questions; it is possible the positive/negative/neutral were perceived differently here by their current participants (I wonder if you get a difference in those ratings after satisfaction?)</a:t>
            </a:r>
          </a:p>
          <a:p>
            <a:pPr marL="0" indent="0">
              <a:lnSpc>
                <a:spcPct val="115000"/>
              </a:lnSpc>
              <a:buNone/>
            </a:pPr>
            <a:r>
              <a:rPr lang="en" baseline="0" dirty="0" smtClean="0">
                <a:solidFill>
                  <a:schemeClr val="dk1"/>
                </a:solidFill>
              </a:rPr>
              <a:t>*what does it mean for a trivia question or information to be positive/negative/neutral? </a:t>
            </a:r>
            <a:r>
              <a:rPr lang="en-US" baseline="0" dirty="0" smtClean="0">
                <a:solidFill>
                  <a:schemeClr val="dk1"/>
                </a:solidFill>
              </a:rPr>
              <a:t>A</a:t>
            </a:r>
            <a:r>
              <a:rPr lang="en" baseline="0" smtClean="0">
                <a:solidFill>
                  <a:schemeClr val="dk1"/>
                </a:solidFill>
              </a:rPr>
              <a:t> little unclear here…</a:t>
            </a:r>
            <a:endParaRPr dirty="0">
              <a:solidFill>
                <a:schemeClr val="dk1"/>
              </a:solidFill>
            </a:endParaRPr>
          </a:p>
          <a:p>
            <a:pPr marL="0" indent="0">
              <a:lnSpc>
                <a:spcPct val="115000"/>
              </a:lnSpc>
              <a:buNone/>
            </a:pPr>
            <a:endParaRPr dirty="0">
              <a:solidFill>
                <a:schemeClr val="dk1"/>
              </a:solidFill>
            </a:endParaRPr>
          </a:p>
          <a:p>
            <a:pPr marL="0" indent="0">
              <a:lnSpc>
                <a:spcPct val="115000"/>
              </a:lnSpc>
              <a:buNone/>
            </a:pPr>
            <a:r>
              <a:rPr lang="en" dirty="0">
                <a:solidFill>
                  <a:schemeClr val="dk1"/>
                </a:solidFill>
              </a:rPr>
              <a:t>-participants more likely to wait for info they were more curious about, less likely to wait for information associated with a longer delay, and more likely to wait for positive, compared to neutral, information</a:t>
            </a:r>
            <a:endParaRPr dirty="0">
              <a:solidFill>
                <a:schemeClr val="dk1"/>
              </a:solidFill>
            </a:endParaRPr>
          </a:p>
          <a:p>
            <a:pPr marL="0" indent="0">
              <a:lnSpc>
                <a:spcPct val="115000"/>
              </a:lnSpc>
              <a:buNone/>
            </a:pPr>
            <a:r>
              <a:rPr lang="en" dirty="0">
                <a:solidFill>
                  <a:schemeClr val="dk1"/>
                </a:solidFill>
              </a:rPr>
              <a:t>-participants more likely to remember more positive information and information about which they were curious</a:t>
            </a:r>
            <a:endParaRPr dirty="0">
              <a:solidFill>
                <a:schemeClr val="dk1"/>
              </a:solidFill>
            </a:endParaRPr>
          </a:p>
          <a:p>
            <a:pPr marL="0" indent="0">
              <a:lnSpc>
                <a:spcPct val="115000"/>
              </a:lnSpc>
              <a:buNone/>
            </a:pPr>
            <a:r>
              <a:rPr lang="en" dirty="0">
                <a:solidFill>
                  <a:schemeClr val="dk1"/>
                </a:solidFill>
              </a:rPr>
              <a:t>-participants were more likely to remember information for which there was a more positive prediction error, that is, information for which satisfaction was greater than curiosity</a:t>
            </a:r>
            <a:endParaRPr dirty="0">
              <a:solidFill>
                <a:schemeClr val="dk1"/>
              </a:solidFill>
            </a:endParaRPr>
          </a:p>
          <a:p>
            <a:pPr marL="0" indent="0">
              <a:lnSpc>
                <a:spcPct val="115000"/>
              </a:lnSpc>
              <a:buNone/>
            </a:pPr>
            <a:endParaRPr dirty="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9ab772644_0_10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9ab772644_0_10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http://www.celestekidd.com/papers/WadeKiddPBR2019.pdf</a:t>
            </a:r>
            <a:endParaRPr/>
          </a:p>
          <a:p>
            <a:pPr marL="0" indent="0">
              <a:buNone/>
            </a:pPr>
            <a:endParaRPr/>
          </a:p>
          <a:p>
            <a:pPr marL="0" indent="0">
              <a:buNone/>
            </a:pPr>
            <a:r>
              <a:rPr lang="en"/>
              <a:t>We find evidence for both prior knowledge and curiosity providing a boost to learning. Further, we find that curiosity is best predicted by the learner’s metacognitive estimate of their own knowledge, while learning is instead better predicted by an objective measure of existing knowledge. In other words, the cognitive mechanisms underlying curiosity and learning are distinct.</a:t>
            </a:r>
            <a:endParaRPr/>
          </a:p>
          <a:p>
            <a:pPr marL="0" indent="0">
              <a:buNone/>
            </a:pPr>
            <a:endParaRPr/>
          </a:p>
          <a:p>
            <a:pPr marL="0" indent="0">
              <a:buNone/>
            </a:pPr>
            <a:r>
              <a:rPr lang="en"/>
              <a:t>Curiosity in our task is best predicted by a learner’s estimate of their current knowledge, more so than an objective measure of what they actually know. Learning is best predicted by both curiosity and an objective measure of knowledge. These results suggest that while curiosity is correlated with knowledge, there is only a small boost in learning from being curious. </a:t>
            </a:r>
            <a:endParaRPr/>
          </a:p>
          <a:p>
            <a:pPr marL="0" indent="0">
              <a:buNone/>
            </a:pPr>
            <a:endParaRPr/>
          </a:p>
          <a:p>
            <a:pPr marL="0" indent="0">
              <a:buNone/>
            </a:pPr>
            <a:r>
              <a:rPr lang="en"/>
              <a:t>Thus, people appear to be more curious about questions when they believe that their initial guess is closer to the correct answer</a:t>
            </a:r>
            <a:endParaRPr/>
          </a:p>
          <a:p>
            <a:pPr marL="0" indent="0">
              <a:buNone/>
            </a:pPr>
            <a:endParaRPr/>
          </a:p>
          <a:p>
            <a:pPr marL="0" indent="0">
              <a:buNone/>
            </a:pPr>
            <a:r>
              <a:rPr lang="en"/>
              <a:t>Collectively, these results show that perceptions of prior knowledge, rather than a more objective measure of prior knowledge, predict curiosity.</a:t>
            </a:r>
            <a:endParaRPr/>
          </a:p>
          <a:p>
            <a:pPr marL="0" indent="0">
              <a:buNone/>
            </a:pPr>
            <a:endParaRPr/>
          </a:p>
          <a:p>
            <a:pPr marL="0" indent="0">
              <a:buNone/>
            </a:pPr>
            <a:r>
              <a:rPr lang="en"/>
              <a:t>. Participants were marginally more likely to recall a trivia answer at test when they judged their initial guess as closer to the correct answer than when they judged their initial guess as distant from the correct answer</a:t>
            </a:r>
            <a:endParaRPr/>
          </a:p>
          <a:p>
            <a:pPr marL="0" indent="0">
              <a:buNone/>
            </a:pPr>
            <a:endParaRPr/>
          </a:p>
          <a:p>
            <a:pPr marL="0" indent="0">
              <a:buNone/>
            </a:pPr>
            <a:r>
              <a:rPr lang="en"/>
              <a:t>This analysis shows that while the learner’s perception of prior knowledge predicts the learner’s curiosity, it is a marginal predictor of learning outcomes. Rather, we find that both curiosity ratings and a more objective measure of prior knowledge predict learning outcomes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9ab772644_0_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9ab772644_0_7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E.g., DiMenichi and Tricomi, 2016</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b7e65613f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b7e65613f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9ab772644_0_1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9ab772644_0_122: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https://www.youtube.com/watch?v=SwPPU5rU_os</a:t>
            </a:r>
            <a:endParaRPr/>
          </a:p>
          <a:p>
            <a:pPr marL="0" indent="0">
              <a:buNone/>
            </a:pPr>
            <a:endParaRPr/>
          </a:p>
          <a:p>
            <a:pPr marL="0" indent="0">
              <a:buNone/>
            </a:pPr>
            <a:r>
              <a:rPr lang="en"/>
              <a:t>Other tips </a:t>
            </a:r>
            <a:r>
              <a:rPr lang="en" u="sng">
                <a:solidFill>
                  <a:schemeClr val="hlink"/>
                </a:solidFill>
                <a:hlinkClick r:id="rId4"/>
              </a:rPr>
              <a:t>http://web.mit.edu/me-ugoffice/communication/writing_process.pdf</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9ab772644_0_1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9ab772644_0_1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ab772644_0_8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ab772644_0_8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9ab772644_0_10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9ab772644_0_10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ab772644_0_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ab772644_0_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ab772644_0_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ab772644_0_8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ab772644_0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ab772644_0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ab772644_0_3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ab772644_0_3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https://www.merriam-webster.com/dictionary/curiosity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9ab772644_0_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9ab772644_0_3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Definition 1: </a:t>
            </a:r>
            <a:r>
              <a:rPr lang="en" u="sng">
                <a:solidFill>
                  <a:schemeClr val="hlink"/>
                </a:solidFill>
                <a:hlinkClick r:id="rId3"/>
              </a:rPr>
              <a:t>https://psyarxiv.com/s36e5/</a:t>
            </a:r>
            <a:endParaRPr/>
          </a:p>
          <a:p>
            <a:pPr marL="0" indent="0">
              <a:buNone/>
            </a:pPr>
            <a:endParaRPr/>
          </a:p>
          <a:p>
            <a:pPr marL="0" indent="0">
              <a:buNone/>
            </a:pPr>
            <a:r>
              <a:rPr lang="en"/>
              <a:t>Definition 2: </a:t>
            </a:r>
            <a:r>
              <a:rPr lang="en" u="sng">
                <a:solidFill>
                  <a:schemeClr val="hlink"/>
                </a:solidFill>
                <a:hlinkClick r:id="rId4"/>
              </a:rPr>
              <a:t>https://www.sciencedirect.com/science/article/pii/S0896627314008046</a:t>
            </a:r>
            <a:endParaRPr/>
          </a:p>
          <a:p>
            <a:pPr marL="0" indent="0">
              <a:buNone/>
            </a:pPr>
            <a:endParaRPr/>
          </a:p>
          <a:p>
            <a:pPr marL="0" indent="0">
              <a:buNone/>
            </a:pPr>
            <a:r>
              <a:rPr lang="en"/>
              <a:t>Definition 3: mentioned in Marvin &amp; Shohamy (2016)</a:t>
            </a:r>
            <a:endParaRPr/>
          </a:p>
          <a:p>
            <a:pPr marL="0" indent="0">
              <a:buNone/>
            </a:pPr>
            <a:endParaRPr/>
          </a:p>
          <a:p>
            <a:pPr marL="0" indent="0">
              <a:buNone/>
            </a:pPr>
            <a:r>
              <a:rPr lang="en"/>
              <a:t>Definition 4: taken by Marvin &amp; Shohamy (2016)</a:t>
            </a:r>
            <a:endParaRPr/>
          </a:p>
          <a:p>
            <a:pPr marL="0" indent="0">
              <a:buNone/>
            </a:pPr>
            <a:endParaRPr/>
          </a:p>
          <a:p>
            <a:pPr marL="0" indent="0">
              <a:buNone/>
            </a:pPr>
            <a:r>
              <a:rPr lang="en"/>
              <a:t>Definition 4: Lydon et al. (2019)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ab772644_0_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ab772644_0_5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Gruber et al. (2014) questions</a:t>
            </a:r>
            <a:endParaRPr/>
          </a:p>
          <a:p>
            <a:pPr marL="0" indent="0">
              <a:buNone/>
            </a:pPr>
            <a:r>
              <a:rPr lang="en"/>
              <a:t>-Born in the USA</a:t>
            </a:r>
            <a:endParaRPr/>
          </a:p>
          <a:p>
            <a:pPr marL="0" indent="0">
              <a:buNone/>
            </a:pPr>
            <a:r>
              <a:rPr lang="en"/>
              <a:t>-Sweet</a:t>
            </a:r>
            <a:endParaRPr/>
          </a:p>
          <a:p>
            <a:pPr marL="0" indent="0">
              <a:buNone/>
            </a:pPr>
            <a:r>
              <a:rPr lang="en"/>
              <a:t>-A Whole New World</a:t>
            </a:r>
            <a:endParaRPr/>
          </a:p>
          <a:p>
            <a:pPr marL="0" indent="0">
              <a:buNone/>
            </a:pPr>
            <a:r>
              <a:rPr lang="en"/>
              <a:t>-Karl Marx</a:t>
            </a:r>
            <a:endParaRPr/>
          </a:p>
          <a:p>
            <a:pPr marL="0" indent="0">
              <a:buNone/>
            </a:pPr>
            <a:endParaRPr/>
          </a:p>
          <a:p>
            <a:pPr marL="0" indent="0">
              <a:buNone/>
            </a:pPr>
            <a:r>
              <a:rPr lang="en"/>
              <a:t>For more trivia questions: </a:t>
            </a:r>
            <a:r>
              <a:rPr lang="en" u="sng">
                <a:solidFill>
                  <a:schemeClr val="hlink"/>
                </a:solidFill>
                <a:hlinkClick r:id="rId3"/>
              </a:rPr>
              <a:t>www.corsinet.com</a:t>
            </a:r>
            <a:r>
              <a:rPr lang="en"/>
              <a:t> &amp; </a:t>
            </a:r>
            <a:r>
              <a:rPr lang="en" u="sng">
                <a:solidFill>
                  <a:schemeClr val="hlink"/>
                </a:solidFill>
                <a:hlinkClick r:id="rId4"/>
              </a:rPr>
              <a:t>www.triviaplaying.com</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9ab772644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9ab772644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solidFill>
                  <a:srgbClr val="14171A"/>
                </a:solidFill>
                <a:highlight>
                  <a:srgbClr val="E6ECF0"/>
                </a:highlight>
              </a:rPr>
              <a:t>https://twitter.com/HsiungAbby/status/1131938018846224385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ab772644_0_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9ab772644_0_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dirty="0">
                <a:solidFill>
                  <a:schemeClr val="hlink"/>
                </a:solidFill>
                <a:hlinkClick r:id="rId3"/>
              </a:rPr>
              <a:t>https://psyarxiv.com/undy4</a:t>
            </a:r>
            <a:endParaRPr dirty="0"/>
          </a:p>
          <a:p>
            <a:pPr marL="0" indent="0">
              <a:buNone/>
            </a:pPr>
            <a:r>
              <a:rPr lang="en" dirty="0"/>
              <a:t>Twitter thread: </a:t>
            </a:r>
            <a:r>
              <a:rPr lang="en" u="sng" dirty="0">
                <a:solidFill>
                  <a:schemeClr val="hlink"/>
                </a:solidFill>
                <a:hlinkClick r:id="rId4"/>
              </a:rPr>
              <a:t>https://twitter.com/DLydonStaley/status/1137346590098776068</a:t>
            </a:r>
            <a:endParaRPr dirty="0"/>
          </a:p>
          <a:p>
            <a:pPr marL="0" indent="0">
              <a:buNone/>
            </a:pPr>
            <a:endParaRPr dirty="0"/>
          </a:p>
          <a:p>
            <a:pPr marL="0" indent="0">
              <a:buNone/>
            </a:pPr>
            <a:r>
              <a:rPr lang="en" dirty="0"/>
              <a:t>-“We made networks of their Wikipedia exploration to capture individual differences in curious practice”</a:t>
            </a:r>
            <a:endParaRPr dirty="0"/>
          </a:p>
          <a:p>
            <a:pPr marL="0" indent="0">
              <a:buNone/>
            </a:pPr>
            <a:r>
              <a:rPr lang="en" dirty="0"/>
              <a:t>-”In these networks, nodes are Wikipedia pages and edges are the similarity between pages. Networks with high average edge weights, high clustering, and short path lengths are tight networks associated with seeking out conceptually similar pieces of information during browsing”</a:t>
            </a:r>
            <a:endParaRPr dirty="0"/>
          </a:p>
          <a:p>
            <a:pPr marL="0" indent="0">
              <a:buNone/>
            </a:pPr>
            <a:r>
              <a:rPr lang="en" dirty="0"/>
              <a:t>-”People high in deprivation sensitivity, a facet of curiosity capturing individual differences in the drive to know and to eliminate gaps in knowledge, create tight networks. It is positively associations with edge weight and clustering and negatively associations with path length”</a:t>
            </a:r>
            <a:endParaRPr dirty="0"/>
          </a:p>
          <a:p>
            <a:pPr marL="0" indent="0">
              <a:buNone/>
            </a:pPr>
            <a:r>
              <a:rPr lang="en" dirty="0"/>
              <a:t>-”We use a generative model to explore network growth mechanisms w/ two parameters: reinforcement captures tendency to return to previously visited/similar pages; regularity captures probability of taking short/long topological leaps. Movie shows differences that model can capture”</a:t>
            </a:r>
            <a:endParaRPr dirty="0"/>
          </a:p>
          <a:p>
            <a:pPr marL="0" indent="0">
              <a:buNone/>
            </a:pPr>
            <a:r>
              <a:rPr lang="en" dirty="0"/>
              <a:t>-”Deprivation sensitivity is positively correlated with reinforcement suggesting that the tight networks of people high in deprivation sensitivity stems from them returning to previously visited/similar pages as they grow their knowledge network”</a:t>
            </a:r>
            <a:endParaRPr dirty="0"/>
          </a:p>
          <a:p>
            <a:pPr marL="0" indent="0">
              <a:buNone/>
            </a:pPr>
            <a:r>
              <a:rPr lang="en" dirty="0"/>
              <a:t>-”If you know me, you know that I am obsessed with within-person variability :) so we partitioned each person's time series into three periods and find that periods of higher than usual sensation seeking (assessed via daily diary) are periods of looser than usual knowledge networks”</a:t>
            </a:r>
            <a:endParaRPr dirty="0"/>
          </a:p>
          <a:p>
            <a:pPr marL="0" indent="0">
              <a:buNone/>
            </a:pPr>
            <a:r>
              <a:rPr lang="en" dirty="0"/>
              <a:t>-”In sum,we quantify open-ended &amp; internally-driven information seeking, operationalize taxonomies of curiosity,provide insight into deprivation seeking. Future work will examine how different curious practices lead to unique information stores that differentially impact well-being”</a:t>
            </a:r>
            <a:endParaRPr dirty="0"/>
          </a:p>
          <a:p>
            <a:pPr marL="0" indent="0">
              <a:buNone/>
            </a:pPr>
            <a:endParaRPr dirty="0"/>
          </a:p>
          <a:p>
            <a:pPr marL="0" indent="0">
              <a:buNone/>
            </a:pPr>
            <a:r>
              <a:rPr lang="en" dirty="0"/>
              <a:t>Significance statement:</a:t>
            </a:r>
            <a:endParaRPr dirty="0"/>
          </a:p>
          <a:p>
            <a:pPr marL="0" indent="0">
              <a:buNone/>
            </a:pPr>
            <a:r>
              <a:rPr lang="en" dirty="0"/>
              <a:t>“The open-ended, internally driven nature of curiosity makes its capture and characterization challenging. Yet, characterizing how individuals seek information when internally driven is fundamental to understanding curiosity and its robust association with well-being. To meet this challenge, we integrate historical, philosophical, and psychological perspectives on curiosity with techniques from applied mathematics, natural language processing, and evolutionary algorithms to test a knowledge network approach to curiosity. With interdisciplinary perspectives and tools, we capture and quantify complex and idiosyncratic forms of information seeking that span multiple millennia, cultures, languages, and timescales. We find that knowledge networks exhibit small-world and modular structure, and we present a generative mechanism of network growth to explore organizing principles underlying information seeking.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SwPPU5rU_o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tinyurl.com/PSY102MinutePaperJune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ST_Nxkxd-_5Wfz05c2_55GljIww8HJ4-/view"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24 (06/18/19): Learning &amp; Motivation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93700" y="206000"/>
            <a:ext cx="522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Fandakova &amp; Gruber (2019)</a:t>
            </a:r>
            <a:endParaRPr sz="3000"/>
          </a:p>
        </p:txBody>
      </p:sp>
      <p:pic>
        <p:nvPicPr>
          <p:cNvPr id="145" name="Google Shape;145;p22"/>
          <p:cNvPicPr preferRelativeResize="0"/>
          <p:nvPr/>
        </p:nvPicPr>
        <p:blipFill>
          <a:blip r:embed="rId3">
            <a:alphaModFix/>
          </a:blip>
          <a:stretch>
            <a:fillRect/>
          </a:stretch>
        </p:blipFill>
        <p:spPr>
          <a:xfrm>
            <a:off x="381000" y="1215788"/>
            <a:ext cx="5710499" cy="3775312"/>
          </a:xfrm>
          <a:prstGeom prst="rect">
            <a:avLst/>
          </a:prstGeom>
          <a:noFill/>
          <a:ln>
            <a:noFill/>
          </a:ln>
        </p:spPr>
      </p:pic>
      <p:pic>
        <p:nvPicPr>
          <p:cNvPr id="146" name="Google Shape;146;p22"/>
          <p:cNvPicPr preferRelativeResize="0"/>
          <p:nvPr/>
        </p:nvPicPr>
        <p:blipFill>
          <a:blip r:embed="rId4">
            <a:alphaModFix/>
          </a:blip>
          <a:stretch>
            <a:fillRect/>
          </a:stretch>
        </p:blipFill>
        <p:spPr>
          <a:xfrm>
            <a:off x="6509075" y="663200"/>
            <a:ext cx="2094800" cy="1993750"/>
          </a:xfrm>
          <a:prstGeom prst="rect">
            <a:avLst/>
          </a:prstGeom>
          <a:noFill/>
          <a:ln>
            <a:noFill/>
          </a:ln>
        </p:spPr>
      </p:pic>
      <p:pic>
        <p:nvPicPr>
          <p:cNvPr id="147" name="Google Shape;147;p22"/>
          <p:cNvPicPr preferRelativeResize="0"/>
          <p:nvPr/>
        </p:nvPicPr>
        <p:blipFill>
          <a:blip r:embed="rId5">
            <a:alphaModFix/>
          </a:blip>
          <a:stretch>
            <a:fillRect/>
          </a:stretch>
        </p:blipFill>
        <p:spPr>
          <a:xfrm>
            <a:off x="6509075" y="2586850"/>
            <a:ext cx="2094800" cy="19331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Questions</a:t>
            </a:r>
            <a:endParaRPr/>
          </a:p>
        </p:txBody>
      </p:sp>
      <p:sp>
        <p:nvSpPr>
          <p:cNvPr id="153" name="Google Shape;153;p23"/>
          <p:cNvSpPr txBox="1">
            <a:spLocks noGrp="1"/>
          </p:cNvSpPr>
          <p:nvPr>
            <p:ph type="body" idx="1"/>
          </p:nvPr>
        </p:nvSpPr>
        <p:spPr>
          <a:xfrm>
            <a:off x="893700" y="1373600"/>
            <a:ext cx="76650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Research has shown curiosity can enhance learning &amp; memory, but does this change across populations (e.g., kids v. adolescents v. adults)?</a:t>
            </a:r>
            <a:endParaRPr sz="1800"/>
          </a:p>
          <a:p>
            <a:pPr marL="914400" lvl="1" indent="-342900" algn="l" rtl="0">
              <a:spcBef>
                <a:spcPts val="0"/>
              </a:spcBef>
              <a:spcAft>
                <a:spcPts val="0"/>
              </a:spcAft>
              <a:buSzPts val="1800"/>
              <a:buChar char="○"/>
            </a:pPr>
            <a:r>
              <a:rPr lang="en" sz="1800"/>
              <a:t>Might impact educational settings / interventions</a:t>
            </a:r>
            <a:endParaRPr sz="1800"/>
          </a:p>
          <a:p>
            <a:pPr marL="914400" lvl="1" indent="-342900" algn="l" rtl="0">
              <a:spcBef>
                <a:spcPts val="0"/>
              </a:spcBef>
              <a:spcAft>
                <a:spcPts val="0"/>
              </a:spcAft>
              <a:buSzPts val="1800"/>
              <a:buChar char="○"/>
            </a:pPr>
            <a:r>
              <a:rPr lang="en" sz="1800"/>
              <a:t>Do curiosity and surprise have different effects?</a:t>
            </a:r>
            <a:endParaRPr sz="1800"/>
          </a:p>
          <a:p>
            <a:pPr marL="457200" lvl="0" indent="-342900" algn="l" rtl="0">
              <a:spcBef>
                <a:spcPts val="0"/>
              </a:spcBef>
              <a:spcAft>
                <a:spcPts val="0"/>
              </a:spcAft>
              <a:buSzPts val="1800"/>
              <a:buChar char="▷"/>
            </a:pPr>
            <a:r>
              <a:rPr lang="en" sz="1800"/>
              <a:t>How does curiosity relate to well-being and other cognitive processes (e.g., attention, decision-making)?</a:t>
            </a:r>
            <a:endParaRPr sz="1800"/>
          </a:p>
          <a:p>
            <a:pPr marL="457200" lvl="0" indent="-342900" algn="l" rtl="0">
              <a:spcBef>
                <a:spcPts val="0"/>
              </a:spcBef>
              <a:spcAft>
                <a:spcPts val="0"/>
              </a:spcAft>
              <a:buSzPts val="1800"/>
              <a:buChar char="▷"/>
            </a:pPr>
            <a:r>
              <a:rPr lang="en" sz="1800"/>
              <a:t>How does curiosity as a construct relate to other components that we have studied, like information avoidance? Are they polar opposites?</a:t>
            </a:r>
            <a:endParaRPr sz="1800"/>
          </a:p>
          <a:p>
            <a:pPr marL="457200" lvl="0" indent="-342900" algn="l" rtl="0">
              <a:spcBef>
                <a:spcPts val="0"/>
              </a:spcBef>
              <a:spcAft>
                <a:spcPts val="0"/>
              </a:spcAft>
              <a:buSzPts val="1800"/>
              <a:buChar char="▷"/>
            </a:pPr>
            <a:r>
              <a:rPr lang="en" sz="1800"/>
              <a:t>Do </a:t>
            </a:r>
            <a:r>
              <a:rPr lang="en" sz="1800" i="1"/>
              <a:t>trait</a:t>
            </a:r>
            <a:r>
              <a:rPr lang="en" sz="1800"/>
              <a:t> &amp; </a:t>
            </a:r>
            <a:r>
              <a:rPr lang="en" sz="1800" i="1"/>
              <a:t>state</a:t>
            </a:r>
            <a:r>
              <a:rPr lang="en" sz="1800"/>
              <a:t> curiosity have different effects? Does variability in curiosity on a moment-to-moment basis matter?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Lydon et al. (2019) </a:t>
            </a:r>
            <a:endParaRPr/>
          </a:p>
          <a:p>
            <a:pPr marL="0" lvl="0" indent="0" algn="l" rtl="0">
              <a:spcBef>
                <a:spcPts val="0"/>
              </a:spcBef>
              <a:spcAft>
                <a:spcPts val="0"/>
              </a:spcAft>
              <a:buNone/>
            </a:pPr>
            <a:r>
              <a:rPr lang="en" sz="2400"/>
              <a:t>Does curiosity lability predict well-being?</a:t>
            </a:r>
            <a:endParaRPr sz="2400"/>
          </a:p>
        </p:txBody>
      </p:sp>
      <p:pic>
        <p:nvPicPr>
          <p:cNvPr id="159" name="Google Shape;159;p24"/>
          <p:cNvPicPr preferRelativeResize="0"/>
          <p:nvPr/>
        </p:nvPicPr>
        <p:blipFill>
          <a:blip r:embed="rId3">
            <a:alphaModFix/>
          </a:blip>
          <a:stretch>
            <a:fillRect/>
          </a:stretch>
        </p:blipFill>
        <p:spPr>
          <a:xfrm>
            <a:off x="1421463" y="1191538"/>
            <a:ext cx="6301085" cy="37753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Lydon et al. (2019) </a:t>
            </a:r>
            <a:endParaRPr/>
          </a:p>
          <a:p>
            <a:pPr marL="0" lvl="0" indent="0" algn="l" rtl="0">
              <a:spcBef>
                <a:spcPts val="0"/>
              </a:spcBef>
              <a:spcAft>
                <a:spcPts val="0"/>
              </a:spcAft>
              <a:buNone/>
            </a:pPr>
            <a:r>
              <a:rPr lang="en" sz="2400"/>
              <a:t>Does curiosity lability predict well-being?</a:t>
            </a:r>
            <a:endParaRPr sz="2400"/>
          </a:p>
        </p:txBody>
      </p:sp>
      <p:pic>
        <p:nvPicPr>
          <p:cNvPr id="165" name="Google Shape;165;p25"/>
          <p:cNvPicPr preferRelativeResize="0"/>
          <p:nvPr/>
        </p:nvPicPr>
        <p:blipFill>
          <a:blip r:embed="rId3">
            <a:alphaModFix/>
          </a:blip>
          <a:stretch>
            <a:fillRect/>
          </a:stretch>
        </p:blipFill>
        <p:spPr>
          <a:xfrm>
            <a:off x="386800" y="1179413"/>
            <a:ext cx="4391444" cy="3775313"/>
          </a:xfrm>
          <a:prstGeom prst="rect">
            <a:avLst/>
          </a:prstGeom>
          <a:noFill/>
          <a:ln>
            <a:noFill/>
          </a:ln>
        </p:spPr>
      </p:pic>
      <p:pic>
        <p:nvPicPr>
          <p:cNvPr id="166" name="Google Shape;166;p25"/>
          <p:cNvPicPr preferRelativeResize="0"/>
          <p:nvPr/>
        </p:nvPicPr>
        <p:blipFill>
          <a:blip r:embed="rId4">
            <a:alphaModFix/>
          </a:blip>
          <a:stretch>
            <a:fillRect/>
          </a:stretch>
        </p:blipFill>
        <p:spPr>
          <a:xfrm>
            <a:off x="4918519" y="1508800"/>
            <a:ext cx="4060957" cy="31165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Marvin &amp; Shohamy (2016)</a:t>
            </a:r>
            <a:endParaRPr sz="3000"/>
          </a:p>
          <a:p>
            <a:pPr marL="0" lvl="0" indent="0" algn="l" rtl="0">
              <a:spcBef>
                <a:spcPts val="0"/>
              </a:spcBef>
              <a:spcAft>
                <a:spcPts val="0"/>
              </a:spcAft>
              <a:buNone/>
            </a:pPr>
            <a:r>
              <a:rPr lang="en" sz="3000"/>
              <a:t>Is information in itself rewarding?</a:t>
            </a:r>
            <a:endParaRPr sz="3000"/>
          </a:p>
        </p:txBody>
      </p:sp>
      <p:pic>
        <p:nvPicPr>
          <p:cNvPr id="172" name="Google Shape;172;p26"/>
          <p:cNvPicPr preferRelativeResize="0"/>
          <p:nvPr/>
        </p:nvPicPr>
        <p:blipFill>
          <a:blip r:embed="rId3">
            <a:alphaModFix/>
          </a:blip>
          <a:stretch>
            <a:fillRect/>
          </a:stretch>
        </p:blipFill>
        <p:spPr>
          <a:xfrm>
            <a:off x="152400" y="1215788"/>
            <a:ext cx="4062564" cy="3775312"/>
          </a:xfrm>
          <a:prstGeom prst="rect">
            <a:avLst/>
          </a:prstGeom>
          <a:noFill/>
          <a:ln>
            <a:noFill/>
          </a:ln>
        </p:spPr>
      </p:pic>
      <p:pic>
        <p:nvPicPr>
          <p:cNvPr id="173" name="Google Shape;173;p26"/>
          <p:cNvPicPr preferRelativeResize="0"/>
          <p:nvPr/>
        </p:nvPicPr>
        <p:blipFill>
          <a:blip r:embed="rId4">
            <a:alphaModFix/>
          </a:blip>
          <a:stretch>
            <a:fillRect/>
          </a:stretch>
        </p:blipFill>
        <p:spPr>
          <a:xfrm>
            <a:off x="4367364" y="1215788"/>
            <a:ext cx="4624236" cy="1939196"/>
          </a:xfrm>
          <a:prstGeom prst="rect">
            <a:avLst/>
          </a:prstGeom>
          <a:noFill/>
          <a:ln>
            <a:noFill/>
          </a:ln>
        </p:spPr>
      </p:pic>
      <p:pic>
        <p:nvPicPr>
          <p:cNvPr id="174" name="Google Shape;174;p26"/>
          <p:cNvPicPr preferRelativeResize="0"/>
          <p:nvPr/>
        </p:nvPicPr>
        <p:blipFill>
          <a:blip r:embed="rId5">
            <a:alphaModFix/>
          </a:blip>
          <a:stretch>
            <a:fillRect/>
          </a:stretch>
        </p:blipFill>
        <p:spPr>
          <a:xfrm>
            <a:off x="4718764" y="3355908"/>
            <a:ext cx="3921431" cy="1683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Curiosity Findings</a:t>
            </a:r>
            <a:endParaRPr/>
          </a:p>
          <a:p>
            <a:pPr marL="0" lvl="0" indent="0" algn="l" rtl="0">
              <a:spcBef>
                <a:spcPts val="0"/>
              </a:spcBef>
              <a:spcAft>
                <a:spcPts val="0"/>
              </a:spcAft>
              <a:buNone/>
            </a:pPr>
            <a:r>
              <a:rPr lang="en" sz="2400"/>
              <a:t>(Wade &amp; Kidd, 2019)</a:t>
            </a:r>
            <a:endParaRPr sz="2400"/>
          </a:p>
        </p:txBody>
      </p:sp>
      <p:sp>
        <p:nvSpPr>
          <p:cNvPr id="180" name="Google Shape;180;p27"/>
          <p:cNvSpPr txBox="1">
            <a:spLocks noGrp="1"/>
          </p:cNvSpPr>
          <p:nvPr>
            <p:ph type="body" idx="1"/>
          </p:nvPr>
        </p:nvSpPr>
        <p:spPr>
          <a:xfrm>
            <a:off x="893700" y="1373600"/>
            <a:ext cx="7464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You are more curious when you believe that you're close to the right solution, even if you really aren't. </a:t>
            </a:r>
            <a:endParaRPr sz="2400"/>
          </a:p>
          <a:p>
            <a:pPr marL="457200" lvl="0" indent="-381000" algn="l" rtl="0">
              <a:spcBef>
                <a:spcPts val="0"/>
              </a:spcBef>
              <a:spcAft>
                <a:spcPts val="0"/>
              </a:spcAft>
              <a:buSzPts val="2400"/>
              <a:buChar char="▷"/>
            </a:pPr>
            <a:r>
              <a:rPr lang="en" sz="2400"/>
              <a:t>How curious you are, and how much you previously knew, predict learning outcomes</a:t>
            </a:r>
            <a:endParaRPr sz="2400"/>
          </a:p>
          <a:p>
            <a:pPr marL="457200" lvl="0" indent="-381000" algn="l" rtl="0">
              <a:spcBef>
                <a:spcPts val="0"/>
              </a:spcBef>
              <a:spcAft>
                <a:spcPts val="0"/>
              </a:spcAft>
              <a:buSzPts val="2400"/>
              <a:buChar char="▷"/>
            </a:pPr>
            <a:r>
              <a:rPr lang="en" sz="2400"/>
              <a:t>Learning &amp; curiosity may have different underlying cognitive mechanisms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Reinforcement Learning Generally</a:t>
            </a:r>
            <a:endParaRPr sz="3000"/>
          </a:p>
        </p:txBody>
      </p:sp>
      <p:sp>
        <p:nvSpPr>
          <p:cNvPr id="186" name="Google Shape;186;p28"/>
          <p:cNvSpPr txBox="1">
            <a:spLocks noGrp="1"/>
          </p:cNvSpPr>
          <p:nvPr>
            <p:ph type="body" idx="1"/>
          </p:nvPr>
        </p:nvSpPr>
        <p:spPr>
          <a:xfrm>
            <a:off x="497375" y="1373600"/>
            <a:ext cx="8455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Expected value of next trial = current expected value + prediction error (i.e., actual outcome - expected outcome)</a:t>
            </a:r>
            <a:endParaRPr sz="2400"/>
          </a:p>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en" sz="2400"/>
              <a:t>DiMenichi &amp; Tricomi (2016): e.g., expects an A and receives a C, negative prediction error</a:t>
            </a:r>
            <a:endParaRPr sz="2400"/>
          </a:p>
          <a:p>
            <a:pPr marL="457200" lvl="0" indent="-381000" algn="l" rtl="0">
              <a:spcBef>
                <a:spcPts val="0"/>
              </a:spcBef>
              <a:spcAft>
                <a:spcPts val="0"/>
              </a:spcAft>
              <a:buSzPts val="2400"/>
              <a:buChar char="▷"/>
            </a:pPr>
            <a:r>
              <a:rPr lang="en" sz="2400"/>
              <a:t>How might the concept of expected value impact decision-making?</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General Questions &amp; Takeaways</a:t>
            </a:r>
            <a:endParaRPr sz="3000"/>
          </a:p>
        </p:txBody>
      </p:sp>
      <p:sp>
        <p:nvSpPr>
          <p:cNvPr id="192" name="Google Shape;192;p2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What is curiosity?</a:t>
            </a:r>
            <a:endParaRPr sz="2400"/>
          </a:p>
          <a:p>
            <a:pPr marL="457200" lvl="0" indent="-381000" algn="l" rtl="0">
              <a:spcBef>
                <a:spcPts val="0"/>
              </a:spcBef>
              <a:spcAft>
                <a:spcPts val="0"/>
              </a:spcAft>
              <a:buSzPts val="2400"/>
              <a:buChar char="▷"/>
            </a:pPr>
            <a:r>
              <a:rPr lang="en" sz="2400"/>
              <a:t>How do we typically study curiosity?</a:t>
            </a:r>
            <a:endParaRPr sz="2400"/>
          </a:p>
          <a:p>
            <a:pPr marL="457200" lvl="0" indent="-381000" algn="l" rtl="0">
              <a:spcBef>
                <a:spcPts val="0"/>
              </a:spcBef>
              <a:spcAft>
                <a:spcPts val="0"/>
              </a:spcAft>
              <a:buSzPts val="2400"/>
              <a:buChar char="▷"/>
            </a:pPr>
            <a:r>
              <a:rPr lang="en" sz="2400"/>
              <a:t>What is the relationship between curiosity, memory, and well-being?</a:t>
            </a:r>
            <a:endParaRPr sz="2400"/>
          </a:p>
          <a:p>
            <a:pPr marL="457200" lvl="0" indent="-381000" algn="l" rtl="0">
              <a:spcBef>
                <a:spcPts val="0"/>
              </a:spcBef>
              <a:spcAft>
                <a:spcPts val="0"/>
              </a:spcAft>
              <a:buSzPts val="2400"/>
              <a:buChar char="▷"/>
            </a:pPr>
            <a:r>
              <a:rPr lang="en" sz="2400"/>
              <a:t>What are open future research Qs related to curiosity?</a:t>
            </a:r>
            <a:endParaRPr sz="2400"/>
          </a:p>
          <a:p>
            <a:pPr marL="457200" lvl="0" indent="-381000" algn="l" rtl="0">
              <a:spcBef>
                <a:spcPts val="0"/>
              </a:spcBef>
              <a:spcAft>
                <a:spcPts val="0"/>
              </a:spcAft>
              <a:buSzPts val="2400"/>
              <a:buChar char="▷"/>
            </a:pPr>
            <a:r>
              <a:rPr lang="en" sz="2400"/>
              <a:t>How do prediction errors interact with research on decision-making?</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Storyboarding</a:t>
            </a:r>
            <a:endParaRPr/>
          </a:p>
        </p:txBody>
      </p:sp>
      <p:pic>
        <p:nvPicPr>
          <p:cNvPr id="198" name="Google Shape;198;p30" descr=" " title="Podcast storyboard">
            <a:hlinkClick r:id="rId3"/>
          </p:cNvPr>
          <p:cNvPicPr preferRelativeResize="0"/>
          <p:nvPr/>
        </p:nvPicPr>
        <p:blipFill>
          <a:blip r:embed="rId4">
            <a:alphaModFix/>
          </a:blip>
          <a:stretch>
            <a:fillRect/>
          </a:stretch>
        </p:blipFill>
        <p:spPr>
          <a:xfrm>
            <a:off x="2286000" y="1255488"/>
            <a:ext cx="4572000" cy="3429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893700" y="206000"/>
            <a:ext cx="6785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 groups… (however large you’d like)</a:t>
            </a:r>
            <a:endParaRPr sz="3000"/>
          </a:p>
        </p:txBody>
      </p:sp>
      <p:sp>
        <p:nvSpPr>
          <p:cNvPr id="204" name="Google Shape;204;p31"/>
          <p:cNvSpPr txBox="1">
            <a:spLocks noGrp="1"/>
          </p:cNvSpPr>
          <p:nvPr>
            <p:ph type="body" idx="1"/>
          </p:nvPr>
        </p:nvSpPr>
        <p:spPr>
          <a:xfrm>
            <a:off x="893700" y="1145000"/>
            <a:ext cx="7597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Write a storyboard for some finding that we have gone over in class (I have a list of topics that I will pass out)</a:t>
            </a:r>
            <a:endParaRPr sz="1800"/>
          </a:p>
          <a:p>
            <a:pPr marL="914400" lvl="1" indent="-342900" algn="l" rtl="0">
              <a:spcBef>
                <a:spcPts val="0"/>
              </a:spcBef>
              <a:spcAft>
                <a:spcPts val="0"/>
              </a:spcAft>
              <a:buSzPts val="1800"/>
              <a:buChar char="○"/>
            </a:pPr>
            <a:r>
              <a:rPr lang="en" sz="1800"/>
              <a:t>You can do this using a podcast, video, comic, computer game, etc.</a:t>
            </a:r>
            <a:endParaRPr sz="1800"/>
          </a:p>
          <a:p>
            <a:pPr marL="914400" lvl="1" indent="-342900" algn="l" rtl="0">
              <a:spcBef>
                <a:spcPts val="0"/>
              </a:spcBef>
              <a:spcAft>
                <a:spcPts val="0"/>
              </a:spcAft>
              <a:buSzPts val="1800"/>
              <a:buChar char="○"/>
            </a:pPr>
            <a:r>
              <a:rPr lang="en" sz="1800"/>
              <a:t>Remember our SciComm principles, i.e., be intentional about the choices you make for your storyboard</a:t>
            </a:r>
            <a:endParaRPr sz="1800"/>
          </a:p>
          <a:p>
            <a:pPr marL="1371600" lvl="2" indent="-342900" algn="l" rtl="0">
              <a:spcBef>
                <a:spcPts val="0"/>
              </a:spcBef>
              <a:spcAft>
                <a:spcPts val="0"/>
              </a:spcAft>
              <a:buSzPts val="1800"/>
              <a:buChar char="■"/>
            </a:pPr>
            <a:r>
              <a:rPr lang="en" sz="1800"/>
              <a:t>E.g., you might want to write out all the key points that you’d make about that particular topic &amp; think about *how* you’d get your reader or listener or player there</a:t>
            </a:r>
            <a:endParaRPr sz="1800"/>
          </a:p>
          <a:p>
            <a:pPr marL="1371600" lvl="2" indent="-342900" algn="l" rtl="0">
              <a:spcBef>
                <a:spcPts val="0"/>
              </a:spcBef>
              <a:spcAft>
                <a:spcPts val="0"/>
              </a:spcAft>
              <a:buSzPts val="1800"/>
              <a:buChar char="■"/>
            </a:pPr>
            <a:r>
              <a:rPr lang="en" sz="1800"/>
              <a:t>E.g., since you won’t have an “expert” to interview, how else might you tell the story of this psych effect/finding?</a:t>
            </a:r>
            <a:endParaRPr sz="1800"/>
          </a:p>
          <a:p>
            <a:pPr marL="914400" lvl="1" indent="-342900" algn="l" rtl="0">
              <a:spcBef>
                <a:spcPts val="0"/>
              </a:spcBef>
              <a:spcAft>
                <a:spcPts val="0"/>
              </a:spcAft>
              <a:buSzPts val="1800"/>
              <a:buChar char="○"/>
            </a:pPr>
            <a:r>
              <a:rPr lang="en" sz="1800"/>
              <a:t>I expect to see a full script or storyboard by the end of class &amp; would like to feature these on our class website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600"/>
            <a:ext cx="71127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Half of class will be spent on brainstorming ideas for other types of science communication (i.e., follow-up to decision-making research)</a:t>
            </a:r>
            <a:endParaRPr sz="1400"/>
          </a:p>
          <a:p>
            <a:pPr marL="457200" lvl="0" indent="-317500" algn="l" rtl="0">
              <a:spcBef>
                <a:spcPts val="0"/>
              </a:spcBef>
              <a:spcAft>
                <a:spcPts val="0"/>
              </a:spcAft>
              <a:buSzPts val="1400"/>
              <a:buAutoNum type="arabicPeriod"/>
            </a:pPr>
            <a:r>
              <a:rPr lang="en" sz="1400" b="1"/>
              <a:t>LO2: Describe the basic fundamental principles of learning &amp; motivation research</a:t>
            </a:r>
            <a:endParaRPr sz="1400" b="1"/>
          </a:p>
          <a:p>
            <a:pPr marL="914400" lvl="1" indent="-317500" algn="l" rtl="0">
              <a:spcBef>
                <a:spcPts val="0"/>
              </a:spcBef>
              <a:spcAft>
                <a:spcPts val="0"/>
              </a:spcAft>
              <a:buSzPts val="1400"/>
              <a:buChar char="○"/>
            </a:pPr>
            <a:r>
              <a:rPr lang="en" sz="1400"/>
              <a:t>Basic principles of learning &amp; motivation (reward, feedback, curiosity); demo from Gruber et al. (2014)</a:t>
            </a:r>
            <a:endParaRPr sz="1400"/>
          </a:p>
          <a:p>
            <a:pPr marL="914400" lvl="1" indent="-317500" algn="l" rtl="0">
              <a:spcBef>
                <a:spcPts val="0"/>
              </a:spcBef>
              <a:spcAft>
                <a:spcPts val="0"/>
              </a:spcAft>
              <a:buSzPts val="1400"/>
              <a:buChar char="○"/>
            </a:pPr>
            <a:r>
              <a:rPr lang="en" sz="1400"/>
              <a:t>Discuss small bits of research from Purves &amp; Goldstein books</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First experience with a preprint: How does this article compare to what you've read from other journals?</a:t>
            </a:r>
            <a:endParaRPr sz="1400"/>
          </a:p>
          <a:p>
            <a:pPr marL="914400" lvl="1" indent="-317500" algn="l" rtl="0">
              <a:spcBef>
                <a:spcPts val="0"/>
              </a:spcBef>
              <a:spcAft>
                <a:spcPts val="0"/>
              </a:spcAft>
              <a:buSzPts val="1400"/>
              <a:buChar char="○"/>
            </a:pPr>
            <a:r>
              <a:rPr lang="en" sz="1400"/>
              <a:t>Second time you see experience sampling as a method; is it appropriate here?</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210" name="Google Shape;210;p32"/>
          <p:cNvSpPr txBox="1">
            <a:spLocks noGrp="1"/>
          </p:cNvSpPr>
          <p:nvPr>
            <p:ph type="body" idx="1"/>
          </p:nvPr>
        </p:nvSpPr>
        <p:spPr>
          <a:xfrm>
            <a:off x="893700" y="1373600"/>
            <a:ext cx="71127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Continue to build a supportive classroom culture &amp; discuss science communication</a:t>
            </a:r>
            <a:endParaRPr sz="1400" b="1"/>
          </a:p>
          <a:p>
            <a:pPr marL="914400" lvl="1" indent="-317500" algn="l" rtl="0">
              <a:spcBef>
                <a:spcPts val="0"/>
              </a:spcBef>
              <a:spcAft>
                <a:spcPts val="0"/>
              </a:spcAft>
              <a:buSzPts val="1400"/>
              <a:buChar char="○"/>
            </a:pPr>
            <a:r>
              <a:rPr lang="en" sz="1400"/>
              <a:t>Half of class will be spent on brainstorming ideas for other types of science communication (i.e., follow-up to decision-making research)</a:t>
            </a:r>
            <a:endParaRPr sz="1400"/>
          </a:p>
          <a:p>
            <a:pPr marL="457200" lvl="0" indent="-317500" algn="l" rtl="0">
              <a:spcBef>
                <a:spcPts val="0"/>
              </a:spcBef>
              <a:spcAft>
                <a:spcPts val="0"/>
              </a:spcAft>
              <a:buSzPts val="1400"/>
              <a:buAutoNum type="arabicPeriod"/>
            </a:pPr>
            <a:r>
              <a:rPr lang="en" sz="1400" b="1"/>
              <a:t>LO2: Describe the basic fundamental principles of learning &amp; motivation research</a:t>
            </a:r>
            <a:endParaRPr sz="1400" b="1"/>
          </a:p>
          <a:p>
            <a:pPr marL="914400" lvl="1" indent="-317500" algn="l" rtl="0">
              <a:spcBef>
                <a:spcPts val="0"/>
              </a:spcBef>
              <a:spcAft>
                <a:spcPts val="0"/>
              </a:spcAft>
              <a:buSzPts val="1400"/>
              <a:buChar char="○"/>
            </a:pPr>
            <a:r>
              <a:rPr lang="en" sz="1400"/>
              <a:t>Basic principles of learning &amp; motivation (reward, feedback, curiosity); demo from Gruber et al. (2014)</a:t>
            </a:r>
            <a:endParaRPr sz="1400"/>
          </a:p>
          <a:p>
            <a:pPr marL="914400" lvl="1" indent="-317500" algn="l" rtl="0">
              <a:spcBef>
                <a:spcPts val="0"/>
              </a:spcBef>
              <a:spcAft>
                <a:spcPts val="0"/>
              </a:spcAft>
              <a:buSzPts val="1400"/>
              <a:buChar char="○"/>
            </a:pPr>
            <a:r>
              <a:rPr lang="en" sz="1400"/>
              <a:t>Discuss small bits of research from Purves &amp; Goldstein books</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First experience with a preprint: How does this article compare to what you've read from other journals?</a:t>
            </a:r>
            <a:endParaRPr sz="1400"/>
          </a:p>
          <a:p>
            <a:pPr marL="914400" lvl="1" indent="-317500" algn="l" rtl="0">
              <a:spcBef>
                <a:spcPts val="0"/>
              </a:spcBef>
              <a:spcAft>
                <a:spcPts val="0"/>
              </a:spcAft>
              <a:buSzPts val="1400"/>
              <a:buChar char="○"/>
            </a:pPr>
            <a:r>
              <a:rPr lang="en" sz="1400"/>
              <a:t>Second time you see experience sampling as a method; is it appropriate here?</a:t>
            </a:r>
            <a:endParaRPr sz="1400"/>
          </a:p>
          <a:p>
            <a:pPr marL="0" lvl="0" indent="0" algn="l" rtl="0">
              <a:spcBef>
                <a:spcPts val="600"/>
              </a:spcBef>
              <a:spcAft>
                <a:spcPts val="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Minute Paper</a:t>
            </a:r>
            <a:endParaRPr/>
          </a:p>
        </p:txBody>
      </p:sp>
      <p:sp>
        <p:nvSpPr>
          <p:cNvPr id="216" name="Google Shape;216;p33"/>
          <p:cNvSpPr txBox="1">
            <a:spLocks noGrp="1"/>
          </p:cNvSpPr>
          <p:nvPr>
            <p:ph type="body" idx="1"/>
          </p:nvPr>
        </p:nvSpPr>
        <p:spPr>
          <a:xfrm>
            <a:off x="493775" y="1373600"/>
            <a:ext cx="83943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https://tinyurl.com/PSY102MinutePaperJune18</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373588"/>
            <a:ext cx="6865448"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dirty="0"/>
              <a:t>Final Draft of Duke Blog due</a:t>
            </a:r>
            <a:endParaRPr sz="2400" dirty="0"/>
          </a:p>
          <a:p>
            <a:pPr marL="457200" lvl="0" indent="-381000" algn="l" rtl="0">
              <a:spcBef>
                <a:spcPts val="0"/>
              </a:spcBef>
              <a:spcAft>
                <a:spcPts val="0"/>
              </a:spcAft>
              <a:buSzPts val="2400"/>
              <a:buChar char="▷"/>
            </a:pPr>
            <a:r>
              <a:rPr lang="en" sz="2400" dirty="0"/>
              <a:t>Chapter 10 on Imagery</a:t>
            </a:r>
            <a:endParaRPr sz="2400" dirty="0"/>
          </a:p>
          <a:p>
            <a:pPr marL="457200" lvl="0" indent="-381000" algn="l" rtl="0">
              <a:spcBef>
                <a:spcPts val="0"/>
              </a:spcBef>
              <a:spcAft>
                <a:spcPts val="0"/>
              </a:spcAft>
              <a:buSzPts val="2400"/>
              <a:buChar char="▷"/>
            </a:pPr>
            <a:r>
              <a:rPr lang="en" sz="2400" dirty="0"/>
              <a:t>Optional: Podcast on how to make your study groups more effective</a:t>
            </a:r>
            <a:endParaRPr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sz="2400" dirty="0"/>
              <a:t>Theme: </a:t>
            </a:r>
            <a:r>
              <a:rPr lang="en" sz="2400" i="1" dirty="0"/>
              <a:t>How do “pictures in your head” compare to your experience when you perceive an object? How can imagery improve memory?</a:t>
            </a:r>
            <a:endParaRPr sz="24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Curiosity?</a:t>
            </a:r>
            <a:endParaRPr/>
          </a:p>
        </p:txBody>
      </p:sp>
      <p:sp>
        <p:nvSpPr>
          <p:cNvPr id="110" name="Google Shape;110;p16"/>
          <p:cNvSpPr txBox="1">
            <a:spLocks noGrp="1"/>
          </p:cNvSpPr>
          <p:nvPr>
            <p:ph type="body" idx="1"/>
          </p:nvPr>
        </p:nvSpPr>
        <p:spPr>
          <a:xfrm>
            <a:off x="893700" y="1373600"/>
            <a:ext cx="7459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How do you personally define curiosity?</a:t>
            </a:r>
            <a:endParaRPr/>
          </a:p>
          <a:p>
            <a:pPr marL="457200" lvl="0" indent="-419100" algn="l" rtl="0">
              <a:spcBef>
                <a:spcPts val="0"/>
              </a:spcBef>
              <a:spcAft>
                <a:spcPts val="0"/>
              </a:spcAft>
              <a:buSzPts val="3000"/>
              <a:buChar char="▷"/>
            </a:pPr>
            <a:r>
              <a:rPr lang="en"/>
              <a:t>What makes you curious?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7"/>
          <p:cNvPicPr preferRelativeResize="0"/>
          <p:nvPr/>
        </p:nvPicPr>
        <p:blipFill>
          <a:blip r:embed="rId3">
            <a:alphaModFix/>
          </a:blip>
          <a:stretch>
            <a:fillRect/>
          </a:stretch>
        </p:blipFill>
        <p:spPr>
          <a:xfrm>
            <a:off x="2105463" y="152400"/>
            <a:ext cx="493308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Curiosity</a:t>
            </a:r>
            <a:endParaRPr/>
          </a:p>
        </p:txBody>
      </p:sp>
      <p:sp>
        <p:nvSpPr>
          <p:cNvPr id="121" name="Google Shape;121;p18"/>
          <p:cNvSpPr txBox="1">
            <a:spLocks noGrp="1"/>
          </p:cNvSpPr>
          <p:nvPr>
            <p:ph type="body" idx="1"/>
          </p:nvPr>
        </p:nvSpPr>
        <p:spPr>
          <a:xfrm>
            <a:off x="893700" y="1068800"/>
            <a:ext cx="6897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“Broadly defined as the desire to acquire new information…”</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“Intrinsic motivation to learn…”</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“An inconsistency or a gap in knowledge…The result of a perceived gap between what one knows and what one wants to know…”</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 anticipation of reward, where the reward is information…”</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 propensity to seek out novel, complex, and challenging interactions with the world…”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Trivia Time! </a:t>
            </a:r>
            <a:r>
              <a:rPr lang="en" sz="2400"/>
              <a:t>Gruber et al. (2014)</a:t>
            </a:r>
            <a:endParaRPr sz="2400"/>
          </a:p>
        </p:txBody>
      </p:sp>
      <p:sp>
        <p:nvSpPr>
          <p:cNvPr id="127" name="Google Shape;127;p1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What song did both Ronald Reagan and Walter Mondale quote in the 1984 presidential campaign?</a:t>
            </a:r>
            <a:endParaRPr sz="1800"/>
          </a:p>
          <a:p>
            <a:pPr marL="457200" lvl="0" indent="-342900" algn="l" rtl="0">
              <a:spcBef>
                <a:spcPts val="0"/>
              </a:spcBef>
              <a:spcAft>
                <a:spcPts val="0"/>
              </a:spcAft>
              <a:buSzPts val="1800"/>
              <a:buChar char="▷"/>
            </a:pPr>
            <a:r>
              <a:rPr lang="en" sz="1800"/>
              <a:t>What taste are cats unable to detect?</a:t>
            </a:r>
            <a:endParaRPr sz="1800"/>
          </a:p>
          <a:p>
            <a:pPr marL="457200" lvl="0" indent="-342900" algn="l" rtl="0">
              <a:spcBef>
                <a:spcPts val="0"/>
              </a:spcBef>
              <a:spcAft>
                <a:spcPts val="0"/>
              </a:spcAft>
              <a:buSzPts val="1800"/>
              <a:buChar char="▷"/>
            </a:pPr>
            <a:r>
              <a:rPr lang="en" sz="1800"/>
              <a:t>What song took over No. 1 from Whitney Houston’s ‘I Will Always Love You?’</a:t>
            </a:r>
            <a:endParaRPr sz="1800"/>
          </a:p>
          <a:p>
            <a:pPr marL="457200" lvl="0" indent="-342900" algn="l" rtl="0">
              <a:spcBef>
                <a:spcPts val="0"/>
              </a:spcBef>
              <a:spcAft>
                <a:spcPts val="0"/>
              </a:spcAft>
              <a:buSzPts val="1800"/>
              <a:buChar char="▷"/>
            </a:pPr>
            <a:r>
              <a:rPr lang="en" sz="1800"/>
              <a:t>What writer’s last words were: ‘Last words are for fools who haven’t said enough?’</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How likely is it that you know the answer? 1-6</a:t>
            </a:r>
            <a:endParaRPr sz="1800"/>
          </a:p>
          <a:p>
            <a:pPr marL="0" lvl="0" indent="0" algn="l" rtl="0">
              <a:spcBef>
                <a:spcPts val="600"/>
              </a:spcBef>
              <a:spcAft>
                <a:spcPts val="0"/>
              </a:spcAft>
              <a:buNone/>
            </a:pPr>
            <a:r>
              <a:rPr lang="en" sz="1800"/>
              <a:t>How curious are you about the answer? 1-6</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93700" y="206000"/>
            <a:ext cx="7267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Research in the Adcock Lab - Abby Hsiung</a:t>
            </a:r>
            <a:endParaRPr sz="2800"/>
          </a:p>
        </p:txBody>
      </p:sp>
      <p:pic>
        <p:nvPicPr>
          <p:cNvPr id="133" name="Google Shape;133;p20" title="brain_movie.mp4">
            <a:hlinkClick r:id="rId3"/>
          </p:cNvPr>
          <p:cNvPicPr preferRelativeResize="0"/>
          <p:nvPr/>
        </p:nvPicPr>
        <p:blipFill>
          <a:blip r:embed="rId4">
            <a:alphaModFix/>
          </a:blip>
          <a:stretch>
            <a:fillRect/>
          </a:stretch>
        </p:blipFill>
        <p:spPr>
          <a:xfrm>
            <a:off x="2286000" y="1243238"/>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Our Wiki Profiles Could Contribute to Curiosity Research (cc: Collective Memory)</a:t>
            </a:r>
            <a:endParaRPr sz="2400"/>
          </a:p>
        </p:txBody>
      </p:sp>
      <p:pic>
        <p:nvPicPr>
          <p:cNvPr id="139" name="Google Shape;139;p21"/>
          <p:cNvPicPr preferRelativeResize="0"/>
          <p:nvPr/>
        </p:nvPicPr>
        <p:blipFill>
          <a:blip r:embed="rId3">
            <a:alphaModFix/>
          </a:blip>
          <a:stretch>
            <a:fillRect/>
          </a:stretch>
        </p:blipFill>
        <p:spPr>
          <a:xfrm>
            <a:off x="625088" y="1171513"/>
            <a:ext cx="7893836" cy="3775313"/>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2280</Words>
  <Application>Microsoft Office PowerPoint</Application>
  <PresentationFormat>On-screen Show (16:9)</PresentationFormat>
  <Paragraphs>159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Lato</vt:lpstr>
      <vt:lpstr>Raleway</vt:lpstr>
      <vt:lpstr>Arial</vt:lpstr>
      <vt:lpstr>Antonio template</vt:lpstr>
      <vt:lpstr>PSY102: Introduction to Cognitive Psychology Day 24 (06/18/19): Learning &amp; Motivation</vt:lpstr>
      <vt:lpstr>Today’s Goals + Agenda</vt:lpstr>
      <vt:lpstr>Tomorrow’s Work</vt:lpstr>
      <vt:lpstr>What Is Curiosity?</vt:lpstr>
      <vt:lpstr>PowerPoint Presentation</vt:lpstr>
      <vt:lpstr>Curiosity</vt:lpstr>
      <vt:lpstr>Trivia Time! Gruber et al. (2014)</vt:lpstr>
      <vt:lpstr>Research in the Adcock Lab - Abby Hsiung</vt:lpstr>
      <vt:lpstr>Our Wiki Profiles Could Contribute to Curiosity Research (cc: Collective Memory)</vt:lpstr>
      <vt:lpstr>Fandakova &amp; Gruber (2019)</vt:lpstr>
      <vt:lpstr>Open Questions</vt:lpstr>
      <vt:lpstr>Lydon et al. (2019)  Does curiosity lability predict well-being?</vt:lpstr>
      <vt:lpstr>Lydon et al. (2019)  Does curiosity lability predict well-being?</vt:lpstr>
      <vt:lpstr>Marvin &amp; Shohamy (2016) Is information in itself rewarding?</vt:lpstr>
      <vt:lpstr>Other Curiosity Findings (Wade &amp; Kidd, 2019)</vt:lpstr>
      <vt:lpstr>Reinforcement Learning Generally</vt:lpstr>
      <vt:lpstr>General Questions &amp; Takeaways</vt:lpstr>
      <vt:lpstr>Storyboarding</vt:lpstr>
      <vt:lpstr>In groups… (however large you’d like)</vt:lpstr>
      <vt:lpstr>Today’s Goals + Agenda</vt:lpstr>
      <vt:lpstr>Participation + Minute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24 (06/18/19): Learning &amp; Motivation</dc:title>
  <cp:lastModifiedBy>Christina Bejjani</cp:lastModifiedBy>
  <cp:revision>1</cp:revision>
  <cp:lastPrinted>2019-06-18T11:40:44Z</cp:lastPrinted>
  <dcterms:modified xsi:type="dcterms:W3CDTF">2019-06-18T11:43:38Z</dcterms:modified>
</cp:coreProperties>
</file>