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Lato" panose="020B0604020202020204" charset="0"/>
      <p:regular r:id="rId42"/>
      <p:bold r:id="rId43"/>
      <p:italic r:id="rId44"/>
      <p:boldItalic r:id="rId45"/>
    </p:embeddedFont>
    <p:embeddedFont>
      <p:font typeface="Raleway"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233" autoAdjust="0"/>
  </p:normalViewPr>
  <p:slideViewPr>
    <p:cSldViewPr snapToGrid="0">
      <p:cViewPr varScale="1">
        <p:scale>
          <a:sx n="99" d="100"/>
          <a:sy n="99" d="100"/>
        </p:scale>
        <p:origin x="194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671c55f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9671c55f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can be solved by logical rules, but most people solve by imagining the way the balls are arranged on the pool table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9671c55f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9671c55f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mental models to solve deductive reasoning problems</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9671c55f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9671c55f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rtl="0">
              <a:spcBef>
                <a:spcPts val="0"/>
              </a:spcBef>
              <a:spcAft>
                <a:spcPts val="0"/>
              </a:spcAft>
              <a:buSzPts val="1100"/>
              <a:buChar char="○"/>
            </a:pPr>
            <a:r>
              <a:rPr lang="en"/>
              <a:t>Create a model of a situation</a:t>
            </a:r>
            <a:endParaRPr/>
          </a:p>
          <a:p>
            <a:pPr marL="914400" lvl="1" indent="-298450" algn="l" rtl="0">
              <a:spcBef>
                <a:spcPts val="0"/>
              </a:spcBef>
              <a:spcAft>
                <a:spcPts val="0"/>
              </a:spcAft>
              <a:buSzPts val="1100"/>
              <a:buChar char="○"/>
            </a:pPr>
            <a:r>
              <a:rPr lang="en"/>
              <a:t>Generate tentative conclusions about model</a:t>
            </a:r>
            <a:endParaRPr/>
          </a:p>
          <a:p>
            <a:pPr marL="914400" lvl="1" indent="-298450" algn="l" rtl="0">
              <a:spcBef>
                <a:spcPts val="0"/>
              </a:spcBef>
              <a:spcAft>
                <a:spcPts val="0"/>
              </a:spcAft>
              <a:buSzPts val="1100"/>
              <a:buChar char="○"/>
            </a:pPr>
            <a:r>
              <a:rPr lang="en"/>
              <a:t>Look for exceptions to falsify model</a:t>
            </a:r>
            <a:endParaRPr/>
          </a:p>
          <a:p>
            <a:pPr marL="914400" lvl="1" indent="-298450" algn="l" rtl="0">
              <a:spcBef>
                <a:spcPts val="0"/>
              </a:spcBef>
              <a:spcAft>
                <a:spcPts val="0"/>
              </a:spcAft>
              <a:buSzPts val="1100"/>
              <a:buChar char="○"/>
            </a:pPr>
            <a:r>
              <a:rPr lang="en"/>
              <a:t>Determine validity of syllogism</a:t>
            </a:r>
            <a:endParaRPr/>
          </a:p>
          <a:p>
            <a:pPr marL="0" lvl="0" indent="0" algn="l" rtl="0">
              <a:spcBef>
                <a:spcPts val="0"/>
              </a:spcBef>
              <a:spcAft>
                <a:spcPts val="0"/>
              </a:spcAft>
              <a:buNone/>
            </a:pPr>
            <a:endParaRPr/>
          </a:p>
          <a:p>
            <a:pPr marL="0" lvl="0" indent="0" algn="l" rtl="0">
              <a:spcBef>
                <a:spcPts val="0"/>
              </a:spcBef>
              <a:spcAft>
                <a:spcPts val="0"/>
              </a:spcAft>
              <a:buNone/>
            </a:pPr>
            <a:r>
              <a:rPr lang="en"/>
              <a:t>One attempt at finding an exception: artist &amp; chemist, yet this doesn’t refute the model’s logic</a:t>
            </a:r>
            <a:endParaRPr/>
          </a:p>
          <a:p>
            <a:pPr marL="0" lvl="0" indent="0" algn="l" rtl="0">
              <a:spcBef>
                <a:spcPts val="0"/>
              </a:spcBef>
              <a:spcAft>
                <a:spcPts val="0"/>
              </a:spcAft>
              <a:buNone/>
            </a:pPr>
            <a:r>
              <a:rPr lang="en"/>
              <a:t>-A conclusion is valid only if it cannot be refused by any model of the premises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671c55f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671c55f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Conditional syllogism: 2 premises &amp; conclusion like categorical, but first premise has the form “If…. then.”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671c55f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671c55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Modus ponens = “the way that affirms by affirming”</a:t>
            </a:r>
            <a:endParaRPr/>
          </a:p>
          <a:p>
            <a:pPr marL="0" lvl="0" indent="0" algn="l" rtl="0">
              <a:spcBef>
                <a:spcPts val="0"/>
              </a:spcBef>
              <a:spcAft>
                <a:spcPts val="0"/>
              </a:spcAft>
              <a:buNone/>
            </a:pPr>
            <a:r>
              <a:rPr lang="en"/>
              <a:t>97% of folks correctly identify as valid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9671c55f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9671c55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“Modus tollens” = “for the way that denies by denying”</a:t>
            </a:r>
            <a:endParaRPr/>
          </a:p>
          <a:p>
            <a:pPr marL="0" lvl="0" indent="0" algn="l" rtl="0">
              <a:spcBef>
                <a:spcPts val="0"/>
              </a:spcBef>
              <a:spcAft>
                <a:spcPts val="0"/>
              </a:spcAft>
              <a:buNone/>
            </a:pPr>
            <a:r>
              <a:rPr lang="en"/>
              <a:t>Also valid; harder to identify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671c55f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671c55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valid - even if you didn’t study, still possible you could have received a good grade. Easy exam, already knew the material?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671c55f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671c55f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9671c55f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9671c55f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think of situations that would contradict the conclusion.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9671c55f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9671c55f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think of situations that would contradict the conclusion.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671c55f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671c55f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950d3b10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950d3b10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-people are often better at judging the validity of syllogisms when real-world examples are better than others</a:t>
            </a:r>
            <a:endParaRPr/>
          </a:p>
          <a:p>
            <a:pPr marL="0" lvl="0" indent="0" algn="l" rtl="0">
              <a:spcBef>
                <a:spcPts val="0"/>
              </a:spcBef>
              <a:spcAft>
                <a:spcPts val="0"/>
              </a:spcAft>
              <a:buNone/>
            </a:pPr>
            <a:r>
              <a:rPr lang="en"/>
              <a:t>-E should be turned over: on the other side, you’d get either odd or even number</a:t>
            </a:r>
            <a:endParaRPr/>
          </a:p>
          <a:p>
            <a:pPr marL="0" lvl="0" indent="0" algn="l" rtl="0">
              <a:spcBef>
                <a:spcPts val="0"/>
              </a:spcBef>
              <a:spcAft>
                <a:spcPts val="0"/>
              </a:spcAft>
              <a:buNone/>
            </a:pPr>
            <a:r>
              <a:rPr lang="en"/>
              <a:t>-Need to turn over another card: not the 4 (tells you nothing - it would just tell you the rule works in this case)</a:t>
            </a:r>
            <a:endParaRPr/>
          </a:p>
          <a:p>
            <a:pPr marL="0" lvl="0" indent="0" algn="l" rtl="0">
              <a:spcBef>
                <a:spcPts val="0"/>
              </a:spcBef>
              <a:spcAft>
                <a:spcPts val="0"/>
              </a:spcAft>
              <a:buNone/>
            </a:pPr>
            <a:r>
              <a:rPr lang="en"/>
              <a:t>-testing the rule… looking for a case when it DOESN’T work. Falsification principle.</a:t>
            </a:r>
            <a:endParaRPr/>
          </a:p>
          <a:p>
            <a:pPr marL="0" lvl="0" indent="0" algn="l" rtl="0">
              <a:spcBef>
                <a:spcPts val="0"/>
              </a:spcBef>
              <a:spcAft>
                <a:spcPts val="0"/>
              </a:spcAft>
              <a:buNone/>
            </a:pPr>
            <a:r>
              <a:rPr lang="en"/>
              <a:t>-K would also tell you nothing, it is an irrelevant consonant.</a:t>
            </a:r>
            <a:endParaRPr/>
          </a:p>
          <a:p>
            <a:pPr marL="0" lvl="0" indent="0" algn="l" rtl="0">
              <a:spcBef>
                <a:spcPts val="0"/>
              </a:spcBef>
              <a:spcAft>
                <a:spcPts val="0"/>
              </a:spcAft>
              <a:buNone/>
            </a:pPr>
            <a:r>
              <a:rPr lang="en"/>
              <a:t>-The second car that needs to be turned over is the 7. If you find a vowel on the other side of 7, the rule is false.</a:t>
            </a:r>
            <a:endParaRPr/>
          </a:p>
          <a:p>
            <a:pPr marL="0" lvl="0" indent="0" algn="l" rtl="0">
              <a:spcBef>
                <a:spcPts val="0"/>
              </a:spcBef>
              <a:spcAft>
                <a:spcPts val="0"/>
              </a:spcAft>
              <a:buNone/>
            </a:pPr>
            <a:endParaRPr/>
          </a:p>
          <a:p>
            <a:pPr marL="0" lvl="0" indent="0" algn="l" rtl="0">
              <a:spcBef>
                <a:spcPts val="0"/>
              </a:spcBef>
              <a:spcAft>
                <a:spcPts val="0"/>
              </a:spcAft>
              <a:buNone/>
            </a:pPr>
            <a:r>
              <a:rPr lang="en"/>
              <a:t>Syllogism 1:</a:t>
            </a:r>
            <a:endParaRPr/>
          </a:p>
          <a:p>
            <a:pPr marL="0" lvl="0" indent="0" algn="l" rtl="0">
              <a:spcBef>
                <a:spcPts val="0"/>
              </a:spcBef>
              <a:spcAft>
                <a:spcPts val="0"/>
              </a:spcAft>
              <a:buNone/>
            </a:pPr>
            <a:endParaRPr/>
          </a:p>
          <a:p>
            <a:pPr marL="0" lvl="0" indent="0" algn="l" rtl="0">
              <a:spcBef>
                <a:spcPts val="0"/>
              </a:spcBef>
              <a:spcAft>
                <a:spcPts val="0"/>
              </a:spcAft>
              <a:buNone/>
            </a:pPr>
            <a:r>
              <a:rPr lang="en"/>
              <a:t>If p, then q.</a:t>
            </a:r>
            <a:endParaRPr/>
          </a:p>
          <a:p>
            <a:pPr marL="0" lvl="0" indent="0" algn="l" rtl="0">
              <a:spcBef>
                <a:spcPts val="0"/>
              </a:spcBef>
              <a:spcAft>
                <a:spcPts val="0"/>
              </a:spcAft>
              <a:buNone/>
            </a:pPr>
            <a:r>
              <a:rPr lang="en"/>
              <a:t>p.</a:t>
            </a:r>
            <a:endParaRPr/>
          </a:p>
          <a:p>
            <a:pPr marL="0" lvl="0" indent="0" algn="l" rtl="0">
              <a:spcBef>
                <a:spcPts val="0"/>
              </a:spcBef>
              <a:spcAft>
                <a:spcPts val="0"/>
              </a:spcAft>
              <a:buNone/>
            </a:pPr>
            <a:r>
              <a:rPr lang="en"/>
              <a:t>Therefore q.</a:t>
            </a:r>
            <a:endParaRPr/>
          </a:p>
          <a:p>
            <a:pPr marL="0" lvl="0" indent="0" algn="l" rtl="0">
              <a:spcBef>
                <a:spcPts val="0"/>
              </a:spcBef>
              <a:spcAft>
                <a:spcPts val="0"/>
              </a:spcAft>
              <a:buNone/>
            </a:pPr>
            <a:endParaRPr/>
          </a:p>
          <a:p>
            <a:pPr marL="0" lvl="0" indent="0" algn="l" rtl="0">
              <a:spcBef>
                <a:spcPts val="0"/>
              </a:spcBef>
              <a:spcAft>
                <a:spcPts val="0"/>
              </a:spcAft>
              <a:buNone/>
            </a:pPr>
            <a:r>
              <a:rPr lang="en"/>
              <a:t>Syllogism 2:</a:t>
            </a:r>
            <a:endParaRPr/>
          </a:p>
          <a:p>
            <a:pPr marL="0" lvl="0" indent="0" algn="l" rtl="0">
              <a:spcBef>
                <a:spcPts val="0"/>
              </a:spcBef>
              <a:spcAft>
                <a:spcPts val="0"/>
              </a:spcAft>
              <a:buNone/>
            </a:pPr>
            <a:endParaRPr/>
          </a:p>
          <a:p>
            <a:pPr marL="0" lvl="0" indent="0" algn="l" rtl="0">
              <a:spcBef>
                <a:spcPts val="0"/>
              </a:spcBef>
              <a:spcAft>
                <a:spcPts val="0"/>
              </a:spcAft>
              <a:buNone/>
            </a:pPr>
            <a:r>
              <a:rPr lang="en"/>
              <a:t>If p, then q</a:t>
            </a:r>
            <a:endParaRPr/>
          </a:p>
          <a:p>
            <a:pPr marL="0" lvl="0" indent="0" algn="l" rtl="0">
              <a:spcBef>
                <a:spcPts val="0"/>
              </a:spcBef>
              <a:spcAft>
                <a:spcPts val="0"/>
              </a:spcAft>
              <a:buNone/>
            </a:pPr>
            <a:r>
              <a:rPr lang="en"/>
              <a:t>Not q.</a:t>
            </a:r>
            <a:endParaRPr/>
          </a:p>
          <a:p>
            <a:pPr marL="0" lvl="0" indent="0" algn="l" rtl="0">
              <a:spcBef>
                <a:spcPts val="0"/>
              </a:spcBef>
              <a:spcAft>
                <a:spcPts val="0"/>
              </a:spcAft>
              <a:buNone/>
            </a:pPr>
            <a:r>
              <a:rPr lang="en"/>
              <a:t>Therefore, not 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9671c55f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9671c55f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-people are often better at judging the validity of syllogisms when real-world examples are better than others</a:t>
            </a:r>
            <a:endParaRPr/>
          </a:p>
          <a:p>
            <a:pPr marL="0" lvl="0" indent="0" algn="l" rtl="0">
              <a:spcBef>
                <a:spcPts val="0"/>
              </a:spcBef>
              <a:spcAft>
                <a:spcPts val="0"/>
              </a:spcAft>
              <a:buNone/>
            </a:pPr>
            <a:r>
              <a:rPr lang="en"/>
              <a:t>-E should be turned over: on the other side, you’d get either odd or even number</a:t>
            </a:r>
            <a:endParaRPr/>
          </a:p>
          <a:p>
            <a:pPr marL="0" lvl="0" indent="0" algn="l" rtl="0">
              <a:spcBef>
                <a:spcPts val="0"/>
              </a:spcBef>
              <a:spcAft>
                <a:spcPts val="0"/>
              </a:spcAft>
              <a:buNone/>
            </a:pPr>
            <a:r>
              <a:rPr lang="en"/>
              <a:t>-Need to turn over another card: not the 4 (tells you nothing - it would just tell you the rule works in this case)</a:t>
            </a:r>
            <a:endParaRPr/>
          </a:p>
          <a:p>
            <a:pPr marL="0" lvl="0" indent="0" algn="l" rtl="0">
              <a:spcBef>
                <a:spcPts val="0"/>
              </a:spcBef>
              <a:spcAft>
                <a:spcPts val="0"/>
              </a:spcAft>
              <a:buNone/>
            </a:pPr>
            <a:r>
              <a:rPr lang="en"/>
              <a:t>-testing the rule… looking for a case when it DOESN’T work. Falsification principle.</a:t>
            </a:r>
            <a:endParaRPr/>
          </a:p>
          <a:p>
            <a:pPr marL="0" lvl="0" indent="0" algn="l" rtl="0">
              <a:spcBef>
                <a:spcPts val="0"/>
              </a:spcBef>
              <a:spcAft>
                <a:spcPts val="0"/>
              </a:spcAft>
              <a:buNone/>
            </a:pPr>
            <a:r>
              <a:rPr lang="en"/>
              <a:t>-K would also tell you nothing, it is an irrelevant consonant.</a:t>
            </a:r>
            <a:endParaRPr/>
          </a:p>
          <a:p>
            <a:pPr marL="0" lvl="0" indent="0" algn="l" rtl="0">
              <a:spcBef>
                <a:spcPts val="0"/>
              </a:spcBef>
              <a:spcAft>
                <a:spcPts val="0"/>
              </a:spcAft>
              <a:buNone/>
            </a:pPr>
            <a:r>
              <a:rPr lang="en"/>
              <a:t>-The second car that needs to be turned over is the 7. If you find a vowel on the other side of 7, the rule is false.</a:t>
            </a:r>
            <a:endParaRPr/>
          </a:p>
          <a:p>
            <a:pPr marL="0" lvl="0" indent="0" algn="l" rtl="0">
              <a:spcBef>
                <a:spcPts val="0"/>
              </a:spcBef>
              <a:spcAft>
                <a:spcPts val="0"/>
              </a:spcAft>
              <a:buNone/>
            </a:pPr>
            <a:endParaRPr/>
          </a:p>
          <a:p>
            <a:pPr marL="0" lvl="0" indent="0" algn="l" rtl="0">
              <a:spcBef>
                <a:spcPts val="0"/>
              </a:spcBef>
              <a:spcAft>
                <a:spcPts val="0"/>
              </a:spcAft>
              <a:buNone/>
            </a:pPr>
            <a:r>
              <a:rPr lang="en"/>
              <a:t>Syllogism 1:</a:t>
            </a:r>
            <a:endParaRPr/>
          </a:p>
          <a:p>
            <a:pPr marL="0" lvl="0" indent="0" algn="l" rtl="0">
              <a:spcBef>
                <a:spcPts val="0"/>
              </a:spcBef>
              <a:spcAft>
                <a:spcPts val="0"/>
              </a:spcAft>
              <a:buNone/>
            </a:pPr>
            <a:endParaRPr/>
          </a:p>
          <a:p>
            <a:pPr marL="0" lvl="0" indent="0" algn="l" rtl="0">
              <a:spcBef>
                <a:spcPts val="0"/>
              </a:spcBef>
              <a:spcAft>
                <a:spcPts val="0"/>
              </a:spcAft>
              <a:buNone/>
            </a:pPr>
            <a:r>
              <a:rPr lang="en"/>
              <a:t>If p, then q.</a:t>
            </a:r>
            <a:endParaRPr/>
          </a:p>
          <a:p>
            <a:pPr marL="0" lvl="0" indent="0" algn="l" rtl="0">
              <a:spcBef>
                <a:spcPts val="0"/>
              </a:spcBef>
              <a:spcAft>
                <a:spcPts val="0"/>
              </a:spcAft>
              <a:buNone/>
            </a:pPr>
            <a:r>
              <a:rPr lang="en"/>
              <a:t>p.</a:t>
            </a:r>
            <a:endParaRPr/>
          </a:p>
          <a:p>
            <a:pPr marL="0" lvl="0" indent="0" algn="l" rtl="0">
              <a:spcBef>
                <a:spcPts val="0"/>
              </a:spcBef>
              <a:spcAft>
                <a:spcPts val="0"/>
              </a:spcAft>
              <a:buNone/>
            </a:pPr>
            <a:r>
              <a:rPr lang="en"/>
              <a:t>Therefore q.</a:t>
            </a:r>
            <a:endParaRPr/>
          </a:p>
          <a:p>
            <a:pPr marL="0" lvl="0" indent="0" algn="l" rtl="0">
              <a:spcBef>
                <a:spcPts val="0"/>
              </a:spcBef>
              <a:spcAft>
                <a:spcPts val="0"/>
              </a:spcAft>
              <a:buNone/>
            </a:pPr>
            <a:endParaRPr/>
          </a:p>
          <a:p>
            <a:pPr marL="0" lvl="0" indent="0" algn="l" rtl="0">
              <a:spcBef>
                <a:spcPts val="0"/>
              </a:spcBef>
              <a:spcAft>
                <a:spcPts val="0"/>
              </a:spcAft>
              <a:buNone/>
            </a:pPr>
            <a:r>
              <a:rPr lang="en"/>
              <a:t>Syllogism 2:</a:t>
            </a:r>
            <a:endParaRPr/>
          </a:p>
          <a:p>
            <a:pPr marL="0" lvl="0" indent="0" algn="l" rtl="0">
              <a:spcBef>
                <a:spcPts val="0"/>
              </a:spcBef>
              <a:spcAft>
                <a:spcPts val="0"/>
              </a:spcAft>
              <a:buNone/>
            </a:pPr>
            <a:endParaRPr/>
          </a:p>
          <a:p>
            <a:pPr marL="0" lvl="0" indent="0" algn="l" rtl="0">
              <a:spcBef>
                <a:spcPts val="0"/>
              </a:spcBef>
              <a:spcAft>
                <a:spcPts val="0"/>
              </a:spcAft>
              <a:buNone/>
            </a:pPr>
            <a:r>
              <a:rPr lang="en"/>
              <a:t>If p, then q</a:t>
            </a:r>
            <a:endParaRPr/>
          </a:p>
          <a:p>
            <a:pPr marL="0" lvl="0" indent="0" algn="l" rtl="0">
              <a:spcBef>
                <a:spcPts val="0"/>
              </a:spcBef>
              <a:spcAft>
                <a:spcPts val="0"/>
              </a:spcAft>
              <a:buNone/>
            </a:pPr>
            <a:r>
              <a:rPr lang="en"/>
              <a:t>Not q.</a:t>
            </a:r>
            <a:endParaRPr/>
          </a:p>
          <a:p>
            <a:pPr marL="0" lvl="0" indent="0" algn="l" rtl="0">
              <a:spcBef>
                <a:spcPts val="0"/>
              </a:spcBef>
              <a:spcAft>
                <a:spcPts val="0"/>
              </a:spcAft>
              <a:buNone/>
            </a:pPr>
            <a:r>
              <a:rPr lang="en"/>
              <a:t>Therefore, not 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950d3b10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950d3b10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50d3b10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950d3b10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–Permission schema: if A is satisfied, B can be carried out</a:t>
            </a:r>
            <a:endParaRPr/>
          </a:p>
          <a:p>
            <a:pPr marL="0" lvl="0" indent="0" algn="l" rtl="0">
              <a:spcBef>
                <a:spcPts val="0"/>
              </a:spcBef>
              <a:spcAft>
                <a:spcPts val="0"/>
              </a:spcAft>
              <a:buClr>
                <a:schemeClr val="dk1"/>
              </a:buClr>
              <a:buSzPts val="1100"/>
              <a:buFont typeface="Arial"/>
              <a:buNone/>
            </a:pPr>
            <a:r>
              <a:rPr lang="en"/>
              <a:t>•Used in the concrete versions</a:t>
            </a:r>
            <a:endParaRPr/>
          </a:p>
          <a:p>
            <a:pPr marL="0" lvl="0" indent="0" algn="l" rtl="0">
              <a:spcBef>
                <a:spcPts val="0"/>
              </a:spcBef>
              <a:spcAft>
                <a:spcPts val="0"/>
              </a:spcAft>
              <a:buClr>
                <a:schemeClr val="dk1"/>
              </a:buClr>
              <a:buSzPts val="1100"/>
              <a:buFont typeface="Arial"/>
              <a:buNone/>
            </a:pPr>
            <a:r>
              <a:rPr lang="en"/>
              <a:t>•People are familiar with rules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•Evolutionary principles of natural selection</a:t>
            </a:r>
            <a:endParaRPr/>
          </a:p>
          <a:p>
            <a:pPr marL="0" lvl="0" indent="0" algn="l" rtl="0">
              <a:spcBef>
                <a:spcPts val="0"/>
              </a:spcBef>
              <a:spcAft>
                <a:spcPts val="0"/>
              </a:spcAft>
              <a:buClr>
                <a:schemeClr val="dk1"/>
              </a:buClr>
              <a:buSzPts val="1100"/>
              <a:buFont typeface="Arial"/>
              <a:buNone/>
            </a:pPr>
            <a:r>
              <a:rPr lang="en"/>
              <a:t>•Wason task governed by built-in cognitive program for detecting cheating</a:t>
            </a:r>
            <a:endParaRPr/>
          </a:p>
          <a:p>
            <a:pPr marL="0" lvl="0" indent="0" algn="l" rtl="0">
              <a:spcBef>
                <a:spcPts val="0"/>
              </a:spcBef>
              <a:spcAft>
                <a:spcPts val="0"/>
              </a:spcAft>
              <a:buClr>
                <a:schemeClr val="dk1"/>
              </a:buClr>
              <a:buSzPts val="1100"/>
              <a:buFont typeface="Arial"/>
              <a:buNone/>
            </a:pPr>
            <a:r>
              <a:rPr lang="en"/>
              <a:t>–In contrast to permission schema</a:t>
            </a:r>
            <a:endParaRPr/>
          </a:p>
          <a:p>
            <a:pPr marL="0" lvl="0" indent="0" algn="l" rtl="0">
              <a:spcBef>
                <a:spcPts val="0"/>
              </a:spcBef>
              <a:spcAft>
                <a:spcPts val="0"/>
              </a:spcAft>
              <a:buClr>
                <a:schemeClr val="dk1"/>
              </a:buClr>
              <a:buSzPts val="1100"/>
              <a:buFont typeface="Arial"/>
              <a:buNone/>
            </a:pPr>
            <a:r>
              <a:rPr lang="en"/>
              <a:t>•Social Exchange Theory</a:t>
            </a:r>
            <a:endParaRPr/>
          </a:p>
          <a:p>
            <a:pPr marL="0" lvl="0" indent="0" algn="l" rtl="0">
              <a:spcBef>
                <a:spcPts val="0"/>
              </a:spcBef>
              <a:spcAft>
                <a:spcPts val="0"/>
              </a:spcAft>
              <a:buClr>
                <a:schemeClr val="dk1"/>
              </a:buClr>
              <a:buSzPts val="1100"/>
              <a:buFont typeface="Arial"/>
              <a:buNone/>
            </a:pPr>
            <a:r>
              <a:rPr lang="en"/>
              <a:t>–An important aspect of human behavior is the ability of two people to cooperate in a way that is beneficial to both of them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•Cosmides and Tooby (1992) </a:t>
            </a:r>
            <a:endParaRPr/>
          </a:p>
          <a:p>
            <a:pPr marL="0" lvl="0" indent="0" algn="l" rtl="0">
              <a:spcBef>
                <a:spcPts val="0"/>
              </a:spcBef>
              <a:spcAft>
                <a:spcPts val="0"/>
              </a:spcAft>
              <a:buClr>
                <a:schemeClr val="dk1"/>
              </a:buClr>
              <a:buSzPts val="1100"/>
              <a:buFont typeface="Arial"/>
              <a:buNone/>
            </a:pPr>
            <a:r>
              <a:rPr lang="en"/>
              <a:t>–Created unfamiliar situations where cheating could occur</a:t>
            </a:r>
            <a:endParaRPr/>
          </a:p>
          <a:p>
            <a:pPr marL="0" lvl="0" indent="0" algn="l" rtl="0">
              <a:spcBef>
                <a:spcPts val="0"/>
              </a:spcBef>
              <a:spcAft>
                <a:spcPts val="0"/>
              </a:spcAft>
              <a:buClr>
                <a:schemeClr val="dk1"/>
              </a:buClr>
              <a:buSzPts val="1100"/>
              <a:buFont typeface="Arial"/>
              <a:buNone/>
            </a:pPr>
            <a:r>
              <a:rPr lang="en"/>
              <a:t>–Participants did well</a:t>
            </a:r>
            <a:endParaRPr/>
          </a:p>
          <a:p>
            <a:pPr marL="0" lvl="0" indent="0" algn="l" rtl="0">
              <a:spcBef>
                <a:spcPts val="0"/>
              </a:spcBef>
              <a:spcAft>
                <a:spcPts val="0"/>
              </a:spcAft>
              <a:buClr>
                <a:schemeClr val="dk1"/>
              </a:buClr>
              <a:buSzPts val="1100"/>
              <a:buFont typeface="Arial"/>
              <a:buNone/>
            </a:pPr>
            <a:r>
              <a:rPr lang="en"/>
              <a:t>–Evidence against permission schema</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•Context is important</a:t>
            </a:r>
            <a:endParaRPr/>
          </a:p>
          <a:p>
            <a:pPr marL="0" lvl="0" indent="0" algn="l" rtl="0">
              <a:spcBef>
                <a:spcPts val="0"/>
              </a:spcBef>
              <a:spcAft>
                <a:spcPts val="0"/>
              </a:spcAft>
              <a:buClr>
                <a:schemeClr val="dk1"/>
              </a:buClr>
              <a:buSzPts val="1100"/>
              <a:buFont typeface="Arial"/>
              <a:buNone/>
            </a:pPr>
            <a:r>
              <a:rPr lang="en"/>
              <a:t>•Familiarity is not always important</a:t>
            </a: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950d3b10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950d3b10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9671c55f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9671c55f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9671c55f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9671c55f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 typical study, we compare the estimations of “experiencers” who experience a stimulus piece-by-piece and stop when they have made up their minds about it, with those of “predictors” who first experience a sample of the stimulus (so they know exactly what to imagine) and then predict how many pieces they would need to see before making up their minds about it.”</a:t>
            </a:r>
            <a:endParaRPr/>
          </a:p>
          <a:p>
            <a:pPr marL="0" lvl="0" indent="0" algn="l" rtl="0">
              <a:spcBef>
                <a:spcPts val="0"/>
              </a:spcBef>
              <a:spcAft>
                <a:spcPts val="0"/>
              </a:spcAft>
              <a:buNone/>
            </a:pPr>
            <a:endParaRPr/>
          </a:p>
          <a:p>
            <a:pPr marL="0" lvl="0" indent="0" algn="l" rtl="0">
              <a:spcBef>
                <a:spcPts val="0"/>
              </a:spcBef>
              <a:spcAft>
                <a:spcPts val="0"/>
              </a:spcAft>
              <a:buNone/>
            </a:pPr>
            <a:r>
              <a:rPr lang="en"/>
              <a:t>-Study 1: different paintings viewing the same novel style of art</a:t>
            </a:r>
            <a:endParaRPr/>
          </a:p>
          <a:p>
            <a:pPr marL="0" lvl="0" indent="0" algn="l" rtl="0">
              <a:spcBef>
                <a:spcPts val="0"/>
              </a:spcBef>
              <a:spcAft>
                <a:spcPts val="0"/>
              </a:spcAft>
              <a:buNone/>
            </a:pPr>
            <a:r>
              <a:rPr lang="en"/>
              <a:t>-Experiences: view individual paintings, stop at the point when they know they don’t like or they do like the piece of art</a:t>
            </a:r>
            <a:endParaRPr/>
          </a:p>
          <a:p>
            <a:pPr marL="0" lvl="0" indent="0" algn="l" rtl="0">
              <a:spcBef>
                <a:spcPts val="0"/>
              </a:spcBef>
              <a:spcAft>
                <a:spcPts val="0"/>
              </a:spcAft>
              <a:buNone/>
            </a:pPr>
            <a:r>
              <a:rPr lang="en"/>
              <a:t>-Predictors: predict how many paintings you’d need to see before you hit that pt</a:t>
            </a:r>
            <a:endParaRPr/>
          </a:p>
          <a:p>
            <a:pPr marL="0" lvl="0" indent="0" algn="l" rtl="0">
              <a:spcBef>
                <a:spcPts val="0"/>
              </a:spcBef>
              <a:spcAft>
                <a:spcPts val="0"/>
              </a:spcAft>
              <a:buNone/>
            </a:pPr>
            <a:r>
              <a:rPr lang="en"/>
              <a:t>-Both experiencers and predictors saw a thumbnail collage of all the paintings, given one practical trail before real task. Idea being that they would know what to expect.</a:t>
            </a:r>
            <a:endParaRPr/>
          </a:p>
          <a:p>
            <a:pPr marL="0" lvl="0" indent="0" algn="l" rtl="0">
              <a:spcBef>
                <a:spcPts val="0"/>
              </a:spcBef>
              <a:spcAft>
                <a:spcPts val="0"/>
              </a:spcAft>
              <a:buNone/>
            </a:pPr>
            <a:r>
              <a:rPr lang="en"/>
              <a:t>-Yet, as is the case with many of expts, predictors said they’d need many more paintings before they made up their minds vs. experiencers rated (m of 16 vs. mean of 3.5).</a:t>
            </a:r>
            <a:endParaRPr/>
          </a:p>
          <a:p>
            <a:pPr marL="0" lvl="0" indent="0" algn="l" rtl="0">
              <a:spcBef>
                <a:spcPts val="0"/>
              </a:spcBef>
              <a:spcAft>
                <a:spcPts val="0"/>
              </a:spcAft>
              <a:buNone/>
            </a:pPr>
            <a:r>
              <a:rPr lang="en"/>
              <a:t>-Actual preference for the paintings didn’t matter</a:t>
            </a:r>
            <a:endParaRPr/>
          </a:p>
          <a:p>
            <a:pPr marL="0" lvl="0" indent="0" algn="l" rtl="0">
              <a:spcBef>
                <a:spcPts val="0"/>
              </a:spcBef>
              <a:spcAft>
                <a:spcPts val="0"/>
              </a:spcAft>
              <a:buNone/>
            </a:pPr>
            <a:r>
              <a:rPr lang="en"/>
              <a:t>-Are some paintings “tipping points?” No, they don’t differ between groups in terms of surprising or shocking ratings</a:t>
            </a:r>
            <a:endParaRPr/>
          </a:p>
          <a:p>
            <a:pPr marL="0" lvl="0" indent="0" algn="l" rtl="0">
              <a:spcBef>
                <a:spcPts val="0"/>
              </a:spcBef>
              <a:spcAft>
                <a:spcPts val="0"/>
              </a:spcAft>
              <a:buNone/>
            </a:pPr>
            <a:r>
              <a:rPr lang="en"/>
              <a:t>-Experiencers also told they’d have to view all 40 images regardless of their response. They reported at end that stopping point reflected tipping point, not other possibilities.</a:t>
            </a:r>
            <a:endParaRPr/>
          </a:p>
          <a:p>
            <a:pPr marL="0" lvl="0" indent="0" algn="l" rtl="0">
              <a:spcBef>
                <a:spcPts val="0"/>
              </a:spcBef>
              <a:spcAft>
                <a:spcPts val="0"/>
              </a:spcAft>
              <a:buNone/>
            </a:pPr>
            <a:endParaRPr/>
          </a:p>
          <a:p>
            <a:pPr marL="0" lvl="0" indent="0" algn="l" rtl="0">
              <a:spcBef>
                <a:spcPts val="0"/>
              </a:spcBef>
              <a:spcAft>
                <a:spcPts val="0"/>
              </a:spcAft>
              <a:buNone/>
            </a:pPr>
            <a:r>
              <a:rPr lang="en"/>
              <a:t>-Study 2: sample cups of the same vegetable juice</a:t>
            </a:r>
            <a:endParaRPr/>
          </a:p>
          <a:p>
            <a:pPr marL="0" lvl="0" indent="0" algn="l" rtl="0">
              <a:spcBef>
                <a:spcPts val="0"/>
              </a:spcBef>
              <a:spcAft>
                <a:spcPts val="0"/>
              </a:spcAft>
              <a:buNone/>
            </a:pPr>
            <a:r>
              <a:rPr lang="en"/>
              <a:t>-Study 3: wide variety of social judgments (judging a student’s intellect upon learning their grades from assignment to assignment, judging a neighbor’s character upon learning how they treated others from day to day, judging an athlete’s ability upon learning their performance from game to game, judging a person’s happiness upon learning their mood from day to day, and judging a gambler’s luck upon learning their outcomes from gamble to gamble)</a:t>
            </a:r>
            <a:endParaRPr/>
          </a:p>
          <a:p>
            <a:pPr marL="0" lvl="0" indent="0" algn="l" rtl="0">
              <a:spcBef>
                <a:spcPts val="0"/>
              </a:spcBef>
              <a:spcAft>
                <a:spcPts val="0"/>
              </a:spcAft>
              <a:buNone/>
            </a:pPr>
            <a:r>
              <a:rPr lang="en"/>
              <a:t>-study 4: compared married vs. never married participants to see how long it’d take from the moment they met their spouse to the moment they were sure they found their lifelong partner; number of moments or days ⇒ still underestimating relative to actual experience</a:t>
            </a:r>
            <a:endParaRPr/>
          </a:p>
          <a:p>
            <a:pPr marL="0" lvl="0" indent="0" algn="l" rtl="0">
              <a:spcBef>
                <a:spcPts val="0"/>
              </a:spcBef>
              <a:spcAft>
                <a:spcPts val="0"/>
              </a:spcAft>
              <a:buNone/>
            </a:pPr>
            <a:endParaRPr/>
          </a:p>
          <a:p>
            <a:pPr marL="0" lvl="0" indent="0" algn="l" rtl="0">
              <a:spcBef>
                <a:spcPts val="0"/>
              </a:spcBef>
              <a:spcAft>
                <a:spcPts val="0"/>
              </a:spcAft>
              <a:buNone/>
            </a:pPr>
            <a:r>
              <a:rPr lang="en"/>
              <a:t>“Studies 1 to 4 reveal misperceptions of the immediacy of judgment: People think they will collect and evaluate more information before drawing conclusions than they actually do. This discrepancy means that people are insensitive to when more information is actually needed, suggesting that they will under acquire information in contexts in which such information will reliably change their judgments and over-acquire information in contexts in which information is unlikely to change judgments. Studies 5 to 7 test some costs of this discrepancy: People may invest too many resources into impression-formation contexts, from overvaluing long-term product trials (study 5) to overpaying for decision aids (study 6) to overworking to make a good first impression (study 7).”</a:t>
            </a:r>
            <a:endParaRPr/>
          </a:p>
          <a:p>
            <a:pPr marL="0" lvl="0" indent="0" algn="l" rtl="0">
              <a:spcBef>
                <a:spcPts val="0"/>
              </a:spcBef>
              <a:spcAft>
                <a:spcPts val="0"/>
              </a:spcAft>
              <a:buNone/>
            </a:pPr>
            <a:endParaRPr/>
          </a:p>
          <a:p>
            <a:pPr marL="0" lvl="0" indent="0" algn="l" rtl="0">
              <a:spcBef>
                <a:spcPts val="0"/>
              </a:spcBef>
              <a:spcAft>
                <a:spcPts val="0"/>
              </a:spcAft>
              <a:buNone/>
            </a:pPr>
            <a:r>
              <a:rPr lang="en"/>
              <a:t>Study 5: estimating informational value of each day of the “The Daily Cute” email service (funny cat video, funny quote, links to share on social media)</a:t>
            </a:r>
            <a:endParaRPr/>
          </a:p>
          <a:p>
            <a:pPr marL="0" lvl="0" indent="0" algn="l" rtl="0">
              <a:spcBef>
                <a:spcPts val="0"/>
              </a:spcBef>
              <a:spcAft>
                <a:spcPts val="0"/>
              </a:spcAft>
              <a:buNone/>
            </a:pPr>
            <a:r>
              <a:rPr lang="en"/>
              <a:t>-Study 6: estimating election outcomes; for each correct guess, they won money, and participants allowed to view photos for varying amounts of time (1-5s). Time didn’t matter to correct guesses. They also added a condition where how long they’re allowed to view the photo cost them $$. People don’t realize how much time it takes them to make a judgment - otherwise they wouldn’t have paid for more time, which didn’t change their judgments.</a:t>
            </a:r>
            <a:endParaRPr/>
          </a:p>
          <a:p>
            <a:pPr marL="0" lvl="0" indent="0" algn="l" rtl="0">
              <a:spcBef>
                <a:spcPts val="0"/>
              </a:spcBef>
              <a:spcAft>
                <a:spcPts val="0"/>
              </a:spcAft>
              <a:buNone/>
            </a:pPr>
            <a:r>
              <a:rPr lang="en"/>
              <a:t>-study 7: MBA students wrote essays about past management experiences; write as many essays you think would “tip” managers in their impressions vs. hiring managers who were going to stop at the point at which they had sense enough to get a general sense of the applicant… applicants wrote more than the hiring managers felt they needed</a:t>
            </a:r>
            <a:endParaRPr/>
          </a:p>
          <a:p>
            <a:pPr marL="0" lvl="0" indent="0" algn="l" rtl="0">
              <a:spcBef>
                <a:spcPts val="0"/>
              </a:spcBef>
              <a:spcAft>
                <a:spcPts val="0"/>
              </a:spcAft>
              <a:buNone/>
            </a:pPr>
            <a:endParaRPr/>
          </a:p>
          <a:p>
            <a:pPr marL="0" lvl="0" indent="0" algn="l" rtl="0">
              <a:spcBef>
                <a:spcPts val="0"/>
              </a:spcBef>
              <a:spcAft>
                <a:spcPts val="0"/>
              </a:spcAft>
              <a:buNone/>
            </a:pPr>
            <a:r>
              <a:rPr lang="en"/>
              <a:t>-trade-off not ideal in terms of the amount of time spent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9671c55ff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9671c55f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9671c55f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9671c55f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9671c55f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9671c55f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671c55f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671c55f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9671c55f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9671c55f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9671c55f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9671c55f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9699ca0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9699ca0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9699ca04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9699ca04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9699ca0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9699ca0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9699ca04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9699ca04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9699ca04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9699ca04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9699ca04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9699ca04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9699ca04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9699ca04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9699ca04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9699ca0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50d3b1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50d3b1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671c55f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671c55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-don’t confuse validity with truth</a:t>
            </a:r>
            <a:endParaRPr>
              <a:solidFill>
                <a:schemeClr val="dk1"/>
              </a:solidFill>
            </a:endParaRPr>
          </a:p>
          <a:p>
            <a:pPr marL="0" lvl="0" indent="0" algn="l" rtl="0">
              <a:spcBef>
                <a:spcPts val="0"/>
              </a:spcBef>
              <a:spcAft>
                <a:spcPts val="0"/>
              </a:spcAft>
              <a:buNone/>
            </a:pPr>
            <a:r>
              <a:rPr lang="en">
                <a:solidFill>
                  <a:schemeClr val="dk1"/>
                </a:solidFill>
              </a:rPr>
              <a:t>-validity is about whether the conclusion logically follows from the premises</a:t>
            </a:r>
            <a:endParaRPr>
              <a:solidFill>
                <a:schemeClr val="dk1"/>
              </a:solidFill>
            </a:endParaRPr>
          </a:p>
          <a:p>
            <a:pPr marL="0" lvl="0" indent="0" algn="l" rtl="0">
              <a:spcBef>
                <a:spcPts val="0"/>
              </a:spcBef>
              <a:spcAft>
                <a:spcPts val="0"/>
              </a:spcAft>
              <a:buNone/>
            </a:pPr>
            <a:r>
              <a:rPr lang="en">
                <a:solidFill>
                  <a:schemeClr val="dk1"/>
                </a:solidFill>
              </a:rPr>
              <a:t>-If it does, AND the premises are true, then the conclusion will be true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-But if one of the premises is not true, conclusion might not be true even if reasoning is valid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671c55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671c55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-Tired people does not have to include students (two different groups of people in the premises), so the conclusion is invalid.</a:t>
            </a:r>
            <a:endParaRPr/>
          </a:p>
          <a:p>
            <a:pPr marL="0" lvl="0" indent="0" algn="l" rtl="0">
              <a:spcBef>
                <a:spcPts val="0"/>
              </a:spcBef>
              <a:spcAft>
                <a:spcPts val="0"/>
              </a:spcAft>
              <a:buClr>
                <a:schemeClr val="dk1"/>
              </a:buClr>
              <a:buSzPts val="1100"/>
              <a:buFont typeface="Arial"/>
              <a:buNone/>
            </a:pPr>
            <a:r>
              <a:rPr lang="en"/>
              <a:t>•Syllogism is valid if conclusion follows logically from its two premises</a:t>
            </a:r>
            <a:endParaRPr/>
          </a:p>
          <a:p>
            <a:pPr marL="0" lvl="0" indent="0" algn="l" rtl="0">
              <a:spcBef>
                <a:spcPts val="0"/>
              </a:spcBef>
              <a:spcAft>
                <a:spcPts val="0"/>
              </a:spcAft>
              <a:buClr>
                <a:schemeClr val="dk1"/>
              </a:buClr>
              <a:buSzPts val="1100"/>
              <a:buFont typeface="Arial"/>
              <a:buNone/>
            </a:pPr>
            <a:r>
              <a:rPr lang="en"/>
              <a:t>•If two premises of a valid syllogism are true, the syllogism’s conclusion must be true</a:t>
            </a:r>
            <a:endParaRPr/>
          </a:p>
          <a:p>
            <a:pPr marL="0" lvl="0" indent="0" algn="l" rtl="0">
              <a:spcBef>
                <a:spcPts val="0"/>
              </a:spcBef>
              <a:spcAft>
                <a:spcPts val="0"/>
              </a:spcAft>
              <a:buClr>
                <a:schemeClr val="dk1"/>
              </a:buClr>
              <a:buSzPts val="1100"/>
              <a:buFont typeface="Arial"/>
              <a:buNone/>
            </a:pPr>
            <a:r>
              <a:rPr lang="en"/>
              <a:t>–Do not confuse “validity” with “truth”</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671c55f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671c55f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reasoning &amp; truth are not the same thing.</a:t>
            </a:r>
            <a:endParaRPr/>
          </a:p>
          <a:p>
            <a:pPr marL="0" lvl="0" indent="0" algn="l" rtl="0">
              <a:spcBef>
                <a:spcPts val="0"/>
              </a:spcBef>
              <a:spcAft>
                <a:spcPts val="0"/>
              </a:spcAft>
              <a:buNone/>
            </a:pPr>
            <a:r>
              <a:rPr lang="en"/>
              <a:t>Belief bias can cause faulty reasoning to be accepted as valid, especially if the conclusion of an invalid syllogism is believable.</a:t>
            </a:r>
            <a:endParaRPr/>
          </a:p>
          <a:p>
            <a:pPr marL="0" lvl="0" indent="0" algn="l" rtl="0">
              <a:spcBef>
                <a:spcPts val="0"/>
              </a:spcBef>
              <a:spcAft>
                <a:spcPts val="0"/>
              </a:spcAft>
              <a:buNone/>
            </a:pPr>
            <a:r>
              <a:rPr lang="en"/>
              <a:t>It doesn’t logically follow that just because all members of Congress from NY are against the new tax, and some members who are against the new tax law are taking money from special interest groups, that some members of Congress from NY are taking money from special interest groups.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671c55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671c55f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reasoning &amp; truth are not the same thing.</a:t>
            </a:r>
            <a:endParaRPr/>
          </a:p>
          <a:p>
            <a:pPr marL="0" lvl="0" indent="0" algn="l" rtl="0">
              <a:spcBef>
                <a:spcPts val="0"/>
              </a:spcBef>
              <a:spcAft>
                <a:spcPts val="0"/>
              </a:spcAft>
              <a:buNone/>
            </a:pPr>
            <a:r>
              <a:rPr lang="en"/>
              <a:t>Belief bias can cause faulty reasoning to be accepted as valid, especially if the conclusion of an invalid syllogism is believable.</a:t>
            </a:r>
            <a:endParaRPr/>
          </a:p>
          <a:p>
            <a:pPr marL="0" lvl="0" indent="0" algn="l" rtl="0">
              <a:spcBef>
                <a:spcPts val="0"/>
              </a:spcBef>
              <a:spcAft>
                <a:spcPts val="0"/>
              </a:spcAft>
              <a:buNone/>
            </a:pPr>
            <a:r>
              <a:rPr lang="en"/>
              <a:t>It doesn’t logically follow that just because all members of Congress from NY are against the new tax, and some members who are against the new tax law are taking money from special interest groups, that some members of Congress from NY are taking money from special interest groups.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671c55f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671c55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reasoning &amp; truth are not the same thing.</a:t>
            </a:r>
            <a:endParaRPr/>
          </a:p>
          <a:p>
            <a:pPr marL="0" lvl="0" indent="0" algn="l" rtl="0">
              <a:spcBef>
                <a:spcPts val="0"/>
              </a:spcBef>
              <a:spcAft>
                <a:spcPts val="0"/>
              </a:spcAft>
              <a:buNone/>
            </a:pPr>
            <a:r>
              <a:rPr lang="en"/>
              <a:t>Belief bias can cause faulty reasoning to be accepted as valid, especially if the conclusion of an invalid syllogism is believable.</a:t>
            </a:r>
            <a:endParaRPr/>
          </a:p>
          <a:p>
            <a:pPr marL="0" lvl="0" indent="0" algn="l" rtl="0">
              <a:spcBef>
                <a:spcPts val="0"/>
              </a:spcBef>
              <a:spcAft>
                <a:spcPts val="0"/>
              </a:spcAft>
              <a:buNone/>
            </a:pPr>
            <a:r>
              <a:rPr lang="en"/>
              <a:t>It doesn’t logically follow that just because all members of Congress from NY are against the new tax, and some members who are against the new tax law are taking money from special interest groups, that some members of Congress from NY are taking money from special interest groups.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mashable.com/2017/05/06/oatmeal-backfire-effect-comic/"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hyperlink" Target="https://tinyurl.com/PSY102MinutePaperJune1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18 (06/10/19): Cognitive Biases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Can we get better at determining the validity of syllogisms? </a:t>
            </a:r>
            <a:endParaRPr sz="3000"/>
          </a:p>
        </p:txBody>
      </p:sp>
      <p:sp>
        <p:nvSpPr>
          <p:cNvPr id="146" name="Google Shape;146;p22"/>
          <p:cNvSpPr txBox="1">
            <a:spLocks noGrp="1"/>
          </p:cNvSpPr>
          <p:nvPr>
            <p:ph type="body" idx="1"/>
          </p:nvPr>
        </p:nvSpPr>
        <p:spPr>
          <a:xfrm>
            <a:off x="893700" y="1373600"/>
            <a:ext cx="70578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On a pool table there is a black ball directly above the cue ball. The green ball is on the right ride of the cue ball, and there is a red ball between them. If I move so the red ball is between me and the black ball, the cue ball is to the _____ of my line of sight.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Can we get better at determining the validity of syllogisms? </a:t>
            </a:r>
            <a:endParaRPr sz="3000"/>
          </a:p>
        </p:txBody>
      </p:sp>
      <p:sp>
        <p:nvSpPr>
          <p:cNvPr id="152" name="Google Shape;152;p23"/>
          <p:cNvSpPr txBox="1">
            <a:spLocks noGrp="1"/>
          </p:cNvSpPr>
          <p:nvPr>
            <p:ph type="body" idx="1"/>
          </p:nvPr>
        </p:nvSpPr>
        <p:spPr>
          <a:xfrm>
            <a:off x="893700" y="1373600"/>
            <a:ext cx="74340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b="1"/>
              <a:t>Mental Model</a:t>
            </a:r>
            <a:r>
              <a:rPr lang="en" sz="2400"/>
              <a:t>: A specific situation represented in a person’s mind that can be used to help determine the validity of syllogisms in deductive reasoning</a:t>
            </a:r>
            <a:endParaRPr sz="2400"/>
          </a:p>
          <a:p>
            <a:pPr marL="914400" lvl="1" indent="-381000" algn="l" rtl="0">
              <a:spcBef>
                <a:spcPts val="0"/>
              </a:spcBef>
              <a:spcAft>
                <a:spcPts val="0"/>
              </a:spcAft>
              <a:buSzPts val="2400"/>
              <a:buChar char="○"/>
            </a:pPr>
            <a:r>
              <a:rPr lang="en" sz="2400"/>
              <a:t>Create a model of a situation</a:t>
            </a:r>
            <a:endParaRPr/>
          </a:p>
          <a:p>
            <a:pPr marL="914400" lvl="1" indent="-381000" algn="l" rtl="0">
              <a:spcBef>
                <a:spcPts val="0"/>
              </a:spcBef>
              <a:spcAft>
                <a:spcPts val="0"/>
              </a:spcAft>
              <a:buSzPts val="2400"/>
              <a:buChar char="○"/>
            </a:pPr>
            <a:r>
              <a:rPr lang="en" sz="2400"/>
              <a:t>Generate tentative conclusions about model</a:t>
            </a:r>
            <a:endParaRPr/>
          </a:p>
          <a:p>
            <a:pPr marL="914400" lvl="1" indent="-381000" algn="l" rtl="0">
              <a:spcBef>
                <a:spcPts val="0"/>
              </a:spcBef>
              <a:spcAft>
                <a:spcPts val="0"/>
              </a:spcAft>
              <a:buSzPts val="2400"/>
              <a:buChar char="○"/>
            </a:pPr>
            <a:r>
              <a:rPr lang="en" sz="2400"/>
              <a:t>Look for exceptions to falsify model</a:t>
            </a:r>
            <a:endParaRPr/>
          </a:p>
          <a:p>
            <a:pPr marL="914400" lvl="1" indent="-381000" algn="l" rtl="0">
              <a:spcBef>
                <a:spcPts val="0"/>
              </a:spcBef>
              <a:spcAft>
                <a:spcPts val="0"/>
              </a:spcAft>
              <a:buSzPts val="2400"/>
              <a:buChar char="○"/>
            </a:pPr>
            <a:r>
              <a:rPr lang="en" sz="2400"/>
              <a:t>Determine validity of syllogism</a:t>
            </a:r>
            <a:endParaRPr sz="2400"/>
          </a:p>
          <a:p>
            <a:pPr marL="0" lvl="0" indent="0" algn="l" rtl="0">
              <a:spcBef>
                <a:spcPts val="600"/>
              </a:spcBef>
              <a:spcAft>
                <a:spcPts val="0"/>
              </a:spcAft>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Can we get better at determining the validity of syllogisms? </a:t>
            </a:r>
            <a:endParaRPr sz="3000"/>
          </a:p>
        </p:txBody>
      </p:sp>
      <p:sp>
        <p:nvSpPr>
          <p:cNvPr id="158" name="Google Shape;158;p24"/>
          <p:cNvSpPr txBox="1">
            <a:spLocks noGrp="1"/>
          </p:cNvSpPr>
          <p:nvPr>
            <p:ph type="body" idx="1"/>
          </p:nvPr>
        </p:nvSpPr>
        <p:spPr>
          <a:xfrm>
            <a:off x="893700" y="1373600"/>
            <a:ext cx="7434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None of the artists are beekeepers.</a:t>
            </a:r>
            <a:endParaRPr sz="2400"/>
          </a:p>
          <a:p>
            <a:pPr marL="0" lvl="0" indent="0" algn="l" rtl="0">
              <a:spcBef>
                <a:spcPts val="600"/>
              </a:spcBef>
              <a:spcAft>
                <a:spcPts val="0"/>
              </a:spcAft>
              <a:buNone/>
            </a:pPr>
            <a:r>
              <a:rPr lang="en" sz="2400"/>
              <a:t>All of the beekeepers are chemists.</a:t>
            </a:r>
            <a:endParaRPr sz="2400"/>
          </a:p>
          <a:p>
            <a:pPr marL="0" lvl="0" indent="0" algn="l" rtl="0">
              <a:spcBef>
                <a:spcPts val="600"/>
              </a:spcBef>
              <a:spcAft>
                <a:spcPts val="0"/>
              </a:spcAft>
              <a:buNone/>
            </a:pPr>
            <a:r>
              <a:rPr lang="en" sz="2400"/>
              <a:t>Some of the chemists are not artists.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i="1"/>
              <a:t>How would you solve this, with a mental model approach?</a:t>
            </a:r>
            <a:endParaRPr sz="24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64" name="Google Shape;164;p25"/>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pic>
        <p:nvPicPr>
          <p:cNvPr id="165" name="Google Shape;165;p25"/>
          <p:cNvPicPr preferRelativeResize="0"/>
          <p:nvPr/>
        </p:nvPicPr>
        <p:blipFill>
          <a:blip r:embed="rId3">
            <a:alphaModFix/>
          </a:blip>
          <a:stretch>
            <a:fillRect/>
          </a:stretch>
        </p:blipFill>
        <p:spPr>
          <a:xfrm>
            <a:off x="1123950" y="1863363"/>
            <a:ext cx="6896100" cy="312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71" name="Google Shape;171;p26"/>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pic>
        <p:nvPicPr>
          <p:cNvPr id="172" name="Google Shape;172;p26"/>
          <p:cNvPicPr preferRelativeResize="0"/>
          <p:nvPr/>
        </p:nvPicPr>
        <p:blipFill rotWithShape="1">
          <a:blip r:embed="rId3">
            <a:alphaModFix/>
          </a:blip>
          <a:srcRect b="40926"/>
          <a:stretch/>
        </p:blipFill>
        <p:spPr>
          <a:xfrm>
            <a:off x="1123950" y="1863370"/>
            <a:ext cx="6896100" cy="1845550"/>
          </a:xfrm>
          <a:prstGeom prst="rect">
            <a:avLst/>
          </a:prstGeom>
          <a:noFill/>
          <a:ln>
            <a:noFill/>
          </a:ln>
        </p:spPr>
      </p:pic>
      <p:sp>
        <p:nvSpPr>
          <p:cNvPr id="173" name="Google Shape;173;p26"/>
          <p:cNvSpPr txBox="1">
            <a:spLocks noGrp="1"/>
          </p:cNvSpPr>
          <p:nvPr>
            <p:ph type="body" idx="1"/>
          </p:nvPr>
        </p:nvSpPr>
        <p:spPr>
          <a:xfrm>
            <a:off x="893700" y="3705475"/>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studied.</a:t>
            </a:r>
            <a:endParaRPr sz="1800"/>
          </a:p>
          <a:p>
            <a:pPr marL="0" lvl="0" indent="0" algn="l" rtl="0">
              <a:spcBef>
                <a:spcPts val="600"/>
              </a:spcBef>
              <a:spcAft>
                <a:spcPts val="0"/>
              </a:spcAft>
              <a:buNone/>
            </a:pPr>
            <a:r>
              <a:rPr lang="en" sz="1800"/>
              <a:t>Therefore, I’ll get a good grade.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79" name="Google Shape;179;p27"/>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sp>
        <p:nvSpPr>
          <p:cNvPr id="180" name="Google Shape;180;p27"/>
          <p:cNvSpPr txBox="1">
            <a:spLocks noGrp="1"/>
          </p:cNvSpPr>
          <p:nvPr>
            <p:ph type="body" idx="1"/>
          </p:nvPr>
        </p:nvSpPr>
        <p:spPr>
          <a:xfrm>
            <a:off x="893700" y="3705475"/>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didn’t get a good grade.</a:t>
            </a:r>
            <a:endParaRPr sz="1800"/>
          </a:p>
          <a:p>
            <a:pPr marL="0" lvl="0" indent="0" algn="l" rtl="0">
              <a:spcBef>
                <a:spcPts val="600"/>
              </a:spcBef>
              <a:spcAft>
                <a:spcPts val="0"/>
              </a:spcAft>
              <a:buNone/>
            </a:pPr>
            <a:r>
              <a:rPr lang="en" sz="1800"/>
              <a:t>Therefore, I didn’t study.</a:t>
            </a:r>
            <a:endParaRPr sz="1800"/>
          </a:p>
        </p:txBody>
      </p:sp>
      <p:pic>
        <p:nvPicPr>
          <p:cNvPr id="181" name="Google Shape;181;p27"/>
          <p:cNvPicPr preferRelativeResize="0"/>
          <p:nvPr/>
        </p:nvPicPr>
        <p:blipFill rotWithShape="1">
          <a:blip r:embed="rId3">
            <a:alphaModFix/>
          </a:blip>
          <a:srcRect t="22672" b="23009"/>
          <a:stretch/>
        </p:blipFill>
        <p:spPr>
          <a:xfrm>
            <a:off x="966500" y="1878174"/>
            <a:ext cx="6896100" cy="169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87" name="Google Shape;187;p28"/>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sp>
        <p:nvSpPr>
          <p:cNvPr id="188" name="Google Shape;188;p28"/>
          <p:cNvSpPr txBox="1">
            <a:spLocks noGrp="1"/>
          </p:cNvSpPr>
          <p:nvPr>
            <p:ph type="body" idx="1"/>
          </p:nvPr>
        </p:nvSpPr>
        <p:spPr>
          <a:xfrm>
            <a:off x="893700" y="3400675"/>
            <a:ext cx="32439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got a good grade.</a:t>
            </a:r>
            <a:endParaRPr sz="1800"/>
          </a:p>
          <a:p>
            <a:pPr marL="0" lvl="0" indent="0" algn="l" rtl="0">
              <a:spcBef>
                <a:spcPts val="600"/>
              </a:spcBef>
              <a:spcAft>
                <a:spcPts val="0"/>
              </a:spcAft>
              <a:buNone/>
            </a:pPr>
            <a:r>
              <a:rPr lang="en" sz="1800"/>
              <a:t>Therefore, I studied.</a:t>
            </a:r>
            <a:endParaRPr sz="1800"/>
          </a:p>
        </p:txBody>
      </p:sp>
      <p:pic>
        <p:nvPicPr>
          <p:cNvPr id="189" name="Google Shape;189;p28"/>
          <p:cNvPicPr preferRelativeResize="0"/>
          <p:nvPr/>
        </p:nvPicPr>
        <p:blipFill rotWithShape="1">
          <a:blip r:embed="rId3">
            <a:alphaModFix/>
          </a:blip>
          <a:srcRect t="22668" b="58852"/>
          <a:stretch/>
        </p:blipFill>
        <p:spPr>
          <a:xfrm>
            <a:off x="1123950" y="2021825"/>
            <a:ext cx="6896100" cy="577325"/>
          </a:xfrm>
          <a:prstGeom prst="rect">
            <a:avLst/>
          </a:prstGeom>
          <a:noFill/>
          <a:ln>
            <a:noFill/>
          </a:ln>
        </p:spPr>
      </p:pic>
      <p:pic>
        <p:nvPicPr>
          <p:cNvPr id="190" name="Google Shape;190;p28"/>
          <p:cNvPicPr preferRelativeResize="0"/>
          <p:nvPr/>
        </p:nvPicPr>
        <p:blipFill rotWithShape="1">
          <a:blip r:embed="rId3">
            <a:alphaModFix/>
          </a:blip>
          <a:srcRect t="75469" b="11812"/>
          <a:stretch/>
        </p:blipFill>
        <p:spPr>
          <a:xfrm>
            <a:off x="1123950" y="2677875"/>
            <a:ext cx="6896100" cy="39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96" name="Google Shape;196;p29"/>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a:p>
          <a:p>
            <a:pPr marL="0" lvl="0" indent="0" algn="l" rtl="0">
              <a:spcBef>
                <a:spcPts val="600"/>
              </a:spcBef>
              <a:spcAft>
                <a:spcPts val="0"/>
              </a:spcAft>
              <a:buNone/>
            </a:pPr>
            <a:r>
              <a:rPr lang="en" sz="1800" i="1"/>
              <a:t>The way a syllogism is stated can influence how easy it is to solve</a:t>
            </a:r>
            <a:r>
              <a:rPr lang="en" sz="1800"/>
              <a:t>.</a:t>
            </a:r>
            <a:endParaRPr sz="1800"/>
          </a:p>
        </p:txBody>
      </p:sp>
      <p:sp>
        <p:nvSpPr>
          <p:cNvPr id="197" name="Google Shape;197;p29"/>
          <p:cNvSpPr txBox="1">
            <a:spLocks noGrp="1"/>
          </p:cNvSpPr>
          <p:nvPr>
            <p:ph type="body" idx="1"/>
          </p:nvPr>
        </p:nvSpPr>
        <p:spPr>
          <a:xfrm>
            <a:off x="893700" y="3400675"/>
            <a:ext cx="32439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got a good grade.</a:t>
            </a:r>
            <a:endParaRPr sz="1800"/>
          </a:p>
          <a:p>
            <a:pPr marL="0" lvl="0" indent="0" algn="l" rtl="0">
              <a:spcBef>
                <a:spcPts val="600"/>
              </a:spcBef>
              <a:spcAft>
                <a:spcPts val="0"/>
              </a:spcAft>
              <a:buNone/>
            </a:pPr>
            <a:r>
              <a:rPr lang="en" sz="1800"/>
              <a:t>Therefore, I studied.</a:t>
            </a:r>
            <a:endParaRPr sz="1800"/>
          </a:p>
        </p:txBody>
      </p:sp>
      <p:pic>
        <p:nvPicPr>
          <p:cNvPr id="198" name="Google Shape;198;p29"/>
          <p:cNvPicPr preferRelativeResize="0"/>
          <p:nvPr/>
        </p:nvPicPr>
        <p:blipFill rotWithShape="1">
          <a:blip r:embed="rId3">
            <a:alphaModFix/>
          </a:blip>
          <a:srcRect t="22668" b="58852"/>
          <a:stretch/>
        </p:blipFill>
        <p:spPr>
          <a:xfrm>
            <a:off x="1123950" y="2250425"/>
            <a:ext cx="6896100" cy="577325"/>
          </a:xfrm>
          <a:prstGeom prst="rect">
            <a:avLst/>
          </a:prstGeom>
          <a:noFill/>
          <a:ln>
            <a:noFill/>
          </a:ln>
        </p:spPr>
      </p:pic>
      <p:pic>
        <p:nvPicPr>
          <p:cNvPr id="199" name="Google Shape;199;p29"/>
          <p:cNvPicPr preferRelativeResize="0"/>
          <p:nvPr/>
        </p:nvPicPr>
        <p:blipFill rotWithShape="1">
          <a:blip r:embed="rId3">
            <a:alphaModFix/>
          </a:blip>
          <a:srcRect t="75469" b="11812"/>
          <a:stretch/>
        </p:blipFill>
        <p:spPr>
          <a:xfrm>
            <a:off x="1123950" y="2906475"/>
            <a:ext cx="6896100" cy="397325"/>
          </a:xfrm>
          <a:prstGeom prst="rect">
            <a:avLst/>
          </a:prstGeom>
          <a:noFill/>
          <a:ln>
            <a:noFill/>
          </a:ln>
        </p:spPr>
      </p:pic>
      <p:sp>
        <p:nvSpPr>
          <p:cNvPr id="200" name="Google Shape;200;p29"/>
          <p:cNvSpPr txBox="1">
            <a:spLocks noGrp="1"/>
          </p:cNvSpPr>
          <p:nvPr>
            <p:ph type="body" idx="1"/>
          </p:nvPr>
        </p:nvSpPr>
        <p:spPr>
          <a:xfrm>
            <a:off x="4398900" y="3400675"/>
            <a:ext cx="40512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live in Tucson, then I live in Arizona.</a:t>
            </a:r>
            <a:endParaRPr sz="1800"/>
          </a:p>
          <a:p>
            <a:pPr marL="0" lvl="0" indent="0" algn="l" rtl="0">
              <a:spcBef>
                <a:spcPts val="600"/>
              </a:spcBef>
              <a:spcAft>
                <a:spcPts val="0"/>
              </a:spcAft>
              <a:buNone/>
            </a:pPr>
            <a:r>
              <a:rPr lang="en" sz="1800"/>
              <a:t>I live in Arizona.</a:t>
            </a:r>
            <a:endParaRPr sz="1800"/>
          </a:p>
          <a:p>
            <a:pPr marL="0" lvl="0" indent="0" algn="l" rtl="0">
              <a:spcBef>
                <a:spcPts val="600"/>
              </a:spcBef>
              <a:spcAft>
                <a:spcPts val="0"/>
              </a:spcAft>
              <a:buNone/>
            </a:pPr>
            <a:r>
              <a:rPr lang="en" sz="1800"/>
              <a:t>Therefore, I live in Tucson.</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206" name="Google Shape;206;p30"/>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sp>
        <p:nvSpPr>
          <p:cNvPr id="207" name="Google Shape;207;p30"/>
          <p:cNvSpPr txBox="1">
            <a:spLocks noGrp="1"/>
          </p:cNvSpPr>
          <p:nvPr>
            <p:ph type="body" idx="1"/>
          </p:nvPr>
        </p:nvSpPr>
        <p:spPr>
          <a:xfrm>
            <a:off x="893700" y="3400675"/>
            <a:ext cx="38037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didn’t study.</a:t>
            </a:r>
            <a:endParaRPr sz="1800"/>
          </a:p>
          <a:p>
            <a:pPr marL="0" lvl="0" indent="0" algn="l" rtl="0">
              <a:spcBef>
                <a:spcPts val="600"/>
              </a:spcBef>
              <a:spcAft>
                <a:spcPts val="0"/>
              </a:spcAft>
              <a:buNone/>
            </a:pPr>
            <a:r>
              <a:rPr lang="en" sz="1800"/>
              <a:t>Therefore, I didn’t get a good grade.</a:t>
            </a:r>
            <a:endParaRPr sz="1800"/>
          </a:p>
        </p:txBody>
      </p:sp>
      <p:pic>
        <p:nvPicPr>
          <p:cNvPr id="208" name="Google Shape;208;p30"/>
          <p:cNvPicPr preferRelativeResize="0"/>
          <p:nvPr/>
        </p:nvPicPr>
        <p:blipFill rotWithShape="1">
          <a:blip r:embed="rId3">
            <a:alphaModFix/>
          </a:blip>
          <a:srcRect t="22668" b="58852"/>
          <a:stretch/>
        </p:blipFill>
        <p:spPr>
          <a:xfrm>
            <a:off x="1123950" y="2021825"/>
            <a:ext cx="6896100" cy="577325"/>
          </a:xfrm>
          <a:prstGeom prst="rect">
            <a:avLst/>
          </a:prstGeom>
          <a:noFill/>
          <a:ln>
            <a:noFill/>
          </a:ln>
        </p:spPr>
      </p:pic>
      <p:pic>
        <p:nvPicPr>
          <p:cNvPr id="209" name="Google Shape;209;p30"/>
          <p:cNvPicPr preferRelativeResize="0"/>
          <p:nvPr/>
        </p:nvPicPr>
        <p:blipFill rotWithShape="1">
          <a:blip r:embed="rId3">
            <a:alphaModFix/>
          </a:blip>
          <a:srcRect t="87282"/>
          <a:stretch/>
        </p:blipFill>
        <p:spPr>
          <a:xfrm>
            <a:off x="1123950" y="2648289"/>
            <a:ext cx="6896100" cy="39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215" name="Google Shape;215;p31"/>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Conditional Syllogism: If p, then q.</a:t>
            </a:r>
            <a:endParaRPr sz="2400"/>
          </a:p>
          <a:p>
            <a:pPr marL="0" lvl="0" indent="0" algn="l" rtl="0">
              <a:spcBef>
                <a:spcPts val="600"/>
              </a:spcBef>
              <a:spcAft>
                <a:spcPts val="0"/>
              </a:spcAft>
              <a:buNone/>
            </a:pPr>
            <a:r>
              <a:rPr lang="en" sz="1800" i="1"/>
              <a:t>The way a syllogism is stated can influence how easy it is to solve</a:t>
            </a:r>
            <a:r>
              <a:rPr lang="en" sz="1800"/>
              <a:t>.</a:t>
            </a:r>
            <a:endParaRPr sz="2400"/>
          </a:p>
        </p:txBody>
      </p:sp>
      <p:sp>
        <p:nvSpPr>
          <p:cNvPr id="216" name="Google Shape;216;p31"/>
          <p:cNvSpPr txBox="1">
            <a:spLocks noGrp="1"/>
          </p:cNvSpPr>
          <p:nvPr>
            <p:ph type="body" idx="1"/>
          </p:nvPr>
        </p:nvSpPr>
        <p:spPr>
          <a:xfrm>
            <a:off x="893700" y="3400675"/>
            <a:ext cx="38037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didn’t study.</a:t>
            </a:r>
            <a:endParaRPr sz="1800"/>
          </a:p>
          <a:p>
            <a:pPr marL="0" lvl="0" indent="0" algn="l" rtl="0">
              <a:spcBef>
                <a:spcPts val="600"/>
              </a:spcBef>
              <a:spcAft>
                <a:spcPts val="0"/>
              </a:spcAft>
              <a:buNone/>
            </a:pPr>
            <a:r>
              <a:rPr lang="en" sz="1800"/>
              <a:t>Therefore, I didn’t get a good grade.</a:t>
            </a:r>
            <a:endParaRPr sz="1800"/>
          </a:p>
        </p:txBody>
      </p:sp>
      <p:pic>
        <p:nvPicPr>
          <p:cNvPr id="217" name="Google Shape;217;p31"/>
          <p:cNvPicPr preferRelativeResize="0"/>
          <p:nvPr/>
        </p:nvPicPr>
        <p:blipFill rotWithShape="1">
          <a:blip r:embed="rId3">
            <a:alphaModFix/>
          </a:blip>
          <a:srcRect t="22668" b="58852"/>
          <a:stretch/>
        </p:blipFill>
        <p:spPr>
          <a:xfrm>
            <a:off x="1123950" y="2250425"/>
            <a:ext cx="6896100" cy="577325"/>
          </a:xfrm>
          <a:prstGeom prst="rect">
            <a:avLst/>
          </a:prstGeom>
          <a:noFill/>
          <a:ln>
            <a:noFill/>
          </a:ln>
        </p:spPr>
      </p:pic>
      <p:pic>
        <p:nvPicPr>
          <p:cNvPr id="218" name="Google Shape;218;p31"/>
          <p:cNvPicPr preferRelativeResize="0"/>
          <p:nvPr/>
        </p:nvPicPr>
        <p:blipFill rotWithShape="1">
          <a:blip r:embed="rId3">
            <a:alphaModFix/>
          </a:blip>
          <a:srcRect t="87282"/>
          <a:stretch/>
        </p:blipFill>
        <p:spPr>
          <a:xfrm>
            <a:off x="1123950" y="2876889"/>
            <a:ext cx="6896100" cy="397325"/>
          </a:xfrm>
          <a:prstGeom prst="rect">
            <a:avLst/>
          </a:prstGeom>
          <a:noFill/>
          <a:ln>
            <a:noFill/>
          </a:ln>
        </p:spPr>
      </p:pic>
      <p:sp>
        <p:nvSpPr>
          <p:cNvPr id="219" name="Google Shape;219;p31"/>
          <p:cNvSpPr txBox="1">
            <a:spLocks noGrp="1"/>
          </p:cNvSpPr>
          <p:nvPr>
            <p:ph type="body" idx="1"/>
          </p:nvPr>
        </p:nvSpPr>
        <p:spPr>
          <a:xfrm>
            <a:off x="4551300" y="3400675"/>
            <a:ext cx="40512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live in Tucson, then I live in Arizona.</a:t>
            </a:r>
            <a:endParaRPr sz="1800"/>
          </a:p>
          <a:p>
            <a:pPr marL="0" lvl="0" indent="0" algn="l" rtl="0">
              <a:spcBef>
                <a:spcPts val="600"/>
              </a:spcBef>
              <a:spcAft>
                <a:spcPts val="0"/>
              </a:spcAft>
              <a:buNone/>
            </a:pPr>
            <a:r>
              <a:rPr lang="en" sz="1800"/>
              <a:t>I don’t live in Tucson.</a:t>
            </a:r>
            <a:endParaRPr sz="1800"/>
          </a:p>
          <a:p>
            <a:pPr marL="0" lvl="0" indent="0" algn="l" rtl="0">
              <a:spcBef>
                <a:spcPts val="600"/>
              </a:spcBef>
              <a:spcAft>
                <a:spcPts val="0"/>
              </a:spcAft>
              <a:buNone/>
            </a:pPr>
            <a:r>
              <a:rPr lang="en" sz="1800"/>
              <a:t>Therefore, I don’t live in Arizona.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583600" y="1373600"/>
            <a:ext cx="79824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What should we consider, in terms of science communication, in light of cognitive biases?</a:t>
            </a:r>
            <a:endParaRPr sz="1400"/>
          </a:p>
          <a:p>
            <a:pPr marL="914400" lvl="1" indent="-317500" algn="l" rtl="0">
              <a:spcBef>
                <a:spcPts val="0"/>
              </a:spcBef>
              <a:spcAft>
                <a:spcPts val="0"/>
              </a:spcAft>
              <a:buSzPts val="1400"/>
              <a:buChar char="○"/>
            </a:pPr>
            <a:r>
              <a:rPr lang="en" sz="1400"/>
              <a:t>Discuss how this new podcast compares to previous podcasts in terms of our good science communication principles</a:t>
            </a:r>
            <a:endParaRPr sz="1400"/>
          </a:p>
          <a:p>
            <a:pPr marL="914400" lvl="1" indent="-317500" algn="l" rtl="0">
              <a:spcBef>
                <a:spcPts val="0"/>
              </a:spcBef>
              <a:spcAft>
                <a:spcPts val="0"/>
              </a:spcAft>
              <a:buSzPts val="1400"/>
              <a:buChar char="○"/>
            </a:pPr>
            <a:r>
              <a:rPr lang="en" sz="1400"/>
              <a:t>How effective was the comic as a science communication tool? Compare and contrast the tools we have seen so far &amp; whether you'd use them for different reasons</a:t>
            </a:r>
            <a:endParaRPr sz="1400"/>
          </a:p>
          <a:p>
            <a:pPr marL="457200" lvl="0" indent="-317500" algn="l" rtl="0">
              <a:spcBef>
                <a:spcPts val="0"/>
              </a:spcBef>
              <a:spcAft>
                <a:spcPts val="0"/>
              </a:spcAft>
              <a:buSzPts val="1400"/>
              <a:buAutoNum type="arabicPeriod"/>
            </a:pPr>
            <a:r>
              <a:rPr lang="en" sz="1400" b="1"/>
              <a:t>LO2: Describe the basic fundamental principles of various logical fallacies &amp; cognitive biases</a:t>
            </a:r>
            <a:endParaRPr sz="1400" b="1"/>
          </a:p>
          <a:p>
            <a:pPr marL="914400" lvl="1" indent="-317500" algn="l" rtl="0">
              <a:spcBef>
                <a:spcPts val="0"/>
              </a:spcBef>
              <a:spcAft>
                <a:spcPts val="0"/>
              </a:spcAft>
              <a:buSzPts val="1400"/>
              <a:buChar char="○"/>
            </a:pPr>
            <a:r>
              <a:rPr lang="en" sz="1400"/>
              <a:t>Describe more research from Purves Chpt 14 &amp; Goldstein Chpt 13: i.e., deductive reasoning</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Can you think of a prevalence-induced concept change in your own life?</a:t>
            </a:r>
            <a:endParaRPr sz="1400"/>
          </a:p>
          <a:p>
            <a:pPr marL="914400" lvl="1" indent="-317500" algn="l" rtl="0">
              <a:spcBef>
                <a:spcPts val="0"/>
              </a:spcBef>
              <a:spcAft>
                <a:spcPts val="0"/>
              </a:spcAft>
              <a:buSzPts val="1400"/>
              <a:buChar char="○"/>
            </a:pPr>
            <a:r>
              <a:rPr lang="en" sz="1400"/>
              <a:t>If people are tuned to actively avoid certain information, what should we do as a society?</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Wason Four-Card Problem</a:t>
            </a:r>
            <a:endParaRPr sz="3000"/>
          </a:p>
        </p:txBody>
      </p:sp>
      <p:sp>
        <p:nvSpPr>
          <p:cNvPr id="225" name="Google Shape;225;p32"/>
          <p:cNvSpPr txBox="1">
            <a:spLocks noGrp="1"/>
          </p:cNvSpPr>
          <p:nvPr>
            <p:ph type="body" idx="1"/>
          </p:nvPr>
        </p:nvSpPr>
        <p:spPr>
          <a:xfrm>
            <a:off x="284100" y="1373600"/>
            <a:ext cx="50694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Effect of using real-world items in a conditional-reasoning problem</a:t>
            </a:r>
            <a:endParaRPr sz="2400"/>
          </a:p>
          <a:p>
            <a:pPr marL="914400" lvl="1" indent="-381000" algn="l" rtl="0">
              <a:spcBef>
                <a:spcPts val="0"/>
              </a:spcBef>
              <a:spcAft>
                <a:spcPts val="0"/>
              </a:spcAft>
              <a:buSzPts val="2400"/>
              <a:buChar char="○"/>
            </a:pPr>
            <a:r>
              <a:rPr lang="en" sz="2400"/>
              <a:t>Determine minimum number of cards to turn over to test: if there is a vowel on one side, then there is an even number on the other side</a:t>
            </a:r>
            <a:endParaRPr sz="2400"/>
          </a:p>
          <a:p>
            <a:pPr marL="0" lvl="0" indent="0" algn="l" rtl="0">
              <a:spcBef>
                <a:spcPts val="600"/>
              </a:spcBef>
              <a:spcAft>
                <a:spcPts val="0"/>
              </a:spcAft>
              <a:buNone/>
            </a:pPr>
            <a:endParaRPr sz="2400"/>
          </a:p>
        </p:txBody>
      </p:sp>
      <p:pic>
        <p:nvPicPr>
          <p:cNvPr id="226" name="Google Shape;226;p32"/>
          <p:cNvPicPr preferRelativeResize="0"/>
          <p:nvPr/>
        </p:nvPicPr>
        <p:blipFill rotWithShape="1">
          <a:blip r:embed="rId3">
            <a:alphaModFix/>
          </a:blip>
          <a:srcRect b="41752"/>
          <a:stretch/>
        </p:blipFill>
        <p:spPr>
          <a:xfrm>
            <a:off x="5521500" y="2006632"/>
            <a:ext cx="3485700" cy="113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Remember:</a:t>
            </a:r>
            <a:endParaRPr sz="3000"/>
          </a:p>
        </p:txBody>
      </p:sp>
      <p:pic>
        <p:nvPicPr>
          <p:cNvPr id="232" name="Google Shape;232;p33"/>
          <p:cNvPicPr preferRelativeResize="0"/>
          <p:nvPr/>
        </p:nvPicPr>
        <p:blipFill>
          <a:blip r:embed="rId3">
            <a:alphaModFix/>
          </a:blip>
          <a:stretch>
            <a:fillRect/>
          </a:stretch>
        </p:blipFill>
        <p:spPr>
          <a:xfrm>
            <a:off x="1123950" y="1251038"/>
            <a:ext cx="6896100" cy="3124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Wason Four-Card Problem</a:t>
            </a:r>
            <a:endParaRPr sz="3000"/>
          </a:p>
        </p:txBody>
      </p:sp>
      <p:sp>
        <p:nvSpPr>
          <p:cNvPr id="238" name="Google Shape;238;p34"/>
          <p:cNvSpPr txBox="1">
            <a:spLocks noGrp="1"/>
          </p:cNvSpPr>
          <p:nvPr>
            <p:ph type="body" idx="1"/>
          </p:nvPr>
        </p:nvSpPr>
        <p:spPr>
          <a:xfrm>
            <a:off x="825075" y="1389200"/>
            <a:ext cx="6964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Falsification principle: to test a rule, you must look for situations that falsify the rule</a:t>
            </a:r>
            <a:endParaRPr/>
          </a:p>
          <a:p>
            <a:pPr marL="914400" lvl="1" indent="-381000" algn="l" rtl="0">
              <a:spcBef>
                <a:spcPts val="0"/>
              </a:spcBef>
              <a:spcAft>
                <a:spcPts val="0"/>
              </a:spcAft>
              <a:buSzPts val="2400"/>
              <a:buChar char="○"/>
            </a:pPr>
            <a:r>
              <a:rPr lang="en"/>
              <a:t>Most participants fail to do this</a:t>
            </a:r>
            <a:endParaRPr/>
          </a:p>
          <a:p>
            <a:pPr marL="914400" lvl="1" indent="-381000" algn="l" rtl="0">
              <a:spcBef>
                <a:spcPts val="0"/>
              </a:spcBef>
              <a:spcAft>
                <a:spcPts val="0"/>
              </a:spcAft>
              <a:buSzPts val="2400"/>
              <a:buChar char="○"/>
            </a:pPr>
            <a:r>
              <a:rPr lang="en"/>
              <a:t>When problem is stated in concrete everyday terms, correct responses greatly increase</a:t>
            </a:r>
            <a:endParaRPr/>
          </a:p>
          <a:p>
            <a:pPr marL="0" lvl="0" indent="0" algn="l" rtl="0">
              <a:spcBef>
                <a:spcPts val="6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Permission Schema</a:t>
            </a:r>
            <a:endParaRPr/>
          </a:p>
        </p:txBody>
      </p:sp>
      <p:sp>
        <p:nvSpPr>
          <p:cNvPr id="244" name="Google Shape;244;p35"/>
          <p:cNvSpPr txBox="1">
            <a:spLocks noGrp="1"/>
          </p:cNvSpPr>
          <p:nvPr>
            <p:ph type="body" idx="1"/>
          </p:nvPr>
        </p:nvSpPr>
        <p:spPr>
          <a:xfrm>
            <a:off x="893700" y="1373600"/>
            <a:ext cx="7617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People are often better at problem-solving and reasoning when it’s couched in concrete terms.</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b="1"/>
              <a:t>Permission schema</a:t>
            </a:r>
            <a:endParaRPr sz="1800" b="1"/>
          </a:p>
          <a:p>
            <a:pPr marL="914400" lvl="1" indent="-342900" algn="l" rtl="0">
              <a:spcBef>
                <a:spcPts val="0"/>
              </a:spcBef>
              <a:spcAft>
                <a:spcPts val="0"/>
              </a:spcAft>
              <a:buSzPts val="1800"/>
              <a:buChar char="○"/>
            </a:pPr>
            <a:r>
              <a:rPr lang="en" sz="1800"/>
              <a:t>If you fit some criterion (like being legal to drink), you’re allowed to carry out an action (being served alcohol)</a:t>
            </a:r>
            <a:endParaRPr sz="1800"/>
          </a:p>
          <a:p>
            <a:pPr marL="1371600" lvl="2" indent="-342900" algn="l" rtl="0">
              <a:spcBef>
                <a:spcPts val="0"/>
              </a:spcBef>
              <a:spcAft>
                <a:spcPts val="0"/>
              </a:spcAft>
              <a:buSzPts val="1800"/>
              <a:buChar char="■"/>
            </a:pPr>
            <a:r>
              <a:rPr lang="en" sz="1800"/>
              <a:t>Activating schema helps you solve problem</a:t>
            </a:r>
            <a:endParaRPr sz="1800"/>
          </a:p>
          <a:p>
            <a:pPr marL="914400" lvl="1" indent="-342900" algn="l" rtl="0">
              <a:spcBef>
                <a:spcPts val="0"/>
              </a:spcBef>
              <a:spcAft>
                <a:spcPts val="0"/>
              </a:spcAft>
              <a:buSzPts val="1800"/>
              <a:buChar char="○"/>
            </a:pPr>
            <a:r>
              <a:rPr lang="en" sz="1800"/>
              <a:t>Some people (NOT ALL) think this might be because of evolution</a:t>
            </a:r>
            <a:endParaRPr sz="1800"/>
          </a:p>
          <a:p>
            <a:pPr marL="914400" lvl="1" indent="-342900" algn="l" rtl="0">
              <a:spcBef>
                <a:spcPts val="0"/>
              </a:spcBef>
              <a:spcAft>
                <a:spcPts val="0"/>
              </a:spcAft>
              <a:buSzPts val="1800"/>
              <a:buChar char="○"/>
            </a:pPr>
            <a:r>
              <a:rPr lang="en" sz="1800"/>
              <a:t>Human social cognition is responsible for a HUGE amount of our psychology</a:t>
            </a:r>
            <a:endParaRPr sz="1800"/>
          </a:p>
          <a:p>
            <a:pPr marL="0" lvl="0" indent="0" algn="l" rtl="0">
              <a:spcBef>
                <a:spcPts val="600"/>
              </a:spcBef>
              <a:spcAft>
                <a:spcPts val="0"/>
              </a:spcAft>
              <a:buNone/>
            </a:pP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Induction vs. Deduction</a:t>
            </a:r>
            <a:endParaRPr/>
          </a:p>
        </p:txBody>
      </p:sp>
      <p:sp>
        <p:nvSpPr>
          <p:cNvPr id="250" name="Google Shape;250;p36"/>
          <p:cNvSpPr txBox="1">
            <a:spLocks noGrp="1"/>
          </p:cNvSpPr>
          <p:nvPr>
            <p:ph type="body" idx="1"/>
          </p:nvPr>
        </p:nvSpPr>
        <p:spPr>
          <a:xfrm>
            <a:off x="728275" y="1200150"/>
            <a:ext cx="3302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i="1"/>
              <a:t>Induction</a:t>
            </a:r>
            <a:endParaRPr sz="1400"/>
          </a:p>
          <a:p>
            <a:pPr marL="457200" lvl="0" indent="-317500" algn="l" rtl="0">
              <a:spcBef>
                <a:spcPts val="600"/>
              </a:spcBef>
              <a:spcAft>
                <a:spcPts val="0"/>
              </a:spcAft>
              <a:buSzPts val="1400"/>
              <a:buChar char="▷"/>
            </a:pPr>
            <a:r>
              <a:rPr lang="en" sz="1400"/>
              <a:t>Specific to general</a:t>
            </a:r>
            <a:endParaRPr sz="1400"/>
          </a:p>
          <a:p>
            <a:pPr marL="457200" lvl="0" indent="-317500" algn="l" rtl="0">
              <a:spcBef>
                <a:spcPts val="0"/>
              </a:spcBef>
              <a:spcAft>
                <a:spcPts val="0"/>
              </a:spcAft>
              <a:buSzPts val="1400"/>
              <a:buChar char="▷"/>
            </a:pPr>
            <a:r>
              <a:rPr lang="en" sz="1400"/>
              <a:t>Can lead to a probable conclusion</a:t>
            </a:r>
            <a:endParaRPr sz="1400"/>
          </a:p>
          <a:p>
            <a:pPr marL="457200" lvl="0" indent="-317500" algn="l" rtl="0">
              <a:spcBef>
                <a:spcPts val="0"/>
              </a:spcBef>
              <a:spcAft>
                <a:spcPts val="0"/>
              </a:spcAft>
              <a:buSzPts val="1400"/>
              <a:buChar char="▷"/>
            </a:pPr>
            <a:r>
              <a:rPr lang="en" sz="1400"/>
              <a:t>Used when predicting what will happen based on past evidence; also used to draw probable conclusions about an unknown based on past evidence</a:t>
            </a:r>
            <a:endParaRPr sz="1400"/>
          </a:p>
          <a:p>
            <a:pPr marL="0" lvl="0" indent="0" algn="l" rtl="0">
              <a:spcBef>
                <a:spcPts val="600"/>
              </a:spcBef>
              <a:spcAft>
                <a:spcPts val="0"/>
              </a:spcAft>
              <a:buNone/>
            </a:pPr>
            <a:endParaRPr sz="1400"/>
          </a:p>
          <a:p>
            <a:pPr marL="0" lvl="0" indent="0" algn="l" rtl="0">
              <a:spcBef>
                <a:spcPts val="600"/>
              </a:spcBef>
              <a:spcAft>
                <a:spcPts val="0"/>
              </a:spcAft>
              <a:buClr>
                <a:schemeClr val="dk1"/>
              </a:buClr>
              <a:buSzPts val="1100"/>
              <a:buFont typeface="Arial"/>
              <a:buNone/>
            </a:pPr>
            <a:r>
              <a:rPr lang="en" sz="1400"/>
              <a:t>“John is intelligent.  John is also human.  It seems like all humans are intelligent.”</a:t>
            </a:r>
            <a:endParaRPr sz="1400"/>
          </a:p>
          <a:p>
            <a:pPr marL="0" lvl="0" indent="0" algn="l" rtl="0">
              <a:spcBef>
                <a:spcPts val="600"/>
              </a:spcBef>
              <a:spcAft>
                <a:spcPts val="0"/>
              </a:spcAft>
              <a:buNone/>
            </a:pPr>
            <a:endParaRPr sz="1400"/>
          </a:p>
        </p:txBody>
      </p:sp>
      <p:sp>
        <p:nvSpPr>
          <p:cNvPr id="251" name="Google Shape;251;p3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i="1"/>
              <a:t>Deduction</a:t>
            </a:r>
            <a:endParaRPr sz="1400" i="1"/>
          </a:p>
          <a:p>
            <a:pPr marL="457200" lvl="0" indent="-317500" algn="l" rtl="0">
              <a:spcBef>
                <a:spcPts val="600"/>
              </a:spcBef>
              <a:spcAft>
                <a:spcPts val="0"/>
              </a:spcAft>
              <a:buSzPts val="1400"/>
              <a:buChar char="▷"/>
            </a:pPr>
            <a:r>
              <a:rPr lang="en" sz="1400"/>
              <a:t>General to specific</a:t>
            </a:r>
            <a:endParaRPr sz="1400"/>
          </a:p>
          <a:p>
            <a:pPr marL="457200" lvl="0" indent="-317500" algn="l" rtl="0">
              <a:spcBef>
                <a:spcPts val="0"/>
              </a:spcBef>
              <a:spcAft>
                <a:spcPts val="0"/>
              </a:spcAft>
              <a:buSzPts val="1400"/>
              <a:buChar char="▷"/>
            </a:pPr>
            <a:r>
              <a:rPr lang="en" sz="1400"/>
              <a:t>Can lead to a valid conclusion</a:t>
            </a:r>
            <a:endParaRPr sz="1400"/>
          </a:p>
          <a:p>
            <a:pPr marL="457200" lvl="0" indent="-317500" algn="l" rtl="0">
              <a:spcBef>
                <a:spcPts val="0"/>
              </a:spcBef>
              <a:spcAft>
                <a:spcPts val="0"/>
              </a:spcAft>
              <a:buSzPts val="1400"/>
              <a:buChar char="▷"/>
            </a:pPr>
            <a:r>
              <a:rPr lang="en" sz="1400"/>
              <a:t>Used when judging whether a conclusion logically follows from what you already know</a:t>
            </a: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800"/>
          </a:p>
          <a:p>
            <a:pPr marL="0" lvl="0" indent="0" algn="l" rtl="0">
              <a:spcBef>
                <a:spcPts val="600"/>
              </a:spcBef>
              <a:spcAft>
                <a:spcPts val="0"/>
              </a:spcAft>
              <a:buNone/>
            </a:pPr>
            <a:endParaRPr sz="600"/>
          </a:p>
          <a:p>
            <a:pPr marL="0" lvl="0" indent="0" algn="l" rtl="0">
              <a:spcBef>
                <a:spcPts val="600"/>
              </a:spcBef>
              <a:spcAft>
                <a:spcPts val="0"/>
              </a:spcAft>
              <a:buClr>
                <a:schemeClr val="dk1"/>
              </a:buClr>
              <a:buSzPts val="1100"/>
              <a:buFont typeface="Arial"/>
              <a:buNone/>
            </a:pPr>
            <a:r>
              <a:rPr lang="en" sz="1400"/>
              <a:t>“We already know all humans are intelligent.  Since John is human, it logically follows that he is intelligent.”</a:t>
            </a:r>
            <a:endParaRPr sz="1400"/>
          </a:p>
          <a:p>
            <a:pPr marL="0" lvl="0" indent="0" algn="l" rtl="0">
              <a:spcBef>
                <a:spcPts val="600"/>
              </a:spcBef>
              <a:spcAft>
                <a:spcPts val="0"/>
              </a:spcAft>
              <a:buNone/>
            </a:pP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Dual systems? Single system?</a:t>
            </a:r>
            <a:endParaRPr sz="3000"/>
          </a:p>
        </p:txBody>
      </p:sp>
      <p:sp>
        <p:nvSpPr>
          <p:cNvPr id="257" name="Google Shape;257;p3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Briefly described dual systems last Friday. </a:t>
            </a:r>
            <a:endParaRPr sz="2400"/>
          </a:p>
          <a:p>
            <a:pPr marL="457200" lvl="0" indent="-381000" algn="l" rtl="0">
              <a:spcBef>
                <a:spcPts val="0"/>
              </a:spcBef>
              <a:spcAft>
                <a:spcPts val="0"/>
              </a:spcAft>
              <a:buSzPts val="2400"/>
              <a:buChar char="▷"/>
            </a:pPr>
            <a:r>
              <a:rPr lang="en" sz="2400"/>
              <a:t>2 different types of processing.</a:t>
            </a:r>
            <a:endParaRPr sz="2400"/>
          </a:p>
          <a:p>
            <a:pPr marL="457200" lvl="0" indent="-381000" algn="l" rtl="0">
              <a:spcBef>
                <a:spcPts val="0"/>
              </a:spcBef>
              <a:spcAft>
                <a:spcPts val="0"/>
              </a:spcAft>
              <a:buSzPts val="2400"/>
              <a:buChar char="▷"/>
            </a:pPr>
            <a:r>
              <a:rPr lang="en" sz="2400"/>
              <a:t>Debated whether dual vs. single system.</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Klein &amp; O’Brien (2018)</a:t>
            </a:r>
            <a:endParaRPr/>
          </a:p>
        </p:txBody>
      </p:sp>
      <p:sp>
        <p:nvSpPr>
          <p:cNvPr id="263" name="Google Shape;263;p38"/>
          <p:cNvSpPr txBox="1">
            <a:spLocks noGrp="1"/>
          </p:cNvSpPr>
          <p:nvPr>
            <p:ph type="body" idx="1"/>
          </p:nvPr>
        </p:nvSpPr>
        <p:spPr>
          <a:xfrm>
            <a:off x="893700" y="1373600"/>
            <a:ext cx="7870500" cy="3552300"/>
          </a:xfrm>
          <a:prstGeom prst="rect">
            <a:avLst/>
          </a:prstGeom>
        </p:spPr>
        <p:txBody>
          <a:bodyPr spcFirstLastPara="1" wrap="square" lIns="91425" tIns="91425" rIns="91425" bIns="91425" anchor="t" anchorCtr="0">
            <a:noAutofit/>
          </a:bodyPr>
          <a:lstStyle/>
          <a:p>
            <a:pPr marL="457200" lvl="0" indent="-323850" algn="l" rtl="0">
              <a:spcBef>
                <a:spcPts val="600"/>
              </a:spcBef>
              <a:spcAft>
                <a:spcPts val="0"/>
              </a:spcAft>
              <a:buSzPts val="1500"/>
              <a:buChar char="▷"/>
            </a:pPr>
            <a:r>
              <a:rPr lang="en" sz="1500"/>
              <a:t>How long does it take for people to make up their minds vs. how much time / information do they think they need to do that?</a:t>
            </a:r>
            <a:endParaRPr sz="1500"/>
          </a:p>
          <a:p>
            <a:pPr marL="457200" lvl="0" indent="-323850" algn="l" rtl="0">
              <a:spcBef>
                <a:spcPts val="0"/>
              </a:spcBef>
              <a:spcAft>
                <a:spcPts val="0"/>
              </a:spcAft>
              <a:buSzPts val="1500"/>
              <a:buChar char="▷"/>
            </a:pPr>
            <a:r>
              <a:rPr lang="en" sz="1500"/>
              <a:t>Experiencers vs. Predictors: between-subs</a:t>
            </a:r>
            <a:endParaRPr sz="1500"/>
          </a:p>
          <a:p>
            <a:pPr marL="914400" lvl="1" indent="-323850" algn="l" rtl="0">
              <a:spcBef>
                <a:spcPts val="0"/>
              </a:spcBef>
              <a:spcAft>
                <a:spcPts val="0"/>
              </a:spcAft>
              <a:buSzPts val="1500"/>
              <a:buChar char="○"/>
            </a:pPr>
            <a:r>
              <a:rPr lang="en" sz="1500"/>
              <a:t>Study 1: different paintings</a:t>
            </a:r>
            <a:endParaRPr sz="1500"/>
          </a:p>
          <a:p>
            <a:pPr marL="914400" lvl="1" indent="-323850" algn="l" rtl="0">
              <a:spcBef>
                <a:spcPts val="0"/>
              </a:spcBef>
              <a:spcAft>
                <a:spcPts val="0"/>
              </a:spcAft>
              <a:buSzPts val="1500"/>
              <a:buChar char="○"/>
            </a:pPr>
            <a:r>
              <a:rPr lang="en" sz="1500"/>
              <a:t>Study 2: same vegetable juice</a:t>
            </a:r>
            <a:endParaRPr sz="1500"/>
          </a:p>
          <a:p>
            <a:pPr marL="914400" lvl="1" indent="-323850" algn="l" rtl="0">
              <a:spcBef>
                <a:spcPts val="0"/>
              </a:spcBef>
              <a:spcAft>
                <a:spcPts val="0"/>
              </a:spcAft>
              <a:buSzPts val="1500"/>
              <a:buChar char="○"/>
            </a:pPr>
            <a:r>
              <a:rPr lang="en" sz="1500"/>
              <a:t>Study 3: social judgments (neighbor’s character, athlete’s ability, happiness, etc.)</a:t>
            </a:r>
            <a:endParaRPr sz="1500"/>
          </a:p>
          <a:p>
            <a:pPr marL="914400" lvl="1" indent="-323850" algn="l" rtl="0">
              <a:spcBef>
                <a:spcPts val="0"/>
              </a:spcBef>
              <a:spcAft>
                <a:spcPts val="0"/>
              </a:spcAft>
              <a:buSzPts val="1500"/>
              <a:buChar char="○"/>
            </a:pPr>
            <a:r>
              <a:rPr lang="en" sz="1500"/>
              <a:t>Study 4: falling in love (married v. never married pple)</a:t>
            </a:r>
            <a:endParaRPr sz="1500"/>
          </a:p>
          <a:p>
            <a:pPr marL="914400" lvl="1" indent="-323850" algn="l" rtl="0">
              <a:spcBef>
                <a:spcPts val="0"/>
              </a:spcBef>
              <a:spcAft>
                <a:spcPts val="0"/>
              </a:spcAft>
              <a:buSzPts val="1500"/>
              <a:buChar char="○"/>
            </a:pPr>
            <a:r>
              <a:rPr lang="en" sz="1500"/>
              <a:t>Study 5: “The Daily Cute” email service</a:t>
            </a:r>
            <a:endParaRPr sz="1500"/>
          </a:p>
          <a:p>
            <a:pPr marL="914400" lvl="1" indent="-323850" algn="l" rtl="0">
              <a:spcBef>
                <a:spcPts val="0"/>
              </a:spcBef>
              <a:spcAft>
                <a:spcPts val="0"/>
              </a:spcAft>
              <a:buSzPts val="1500"/>
              <a:buChar char="○"/>
            </a:pPr>
            <a:r>
              <a:rPr lang="en" sz="1500"/>
              <a:t>Study 6: Judging outcomes of 20 US senatorial elections based on pictures</a:t>
            </a:r>
            <a:endParaRPr sz="1500"/>
          </a:p>
          <a:p>
            <a:pPr marL="914400" lvl="1" indent="-323850" algn="l" rtl="0">
              <a:spcBef>
                <a:spcPts val="0"/>
              </a:spcBef>
              <a:spcAft>
                <a:spcPts val="0"/>
              </a:spcAft>
              <a:buSzPts val="1500"/>
              <a:buChar char="○"/>
            </a:pPr>
            <a:r>
              <a:rPr lang="en" sz="1500"/>
              <a:t>Study 7: First impression on job applications</a:t>
            </a:r>
            <a:endParaRPr sz="1500"/>
          </a:p>
          <a:p>
            <a:pPr marL="0" lvl="0" indent="0" algn="l" rtl="0">
              <a:spcBef>
                <a:spcPts val="600"/>
              </a:spcBef>
              <a:spcAft>
                <a:spcPts val="0"/>
              </a:spcAft>
              <a:buNone/>
            </a:pPr>
            <a:endParaRPr sz="1500"/>
          </a:p>
          <a:p>
            <a:pPr marL="0" lvl="0" indent="0" algn="l" rtl="0">
              <a:spcBef>
                <a:spcPts val="600"/>
              </a:spcBef>
              <a:spcAft>
                <a:spcPts val="0"/>
              </a:spcAft>
              <a:buNone/>
            </a:pPr>
            <a:r>
              <a:rPr lang="en" sz="1500"/>
              <a:t>Is it really using less information, or is it that we’re terrible at making predictions about things related to our emotions? How does this interact with the peak-end effect?</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Levari et al. (2018)</a:t>
            </a:r>
            <a:endParaRPr/>
          </a:p>
        </p:txBody>
      </p:sp>
      <p:sp>
        <p:nvSpPr>
          <p:cNvPr id="269" name="Google Shape;269;p39"/>
          <p:cNvSpPr txBox="1">
            <a:spLocks noGrp="1"/>
          </p:cNvSpPr>
          <p:nvPr>
            <p:ph type="body" idx="1"/>
          </p:nvPr>
        </p:nvSpPr>
        <p:spPr>
          <a:xfrm>
            <a:off x="893700" y="916392"/>
            <a:ext cx="6462600" cy="11190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What are some examples of prevalence-induced concept changes in your life? Could this be applied to more controversial topics than addressed by the authors?</a:t>
            </a:r>
            <a:endParaRPr sz="1800"/>
          </a:p>
          <a:p>
            <a:pPr marL="457200" lvl="0" indent="-342900" algn="l" rtl="0">
              <a:spcBef>
                <a:spcPts val="0"/>
              </a:spcBef>
              <a:spcAft>
                <a:spcPts val="0"/>
              </a:spcAft>
              <a:buSzPts val="1800"/>
              <a:buChar char="▷"/>
            </a:pPr>
            <a:r>
              <a:rPr lang="en" sz="1800"/>
              <a:t>What are the different questions addressed by the various studies on the basic effect?</a:t>
            </a:r>
            <a:endParaRPr sz="1800"/>
          </a:p>
          <a:p>
            <a:pPr marL="457200" lvl="0" indent="-342900" algn="l" rtl="0">
              <a:spcBef>
                <a:spcPts val="0"/>
              </a:spcBef>
              <a:spcAft>
                <a:spcPts val="0"/>
              </a:spcAft>
              <a:buSzPts val="1800"/>
              <a:buChar char="▷"/>
            </a:pPr>
            <a:r>
              <a:rPr lang="en" sz="1800"/>
              <a:t>What do you want to know more about?</a:t>
            </a:r>
            <a:endParaRPr sz="1800"/>
          </a:p>
        </p:txBody>
      </p:sp>
      <p:pic>
        <p:nvPicPr>
          <p:cNvPr id="270" name="Google Shape;270;p39"/>
          <p:cNvPicPr preferRelativeResize="0"/>
          <p:nvPr/>
        </p:nvPicPr>
        <p:blipFill>
          <a:blip r:embed="rId3">
            <a:alphaModFix/>
          </a:blip>
          <a:stretch>
            <a:fillRect/>
          </a:stretch>
        </p:blipFill>
        <p:spPr>
          <a:xfrm>
            <a:off x="1797750" y="2721192"/>
            <a:ext cx="5548511" cy="234610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Comic: Believe</a:t>
            </a:r>
            <a:endParaRPr/>
          </a:p>
        </p:txBody>
      </p:sp>
      <p:sp>
        <p:nvSpPr>
          <p:cNvPr id="276" name="Google Shape;276;p40"/>
          <p:cNvSpPr txBox="1">
            <a:spLocks noGrp="1"/>
          </p:cNvSpPr>
          <p:nvPr>
            <p:ph type="body" idx="1"/>
          </p:nvPr>
        </p:nvSpPr>
        <p:spPr>
          <a:xfrm>
            <a:off x="893700" y="1373600"/>
            <a:ext cx="7246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One thing to keep in mind about the comic on the backfire effect:</a:t>
            </a:r>
            <a:endParaRPr/>
          </a:p>
          <a:p>
            <a:pPr marL="914400" lvl="1" indent="-381000" algn="l" rtl="0">
              <a:spcBef>
                <a:spcPts val="0"/>
              </a:spcBef>
              <a:spcAft>
                <a:spcPts val="0"/>
              </a:spcAft>
              <a:buSzPts val="2400"/>
              <a:buChar char="○"/>
            </a:pPr>
            <a:r>
              <a:rPr lang="en"/>
              <a:t>The backfire effect is sometimes hard to replicate in rigorous research</a:t>
            </a:r>
            <a:endParaRPr/>
          </a:p>
          <a:p>
            <a:pPr marL="914400" lvl="1" indent="-381000" algn="l" rtl="0">
              <a:spcBef>
                <a:spcPts val="0"/>
              </a:spcBef>
              <a:spcAft>
                <a:spcPts val="0"/>
              </a:spcAft>
              <a:buSzPts val="2400"/>
              <a:buChar char="○"/>
            </a:pPr>
            <a:r>
              <a:rPr lang="en" u="sng">
                <a:solidFill>
                  <a:schemeClr val="hlink"/>
                </a:solidFill>
                <a:hlinkClick r:id="rId3"/>
              </a:rPr>
              <a:t>Read more here</a:t>
            </a:r>
            <a:endParaRPr/>
          </a:p>
          <a:p>
            <a:pPr marL="0" lvl="0" indent="0" algn="l" rtl="0">
              <a:spcBef>
                <a:spcPts val="600"/>
              </a:spcBef>
              <a:spcAft>
                <a:spcPts val="0"/>
              </a:spcAft>
              <a:buNone/>
            </a:pPr>
            <a:endParaRPr sz="1600"/>
          </a:p>
          <a:p>
            <a:pPr marL="0" lvl="0" indent="0" algn="l" rtl="0">
              <a:spcBef>
                <a:spcPts val="600"/>
              </a:spcBef>
              <a:spcAft>
                <a:spcPts val="0"/>
              </a:spcAft>
              <a:buNone/>
            </a:pPr>
            <a:r>
              <a:rPr lang="en"/>
              <a:t>But, it is pretty related to motivated reasoning &amp; confirmation bias generally.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Applying What You’ve Learned</a:t>
            </a:r>
            <a:endParaRPr sz="3000"/>
          </a:p>
        </p:txBody>
      </p:sp>
      <p:sp>
        <p:nvSpPr>
          <p:cNvPr id="282" name="Google Shape;282;p4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With 3 days on decision-making research &amp; lots of SciComm types, let’s start thinking about how to apply what you have learned. For the rest of class, we will work on the worksheet that I am about to pass out.</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Pair up with one or two of your classmates to discuss the questions on the worksheet, and write your answers on the sheet. We’ll come back together as a class to think about some of the responses.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535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764000"/>
            <a:ext cx="7484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Readings:</a:t>
            </a:r>
            <a:endParaRPr sz="1800"/>
          </a:p>
          <a:p>
            <a:pPr marL="457200" lvl="0" indent="-342900" algn="l" rtl="0">
              <a:spcBef>
                <a:spcPts val="600"/>
              </a:spcBef>
              <a:spcAft>
                <a:spcPts val="0"/>
              </a:spcAft>
              <a:buSzPts val="1800"/>
              <a:buChar char="▷"/>
            </a:pPr>
            <a:r>
              <a:rPr lang="en" sz="1800"/>
              <a:t>Frenda et al. (2016) (sleep deprivation &amp; false memory)</a:t>
            </a:r>
            <a:endParaRPr sz="1800"/>
          </a:p>
          <a:p>
            <a:pPr marL="457200" lvl="0" indent="-342900" algn="l" rtl="0">
              <a:spcBef>
                <a:spcPts val="0"/>
              </a:spcBef>
              <a:spcAft>
                <a:spcPts val="0"/>
              </a:spcAft>
              <a:buSzPts val="1800"/>
              <a:buChar char="▷"/>
            </a:pPr>
            <a:r>
              <a:rPr lang="en" sz="1800"/>
              <a:t>Porter &amp; Shaw (2015) (false memory of crimes)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Podcast:</a:t>
            </a:r>
            <a:endParaRPr sz="1800"/>
          </a:p>
          <a:p>
            <a:pPr marL="457200" lvl="0" indent="-342900" algn="l" rtl="0">
              <a:spcBef>
                <a:spcPts val="600"/>
              </a:spcBef>
              <a:spcAft>
                <a:spcPts val="0"/>
              </a:spcAft>
              <a:buSzPts val="1800"/>
              <a:buChar char="▷"/>
            </a:pPr>
            <a:r>
              <a:rPr lang="en" sz="1800"/>
              <a:t>TED Radio Hour: Talk on ‘Can Eyewitnesses Create Memories?’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Assignment:</a:t>
            </a:r>
            <a:endParaRPr sz="1800"/>
          </a:p>
          <a:p>
            <a:pPr marL="457200" lvl="0" indent="-342900" algn="l" rtl="0">
              <a:spcBef>
                <a:spcPts val="600"/>
              </a:spcBef>
              <a:spcAft>
                <a:spcPts val="0"/>
              </a:spcAft>
              <a:buSzPts val="1800"/>
              <a:buChar char="▷"/>
            </a:pPr>
            <a:r>
              <a:rPr lang="en" sz="1800"/>
              <a:t>Multiple paragraphs of science summary due (reverse outline + fb)</a:t>
            </a:r>
            <a:endParaRPr sz="1800"/>
          </a:p>
          <a:p>
            <a:pPr marL="457200" lvl="0" indent="0" algn="l" rtl="0">
              <a:spcBef>
                <a:spcPts val="600"/>
              </a:spcBef>
              <a:spcAft>
                <a:spcPts val="0"/>
              </a:spcAft>
              <a:buNone/>
            </a:pPr>
            <a:endParaRPr sz="1800"/>
          </a:p>
          <a:p>
            <a:pPr marL="0" lvl="0" indent="0" algn="l" rtl="0">
              <a:spcBef>
                <a:spcPts val="600"/>
              </a:spcBef>
              <a:spcAft>
                <a:spcPts val="0"/>
              </a:spcAft>
              <a:buNone/>
            </a:pPr>
            <a:r>
              <a:rPr lang="en" sz="1800" i="1"/>
              <a:t>Theme</a:t>
            </a:r>
            <a:r>
              <a:rPr lang="en" sz="1800"/>
              <a:t>: </a:t>
            </a:r>
            <a:r>
              <a:rPr lang="en" sz="1800" i="1"/>
              <a:t>What are the practical implications of memory being constructive? False Memory &amp; Misinformation</a:t>
            </a:r>
            <a:endParaRPr sz="18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288" name="Google Shape;288;p42"/>
          <p:cNvSpPr txBox="1">
            <a:spLocks noGrp="1"/>
          </p:cNvSpPr>
          <p:nvPr>
            <p:ph type="body" idx="1"/>
          </p:nvPr>
        </p:nvSpPr>
        <p:spPr>
          <a:xfrm>
            <a:off x="583600" y="1373600"/>
            <a:ext cx="79824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What should we consider, in terms of science communication, in light of cognitive biases?</a:t>
            </a:r>
            <a:endParaRPr sz="1400"/>
          </a:p>
          <a:p>
            <a:pPr marL="914400" lvl="1" indent="-317500" algn="l" rtl="0">
              <a:spcBef>
                <a:spcPts val="0"/>
              </a:spcBef>
              <a:spcAft>
                <a:spcPts val="0"/>
              </a:spcAft>
              <a:buSzPts val="1400"/>
              <a:buChar char="○"/>
            </a:pPr>
            <a:r>
              <a:rPr lang="en" sz="1400"/>
              <a:t>Discuss how this new podcast compares to previous podcasts in terms of our good science communication principles</a:t>
            </a:r>
            <a:endParaRPr sz="1400"/>
          </a:p>
          <a:p>
            <a:pPr marL="914400" lvl="1" indent="-317500" algn="l" rtl="0">
              <a:spcBef>
                <a:spcPts val="0"/>
              </a:spcBef>
              <a:spcAft>
                <a:spcPts val="0"/>
              </a:spcAft>
              <a:buSzPts val="1400"/>
              <a:buChar char="○"/>
            </a:pPr>
            <a:r>
              <a:rPr lang="en" sz="1400"/>
              <a:t>How effective was the comic as a science communication tool? Compare and contrast the tools we have seen so far &amp; whether you'd use them for different reasons</a:t>
            </a:r>
            <a:endParaRPr sz="1400"/>
          </a:p>
          <a:p>
            <a:pPr marL="457200" lvl="0" indent="-317500" algn="l" rtl="0">
              <a:spcBef>
                <a:spcPts val="0"/>
              </a:spcBef>
              <a:spcAft>
                <a:spcPts val="0"/>
              </a:spcAft>
              <a:buSzPts val="1400"/>
              <a:buAutoNum type="arabicPeriod"/>
            </a:pPr>
            <a:r>
              <a:rPr lang="en" sz="1400" b="1"/>
              <a:t>LO2: Describe the basic fundamental principles of various logical fallacies &amp; cognitive biases</a:t>
            </a:r>
            <a:endParaRPr sz="1400" b="1"/>
          </a:p>
          <a:p>
            <a:pPr marL="914400" lvl="1" indent="-317500" algn="l" rtl="0">
              <a:spcBef>
                <a:spcPts val="0"/>
              </a:spcBef>
              <a:spcAft>
                <a:spcPts val="0"/>
              </a:spcAft>
              <a:buSzPts val="1400"/>
              <a:buChar char="○"/>
            </a:pPr>
            <a:r>
              <a:rPr lang="en" sz="1400"/>
              <a:t>Describe more research from Purves Chpt 14 &amp; Goldstein Chpt 13: i.e., deductive reasoning</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Can you think of a prevalence-induced concept change in your own life?</a:t>
            </a:r>
            <a:endParaRPr sz="1400"/>
          </a:p>
          <a:p>
            <a:pPr marL="914400" lvl="1" indent="-317500" algn="l" rtl="0">
              <a:spcBef>
                <a:spcPts val="0"/>
              </a:spcBef>
              <a:spcAft>
                <a:spcPts val="0"/>
              </a:spcAft>
              <a:buSzPts val="1400"/>
              <a:buChar char="○"/>
            </a:pPr>
            <a:r>
              <a:rPr lang="en" sz="1400"/>
              <a:t>If people are tuned to actively avoid certain information, what should we do as a society?</a:t>
            </a:r>
            <a:endParaRPr sz="1400"/>
          </a:p>
          <a:p>
            <a:pPr marL="0" lvl="0" indent="0" algn="l" rtl="0">
              <a:spcBef>
                <a:spcPts val="600"/>
              </a:spcBef>
              <a:spcAft>
                <a:spcPts val="0"/>
              </a:spcAft>
              <a:buNone/>
            </a:pP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294" name="Google Shape;294;p43"/>
          <p:cNvSpPr txBox="1">
            <a:spLocks noGrp="1"/>
          </p:cNvSpPr>
          <p:nvPr>
            <p:ph type="body" idx="1"/>
          </p:nvPr>
        </p:nvSpPr>
        <p:spPr>
          <a:xfrm>
            <a:off x="514350" y="1373600"/>
            <a:ext cx="84768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r>
              <a:rPr lang="en" u="sng">
                <a:solidFill>
                  <a:schemeClr val="hlink"/>
                </a:solidFill>
                <a:hlinkClick r:id="rId4"/>
              </a:rPr>
              <a:t>https://tinyurl.com/PSY102MinutePaperJune10</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300" name="Google Shape;300;p44"/>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306" name="Google Shape;306;p45"/>
          <p:cNvSpPr txBox="1">
            <a:spLocks noGrp="1"/>
          </p:cNvSpPr>
          <p:nvPr>
            <p:ph type="body" idx="1"/>
          </p:nvPr>
        </p:nvSpPr>
        <p:spPr>
          <a:xfrm>
            <a:off x="893700" y="1373600"/>
            <a:ext cx="6948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difference between inductive and deductive reasoning? What are different examples of syllogisms? What are the different types of cognitive biases that people can experience? How would you apply this research to Science Communication?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6"/>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 experiment measures participants' performance in judging syllogisms. Two premises and a conclusion are presented as stimuli, and participants are asked to indicate (yes or no) if the conclusion logically follows from the premises. Error rates are then calculated for each syllogism. This experiment studies _____ reasoning.</a:t>
            </a:r>
            <a:endParaRPr sz="2400"/>
          </a:p>
          <a:p>
            <a:pPr marL="457200" lvl="0" indent="-381000" algn="l" rtl="0">
              <a:spcBef>
                <a:spcPts val="600"/>
              </a:spcBef>
              <a:spcAft>
                <a:spcPts val="0"/>
              </a:spcAft>
              <a:buSzPts val="2400"/>
              <a:buAutoNum type="alphaUcPeriod"/>
            </a:pPr>
            <a:r>
              <a:rPr lang="en" sz="2400"/>
              <a:t>Deductive</a:t>
            </a:r>
            <a:endParaRPr sz="2400"/>
          </a:p>
          <a:p>
            <a:pPr marL="457200" lvl="0" indent="-381000" algn="l" rtl="0">
              <a:spcBef>
                <a:spcPts val="0"/>
              </a:spcBef>
              <a:spcAft>
                <a:spcPts val="0"/>
              </a:spcAft>
              <a:buSzPts val="2400"/>
              <a:buAutoNum type="alphaUcPeriod"/>
            </a:pPr>
            <a:r>
              <a:rPr lang="en" sz="2400"/>
              <a:t>Intuitive</a:t>
            </a:r>
            <a:endParaRPr sz="2400"/>
          </a:p>
          <a:p>
            <a:pPr marL="457200" lvl="0" indent="-381000" algn="l" rtl="0">
              <a:spcBef>
                <a:spcPts val="0"/>
              </a:spcBef>
              <a:spcAft>
                <a:spcPts val="0"/>
              </a:spcAft>
              <a:buSzPts val="2400"/>
              <a:buAutoNum type="alphaUcPeriod"/>
            </a:pPr>
            <a:r>
              <a:rPr lang="en" sz="2400"/>
              <a:t>Falsification</a:t>
            </a:r>
            <a:endParaRPr sz="2400"/>
          </a:p>
          <a:p>
            <a:pPr marL="457200" lvl="0" indent="-381000" algn="l" rtl="0">
              <a:spcBef>
                <a:spcPts val="0"/>
              </a:spcBef>
              <a:spcAft>
                <a:spcPts val="0"/>
              </a:spcAft>
              <a:buSzPts val="2400"/>
              <a:buAutoNum type="alphaUcPeriod"/>
            </a:pPr>
            <a:r>
              <a:rPr lang="en" sz="2400"/>
              <a:t>Inductive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Consider the following syllogism:</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If it's a robin then it is a bird.</a:t>
            </a:r>
            <a:endParaRPr sz="1800"/>
          </a:p>
          <a:p>
            <a:pPr marL="0" lvl="0" indent="0" algn="l" rtl="0">
              <a:spcBef>
                <a:spcPts val="600"/>
              </a:spcBef>
              <a:spcAft>
                <a:spcPts val="0"/>
              </a:spcAft>
              <a:buNone/>
            </a:pPr>
            <a:r>
              <a:rPr lang="en" sz="1800"/>
              <a:t>It is a bird.</a:t>
            </a:r>
            <a:endParaRPr sz="1800"/>
          </a:p>
          <a:p>
            <a:pPr marL="0" lvl="0" indent="0" algn="l" rtl="0">
              <a:spcBef>
                <a:spcPts val="600"/>
              </a:spcBef>
              <a:spcAft>
                <a:spcPts val="0"/>
              </a:spcAft>
              <a:buNone/>
            </a:pPr>
            <a:r>
              <a:rPr lang="en" sz="1800"/>
              <a:t>Therefore, it is a robin.</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In the example above, "Therefore, it is a robin" is a ____ of a ____ syllogism.</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AutoNum type="alphaUcPeriod"/>
            </a:pPr>
            <a:r>
              <a:rPr lang="en" sz="1800"/>
              <a:t>Premise; categorical</a:t>
            </a:r>
            <a:endParaRPr sz="1800"/>
          </a:p>
          <a:p>
            <a:pPr marL="457200" lvl="0" indent="-342900" algn="l" rtl="0">
              <a:spcBef>
                <a:spcPts val="0"/>
              </a:spcBef>
              <a:spcAft>
                <a:spcPts val="0"/>
              </a:spcAft>
              <a:buSzPts val="1800"/>
              <a:buAutoNum type="alphaUcPeriod"/>
            </a:pPr>
            <a:r>
              <a:rPr lang="en" sz="1800"/>
              <a:t>Conclusion; categorical</a:t>
            </a:r>
            <a:endParaRPr sz="1800"/>
          </a:p>
          <a:p>
            <a:pPr marL="457200" lvl="0" indent="-342900" algn="l" rtl="0">
              <a:spcBef>
                <a:spcPts val="0"/>
              </a:spcBef>
              <a:spcAft>
                <a:spcPts val="0"/>
              </a:spcAft>
              <a:buSzPts val="1800"/>
              <a:buAutoNum type="alphaUcPeriod"/>
            </a:pPr>
            <a:r>
              <a:rPr lang="en" sz="1800"/>
              <a:t>Premise; conditional</a:t>
            </a:r>
            <a:endParaRPr sz="1800"/>
          </a:p>
          <a:p>
            <a:pPr marL="457200" lvl="0" indent="-342900" algn="l" rtl="0">
              <a:spcBef>
                <a:spcPts val="0"/>
              </a:spcBef>
              <a:spcAft>
                <a:spcPts val="0"/>
              </a:spcAft>
              <a:buSzPts val="1800"/>
              <a:buAutoNum type="alphaUcPeriod"/>
            </a:pPr>
            <a:r>
              <a:rPr lang="en" sz="1800"/>
              <a:t>Conclusion; conditional</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8"/>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Consider the following conditional syllogism:</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0"/>
              </a:spcAft>
              <a:buClr>
                <a:schemeClr val="dk1"/>
              </a:buClr>
              <a:buSzPts val="1100"/>
              <a:buFont typeface="Arial"/>
              <a:buNone/>
            </a:pPr>
            <a:r>
              <a:rPr lang="en" sz="1800"/>
              <a:t>Premise 1: If I don't eat lunch today, I will be hungry tonight.</a:t>
            </a:r>
            <a:endParaRPr sz="1800"/>
          </a:p>
          <a:p>
            <a:pPr marL="0" lvl="0" indent="0" algn="l" rtl="0">
              <a:spcBef>
                <a:spcPts val="600"/>
              </a:spcBef>
              <a:spcAft>
                <a:spcPts val="0"/>
              </a:spcAft>
              <a:buClr>
                <a:schemeClr val="dk1"/>
              </a:buClr>
              <a:buSzPts val="1100"/>
              <a:buFont typeface="Arial"/>
              <a:buNone/>
            </a:pPr>
            <a:r>
              <a:rPr lang="en" sz="1800"/>
              <a:t>Premise 2: I ate lunch today.</a:t>
            </a:r>
            <a:endParaRPr sz="1800"/>
          </a:p>
          <a:p>
            <a:pPr marL="0" lvl="0" indent="0" algn="l" rtl="0">
              <a:spcBef>
                <a:spcPts val="600"/>
              </a:spcBef>
              <a:spcAft>
                <a:spcPts val="0"/>
              </a:spcAft>
              <a:buClr>
                <a:schemeClr val="dk1"/>
              </a:buClr>
              <a:buSzPts val="1100"/>
              <a:buFont typeface="Arial"/>
              <a:buNone/>
            </a:pPr>
            <a:r>
              <a:rPr lang="en" sz="1800"/>
              <a:t>Conclusion: Therefore, I wasn't hungry tonight.</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0"/>
              </a:spcAft>
              <a:buNone/>
            </a:pPr>
            <a:r>
              <a:rPr lang="en" sz="1800"/>
              <a:t>This syllogism is</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AutoNum type="alphaUcPeriod"/>
            </a:pPr>
            <a:r>
              <a:rPr lang="en" sz="1800"/>
              <a:t>Valid</a:t>
            </a:r>
            <a:endParaRPr sz="1800"/>
          </a:p>
          <a:p>
            <a:pPr marL="457200" lvl="0" indent="-342900" algn="l" rtl="0">
              <a:spcBef>
                <a:spcPts val="0"/>
              </a:spcBef>
              <a:spcAft>
                <a:spcPts val="0"/>
              </a:spcAft>
              <a:buSzPts val="1800"/>
              <a:buAutoNum type="alphaUcPeriod"/>
            </a:pPr>
            <a:r>
              <a:rPr lang="en" sz="1800"/>
              <a:t>Invalid</a:t>
            </a:r>
            <a:endParaRPr sz="1800"/>
          </a:p>
          <a:p>
            <a:pPr marL="457200" lvl="0" indent="-342900" algn="l" rtl="0">
              <a:spcBef>
                <a:spcPts val="0"/>
              </a:spcBef>
              <a:spcAft>
                <a:spcPts val="0"/>
              </a:spcAft>
              <a:buSzPts val="1800"/>
              <a:buAutoNum type="alphaUcPeriod"/>
            </a:pPr>
            <a:r>
              <a:rPr lang="en" sz="1800"/>
              <a:t>Biased</a:t>
            </a:r>
            <a:endParaRPr sz="1800"/>
          </a:p>
          <a:p>
            <a:pPr marL="457200" lvl="0" indent="-342900" algn="l" rtl="0">
              <a:spcBef>
                <a:spcPts val="0"/>
              </a:spcBef>
              <a:spcAft>
                <a:spcPts val="0"/>
              </a:spcAft>
              <a:buSzPts val="1800"/>
              <a:buAutoNum type="alphaUcPeriod"/>
            </a:pPr>
            <a:r>
              <a:rPr lang="en" sz="1800"/>
              <a:t>Abstract</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Mr. Huff always passes back exams to his algebra class in descending order (the highest grade is handed out first). Today, Maddelyn was the first to receive her exam. Joy complained, remarking, "Maddelyn, you always get the highest grade in algebra. It was true all last year and so far this year." Maddelyn was not sure if this was correct. To figure out if this was true, Maddelyn should</a:t>
            </a:r>
            <a:endParaRPr sz="1800"/>
          </a:p>
          <a:p>
            <a:pPr marL="457200" lvl="0" indent="-342900" algn="l" rtl="0">
              <a:spcBef>
                <a:spcPts val="600"/>
              </a:spcBef>
              <a:spcAft>
                <a:spcPts val="0"/>
              </a:spcAft>
              <a:buSzPts val="1800"/>
              <a:buAutoNum type="alphaUcPeriod"/>
            </a:pPr>
            <a:r>
              <a:rPr lang="en" sz="1800"/>
              <a:t>Search her memory for instances when she did get her exam back first and for instances when she did not</a:t>
            </a:r>
            <a:endParaRPr sz="1800"/>
          </a:p>
          <a:p>
            <a:pPr marL="457200" lvl="0" indent="-342900" algn="l" rtl="0">
              <a:spcBef>
                <a:spcPts val="0"/>
              </a:spcBef>
              <a:spcAft>
                <a:spcPts val="0"/>
              </a:spcAft>
              <a:buSzPts val="1800"/>
              <a:buAutoNum type="alphaUcPeriod"/>
            </a:pPr>
            <a:r>
              <a:rPr lang="en" sz="1800"/>
              <a:t>Search her memory for instances when she did not get her exam back first</a:t>
            </a:r>
            <a:endParaRPr sz="1800"/>
          </a:p>
          <a:p>
            <a:pPr marL="457200" lvl="0" indent="-342900" algn="l" rtl="0">
              <a:spcBef>
                <a:spcPts val="0"/>
              </a:spcBef>
              <a:spcAft>
                <a:spcPts val="0"/>
              </a:spcAft>
              <a:buSzPts val="1800"/>
              <a:buAutoNum type="alphaUcPeriod"/>
            </a:pPr>
            <a:r>
              <a:rPr lang="en" sz="1800"/>
              <a:t>Search her memory for instances when she did get her exam back first.</a:t>
            </a:r>
            <a:endParaRPr sz="1800"/>
          </a:p>
          <a:p>
            <a:pPr marL="457200" lvl="0" indent="-342900" algn="l" rtl="0">
              <a:spcBef>
                <a:spcPts val="0"/>
              </a:spcBef>
              <a:spcAft>
                <a:spcPts val="0"/>
              </a:spcAft>
              <a:buSzPts val="1800"/>
              <a:buAutoNum type="alphaUcPeriod"/>
            </a:pPr>
            <a:r>
              <a:rPr lang="en" sz="1800"/>
              <a:t>Wait until the next exam is passed back to see if she gets hers back first.</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0"/>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rule of the Wason four-card problem is, "If there is a vowel on one side, then there is an even number on the other side." Let's say you are presented with A, 8, M, and 13, each showing on one of four cards. To see if the rule is valid, you would have to turn over the cards showing</a:t>
            </a:r>
            <a:endParaRPr sz="1800"/>
          </a:p>
          <a:p>
            <a:pPr marL="457200" lvl="0" indent="-342900" algn="l" rtl="0">
              <a:spcBef>
                <a:spcPts val="600"/>
              </a:spcBef>
              <a:spcAft>
                <a:spcPts val="0"/>
              </a:spcAft>
              <a:buSzPts val="1800"/>
              <a:buAutoNum type="alphaUcPeriod"/>
            </a:pPr>
            <a:r>
              <a:rPr lang="en" sz="1800"/>
              <a:t>8 and M</a:t>
            </a:r>
            <a:endParaRPr sz="1800"/>
          </a:p>
          <a:p>
            <a:pPr marL="457200" lvl="0" indent="-342900" algn="l" rtl="0">
              <a:spcBef>
                <a:spcPts val="0"/>
              </a:spcBef>
              <a:spcAft>
                <a:spcPts val="0"/>
              </a:spcAft>
              <a:buSzPts val="1800"/>
              <a:buAutoNum type="alphaUcPeriod"/>
            </a:pPr>
            <a:r>
              <a:rPr lang="en" sz="1800"/>
              <a:t>A and M</a:t>
            </a:r>
            <a:endParaRPr sz="1800"/>
          </a:p>
          <a:p>
            <a:pPr marL="457200" lvl="0" indent="-342900" algn="l" rtl="0">
              <a:spcBef>
                <a:spcPts val="0"/>
              </a:spcBef>
              <a:spcAft>
                <a:spcPts val="0"/>
              </a:spcAft>
              <a:buSzPts val="1800"/>
              <a:buAutoNum type="alphaUcPeriod"/>
            </a:pPr>
            <a:r>
              <a:rPr lang="en" sz="1800"/>
              <a:t>A and 13</a:t>
            </a:r>
            <a:endParaRPr sz="1800"/>
          </a:p>
          <a:p>
            <a:pPr marL="457200" lvl="0" indent="-342900" algn="l" rtl="0">
              <a:spcBef>
                <a:spcPts val="0"/>
              </a:spcBef>
              <a:spcAft>
                <a:spcPts val="0"/>
              </a:spcAft>
              <a:buSzPts val="1800"/>
              <a:buAutoNum type="alphaUcPeriod"/>
            </a:pPr>
            <a:r>
              <a:rPr lang="en" sz="1800"/>
              <a:t>8 and 13</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MC Answer Key</a:t>
            </a:r>
            <a:endParaRPr/>
          </a:p>
        </p:txBody>
      </p:sp>
      <p:sp>
        <p:nvSpPr>
          <p:cNvPr id="337" name="Google Shape;337;p5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33: A</a:t>
            </a:r>
            <a:endParaRPr/>
          </a:p>
          <a:p>
            <a:pPr marL="0" lvl="0" indent="0" algn="l" rtl="0">
              <a:spcBef>
                <a:spcPts val="600"/>
              </a:spcBef>
              <a:spcAft>
                <a:spcPts val="0"/>
              </a:spcAft>
              <a:buNone/>
            </a:pPr>
            <a:r>
              <a:rPr lang="en"/>
              <a:t>34: D</a:t>
            </a:r>
            <a:endParaRPr/>
          </a:p>
          <a:p>
            <a:pPr marL="0" lvl="0" indent="0" algn="l" rtl="0">
              <a:spcBef>
                <a:spcPts val="600"/>
              </a:spcBef>
              <a:spcAft>
                <a:spcPts val="0"/>
              </a:spcAft>
              <a:buNone/>
            </a:pPr>
            <a:r>
              <a:rPr lang="en"/>
              <a:t>35: B</a:t>
            </a:r>
            <a:endParaRPr/>
          </a:p>
          <a:p>
            <a:pPr marL="0" lvl="0" indent="0" algn="l" rtl="0">
              <a:spcBef>
                <a:spcPts val="600"/>
              </a:spcBef>
              <a:spcAft>
                <a:spcPts val="0"/>
              </a:spcAft>
              <a:buNone/>
            </a:pPr>
            <a:r>
              <a:rPr lang="en"/>
              <a:t>36: A</a:t>
            </a:r>
            <a:endParaRPr/>
          </a:p>
          <a:p>
            <a:pPr marL="0" lvl="0" indent="0" algn="l" rtl="0">
              <a:spcBef>
                <a:spcPts val="600"/>
              </a:spcBef>
              <a:spcAft>
                <a:spcPts val="0"/>
              </a:spcAft>
              <a:buNone/>
            </a:pPr>
            <a:r>
              <a:rPr lang="en"/>
              <a:t>37: 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Deductive Reasoning</a:t>
            </a:r>
            <a:endParaRPr/>
          </a:p>
        </p:txBody>
      </p:sp>
      <p:sp>
        <p:nvSpPr>
          <p:cNvPr id="110" name="Google Shape;110;p16"/>
          <p:cNvSpPr txBox="1">
            <a:spLocks noGrp="1"/>
          </p:cNvSpPr>
          <p:nvPr>
            <p:ph type="body" idx="1"/>
          </p:nvPr>
        </p:nvSpPr>
        <p:spPr>
          <a:xfrm>
            <a:off x="893700" y="1373600"/>
            <a:ext cx="7807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Deductive reasoning</a:t>
            </a:r>
            <a:r>
              <a:rPr lang="en" sz="1800"/>
              <a:t>: determining whether a conclusion logically follows from premises</a:t>
            </a:r>
            <a:endParaRPr sz="1800"/>
          </a:p>
          <a:p>
            <a:pPr marL="914400" lvl="1" indent="-342900" algn="l" rtl="0">
              <a:spcBef>
                <a:spcPts val="0"/>
              </a:spcBef>
              <a:spcAft>
                <a:spcPts val="0"/>
              </a:spcAft>
              <a:buSzPts val="1800"/>
              <a:buChar char="○"/>
            </a:pPr>
            <a:r>
              <a:rPr lang="en" sz="1800"/>
              <a:t>Syllogism</a:t>
            </a:r>
            <a:endParaRPr sz="1800"/>
          </a:p>
          <a:p>
            <a:pPr marL="1371600" lvl="2" indent="-342900" algn="l" rtl="0">
              <a:spcBef>
                <a:spcPts val="0"/>
              </a:spcBef>
              <a:spcAft>
                <a:spcPts val="0"/>
              </a:spcAft>
              <a:buSzPts val="1800"/>
              <a:buChar char="■"/>
            </a:pPr>
            <a:r>
              <a:rPr lang="en" sz="1800"/>
              <a:t>Two statements called premises</a:t>
            </a:r>
            <a:endParaRPr sz="1800"/>
          </a:p>
          <a:p>
            <a:pPr marL="1371600" lvl="2" indent="-342900" algn="l" rtl="0">
              <a:spcBef>
                <a:spcPts val="0"/>
              </a:spcBef>
              <a:spcAft>
                <a:spcPts val="0"/>
              </a:spcAft>
              <a:buSzPts val="1800"/>
              <a:buChar char="■"/>
            </a:pPr>
            <a:r>
              <a:rPr lang="en" sz="1800"/>
              <a:t>Third statement called conclusion</a:t>
            </a:r>
            <a:endParaRPr sz="1800"/>
          </a:p>
          <a:p>
            <a:pPr marL="914400" lvl="1" indent="-342900" algn="l" rtl="0">
              <a:spcBef>
                <a:spcPts val="0"/>
              </a:spcBef>
              <a:spcAft>
                <a:spcPts val="0"/>
              </a:spcAft>
              <a:buSzPts val="1800"/>
              <a:buChar char="○"/>
            </a:pPr>
            <a:r>
              <a:rPr lang="en" sz="1800"/>
              <a:t>Categorical syllogism</a:t>
            </a:r>
            <a:endParaRPr sz="1800"/>
          </a:p>
          <a:p>
            <a:pPr marL="1371600" lvl="2" indent="-342900" algn="l" rtl="0">
              <a:spcBef>
                <a:spcPts val="0"/>
              </a:spcBef>
              <a:spcAft>
                <a:spcPts val="0"/>
              </a:spcAft>
              <a:buSzPts val="1800"/>
              <a:buChar char="■"/>
            </a:pPr>
            <a:r>
              <a:rPr lang="en" sz="1800"/>
              <a:t>Describe relation between two categories using all, no, or some</a:t>
            </a:r>
            <a:endParaRPr sz="1800"/>
          </a:p>
          <a:p>
            <a:pPr marL="1828800" lvl="3" indent="-342900" algn="l" rtl="0">
              <a:spcBef>
                <a:spcPts val="0"/>
              </a:spcBef>
              <a:spcAft>
                <a:spcPts val="0"/>
              </a:spcAft>
              <a:buSzPts val="1800"/>
              <a:buChar char="●"/>
            </a:pPr>
            <a:r>
              <a:rPr lang="en" sz="1800"/>
              <a:t>Premise 1: All birds are animals. (All A are B)</a:t>
            </a:r>
            <a:endParaRPr sz="1800"/>
          </a:p>
          <a:p>
            <a:pPr marL="1828800" lvl="3" indent="-342900" algn="l" rtl="0">
              <a:spcBef>
                <a:spcPts val="0"/>
              </a:spcBef>
              <a:spcAft>
                <a:spcPts val="0"/>
              </a:spcAft>
              <a:buSzPts val="1800"/>
              <a:buChar char="●"/>
            </a:pPr>
            <a:r>
              <a:rPr lang="en" sz="1800"/>
              <a:t>Premise 2: All animals eat food. (All B are C)</a:t>
            </a:r>
            <a:endParaRPr sz="1800"/>
          </a:p>
          <a:p>
            <a:pPr marL="1828800" lvl="3" indent="-342900" algn="l" rtl="0">
              <a:spcBef>
                <a:spcPts val="0"/>
              </a:spcBef>
              <a:spcAft>
                <a:spcPts val="0"/>
              </a:spcAft>
              <a:buSzPts val="1800"/>
              <a:buChar char="●"/>
            </a:pPr>
            <a:r>
              <a:rPr lang="en" sz="1800"/>
              <a:t>Conclusion: Therefore, all birds eat food. (All A are C)</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Deductive Reasoning</a:t>
            </a:r>
            <a:endParaRPr/>
          </a:p>
        </p:txBody>
      </p:sp>
      <p:sp>
        <p:nvSpPr>
          <p:cNvPr id="116" name="Google Shape;116;p17"/>
          <p:cNvSpPr txBox="1">
            <a:spLocks noGrp="1"/>
          </p:cNvSpPr>
          <p:nvPr>
            <p:ph type="body" idx="1"/>
          </p:nvPr>
        </p:nvSpPr>
        <p:spPr>
          <a:xfrm>
            <a:off x="893700" y="1373600"/>
            <a:ext cx="78231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Deductive reasoning</a:t>
            </a:r>
            <a:r>
              <a:rPr lang="en" sz="1800"/>
              <a:t>: determining whether a conclusion logically follows from premises</a:t>
            </a:r>
            <a:endParaRPr sz="1800"/>
          </a:p>
          <a:p>
            <a:pPr marL="914400" lvl="1" indent="-342900" algn="l" rtl="0">
              <a:spcBef>
                <a:spcPts val="0"/>
              </a:spcBef>
              <a:spcAft>
                <a:spcPts val="0"/>
              </a:spcAft>
              <a:buSzPts val="1800"/>
              <a:buChar char="○"/>
            </a:pPr>
            <a:r>
              <a:rPr lang="en" sz="1800"/>
              <a:t>Syllogism</a:t>
            </a:r>
            <a:endParaRPr sz="1800"/>
          </a:p>
          <a:p>
            <a:pPr marL="1371600" lvl="2" indent="-342900" algn="l" rtl="0">
              <a:spcBef>
                <a:spcPts val="0"/>
              </a:spcBef>
              <a:spcAft>
                <a:spcPts val="0"/>
              </a:spcAft>
              <a:buSzPts val="1800"/>
              <a:buChar char="■"/>
            </a:pPr>
            <a:r>
              <a:rPr lang="en" sz="1800"/>
              <a:t>Two statements called premises</a:t>
            </a:r>
            <a:endParaRPr sz="1800"/>
          </a:p>
          <a:p>
            <a:pPr marL="1371600" lvl="2" indent="-342900" algn="l" rtl="0">
              <a:spcBef>
                <a:spcPts val="0"/>
              </a:spcBef>
              <a:spcAft>
                <a:spcPts val="0"/>
              </a:spcAft>
              <a:buSzPts val="1800"/>
              <a:buChar char="■"/>
            </a:pPr>
            <a:r>
              <a:rPr lang="en" sz="1800"/>
              <a:t>Third statement called conclusion</a:t>
            </a:r>
            <a:endParaRPr sz="1800"/>
          </a:p>
          <a:p>
            <a:pPr marL="914400" lvl="1" indent="-342900" algn="l" rtl="0">
              <a:spcBef>
                <a:spcPts val="0"/>
              </a:spcBef>
              <a:spcAft>
                <a:spcPts val="0"/>
              </a:spcAft>
              <a:buSzPts val="1800"/>
              <a:buChar char="○"/>
            </a:pPr>
            <a:r>
              <a:rPr lang="en" sz="1800"/>
              <a:t>Categorical syllogism</a:t>
            </a:r>
            <a:endParaRPr sz="1800"/>
          </a:p>
          <a:p>
            <a:pPr marL="1371600" lvl="2" indent="-342900" algn="l" rtl="0">
              <a:spcBef>
                <a:spcPts val="0"/>
              </a:spcBef>
              <a:spcAft>
                <a:spcPts val="0"/>
              </a:spcAft>
              <a:buSzPts val="1800"/>
              <a:buChar char="■"/>
            </a:pPr>
            <a:r>
              <a:rPr lang="en" sz="1800"/>
              <a:t>Describe relation between two categories using all, no, or some</a:t>
            </a:r>
            <a:endParaRPr sz="1800"/>
          </a:p>
          <a:p>
            <a:pPr marL="1828800" lvl="3" indent="-342900" algn="l" rtl="0">
              <a:spcBef>
                <a:spcPts val="0"/>
              </a:spcBef>
              <a:spcAft>
                <a:spcPts val="0"/>
              </a:spcAft>
              <a:buSzPts val="1800"/>
              <a:buChar char="●"/>
            </a:pPr>
            <a:r>
              <a:rPr lang="en" sz="1800"/>
              <a:t>Premise 1: All birds are animals. (All A are B)</a:t>
            </a:r>
            <a:endParaRPr sz="1800"/>
          </a:p>
          <a:p>
            <a:pPr marL="1828800" lvl="3" indent="-342900" algn="l" rtl="0">
              <a:spcBef>
                <a:spcPts val="0"/>
              </a:spcBef>
              <a:spcAft>
                <a:spcPts val="0"/>
              </a:spcAft>
              <a:buSzPts val="1800"/>
              <a:buChar char="●"/>
            </a:pPr>
            <a:r>
              <a:rPr lang="en" sz="1800"/>
              <a:t>Premise 2: All animals </a:t>
            </a:r>
            <a:r>
              <a:rPr lang="en"/>
              <a:t>have four legs</a:t>
            </a:r>
            <a:r>
              <a:rPr lang="en" sz="1800"/>
              <a:t>. (All B are C)</a:t>
            </a:r>
            <a:endParaRPr sz="1800"/>
          </a:p>
          <a:p>
            <a:pPr marL="1828800" lvl="3" indent="-342900" algn="l" rtl="0">
              <a:spcBef>
                <a:spcPts val="0"/>
              </a:spcBef>
              <a:spcAft>
                <a:spcPts val="0"/>
              </a:spcAft>
              <a:buSzPts val="1800"/>
              <a:buChar char="●"/>
            </a:pPr>
            <a:r>
              <a:rPr lang="en" sz="1800"/>
              <a:t>Conclusion: </a:t>
            </a:r>
            <a:r>
              <a:rPr lang="en"/>
              <a:t>A</a:t>
            </a:r>
            <a:r>
              <a:rPr lang="en" sz="1800"/>
              <a:t>ll birds </a:t>
            </a:r>
            <a:r>
              <a:rPr lang="en"/>
              <a:t>have four legs</a:t>
            </a:r>
            <a:r>
              <a:rPr lang="en" sz="1800"/>
              <a:t>. (All A are C)</a:t>
            </a:r>
            <a:endParaRPr sz="1800"/>
          </a:p>
          <a:p>
            <a:pPr marL="1828800" lvl="3" indent="-342900" algn="l" rtl="0">
              <a:spcBef>
                <a:spcPts val="0"/>
              </a:spcBef>
              <a:spcAft>
                <a:spcPts val="0"/>
              </a:spcAft>
              <a:buSzPts val="1800"/>
              <a:buChar char="●"/>
            </a:pPr>
            <a:r>
              <a:rPr lang="en" i="1"/>
              <a:t>Do conclusions logically follow from premises? Are premises true? If “yes” to both, then conclusion will be true.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Deductive Reasoning</a:t>
            </a:r>
            <a:endParaRPr/>
          </a:p>
        </p:txBody>
      </p:sp>
      <p:sp>
        <p:nvSpPr>
          <p:cNvPr id="122" name="Google Shape;122;p18"/>
          <p:cNvSpPr txBox="1">
            <a:spLocks noGrp="1"/>
          </p:cNvSpPr>
          <p:nvPr>
            <p:ph type="body" idx="1"/>
          </p:nvPr>
        </p:nvSpPr>
        <p:spPr>
          <a:xfrm>
            <a:off x="893700" y="1373600"/>
            <a:ext cx="7284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Deductive reasoning</a:t>
            </a:r>
            <a:r>
              <a:rPr lang="en" sz="1800"/>
              <a:t>: determining whether a conclusion logically follows from the evidence (premise statements)</a:t>
            </a:r>
            <a:endParaRPr sz="1800"/>
          </a:p>
          <a:p>
            <a:pPr marL="914400" marR="0" lvl="1" indent="-342900" algn="l" rtl="0">
              <a:lnSpc>
                <a:spcPct val="100000"/>
              </a:lnSpc>
              <a:spcBef>
                <a:spcPts val="0"/>
              </a:spcBef>
              <a:spcAft>
                <a:spcPts val="0"/>
              </a:spcAft>
              <a:buClr>
                <a:srgbClr val="677480"/>
              </a:buClr>
              <a:buSzPts val="1800"/>
              <a:buFont typeface="Lato"/>
              <a:buChar char="○"/>
            </a:pPr>
            <a:r>
              <a:rPr lang="en" sz="1800"/>
              <a:t>Conclusions are either valid or invalid, and may not be true</a:t>
            </a:r>
            <a:endParaRPr sz="1800"/>
          </a:p>
          <a:p>
            <a:pPr marL="1371600" lvl="2" indent="-342900" algn="l" rtl="0">
              <a:spcBef>
                <a:spcPts val="0"/>
              </a:spcBef>
              <a:spcAft>
                <a:spcPts val="0"/>
              </a:spcAft>
              <a:buSzPts val="1800"/>
              <a:buChar char="■"/>
            </a:pPr>
            <a:r>
              <a:rPr lang="en" sz="1800"/>
              <a:t>Logic-based; difference between truth &amp; validity</a:t>
            </a:r>
            <a:endParaRPr sz="1800"/>
          </a:p>
          <a:p>
            <a:pPr marL="1828800" lvl="3" indent="-342900" algn="l" rtl="0">
              <a:spcBef>
                <a:spcPts val="0"/>
              </a:spcBef>
              <a:spcAft>
                <a:spcPts val="0"/>
              </a:spcAft>
              <a:buSzPts val="1800"/>
              <a:buChar char="●"/>
            </a:pPr>
            <a:r>
              <a:rPr lang="en" sz="1800"/>
              <a:t>Belief bias: tendency to think a syllogism is valid if conclusions believable</a:t>
            </a:r>
            <a:endParaRPr sz="1800"/>
          </a:p>
          <a:p>
            <a:pPr marL="1828800" lvl="3" indent="-342900" algn="l" rtl="0">
              <a:spcBef>
                <a:spcPts val="0"/>
              </a:spcBef>
              <a:spcAft>
                <a:spcPts val="0"/>
              </a:spcAft>
              <a:buSzPts val="1800"/>
              <a:buChar char="●"/>
            </a:pPr>
            <a:r>
              <a:rPr lang="en"/>
              <a:t>All of the students are tired. (All A are B)</a:t>
            </a:r>
            <a:endParaRPr/>
          </a:p>
          <a:p>
            <a:pPr marL="1828800" lvl="3" indent="-342900" algn="l" rtl="0">
              <a:spcBef>
                <a:spcPts val="0"/>
              </a:spcBef>
              <a:spcAft>
                <a:spcPts val="0"/>
              </a:spcAft>
              <a:buSzPts val="1800"/>
              <a:buChar char="●"/>
            </a:pPr>
            <a:r>
              <a:rPr lang="en"/>
              <a:t>Some tired people are irritable. (Some C are D)</a:t>
            </a:r>
            <a:endParaRPr/>
          </a:p>
          <a:p>
            <a:pPr marL="1828800" lvl="3" indent="-342900" algn="l" rtl="0">
              <a:spcBef>
                <a:spcPts val="0"/>
              </a:spcBef>
              <a:spcAft>
                <a:spcPts val="0"/>
              </a:spcAft>
              <a:buSzPts val="1800"/>
              <a:buChar char="●"/>
            </a:pPr>
            <a:r>
              <a:rPr lang="en"/>
              <a:t>Some of the students are irritable. (Some A are D)</a:t>
            </a:r>
            <a:endParaRPr/>
          </a:p>
          <a:p>
            <a:pPr marL="2286000" lvl="4" indent="-342900" algn="l" rtl="0">
              <a:spcBef>
                <a:spcPts val="0"/>
              </a:spcBef>
              <a:spcAft>
                <a:spcPts val="0"/>
              </a:spcAft>
              <a:buSzPts val="1800"/>
              <a:buChar char="○"/>
            </a:pPr>
            <a:r>
              <a:rPr lang="en"/>
              <a:t>But what’s wrong 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Are people good at judging validity?</a:t>
            </a:r>
            <a:endParaRPr sz="3000"/>
          </a:p>
        </p:txBody>
      </p:sp>
      <p:sp>
        <p:nvSpPr>
          <p:cNvPr id="128" name="Google Shape;128;p1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Belief bias: tendency to think a syllogism is valid if conclusions believable</a:t>
            </a:r>
            <a:endParaRPr sz="2000"/>
          </a:p>
          <a:p>
            <a:pPr marL="0" lvl="0" indent="0" algn="l" rtl="0">
              <a:spcBef>
                <a:spcPts val="600"/>
              </a:spcBef>
              <a:spcAft>
                <a:spcPts val="0"/>
              </a:spcAft>
              <a:buNone/>
            </a:pPr>
            <a:endParaRPr sz="2000"/>
          </a:p>
          <a:p>
            <a:pPr marL="0" lvl="0" indent="0" algn="l" rtl="0">
              <a:spcBef>
                <a:spcPts val="600"/>
              </a:spcBef>
              <a:spcAft>
                <a:spcPts val="0"/>
              </a:spcAft>
              <a:buNone/>
            </a:pPr>
            <a:r>
              <a:rPr lang="en" sz="2000" i="1"/>
              <a:t>Listen to me. I know for a fact that all of the members from Congress from New York are against that new tax law. And I also know that some members of Congress who are against that tax law are taking money from special interest groups. What this means, as far as I can tell, is that some of the members of Congress from New York are taking money from special interest groups.</a:t>
            </a:r>
            <a:endParaRPr sz="2000"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Are people good at judging validity?</a:t>
            </a:r>
            <a:endParaRPr sz="3000"/>
          </a:p>
        </p:txBody>
      </p:sp>
      <p:sp>
        <p:nvSpPr>
          <p:cNvPr id="134" name="Google Shape;134;p20"/>
          <p:cNvSpPr txBox="1">
            <a:spLocks noGrp="1"/>
          </p:cNvSpPr>
          <p:nvPr>
            <p:ph type="body" idx="1"/>
          </p:nvPr>
        </p:nvSpPr>
        <p:spPr>
          <a:xfrm>
            <a:off x="893700" y="1373600"/>
            <a:ext cx="7434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Belief bias: tendency to think a syllogism is valid if conclusions believable</a:t>
            </a:r>
            <a:endParaRPr sz="2000"/>
          </a:p>
          <a:p>
            <a:pPr marL="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All of the members from Congress from New York are against that new tax law. </a:t>
            </a:r>
            <a:r>
              <a:rPr lang="en" sz="2000">
                <a:solidFill>
                  <a:srgbClr val="FF0000"/>
                </a:solidFill>
              </a:rPr>
              <a:t>(All A are B)</a:t>
            </a:r>
            <a:r>
              <a:rPr lang="en" sz="2000"/>
              <a:t>.</a:t>
            </a:r>
            <a:endParaRPr sz="2000"/>
          </a:p>
          <a:p>
            <a:pPr marL="457200" lvl="0" indent="-355600" algn="l" rtl="0">
              <a:spcBef>
                <a:spcPts val="0"/>
              </a:spcBef>
              <a:spcAft>
                <a:spcPts val="0"/>
              </a:spcAft>
              <a:buSzPts val="2000"/>
              <a:buChar char="▷"/>
            </a:pPr>
            <a:r>
              <a:rPr lang="en" sz="2000"/>
              <a:t>Some members of Congress who are against that tax law are taking money from special interest groups. </a:t>
            </a:r>
            <a:r>
              <a:rPr lang="en" sz="2000">
                <a:solidFill>
                  <a:srgbClr val="FF0000"/>
                </a:solidFill>
              </a:rPr>
              <a:t>(Some C are D)</a:t>
            </a:r>
            <a:r>
              <a:rPr lang="en" sz="2000"/>
              <a:t>.</a:t>
            </a:r>
            <a:endParaRPr sz="2000"/>
          </a:p>
          <a:p>
            <a:pPr marL="457200" lvl="0" indent="-355600" algn="l" rtl="0">
              <a:spcBef>
                <a:spcPts val="0"/>
              </a:spcBef>
              <a:spcAft>
                <a:spcPts val="0"/>
              </a:spcAft>
              <a:buSzPts val="2000"/>
              <a:buChar char="▷"/>
            </a:pPr>
            <a:r>
              <a:rPr lang="en" sz="2000"/>
              <a:t>Some of the members of Congress from New York are taking money from special interest groups. </a:t>
            </a:r>
            <a:r>
              <a:rPr lang="en" sz="2000">
                <a:solidFill>
                  <a:srgbClr val="FF0000"/>
                </a:solidFill>
              </a:rPr>
              <a:t>(Some A are D)</a:t>
            </a:r>
            <a:r>
              <a:rPr lang="en" sz="2000"/>
              <a: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Are people good at judging validity?</a:t>
            </a:r>
            <a:endParaRPr sz="3000"/>
          </a:p>
        </p:txBody>
      </p:sp>
      <p:sp>
        <p:nvSpPr>
          <p:cNvPr id="140" name="Google Shape;140;p21"/>
          <p:cNvSpPr txBox="1">
            <a:spLocks noGrp="1"/>
          </p:cNvSpPr>
          <p:nvPr>
            <p:ph type="body" idx="1"/>
          </p:nvPr>
        </p:nvSpPr>
        <p:spPr>
          <a:xfrm>
            <a:off x="893700" y="1373600"/>
            <a:ext cx="7434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Belief bias: tendency to think a syllogism is valid if conclusions believable</a:t>
            </a:r>
            <a:endParaRPr sz="2000"/>
          </a:p>
          <a:p>
            <a:pPr marL="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We explicitly discussed people evaluating reasons last week and considered how to change people’s minds, in addition to the ways in which people make judgements and how rationality is not the only factor in our decisions.</a:t>
            </a:r>
            <a:endParaRPr sz="2000"/>
          </a:p>
          <a:p>
            <a:pPr marL="457200" lvl="0" indent="-355600" algn="l" rtl="0">
              <a:spcBef>
                <a:spcPts val="0"/>
              </a:spcBef>
              <a:spcAft>
                <a:spcPts val="0"/>
              </a:spcAft>
              <a:buSzPts val="2000"/>
              <a:buChar char="▷"/>
            </a:pPr>
            <a:r>
              <a:rPr lang="en" sz="2000" i="1"/>
              <a:t>Now: be aware of the way in which people can take advantage of our cognitive biases.</a:t>
            </a:r>
            <a:endParaRPr sz="2000" i="1"/>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4230</Words>
  <Application>Microsoft Office PowerPoint</Application>
  <PresentationFormat>On-screen Show (16:9)</PresentationFormat>
  <Paragraphs>356</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Lato</vt:lpstr>
      <vt:lpstr>Raleway</vt:lpstr>
      <vt:lpstr>Arial</vt:lpstr>
      <vt:lpstr>Antonio template</vt:lpstr>
      <vt:lpstr>PSY102: Introduction to Cognitive Psychology Day 18 (06/10/19): Cognitive Biases</vt:lpstr>
      <vt:lpstr>Today’s Goals + Agenda</vt:lpstr>
      <vt:lpstr>Tomorrow’s Work</vt:lpstr>
      <vt:lpstr>Deductive Reasoning</vt:lpstr>
      <vt:lpstr>Deductive Reasoning</vt:lpstr>
      <vt:lpstr>Deductive Reasoning</vt:lpstr>
      <vt:lpstr>Are people good at judging validity?</vt:lpstr>
      <vt:lpstr>Are people good at judging validity?</vt:lpstr>
      <vt:lpstr>Are people good at judging validity?</vt:lpstr>
      <vt:lpstr>Can we get better at determining the validity of syllogisms? </vt:lpstr>
      <vt:lpstr>Can we get better at determining the validity of syllogisms? </vt:lpstr>
      <vt:lpstr>Can we get better at determining the validity of syllogisms? </vt:lpstr>
      <vt:lpstr>There are more types of syllogisms</vt:lpstr>
      <vt:lpstr>There are more types of syllogisms</vt:lpstr>
      <vt:lpstr>There are more types of syllogisms</vt:lpstr>
      <vt:lpstr>There are more types of syllogisms</vt:lpstr>
      <vt:lpstr>There are more types of syllogisms</vt:lpstr>
      <vt:lpstr>There are more types of syllogisms</vt:lpstr>
      <vt:lpstr>There are more types of syllogisms</vt:lpstr>
      <vt:lpstr>The Wason Four-Card Problem</vt:lpstr>
      <vt:lpstr>Remember:</vt:lpstr>
      <vt:lpstr>The Wason Four-Card Problem</vt:lpstr>
      <vt:lpstr>Permission Schema</vt:lpstr>
      <vt:lpstr>Induction vs. Deduction</vt:lpstr>
      <vt:lpstr>Dual systems? Single system?</vt:lpstr>
      <vt:lpstr>Klein &amp; O’Brien (2018)</vt:lpstr>
      <vt:lpstr>Levari et al. (2018)</vt:lpstr>
      <vt:lpstr>Comic: Believe</vt:lpstr>
      <vt:lpstr>Applying What You’ve Learned</vt:lpstr>
      <vt:lpstr>Today’s Goals + Agenda</vt:lpstr>
      <vt:lpstr>Participation + Minute Paper</vt:lpstr>
      <vt:lpstr>Additional Practice</vt:lpstr>
      <vt:lpstr>General Questions</vt:lpstr>
      <vt:lpstr>PowerPoint Presentation</vt:lpstr>
      <vt:lpstr>PowerPoint Presentation</vt:lpstr>
      <vt:lpstr>PowerPoint Presentation</vt:lpstr>
      <vt:lpstr>PowerPoint Presentation</vt:lpstr>
      <vt:lpstr>PowerPoint Presentation</vt:lpstr>
      <vt:lpstr>MC 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18 (06/10/19): Cognitive Biases</dc:title>
  <cp:lastModifiedBy>Christina Bejjani</cp:lastModifiedBy>
  <cp:revision>1</cp:revision>
  <dcterms:modified xsi:type="dcterms:W3CDTF">2019-06-09T21:47:55Z</dcterms:modified>
</cp:coreProperties>
</file>