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5143500" type="screen16x9"/>
  <p:notesSz cx="6858000" cy="9144000"/>
  <p:embeddedFontLst>
    <p:embeddedFont>
      <p:font typeface="Calibri" panose="020F0502020204030204" pitchFamily="34" charset="0"/>
      <p:regular r:id="rId55"/>
      <p:bold r:id="rId56"/>
      <p:italic r:id="rId57"/>
      <p:boldItalic r:id="rId58"/>
    </p:embeddedFont>
    <p:embeddedFont>
      <p:font typeface="Lato" panose="020B0604020202020204" charset="0"/>
      <p:regular r:id="rId59"/>
      <p:bold r:id="rId60"/>
      <p:italic r:id="rId61"/>
      <p:boldItalic r:id="rId62"/>
    </p:embeddedFont>
    <p:embeddedFont>
      <p:font typeface="Raleway" panose="020B0604020202020204"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8140" autoAdjust="0"/>
  </p:normalViewPr>
  <p:slideViewPr>
    <p:cSldViewPr snapToGrid="0">
      <p:cViewPr varScale="1">
        <p:scale>
          <a:sx n="88" d="100"/>
          <a:sy n="88" d="100"/>
        </p:scale>
        <p:origin x="2274"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font" Target="fonts/font9.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61"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www.youtube.com/watch?v=5HcpYFHsFqA" TargetMode="External"/><Relationship Id="rId2" Type="http://schemas.openxmlformats.org/officeDocument/2006/relationships/slide" Target="../slides/slide35.xml"/><Relationship Id="rId1" Type="http://schemas.openxmlformats.org/officeDocument/2006/relationships/notesMaster" Target="../notesMasters/notesMaster1.xml"/><Relationship Id="rId5" Type="http://schemas.openxmlformats.org/officeDocument/2006/relationships/hyperlink" Target="https://www.youtube.com/watch?v=r2H-cnti8GI" TargetMode="External"/><Relationship Id="rId4" Type="http://schemas.openxmlformats.org/officeDocument/2006/relationships/hyperlink" Target="https://www.youtube.com/watch?v=MaltgJGz-dU&amp;feature=youtu.be&amp;t=367"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www.youtube.com/watch?v=vPfjHZfe190" TargetMode="External"/><Relationship Id="rId2" Type="http://schemas.openxmlformats.org/officeDocument/2006/relationships/slide" Target="../slides/slide37.xml"/><Relationship Id="rId1" Type="http://schemas.openxmlformats.org/officeDocument/2006/relationships/notesMaster" Target="../notesMasters/notesMaster1.xml"/><Relationship Id="rId5" Type="http://schemas.openxmlformats.org/officeDocument/2006/relationships/hyperlink" Target="https://www.youtube.com/watch?v=JwwclyVYTkk" TargetMode="External"/><Relationship Id="rId4" Type="http://schemas.openxmlformats.org/officeDocument/2006/relationships/hyperlink" Target="https://www.youtube.com/watch?v=ZerUbHmuY04"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whec.com/news/study-your-brain-type-influences-the-side-of-the-bed-you-sleep-on/5389536/?cat=565"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9a49a5cef_0_2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9a49a5cef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•Metcalfe and Wiebe (1987)</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–Insight: triangle problem, chain problem</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–Noninsight: algebra</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–Warmth judgments every 15 seconds (warmth means how close to solving the problem)</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•Metcalfe and Wiebe (1987)</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–Insight problems solved suddenly</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–Noninsight problems solved gradually</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9a49a5cef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9a49a5cef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•Representing a problem in the mind</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•Restructuring: changes the problem’s representation</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–Kohler’s “circle” problem</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•Sudden realization of a problem’s solution</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•Often requires restructuring the problem</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•Metcalfe and Wiebe (1987)</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–Insight: triangle problem, chain problem</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–Noninsight: algebra</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–Warmth judgments every 15 seconds</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•Metcalfe and Wiebe (1987)</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–Insight problems solved suddenly</a:t>
            </a:r>
            <a:endParaRPr dirty="0">
              <a:solidFill>
                <a:schemeClr val="dk1"/>
              </a:solidFill>
            </a:endParaRPr>
          </a:p>
          <a:p>
            <a:pPr marL="0" lvl="0" indent="0" algn="l" rtl="0">
              <a:spcBef>
                <a:spcPts val="0"/>
              </a:spcBef>
              <a:spcAft>
                <a:spcPts val="0"/>
              </a:spcAft>
              <a:buNone/>
            </a:pPr>
            <a:r>
              <a:rPr lang="en" dirty="0">
                <a:solidFill>
                  <a:schemeClr val="dk1"/>
                </a:solidFill>
              </a:rPr>
              <a:t>–Noninsight problems solved gradually</a:t>
            </a:r>
            <a:endParaRPr dirty="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9a49a5cef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9a49a5cef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9a49a5cef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9a49a5cef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dk1"/>
                </a:solidFill>
              </a:rPr>
              <a:t>•</a:t>
            </a:r>
            <a:r>
              <a:rPr lang="en" dirty="0" smtClean="0"/>
              <a:t>Matchbox </a:t>
            </a:r>
            <a:r>
              <a:rPr lang="en" dirty="0"/>
              <a:t>can be used as a support rather than as a </a:t>
            </a:r>
            <a:r>
              <a:rPr lang="en" dirty="0" smtClean="0"/>
              <a:t>container</a:t>
            </a:r>
            <a:endParaRPr dirty="0"/>
          </a:p>
          <a:p>
            <a:pPr marL="0" lvl="0" indent="0" algn="l" rtl="0">
              <a:spcBef>
                <a:spcPts val="0"/>
              </a:spcBef>
              <a:spcAft>
                <a:spcPts val="0"/>
              </a:spcAft>
              <a:buNone/>
            </a:pPr>
            <a:r>
              <a:rPr lang="en" dirty="0" smtClean="0">
                <a:solidFill>
                  <a:schemeClr val="dk1"/>
                </a:solidFill>
              </a:rPr>
              <a:t>•</a:t>
            </a:r>
            <a:r>
              <a:rPr lang="en" dirty="0" smtClean="0"/>
              <a:t>if </a:t>
            </a:r>
            <a:r>
              <a:rPr lang="en" dirty="0"/>
              <a:t>you’re presenting subjects with boxes containing the materials vs. materials outside the boxes… group presented with the boxes as containers found problem more difficult.</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9a49a5cef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9a49a5cef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dk1"/>
                </a:solidFill>
              </a:rPr>
              <a:t>•</a:t>
            </a:r>
            <a:r>
              <a:rPr lang="en" dirty="0" smtClean="0"/>
              <a:t>tie </a:t>
            </a:r>
            <a:r>
              <a:rPr lang="en" dirty="0"/>
              <a:t>the pliers to one of the strings to create a pendulum, which could then be swung to within the person’s reach</a:t>
            </a:r>
            <a:r>
              <a:rPr lang="en" dirty="0" smtClean="0"/>
              <a:t>.</a:t>
            </a:r>
            <a:endParaRPr dirty="0"/>
          </a:p>
          <a:p>
            <a:pPr marL="0" lvl="0" indent="0" algn="l" rtl="0">
              <a:spcBef>
                <a:spcPts val="0"/>
              </a:spcBef>
              <a:spcAft>
                <a:spcPts val="0"/>
              </a:spcAft>
              <a:buNone/>
            </a:pPr>
            <a:r>
              <a:rPr lang="en" dirty="0" smtClean="0">
                <a:solidFill>
                  <a:schemeClr val="dk1"/>
                </a:solidFill>
              </a:rPr>
              <a:t>•</a:t>
            </a:r>
            <a:r>
              <a:rPr lang="en" dirty="0" smtClean="0"/>
              <a:t>most </a:t>
            </a:r>
            <a:r>
              <a:rPr lang="en" dirty="0"/>
              <a:t>people don’t think of pliers as a weight at the end of the pendulum, just think of them as a tool</a:t>
            </a:r>
            <a:endParaRPr dirty="0"/>
          </a:p>
          <a:p>
            <a:pPr marL="0" lvl="0" indent="0" algn="l" rtl="0">
              <a:spcBef>
                <a:spcPts val="0"/>
              </a:spcBef>
              <a:spcAft>
                <a:spcPts val="0"/>
              </a:spcAft>
              <a:buNone/>
            </a:pPr>
            <a:r>
              <a:rPr lang="en" dirty="0" smtClean="0">
                <a:solidFill>
                  <a:schemeClr val="dk1"/>
                </a:solidFill>
              </a:rPr>
              <a:t>•</a:t>
            </a:r>
            <a:r>
              <a:rPr lang="en" dirty="0" smtClean="0"/>
              <a:t>When </a:t>
            </a:r>
            <a:r>
              <a:rPr lang="en" dirty="0"/>
              <a:t>subjects were provided with a “hint” (i.e., setting the string in motion), 23/37 who hadn’t solved it correctly solved w/in 60 seconds</a:t>
            </a:r>
            <a:endParaRPr dirty="0"/>
          </a:p>
          <a:p>
            <a:pPr marL="0" lvl="0" indent="0" algn="l" rtl="0">
              <a:spcBef>
                <a:spcPts val="0"/>
              </a:spcBef>
              <a:spcAft>
                <a:spcPts val="0"/>
              </a:spcAft>
              <a:buNone/>
            </a:pPr>
            <a:r>
              <a:rPr lang="en" dirty="0" smtClean="0">
                <a:solidFill>
                  <a:schemeClr val="dk1"/>
                </a:solidFill>
              </a:rPr>
              <a:t>•</a:t>
            </a:r>
            <a:r>
              <a:rPr lang="en" dirty="0" smtClean="0"/>
              <a:t>Gestalt</a:t>
            </a:r>
            <a:r>
              <a:rPr lang="en" dirty="0"/>
              <a:t>: once they restructured their representation of how to achieve the solution and their representation of the fxn of the pliers… they solved the problem</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9a49a5cef_0_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9a49a5cef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9a49a5cef_0_3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9a49a5cef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9a49a5cef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9a49a5ce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•Tower of Hanoi</a:t>
            </a:r>
            <a:endParaRPr/>
          </a:p>
          <a:p>
            <a:pPr marL="0" lvl="0" indent="0" algn="l" rtl="0">
              <a:spcBef>
                <a:spcPts val="0"/>
              </a:spcBef>
              <a:spcAft>
                <a:spcPts val="0"/>
              </a:spcAft>
              <a:buNone/>
            </a:pPr>
            <a:r>
              <a:rPr lang="en"/>
              <a:t>•Operators: rules specify which moves are allowed and which are not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9a49a5cef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9a49a5cef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Credit: psych.colorado.edu/~ppolson/4145/lecturenotes/problemsolvinglectures.doc</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9a49a5cef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9a49a5cef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Credit: psych.colorado.edu/~ppolson/4145/lecturenotes/problemsolvinglectures.doc</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9a49a5cef_0_3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9a49a5cef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9a49a5cef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9a49a5cef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9a49a5cef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9a49a5ce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dk1"/>
                </a:solidFill>
              </a:rPr>
              <a:t>•</a:t>
            </a:r>
            <a:r>
              <a:rPr lang="en" dirty="0" smtClean="0"/>
              <a:t>Rules </a:t>
            </a:r>
            <a:r>
              <a:rPr lang="en" dirty="0"/>
              <a:t>stated in the figure</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9a49a5cef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9a49a5cef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dk1"/>
                </a:solidFill>
              </a:rPr>
              <a:t>•</a:t>
            </a:r>
            <a:r>
              <a:rPr lang="en" dirty="0" smtClean="0"/>
              <a:t>Rules </a:t>
            </a:r>
            <a:r>
              <a:rPr lang="en" dirty="0"/>
              <a:t>stated in the figure</a:t>
            </a:r>
            <a:endParaRPr dirty="0"/>
          </a:p>
          <a:p>
            <a:pPr marL="0" lvl="0" indent="0" algn="l" rtl="0">
              <a:spcBef>
                <a:spcPts val="0"/>
              </a:spcBef>
              <a:spcAft>
                <a:spcPts val="0"/>
              </a:spcAft>
              <a:buNone/>
            </a:pPr>
            <a:r>
              <a:rPr lang="en" dirty="0" smtClean="0">
                <a:solidFill>
                  <a:schemeClr val="dk1"/>
                </a:solidFill>
              </a:rPr>
              <a:t>•</a:t>
            </a:r>
            <a:r>
              <a:rPr lang="en" dirty="0" smtClean="0"/>
              <a:t>Solved </a:t>
            </a:r>
            <a:r>
              <a:rPr lang="en" dirty="0"/>
              <a:t>in eight steps</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9a49a5cef_0_3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59a49a5cef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dk1"/>
                </a:solidFill>
              </a:rPr>
              <a:t>•</a:t>
            </a:r>
            <a:r>
              <a:rPr lang="en" dirty="0" smtClean="0"/>
              <a:t>Key </a:t>
            </a:r>
            <a:r>
              <a:rPr lang="en" dirty="0"/>
              <a:t>to solving: each domino covers two squares &amp; squares must be of different colors, so removing the two corner squares with the same color makes it impossible to solve the problem.</a:t>
            </a:r>
            <a:endParaRPr dirty="0"/>
          </a:p>
          <a:p>
            <a:pPr marL="0" lvl="0" indent="0" algn="l" rtl="0">
              <a:spcBef>
                <a:spcPts val="0"/>
              </a:spcBef>
              <a:spcAft>
                <a:spcPts val="0"/>
              </a:spcAft>
              <a:buNone/>
            </a:pPr>
            <a:r>
              <a:rPr lang="en" dirty="0" smtClean="0">
                <a:solidFill>
                  <a:schemeClr val="dk1"/>
                </a:solidFill>
              </a:rPr>
              <a:t>•</a:t>
            </a:r>
            <a:r>
              <a:rPr lang="en" dirty="0" smtClean="0"/>
              <a:t>If </a:t>
            </a:r>
            <a:r>
              <a:rPr lang="en" dirty="0"/>
              <a:t>subjects presented with boards that emphasized the difference between adjoining squares, problem easier to solve.</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9a49a5cef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9a49a5cef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9a49a5cef_0_3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9a49a5cef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dk1"/>
                </a:solidFill>
              </a:rPr>
              <a:t>•</a:t>
            </a:r>
            <a:r>
              <a:rPr lang="en" dirty="0" smtClean="0"/>
              <a:t>impossible</a:t>
            </a:r>
            <a:r>
              <a:rPr lang="en" dirty="0"/>
              <a:t>; 30 men, 32 women</a:t>
            </a:r>
            <a:endParaRPr dirty="0"/>
          </a:p>
          <a:p>
            <a:pPr marL="0" lvl="0" indent="0" algn="l" rtl="0">
              <a:spcBef>
                <a:spcPts val="0"/>
              </a:spcBef>
              <a:spcAft>
                <a:spcPts val="0"/>
              </a:spcAft>
              <a:buNone/>
            </a:pPr>
            <a:r>
              <a:rPr lang="en" dirty="0" smtClean="0">
                <a:solidFill>
                  <a:schemeClr val="dk1"/>
                </a:solidFill>
              </a:rPr>
              <a:t>•</a:t>
            </a:r>
            <a:r>
              <a:rPr lang="en" dirty="0" smtClean="0"/>
              <a:t>same </a:t>
            </a:r>
            <a:r>
              <a:rPr lang="en" dirty="0"/>
              <a:t>situation as the mutilated checkerboard problem</a:t>
            </a:r>
            <a:endParaRPr dirty="0"/>
          </a:p>
          <a:p>
            <a:pPr marL="0" lvl="0" indent="0" algn="l" rtl="0">
              <a:spcBef>
                <a:spcPts val="0"/>
              </a:spcBef>
              <a:spcAft>
                <a:spcPts val="0"/>
              </a:spcAft>
              <a:buNone/>
            </a:pPr>
            <a:r>
              <a:rPr lang="en" dirty="0" smtClean="0">
                <a:solidFill>
                  <a:schemeClr val="dk1"/>
                </a:solidFill>
              </a:rPr>
              <a:t>•</a:t>
            </a:r>
            <a:r>
              <a:rPr lang="en" dirty="0" smtClean="0"/>
              <a:t>Usually </a:t>
            </a:r>
            <a:r>
              <a:rPr lang="en" dirty="0"/>
              <a:t>if you give people this story before checkerboard, able to solve that quicker</a:t>
            </a:r>
            <a:endParaRPr dirty="0"/>
          </a:p>
          <a:p>
            <a:pPr marL="0" lvl="0" indent="0" algn="l" rtl="0">
              <a:spcBef>
                <a:spcPts val="0"/>
              </a:spcBef>
              <a:spcAft>
                <a:spcPts val="0"/>
              </a:spcAft>
              <a:buNone/>
            </a:pPr>
            <a:r>
              <a:rPr lang="en" dirty="0" smtClean="0">
                <a:solidFill>
                  <a:schemeClr val="dk1"/>
                </a:solidFill>
              </a:rPr>
              <a:t>•</a:t>
            </a:r>
            <a:r>
              <a:rPr lang="en" dirty="0" smtClean="0"/>
              <a:t>Noticing </a:t>
            </a:r>
            <a:r>
              <a:rPr lang="en" dirty="0"/>
              <a:t>similar patterns among the problems</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9a49a5cef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59a49a5cef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59a49a5cef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59a49a5cef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dk1"/>
                </a:solidFill>
              </a:rPr>
              <a:t>•</a:t>
            </a:r>
            <a:r>
              <a:rPr lang="en" dirty="0" smtClean="0"/>
              <a:t>Duncker’s </a:t>
            </a:r>
            <a:r>
              <a:rPr lang="en" dirty="0"/>
              <a:t>radiation problem.</a:t>
            </a:r>
            <a:endParaRPr dirty="0"/>
          </a:p>
          <a:p>
            <a:pPr marL="0" lvl="0" indent="0" algn="l" rtl="0">
              <a:spcBef>
                <a:spcPts val="0"/>
              </a:spcBef>
              <a:spcAft>
                <a:spcPts val="0"/>
              </a:spcAft>
              <a:buNone/>
            </a:pPr>
            <a:r>
              <a:rPr lang="en" dirty="0" smtClean="0">
                <a:solidFill>
                  <a:schemeClr val="dk1"/>
                </a:solidFill>
              </a:rPr>
              <a:t>•</a:t>
            </a:r>
            <a:r>
              <a:rPr lang="en" dirty="0" smtClean="0"/>
              <a:t>Only </a:t>
            </a:r>
            <a:r>
              <a:rPr lang="en" dirty="0"/>
              <a:t>10% could answer this</a:t>
            </a:r>
            <a:r>
              <a:rPr lang="en" dirty="0" smtClean="0"/>
              <a:t>.</a:t>
            </a:r>
            <a:endParaRPr dirty="0"/>
          </a:p>
          <a:p>
            <a:pPr marL="0" lvl="0" indent="0" algn="l" rtl="0">
              <a:spcBef>
                <a:spcPts val="0"/>
              </a:spcBef>
              <a:spcAft>
                <a:spcPts val="0"/>
              </a:spcAft>
              <a:buNone/>
            </a:pPr>
            <a:r>
              <a:rPr lang="en" dirty="0" smtClean="0">
                <a:solidFill>
                  <a:schemeClr val="dk1"/>
                </a:solidFill>
              </a:rPr>
              <a:t>•</a:t>
            </a:r>
            <a:r>
              <a:rPr lang="en" dirty="0" smtClean="0"/>
              <a:t>Bombard </a:t>
            </a:r>
            <a:r>
              <a:rPr lang="en" dirty="0"/>
              <a:t>the tumor with a number of low-intensity rays from different directions, which destroys the tumor without damaging the tissue the rays are passing through</a:t>
            </a:r>
            <a:endParaRPr dirty="0"/>
          </a:p>
          <a:p>
            <a:pPr marL="0" lvl="0" indent="0" algn="l" rtl="0">
              <a:spcBef>
                <a:spcPts val="0"/>
              </a:spcBef>
              <a:spcAft>
                <a:spcPts val="0"/>
              </a:spcAft>
              <a:buNone/>
            </a:pPr>
            <a:r>
              <a:rPr lang="en" dirty="0"/>
              <a:t>I.e., modern radiosurgery</a:t>
            </a:r>
            <a:endParaRPr dirty="0"/>
          </a:p>
          <a:p>
            <a:pPr marL="0" lvl="0" indent="0" algn="l" rtl="0">
              <a:spcBef>
                <a:spcPts val="0"/>
              </a:spcBef>
              <a:spcAft>
                <a:spcPts val="0"/>
              </a:spcAft>
              <a:buNone/>
            </a:pPr>
            <a:r>
              <a:rPr lang="en" dirty="0" smtClean="0">
                <a:solidFill>
                  <a:schemeClr val="dk1"/>
                </a:solidFill>
              </a:rPr>
              <a:t>•</a:t>
            </a:r>
            <a:r>
              <a:rPr lang="en" dirty="0" smtClean="0"/>
              <a:t>Similar </a:t>
            </a:r>
            <a:r>
              <a:rPr lang="en" dirty="0"/>
              <a:t>again to Gestalt ideas of representation and restructuring - initial rep is of single ray; restructured soln: divide ray into many smaller rays</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59a49a5cef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59a49a5cef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dk1"/>
                </a:solidFill>
              </a:rPr>
              <a:t>•</a:t>
            </a:r>
            <a:r>
              <a:rPr lang="en" dirty="0" smtClean="0"/>
              <a:t>Fortress</a:t>
            </a:r>
            <a:r>
              <a:rPr lang="en" dirty="0"/>
              <a:t>: like the tumor; small groups of soldiers: like the low intensity rays</a:t>
            </a:r>
            <a:endParaRPr dirty="0"/>
          </a:p>
          <a:p>
            <a:pPr marL="0" lvl="0" indent="0" algn="l" rtl="0">
              <a:spcBef>
                <a:spcPts val="0"/>
              </a:spcBef>
              <a:spcAft>
                <a:spcPts val="0"/>
              </a:spcAft>
              <a:buNone/>
            </a:pPr>
            <a:r>
              <a:rPr lang="en" dirty="0" smtClean="0">
                <a:solidFill>
                  <a:schemeClr val="dk1"/>
                </a:solidFill>
              </a:rPr>
              <a:t>•</a:t>
            </a:r>
            <a:r>
              <a:rPr lang="en" dirty="0" smtClean="0"/>
              <a:t>Read </a:t>
            </a:r>
            <a:r>
              <a:rPr lang="en" dirty="0"/>
              <a:t>this story, work on the radiation problem</a:t>
            </a:r>
            <a:endParaRPr dirty="0"/>
          </a:p>
          <a:p>
            <a:pPr marL="0" lvl="0" indent="0" algn="l" rtl="0">
              <a:spcBef>
                <a:spcPts val="0"/>
              </a:spcBef>
              <a:spcAft>
                <a:spcPts val="0"/>
              </a:spcAft>
              <a:buNone/>
            </a:pPr>
            <a:r>
              <a:rPr lang="en" dirty="0" smtClean="0">
                <a:solidFill>
                  <a:schemeClr val="dk1"/>
                </a:solidFill>
              </a:rPr>
              <a:t>•</a:t>
            </a:r>
            <a:r>
              <a:rPr lang="en" dirty="0" smtClean="0"/>
              <a:t>at </a:t>
            </a:r>
            <a:r>
              <a:rPr lang="en" dirty="0"/>
              <a:t>least 30% able to then solve the other problem</a:t>
            </a:r>
            <a:endParaRPr dirty="0"/>
          </a:p>
          <a:p>
            <a:pPr marL="0" lvl="0" indent="0" algn="l" rtl="0">
              <a:spcBef>
                <a:spcPts val="0"/>
              </a:spcBef>
              <a:spcAft>
                <a:spcPts val="0"/>
              </a:spcAft>
              <a:buNone/>
            </a:pPr>
            <a:r>
              <a:rPr lang="en" dirty="0" smtClean="0">
                <a:solidFill>
                  <a:schemeClr val="dk1"/>
                </a:solidFill>
              </a:rPr>
              <a:t>•</a:t>
            </a:r>
            <a:r>
              <a:rPr lang="en" dirty="0" smtClean="0"/>
              <a:t>Major </a:t>
            </a:r>
            <a:r>
              <a:rPr lang="en" dirty="0"/>
              <a:t>finding of using analogies: Even when exposed to analogous source problems, most people don’t make the connection between the source problem &amp; target problem.</a:t>
            </a: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59a49a5cef_0_3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59a49a5cef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9a49a5cef_0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9a49a5cef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59a49a5cef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59a49a5cef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59a49a5cef_0_3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59a49a5cef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dk1"/>
                </a:solidFill>
              </a:rPr>
              <a:t>•</a:t>
            </a:r>
            <a:r>
              <a:rPr lang="en" dirty="0" smtClean="0"/>
              <a:t>have </a:t>
            </a:r>
            <a:r>
              <a:rPr lang="en" dirty="0"/>
              <a:t>participants compare 2 cases that illustrate a principle</a:t>
            </a:r>
            <a:endParaRPr dirty="0"/>
          </a:p>
          <a:p>
            <a:pPr marL="0" lvl="0" indent="0" algn="l" rtl="0">
              <a:spcBef>
                <a:spcPts val="0"/>
              </a:spcBef>
              <a:spcAft>
                <a:spcPts val="0"/>
              </a:spcAft>
              <a:buNone/>
            </a:pPr>
            <a:r>
              <a:rPr lang="en" dirty="0" smtClean="0">
                <a:solidFill>
                  <a:schemeClr val="dk1"/>
                </a:solidFill>
              </a:rPr>
              <a:t>•</a:t>
            </a:r>
            <a:r>
              <a:rPr lang="en" dirty="0" smtClean="0"/>
              <a:t>e.g</a:t>
            </a:r>
            <a:r>
              <a:rPr lang="en" dirty="0"/>
              <a:t>., negotiation strategies and trade-offs</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9a49a5cef_0_3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59a49a5cef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59a49a5cef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59a49a5ce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•Experts solve problems in their field faster and with a higher success rate than beginners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•Experts possess more knowledge about their fields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•Knowledge is organized so it can be accessed when needed to work on a problem</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–Novice: surface features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–Expert: structural features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•Experts spend more time analyzing problem</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•Experts are no better than novices when given problems outside of their field</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•Experts less likely to be open to new ways of looking at problems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59a49a5cef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59a49a5ce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•Experts solve problems in their field faster and with a higher success rate than beginners</a:t>
            </a:r>
            <a:endParaRPr/>
          </a:p>
          <a:p>
            <a:pPr marL="0" lvl="0" indent="0" algn="l" rtl="0">
              <a:spcBef>
                <a:spcPts val="0"/>
              </a:spcBef>
              <a:spcAft>
                <a:spcPts val="0"/>
              </a:spcAft>
              <a:buClr>
                <a:schemeClr val="dk1"/>
              </a:buClr>
              <a:buSzPts val="1100"/>
              <a:buFont typeface="Arial"/>
              <a:buNone/>
            </a:pPr>
            <a:r>
              <a:rPr lang="en"/>
              <a:t>•Experts possess more knowledge about their fields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•Knowledge is organized so it can be accessed when needed to work on a problem</a:t>
            </a:r>
            <a:endParaRPr/>
          </a:p>
          <a:p>
            <a:pPr marL="0" lvl="0" indent="0" algn="l" rtl="0">
              <a:spcBef>
                <a:spcPts val="0"/>
              </a:spcBef>
              <a:spcAft>
                <a:spcPts val="0"/>
              </a:spcAft>
              <a:buClr>
                <a:schemeClr val="dk1"/>
              </a:buClr>
              <a:buSzPts val="1100"/>
              <a:buFont typeface="Arial"/>
              <a:buNone/>
            </a:pPr>
            <a:r>
              <a:rPr lang="en"/>
              <a:t>–Novice: surface features</a:t>
            </a:r>
            <a:endParaRPr/>
          </a:p>
          <a:p>
            <a:pPr marL="0" lvl="0" indent="0" algn="l" rtl="0">
              <a:spcBef>
                <a:spcPts val="0"/>
              </a:spcBef>
              <a:spcAft>
                <a:spcPts val="0"/>
              </a:spcAft>
              <a:buNone/>
            </a:pPr>
            <a:r>
              <a:rPr lang="en"/>
              <a:t>–Expert: structural features</a:t>
            </a:r>
            <a:endParaRPr/>
          </a:p>
          <a:p>
            <a:pPr marL="0" lvl="0" indent="0" algn="l" rtl="0">
              <a:spcBef>
                <a:spcPts val="0"/>
              </a:spcBef>
              <a:spcAft>
                <a:spcPts val="0"/>
              </a:spcAft>
              <a:buNone/>
            </a:pPr>
            <a:endParaRPr/>
          </a:p>
          <a:p>
            <a:pPr marL="0" lvl="0" indent="0" algn="l" rtl="0">
              <a:spcBef>
                <a:spcPts val="0"/>
              </a:spcBef>
              <a:spcAft>
                <a:spcPts val="0"/>
              </a:spcAft>
              <a:buNone/>
            </a:pPr>
            <a:r>
              <a:rPr lang="en"/>
              <a:t>•Experts spend more time analyzing problem</a:t>
            </a:r>
            <a:endParaRPr/>
          </a:p>
          <a:p>
            <a:pPr marL="0" lvl="0" indent="0" algn="l" rtl="0">
              <a:spcBef>
                <a:spcPts val="0"/>
              </a:spcBef>
              <a:spcAft>
                <a:spcPts val="0"/>
              </a:spcAft>
              <a:buNone/>
            </a:pPr>
            <a:r>
              <a:rPr lang="en"/>
              <a:t>•Experts are no better than novices when given problems outside of their field</a:t>
            </a:r>
            <a:endParaRPr/>
          </a:p>
          <a:p>
            <a:pPr marL="0" lvl="0" indent="0" algn="l" rtl="0">
              <a:spcBef>
                <a:spcPts val="0"/>
              </a:spcBef>
              <a:spcAft>
                <a:spcPts val="0"/>
              </a:spcAft>
              <a:buNone/>
            </a:pPr>
            <a:r>
              <a:rPr lang="en"/>
              <a:t>•Experts less likely to be open to new ways of looking at problems</a:t>
            </a:r>
            <a:endParaRPr/>
          </a:p>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59a49a5cef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59a49a5ce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Novice - </a:t>
            </a:r>
            <a:r>
              <a:rPr lang="en" u="sng">
                <a:solidFill>
                  <a:schemeClr val="hlink"/>
                </a:solidFill>
                <a:hlinkClick r:id="rId3"/>
              </a:rPr>
              <a:t>https://www.youtube.com/watch?v=5HcpYFHsFqA</a:t>
            </a:r>
            <a:endParaRPr/>
          </a:p>
          <a:p>
            <a:pPr marL="0" lvl="0" indent="0" algn="l" rtl="0">
              <a:spcBef>
                <a:spcPts val="0"/>
              </a:spcBef>
              <a:spcAft>
                <a:spcPts val="0"/>
              </a:spcAft>
              <a:buNone/>
            </a:pPr>
            <a:endParaRPr/>
          </a:p>
          <a:p>
            <a:pPr marL="0" lvl="0" indent="0" algn="l" rtl="0">
              <a:spcBef>
                <a:spcPts val="0"/>
              </a:spcBef>
              <a:spcAft>
                <a:spcPts val="0"/>
              </a:spcAft>
              <a:buNone/>
            </a:pPr>
            <a:r>
              <a:rPr lang="en"/>
              <a:t>Expert - </a:t>
            </a:r>
            <a:r>
              <a:rPr lang="en" u="sng">
                <a:solidFill>
                  <a:schemeClr val="hlink"/>
                </a:solidFill>
                <a:hlinkClick r:id="rId4"/>
              </a:rPr>
              <a:t>https://www.youtube.com/watch?v=MaltgJGz-dU&amp;feature=youtu.be&amp;t=367</a:t>
            </a:r>
            <a:endParaRPr/>
          </a:p>
          <a:p>
            <a:pPr marL="0" lvl="0" indent="0" algn="l" rtl="0">
              <a:spcBef>
                <a:spcPts val="0"/>
              </a:spcBef>
              <a:spcAft>
                <a:spcPts val="0"/>
              </a:spcAft>
              <a:buNone/>
            </a:pPr>
            <a:endParaRPr/>
          </a:p>
          <a:p>
            <a:pPr marL="0" lvl="0" indent="0" algn="l" rtl="0">
              <a:spcBef>
                <a:spcPts val="0"/>
              </a:spcBef>
              <a:spcAft>
                <a:spcPts val="0"/>
              </a:spcAft>
              <a:buNone/>
            </a:pPr>
            <a:r>
              <a:rPr lang="en"/>
              <a:t>Speed - </a:t>
            </a:r>
            <a:r>
              <a:rPr lang="en" u="sng">
                <a:solidFill>
                  <a:schemeClr val="hlink"/>
                </a:solidFill>
                <a:hlinkClick r:id="rId5"/>
              </a:rPr>
              <a:t>https://www.youtube.com/watch?v=r2H-cnti8GI</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59a49a5cef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59a49a5ce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•Experts solve problems in their field faster and with a higher success rate than beginners</a:t>
            </a:r>
            <a:endParaRPr>
              <a:solidFill>
                <a:schemeClr val="dk1"/>
              </a:solidFill>
            </a:endParaRPr>
          </a:p>
          <a:p>
            <a:pPr marL="0" lvl="0" indent="0" algn="l" rtl="0">
              <a:spcBef>
                <a:spcPts val="0"/>
              </a:spcBef>
              <a:spcAft>
                <a:spcPts val="0"/>
              </a:spcAft>
              <a:buNone/>
            </a:pPr>
            <a:r>
              <a:rPr lang="en">
                <a:solidFill>
                  <a:schemeClr val="dk1"/>
                </a:solidFill>
              </a:rPr>
              <a:t>•Experts possess more knowledge about their fields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•Knowledge is organized so it can be accessed when needed to work on a problem</a:t>
            </a:r>
            <a:endParaRPr>
              <a:solidFill>
                <a:schemeClr val="dk1"/>
              </a:solidFill>
            </a:endParaRPr>
          </a:p>
          <a:p>
            <a:pPr marL="0" lvl="0" indent="0" algn="l" rtl="0">
              <a:spcBef>
                <a:spcPts val="0"/>
              </a:spcBef>
              <a:spcAft>
                <a:spcPts val="0"/>
              </a:spcAft>
              <a:buNone/>
            </a:pPr>
            <a:r>
              <a:rPr lang="en">
                <a:solidFill>
                  <a:schemeClr val="dk1"/>
                </a:solidFill>
              </a:rPr>
              <a:t>–Novice: surface features</a:t>
            </a:r>
            <a:endParaRPr>
              <a:solidFill>
                <a:schemeClr val="dk1"/>
              </a:solidFill>
            </a:endParaRPr>
          </a:p>
          <a:p>
            <a:pPr marL="0" lvl="0" indent="0" algn="l" rtl="0">
              <a:spcBef>
                <a:spcPts val="0"/>
              </a:spcBef>
              <a:spcAft>
                <a:spcPts val="0"/>
              </a:spcAft>
              <a:buNone/>
            </a:pPr>
            <a:r>
              <a:rPr lang="en">
                <a:solidFill>
                  <a:schemeClr val="dk1"/>
                </a:solidFill>
              </a:rPr>
              <a:t>–Expert: structural features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•Experts spend more time analyzing problem</a:t>
            </a:r>
            <a:endParaRPr>
              <a:solidFill>
                <a:schemeClr val="dk1"/>
              </a:solidFill>
            </a:endParaRPr>
          </a:p>
          <a:p>
            <a:pPr marL="0" lvl="0" indent="0" algn="l" rtl="0">
              <a:spcBef>
                <a:spcPts val="0"/>
              </a:spcBef>
              <a:spcAft>
                <a:spcPts val="0"/>
              </a:spcAft>
              <a:buNone/>
            </a:pPr>
            <a:r>
              <a:rPr lang="en">
                <a:solidFill>
                  <a:schemeClr val="dk1"/>
                </a:solidFill>
              </a:rPr>
              <a:t>•Experts are no better than novices when given problems outside of their field</a:t>
            </a:r>
            <a:endParaRPr>
              <a:solidFill>
                <a:schemeClr val="dk1"/>
              </a:solidFill>
            </a:endParaRPr>
          </a:p>
          <a:p>
            <a:pPr marL="0" lvl="0" indent="0" algn="l" rtl="0">
              <a:spcBef>
                <a:spcPts val="0"/>
              </a:spcBef>
              <a:spcAft>
                <a:spcPts val="0"/>
              </a:spcAft>
              <a:buNone/>
            </a:pPr>
            <a:r>
              <a:rPr lang="en">
                <a:solidFill>
                  <a:schemeClr val="dk1"/>
                </a:solidFill>
              </a:rPr>
              <a:t>•Experts less likely to be open to new ways of looking at problems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59a49a5cef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59a49a5cef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https://www.youtube.com/watch?v=vPfjHZfe190</a:t>
            </a:r>
            <a:r>
              <a:rPr lang="en"/>
              <a:t> (1 min)</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4"/>
              </a:rPr>
              <a:t>https://www.youtube.com/watch?v=ZerUbHmuY04</a:t>
            </a:r>
            <a:r>
              <a:rPr lang="en"/>
              <a:t> (3 min - probably don’t need full)</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5"/>
              </a:rPr>
              <a:t>https://www.youtube.com/watch?v=JwwclyVYTkk</a:t>
            </a:r>
            <a:r>
              <a:rPr lang="en"/>
              <a:t> (3 min)</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59a49a5cef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59a49a5cef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9a6784bc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9a6784b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99f32198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99f3219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https://www.whec.com/news/study-your-brain-type-influences-the-side-of-the-bed-you-sleep-on/5389536/?cat=565</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9a49a5cef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9a49a5cef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588003a00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588003a0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88003a00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588003a00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0" dirty="0" smtClean="0">
                <a:solidFill>
                  <a:schemeClr val="dk1"/>
                </a:solidFill>
                <a:latin typeface="Calibri"/>
                <a:ea typeface="Calibri"/>
                <a:cs typeface="Calibri"/>
                <a:sym typeface="Calibri"/>
              </a:rPr>
              <a:t>In what way is convergent versus divergent thinking used in the sorts of strategies the groups described? Was one group more creative in their responses than others? What features of the group composition might have contributed to such differences (e.g., were some members more “expert” in outdoor survival in the more creative groups?)? </a:t>
            </a:r>
            <a:endParaRPr sz="1200" b="0" dirty="0" smtClean="0">
              <a:solidFill>
                <a:schemeClr val="dk1"/>
              </a:solidFill>
              <a:latin typeface="Calibri"/>
              <a:ea typeface="Calibri"/>
              <a:cs typeface="Calibri"/>
              <a:sym typeface="Calibri"/>
            </a:endParaRPr>
          </a:p>
          <a:p>
            <a:pPr marL="228600" lvl="0" indent="-152400" algn="l" rtl="0">
              <a:spcBef>
                <a:spcPts val="0"/>
              </a:spcBef>
              <a:spcAft>
                <a:spcPts val="0"/>
              </a:spcAft>
              <a:buClr>
                <a:schemeClr val="dk1"/>
              </a:buClr>
              <a:buSzPts val="1200"/>
              <a:buFont typeface="Calibri"/>
              <a:buNone/>
            </a:pPr>
            <a:endParaRPr sz="1200" b="1" dirty="0">
              <a:solidFill>
                <a:schemeClr val="dk1"/>
              </a:solidFill>
              <a:latin typeface="Calibri"/>
              <a:ea typeface="Calibri"/>
              <a:cs typeface="Calibri"/>
              <a:sym typeface="Calibri"/>
            </a:endParaRPr>
          </a:p>
          <a:p>
            <a:pPr marL="0" lvl="0" indent="0" algn="l" rtl="0">
              <a:spcBef>
                <a:spcPts val="0"/>
              </a:spcBef>
              <a:spcAft>
                <a:spcPts val="0"/>
              </a:spcAft>
              <a:buClr>
                <a:schemeClr val="dk1"/>
              </a:buClr>
              <a:buFont typeface="Arial"/>
              <a:buNone/>
            </a:pPr>
            <a:endParaRPr sz="1200" dirty="0">
              <a:solidFill>
                <a:schemeClr val="dk1"/>
              </a:solidFill>
              <a:latin typeface="Calibri"/>
              <a:ea typeface="Calibri"/>
              <a:cs typeface="Calibri"/>
              <a:sym typeface="Calibri"/>
            </a:endParaRPr>
          </a:p>
          <a:p>
            <a:pPr marL="0" lvl="0" indent="0" algn="l" rtl="0">
              <a:spcBef>
                <a:spcPts val="0"/>
              </a:spcBef>
              <a:spcAft>
                <a:spcPts val="0"/>
              </a:spcAft>
              <a:buNone/>
            </a:pP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9976cf73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9976cf7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588003a003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588003a00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a:solidFill>
                  <a:schemeClr val="dk1"/>
                </a:solidFill>
                <a:latin typeface="Calibri"/>
                <a:ea typeface="Calibri"/>
                <a:cs typeface="Calibri"/>
                <a:sym typeface="Calibri"/>
              </a:rPr>
              <a:t>So, for the scenario, </a:t>
            </a:r>
            <a:r>
              <a:rPr lang="en" sz="1200" dirty="0" smtClean="0">
                <a:solidFill>
                  <a:schemeClr val="dk1"/>
                </a:solidFill>
                <a:latin typeface="Calibri"/>
                <a:ea typeface="Calibri"/>
                <a:cs typeface="Calibri"/>
                <a:sym typeface="Calibri"/>
              </a:rPr>
              <a:t>there</a:t>
            </a:r>
            <a:r>
              <a:rPr lang="en" sz="1200" baseline="0" dirty="0" smtClean="0">
                <a:solidFill>
                  <a:schemeClr val="dk1"/>
                </a:solidFill>
                <a:latin typeface="Calibri"/>
                <a:ea typeface="Calibri"/>
                <a:cs typeface="Calibri"/>
                <a:sym typeface="Calibri"/>
              </a:rPr>
              <a:t> is a right answer to needing to gather food and water and staying warm (convergent thinking). How you actually go about doing that – </a:t>
            </a:r>
            <a:r>
              <a:rPr lang="en" sz="1200" dirty="0" smtClean="0">
                <a:solidFill>
                  <a:schemeClr val="dk1"/>
                </a:solidFill>
                <a:latin typeface="Calibri"/>
                <a:ea typeface="Calibri"/>
                <a:cs typeface="Calibri"/>
                <a:sym typeface="Calibri"/>
              </a:rPr>
              <a:t>that might be divergent thinking, e.g., building a boat to catch fish, climbing</a:t>
            </a:r>
            <a:r>
              <a:rPr lang="en" sz="1200" baseline="0" dirty="0" smtClean="0">
                <a:solidFill>
                  <a:schemeClr val="dk1"/>
                </a:solidFill>
                <a:latin typeface="Calibri"/>
                <a:ea typeface="Calibri"/>
                <a:cs typeface="Calibri"/>
                <a:sym typeface="Calibri"/>
              </a:rPr>
              <a:t> trees for coconut, building a little hut from wood, building fires, etc.</a:t>
            </a:r>
            <a:endParaRPr sz="1200" dirty="0">
              <a:solidFill>
                <a:schemeClr val="dk1"/>
              </a:solidFill>
              <a:latin typeface="Calibri"/>
              <a:ea typeface="Calibri"/>
              <a:cs typeface="Calibri"/>
              <a:sym typeface="Calibri"/>
            </a:endParaRPr>
          </a:p>
          <a:p>
            <a:pPr marL="0" lvl="0" indent="0" algn="l" rtl="0">
              <a:spcBef>
                <a:spcPts val="0"/>
              </a:spcBef>
              <a:spcAft>
                <a:spcPts val="0"/>
              </a:spcAft>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9a49a5cef_0_3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59a49a5cef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 right answer - just want to use this time for us to tie back together some threads; e.g., Chess masters who memorize all the ways that a Chess board is laid out - we talk about how quickly they solve the problem, but in reality they are just relying on their stored knowledge of similar problems. Is that less “creative”? Is “creativity” tied to productivity and the decisions you make?</a:t>
            </a:r>
            <a:endParaRPr/>
          </a:p>
          <a:p>
            <a:pPr marL="0" lvl="0" indent="0" algn="l" rtl="0">
              <a:spcBef>
                <a:spcPts val="0"/>
              </a:spcBef>
              <a:spcAft>
                <a:spcPts val="0"/>
              </a:spcAft>
              <a:buNone/>
            </a:pPr>
            <a:endParaRPr/>
          </a:p>
          <a:p>
            <a:pPr marL="0" lvl="0" indent="0" algn="l" rtl="0">
              <a:spcBef>
                <a:spcPts val="0"/>
              </a:spcBef>
              <a:spcAft>
                <a:spcPts val="0"/>
              </a:spcAft>
              <a:buNone/>
            </a:pPr>
            <a:r>
              <a:rPr lang="en"/>
              <a:t>-group brainstorming tomorrow!!! For science communication pieces</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59a49a5cef_0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59a49a5cef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9a49a5cef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9a49a5cef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59a49a5cef_0_3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59a49a5cef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59a6784bc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59a6784bc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9976cf737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9976cf73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•An obstacle between a present state and a goal</a:t>
            </a:r>
            <a:endParaRPr/>
          </a:p>
          <a:p>
            <a:pPr marL="0" lvl="0" indent="0" algn="l" rtl="0">
              <a:spcBef>
                <a:spcPts val="0"/>
              </a:spcBef>
              <a:spcAft>
                <a:spcPts val="0"/>
              </a:spcAft>
              <a:buClr>
                <a:schemeClr val="dk1"/>
              </a:buClr>
              <a:buSzPts val="1100"/>
              <a:buFont typeface="Arial"/>
              <a:buNone/>
            </a:pPr>
            <a:r>
              <a:rPr lang="en"/>
              <a:t>•Not immediately obvious how to get around the obstacle</a:t>
            </a:r>
            <a:endParaRPr/>
          </a:p>
          <a:p>
            <a:pPr marL="0" lvl="0" indent="0" algn="l" rtl="0">
              <a:spcBef>
                <a:spcPts val="0"/>
              </a:spcBef>
              <a:spcAft>
                <a:spcPts val="0"/>
              </a:spcAft>
              <a:buNone/>
            </a:pPr>
            <a:r>
              <a:rPr lang="en"/>
              <a:t>•Difficult</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59a6784bcf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59a6784bc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59a6784bcf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59a6784bc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59a6784bcf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59a6784bc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9976cf737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9976cf73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dirty="0">
                <a:solidFill>
                  <a:schemeClr val="dk1"/>
                </a:solidFill>
              </a:rPr>
              <a:t>Solution to problem depends on how it is represented</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One way to describe the problem representation: a circle with thin vertical and horizontal lines that divide the circle into quarters, and darker lines that create a small triangle in the upper left quadrant</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To solve the problem, change the last part of the representation to: a small rectangle in the upper left quadrant with x being the diagonal between the corners</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Recognize the other diagonal is r, drawn out to the rectangle… x = r</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•Representing a problem in the mind</a:t>
            </a:r>
            <a:endParaRPr dirty="0">
              <a:solidFill>
                <a:schemeClr val="dk1"/>
              </a:solidFill>
            </a:endParaRPr>
          </a:p>
          <a:p>
            <a:pPr marL="0" lvl="0" indent="0" algn="l" rtl="0">
              <a:spcBef>
                <a:spcPts val="0"/>
              </a:spcBef>
              <a:spcAft>
                <a:spcPts val="0"/>
              </a:spcAft>
              <a:buNone/>
            </a:pPr>
            <a:r>
              <a:rPr lang="en" dirty="0">
                <a:solidFill>
                  <a:schemeClr val="dk1"/>
                </a:solidFill>
              </a:rPr>
              <a:t>•Restructuring: changes the problem’s representation</a:t>
            </a:r>
            <a:endParaRPr dirty="0">
              <a:solidFill>
                <a:schemeClr val="dk1"/>
              </a:solidFill>
            </a:endParaRPr>
          </a:p>
          <a:p>
            <a:pPr marL="0" lvl="0" indent="0" algn="l" rtl="0">
              <a:spcBef>
                <a:spcPts val="0"/>
              </a:spcBef>
              <a:spcAft>
                <a:spcPts val="0"/>
              </a:spcAft>
              <a:buNone/>
            </a:pPr>
            <a:r>
              <a:rPr lang="en" dirty="0">
                <a:solidFill>
                  <a:schemeClr val="dk1"/>
                </a:solidFill>
              </a:rPr>
              <a:t>–Kohler’s “circle” problem</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•Sudden realization of a problem’s solution</a:t>
            </a:r>
            <a:endParaRPr dirty="0">
              <a:solidFill>
                <a:schemeClr val="dk1"/>
              </a:solidFill>
            </a:endParaRPr>
          </a:p>
          <a:p>
            <a:pPr marL="0" lvl="0" indent="0" algn="l" rtl="0">
              <a:spcBef>
                <a:spcPts val="0"/>
              </a:spcBef>
              <a:spcAft>
                <a:spcPts val="0"/>
              </a:spcAft>
              <a:buNone/>
            </a:pPr>
            <a:r>
              <a:rPr lang="en" dirty="0">
                <a:solidFill>
                  <a:schemeClr val="dk1"/>
                </a:solidFill>
              </a:rPr>
              <a:t>•Often requires restructuring the problem</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•Metcalfe and Wiebe (1987)</a:t>
            </a:r>
            <a:endParaRPr dirty="0">
              <a:solidFill>
                <a:schemeClr val="dk1"/>
              </a:solidFill>
            </a:endParaRPr>
          </a:p>
          <a:p>
            <a:pPr marL="0" lvl="0" indent="0" algn="l" rtl="0">
              <a:spcBef>
                <a:spcPts val="0"/>
              </a:spcBef>
              <a:spcAft>
                <a:spcPts val="0"/>
              </a:spcAft>
              <a:buNone/>
            </a:pPr>
            <a:r>
              <a:rPr lang="en" dirty="0">
                <a:solidFill>
                  <a:schemeClr val="dk1"/>
                </a:solidFill>
              </a:rPr>
              <a:t>–Insight: triangle problem, chain problem</a:t>
            </a:r>
            <a:endParaRPr dirty="0">
              <a:solidFill>
                <a:schemeClr val="dk1"/>
              </a:solidFill>
            </a:endParaRPr>
          </a:p>
          <a:p>
            <a:pPr marL="0" lvl="0" indent="0" algn="l" rtl="0">
              <a:spcBef>
                <a:spcPts val="0"/>
              </a:spcBef>
              <a:spcAft>
                <a:spcPts val="0"/>
              </a:spcAft>
              <a:buNone/>
            </a:pPr>
            <a:r>
              <a:rPr lang="en" dirty="0">
                <a:solidFill>
                  <a:schemeClr val="dk1"/>
                </a:solidFill>
              </a:rPr>
              <a:t>–Noninsight: algebra</a:t>
            </a:r>
            <a:endParaRPr dirty="0">
              <a:solidFill>
                <a:schemeClr val="dk1"/>
              </a:solidFill>
            </a:endParaRPr>
          </a:p>
          <a:p>
            <a:pPr marL="0" lvl="0" indent="0" algn="l" rtl="0">
              <a:spcBef>
                <a:spcPts val="0"/>
              </a:spcBef>
              <a:spcAft>
                <a:spcPts val="0"/>
              </a:spcAft>
              <a:buNone/>
            </a:pPr>
            <a:r>
              <a:rPr lang="en" dirty="0">
                <a:solidFill>
                  <a:schemeClr val="dk1"/>
                </a:solidFill>
              </a:rPr>
              <a:t>–Warmth judgments every 15 seconds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•Metcalfe and Wiebe (1987)</a:t>
            </a:r>
            <a:endParaRPr dirty="0">
              <a:solidFill>
                <a:schemeClr val="dk1"/>
              </a:solidFill>
            </a:endParaRPr>
          </a:p>
          <a:p>
            <a:pPr marL="0" lvl="0" indent="0" algn="l" rtl="0">
              <a:spcBef>
                <a:spcPts val="0"/>
              </a:spcBef>
              <a:spcAft>
                <a:spcPts val="0"/>
              </a:spcAft>
              <a:buNone/>
            </a:pPr>
            <a:r>
              <a:rPr lang="en" dirty="0">
                <a:solidFill>
                  <a:schemeClr val="dk1"/>
                </a:solidFill>
              </a:rPr>
              <a:t>–Insight problems solved suddenly</a:t>
            </a:r>
            <a:endParaRPr dirty="0">
              <a:solidFill>
                <a:schemeClr val="dk1"/>
              </a:solidFill>
            </a:endParaRPr>
          </a:p>
          <a:p>
            <a:pPr marL="0" lvl="0" indent="0" algn="l" rtl="0">
              <a:spcBef>
                <a:spcPts val="0"/>
              </a:spcBef>
              <a:spcAft>
                <a:spcPts val="0"/>
              </a:spcAft>
              <a:buNone/>
            </a:pPr>
            <a:r>
              <a:rPr lang="en" dirty="0">
                <a:solidFill>
                  <a:schemeClr val="dk1"/>
                </a:solidFill>
              </a:rPr>
              <a:t>–Noninsight problems solved gradually</a:t>
            </a:r>
            <a:endParaRPr dirty="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9a49a5cef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9a49a5cef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•Representing a problem in the mind</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•Restructuring: changes the problem’s representation</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–Kohler’s “circle” problem</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•Sudden realization of a problem’s solution</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•Often requires restructuring the problem</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•Metcalfe and Wiebe (1987)</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–Insight: triangle problem, chain problem</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–Noninsight: algebra</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–Warmth judgments every 15 seconds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•Metcalfe and Wiebe (1987)</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–Insight problems solved suddenly</a:t>
            </a:r>
            <a:endParaRPr>
              <a:solidFill>
                <a:schemeClr val="dk1"/>
              </a:solidFill>
            </a:endParaRPr>
          </a:p>
          <a:p>
            <a:pPr marL="0" lvl="0" indent="0" algn="l" rtl="0">
              <a:spcBef>
                <a:spcPts val="0"/>
              </a:spcBef>
              <a:spcAft>
                <a:spcPts val="0"/>
              </a:spcAft>
              <a:buNone/>
            </a:pPr>
            <a:r>
              <a:rPr lang="en">
                <a:solidFill>
                  <a:schemeClr val="dk1"/>
                </a:solidFill>
              </a:rPr>
              <a:t>–Noninsight problems solved gradually</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9a49a5cef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9a49a5ce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9a49a5cef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9a49a5cef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•Representing a problem in the mind</a:t>
            </a:r>
            <a:endParaRPr/>
          </a:p>
          <a:p>
            <a:pPr marL="0" lvl="0" indent="0" algn="l" rtl="0">
              <a:spcBef>
                <a:spcPts val="0"/>
              </a:spcBef>
              <a:spcAft>
                <a:spcPts val="0"/>
              </a:spcAft>
              <a:buClr>
                <a:schemeClr val="dk1"/>
              </a:buClr>
              <a:buSzPts val="1100"/>
              <a:buFont typeface="Arial"/>
              <a:buNone/>
            </a:pPr>
            <a:r>
              <a:rPr lang="en"/>
              <a:t>•Restructuring: changes the problem’s representation</a:t>
            </a:r>
            <a:endParaRPr/>
          </a:p>
          <a:p>
            <a:pPr marL="0" lvl="0" indent="0" algn="l" rtl="0">
              <a:spcBef>
                <a:spcPts val="0"/>
              </a:spcBef>
              <a:spcAft>
                <a:spcPts val="0"/>
              </a:spcAft>
              <a:buClr>
                <a:schemeClr val="dk1"/>
              </a:buClr>
              <a:buSzPts val="1100"/>
              <a:buFont typeface="Arial"/>
              <a:buNone/>
            </a:pPr>
            <a:r>
              <a:rPr lang="en"/>
              <a:t>–Kohler’s “circle” problem</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•Sudden realization of a problem’s solution</a:t>
            </a:r>
            <a:endParaRPr/>
          </a:p>
          <a:p>
            <a:pPr marL="0" lvl="0" indent="0" algn="l" rtl="0">
              <a:spcBef>
                <a:spcPts val="0"/>
              </a:spcBef>
              <a:spcAft>
                <a:spcPts val="0"/>
              </a:spcAft>
              <a:buClr>
                <a:schemeClr val="dk1"/>
              </a:buClr>
              <a:buSzPts val="1100"/>
              <a:buFont typeface="Arial"/>
              <a:buNone/>
            </a:pPr>
            <a:r>
              <a:rPr lang="en"/>
              <a:t>•Often requires restructuring the problem</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•Metcalfe and Wiebe (1987)</a:t>
            </a:r>
            <a:endParaRPr/>
          </a:p>
          <a:p>
            <a:pPr marL="0" lvl="0" indent="0" algn="l" rtl="0">
              <a:spcBef>
                <a:spcPts val="0"/>
              </a:spcBef>
              <a:spcAft>
                <a:spcPts val="0"/>
              </a:spcAft>
              <a:buClr>
                <a:schemeClr val="dk1"/>
              </a:buClr>
              <a:buSzPts val="1100"/>
              <a:buFont typeface="Arial"/>
              <a:buNone/>
            </a:pPr>
            <a:r>
              <a:rPr lang="en"/>
              <a:t>–Insight: triangle problem, chain problem</a:t>
            </a:r>
            <a:endParaRPr/>
          </a:p>
          <a:p>
            <a:pPr marL="0" lvl="0" indent="0" algn="l" rtl="0">
              <a:spcBef>
                <a:spcPts val="0"/>
              </a:spcBef>
              <a:spcAft>
                <a:spcPts val="0"/>
              </a:spcAft>
              <a:buClr>
                <a:schemeClr val="dk1"/>
              </a:buClr>
              <a:buSzPts val="1100"/>
              <a:buFont typeface="Arial"/>
              <a:buNone/>
            </a:pPr>
            <a:r>
              <a:rPr lang="en"/>
              <a:t>–Noninsight: algebra</a:t>
            </a:r>
            <a:endParaRPr/>
          </a:p>
          <a:p>
            <a:pPr marL="0" lvl="0" indent="0" algn="l" rtl="0">
              <a:spcBef>
                <a:spcPts val="0"/>
              </a:spcBef>
              <a:spcAft>
                <a:spcPts val="0"/>
              </a:spcAft>
              <a:buClr>
                <a:schemeClr val="dk1"/>
              </a:buClr>
              <a:buSzPts val="1100"/>
              <a:buFont typeface="Arial"/>
              <a:buNone/>
            </a:pPr>
            <a:r>
              <a:rPr lang="en"/>
              <a:t>–Warmth judgments every 15 seconds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•Metcalfe and Wiebe (1987)</a:t>
            </a:r>
            <a:endParaRPr/>
          </a:p>
          <a:p>
            <a:pPr marL="0" lvl="0" indent="0" algn="l" rtl="0">
              <a:spcBef>
                <a:spcPts val="0"/>
              </a:spcBef>
              <a:spcAft>
                <a:spcPts val="0"/>
              </a:spcAft>
              <a:buClr>
                <a:schemeClr val="dk1"/>
              </a:buClr>
              <a:buSzPts val="1100"/>
              <a:buFont typeface="Arial"/>
              <a:buNone/>
            </a:pPr>
            <a:r>
              <a:rPr lang="en"/>
              <a:t>–Insight problems solved suddenly</a:t>
            </a:r>
            <a:endParaRPr/>
          </a:p>
          <a:p>
            <a:pPr marL="0" lvl="0" indent="0" algn="l" rtl="0">
              <a:spcBef>
                <a:spcPts val="0"/>
              </a:spcBef>
              <a:spcAft>
                <a:spcPts val="0"/>
              </a:spcAft>
              <a:buClr>
                <a:schemeClr val="dk1"/>
              </a:buClr>
              <a:buSzPts val="1100"/>
              <a:buFont typeface="Arial"/>
              <a:buNone/>
            </a:pPr>
            <a:r>
              <a:rPr lang="en"/>
              <a:t>–Noninsight problems solved gradually</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Google Shape;11;p2"/>
          <p:cNvSpPr/>
          <p:nvPr/>
        </p:nvSpPr>
        <p:spPr>
          <a:xfrm>
            <a:off x="5938246" y="2533163"/>
            <a:ext cx="7218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84"/>
        <p:cNvGrpSpPr/>
        <p:nvPr/>
      </p:nvGrpSpPr>
      <p:grpSpPr>
        <a:xfrm>
          <a:off x="0" y="0"/>
          <a:ext cx="0" cy="0"/>
          <a:chOff x="0" y="0"/>
          <a:chExt cx="0" cy="0"/>
        </a:xfrm>
      </p:grpSpPr>
      <p:sp>
        <p:nvSpPr>
          <p:cNvPr id="85" name="Google Shape;85;p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6" name="Google Shape;86;p1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 name="Google Shape;8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19" name="Google Shape;19;p3"/>
          <p:cNvSpPr/>
          <p:nvPr/>
        </p:nvSpPr>
        <p:spPr>
          <a:xfrm>
            <a:off x="3047704" y="3992850"/>
            <a:ext cx="3047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5" name="Google Shape;25;p4"/>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97ABBC"/>
                </a:solidFill>
              </a:rPr>
              <a:t>“</a:t>
            </a:r>
            <a:endParaRPr sz="9600" b="1">
              <a:solidFill>
                <a:srgbClr val="97ABBC"/>
              </a:solidFill>
            </a:endParaRPr>
          </a:p>
        </p:txBody>
      </p:sp>
      <p:sp>
        <p:nvSpPr>
          <p:cNvPr id="26" name="Google Shape;26;p4"/>
          <p:cNvSpPr/>
          <p:nvPr/>
        </p:nvSpPr>
        <p:spPr>
          <a:xfrm>
            <a:off x="5723283" y="1599675"/>
            <a:ext cx="17103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1599675"/>
            <a:ext cx="17103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1599675"/>
            <a:ext cx="17103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1599675"/>
            <a:ext cx="17103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1" name="Google Shape;41;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2" name="Google Shape;42;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6"/>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0" name="Google Shape;50;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1" name="Google Shape;51;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2" name="Google Shape;52;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3" name="Google Shape;53;p7"/>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0" name="Google Shape;60;p8"/>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txBox="1">
            <a:spLocks noGrp="1"/>
          </p:cNvSpPr>
          <p:nvPr>
            <p:ph type="body" idx="1"/>
          </p:nvPr>
        </p:nvSpPr>
        <p:spPr>
          <a:xfrm>
            <a:off x="893700" y="4649963"/>
            <a:ext cx="6462600" cy="350700"/>
          </a:xfrm>
          <a:prstGeom prst="rect">
            <a:avLst/>
          </a:prstGeom>
        </p:spPr>
        <p:txBody>
          <a:bodyPr spcFirstLastPara="1" wrap="square" lIns="91425" tIns="91425" rIns="91425" bIns="91425" anchor="b" anchorCtr="0"/>
          <a:lstStyle>
            <a:lvl1pPr marL="457200" lvl="0" indent="-228600">
              <a:spcBef>
                <a:spcPts val="360"/>
              </a:spcBef>
              <a:spcAft>
                <a:spcPts val="0"/>
              </a:spcAft>
              <a:buClr>
                <a:srgbClr val="2185C5"/>
              </a:buClr>
              <a:buSzPts val="1400"/>
              <a:buNone/>
              <a:defRPr sz="1400">
                <a:solidFill>
                  <a:srgbClr val="2185C5"/>
                </a:solidFill>
              </a:defRPr>
            </a:lvl1pPr>
          </a:lstStyle>
          <a:p>
            <a:endParaRPr/>
          </a:p>
        </p:txBody>
      </p:sp>
      <p:sp>
        <p:nvSpPr>
          <p:cNvPr id="67" name="Google Shape;67;p9"/>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2185C5"/>
                </a:solidFill>
              </a:defRPr>
            </a:lvl1pPr>
            <a:lvl2pPr lvl="1">
              <a:buNone/>
              <a:defRPr>
                <a:solidFill>
                  <a:srgbClr val="2185C5"/>
                </a:solidFill>
              </a:defRPr>
            </a:lvl2pPr>
            <a:lvl3pPr lvl="2">
              <a:buNone/>
              <a:defRPr>
                <a:solidFill>
                  <a:srgbClr val="2185C5"/>
                </a:solidFill>
              </a:defRPr>
            </a:lvl3pPr>
            <a:lvl4pPr lvl="3">
              <a:buNone/>
              <a:defRPr>
                <a:solidFill>
                  <a:srgbClr val="2185C5"/>
                </a:solidFill>
              </a:defRPr>
            </a:lvl4pPr>
            <a:lvl5pPr lvl="4">
              <a:buNone/>
              <a:defRPr>
                <a:solidFill>
                  <a:srgbClr val="2185C5"/>
                </a:solidFill>
              </a:defRPr>
            </a:lvl5pPr>
            <a:lvl6pPr lvl="5">
              <a:buNone/>
              <a:defRPr>
                <a:solidFill>
                  <a:srgbClr val="2185C5"/>
                </a:solidFill>
              </a:defRPr>
            </a:lvl6pPr>
            <a:lvl7pPr lvl="6">
              <a:buNone/>
              <a:defRPr>
                <a:solidFill>
                  <a:srgbClr val="2185C5"/>
                </a:solidFill>
              </a:defRPr>
            </a:lvl7pPr>
            <a:lvl8pPr lvl="7">
              <a:buNone/>
              <a:defRPr>
                <a:solidFill>
                  <a:srgbClr val="2185C5"/>
                </a:solidFill>
              </a:defRPr>
            </a:lvl8pPr>
            <a:lvl9pPr lvl="8">
              <a:buNone/>
              <a:defRPr>
                <a:solidFill>
                  <a:srgbClr val="2185C5"/>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205988"/>
            <a:ext cx="6462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7731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s://www.youtube.com/watch?v=5HcpYFHsFqA" TargetMode="External"/><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hyperlink" Target="https://www.youtube.com/watch?v=r2H-cnti8GI" TargetMode="External"/><Relationship Id="rId4" Type="http://schemas.openxmlformats.org/officeDocument/2006/relationships/hyperlink" Target="https://youtu.be/MaltgJGz-dU?t=367"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hyperlink" Target="https://www.youtube.com/watch?v=vPfjHZfe190"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 Id="rId5" Type="http://schemas.openxmlformats.org/officeDocument/2006/relationships/hyperlink" Target="https://www.youtube.com/watch?v=JwwclyVYTkk" TargetMode="External"/><Relationship Id="rId4" Type="http://schemas.openxmlformats.org/officeDocument/2006/relationships/hyperlink" Target="https://www.youtube.com/watch?v=ZerUbHmuY04"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hyperlink" Target="https://tinyurl.com/PSY102Participation" TargetMode="External"/><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hyperlink" Target="https://tinyurl.com/PSY102MinutePaperJune17"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t>PSY102: Introduction to Cognitive Psychology</a:t>
            </a:r>
            <a:endParaRPr sz="3600"/>
          </a:p>
          <a:p>
            <a:pPr marL="0" lvl="0" indent="0" algn="l" rtl="0">
              <a:spcBef>
                <a:spcPts val="0"/>
              </a:spcBef>
              <a:spcAft>
                <a:spcPts val="0"/>
              </a:spcAft>
              <a:buNone/>
            </a:pPr>
            <a:r>
              <a:rPr lang="en" sz="1800">
                <a:solidFill>
                  <a:srgbClr val="7ECEFD"/>
                </a:solidFill>
              </a:rPr>
              <a:t>Day 23 (06/17/19): Creativity &amp; Problem-Solving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Insight vs. Noninsight</a:t>
            </a:r>
            <a:endParaRPr/>
          </a:p>
        </p:txBody>
      </p:sp>
      <p:sp>
        <p:nvSpPr>
          <p:cNvPr id="147" name="Google Shape;147;p22"/>
          <p:cNvSpPr txBox="1">
            <a:spLocks noGrp="1"/>
          </p:cNvSpPr>
          <p:nvPr>
            <p:ph type="body" idx="1"/>
          </p:nvPr>
        </p:nvSpPr>
        <p:spPr>
          <a:xfrm>
            <a:off x="893700" y="1373600"/>
            <a:ext cx="35028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Insight solved suddenly</a:t>
            </a:r>
            <a:endParaRPr sz="2400"/>
          </a:p>
          <a:p>
            <a:pPr marL="457200" lvl="0" indent="-381000" algn="l" rtl="0">
              <a:spcBef>
                <a:spcPts val="0"/>
              </a:spcBef>
              <a:spcAft>
                <a:spcPts val="0"/>
              </a:spcAft>
              <a:buSzPts val="2400"/>
              <a:buChar char="▷"/>
            </a:pPr>
            <a:r>
              <a:rPr lang="en" sz="2400"/>
              <a:t>Noninsight problems solved gradually</a:t>
            </a:r>
            <a:endParaRPr sz="2400"/>
          </a:p>
        </p:txBody>
      </p:sp>
      <p:pic>
        <p:nvPicPr>
          <p:cNvPr id="148" name="Google Shape;148;p22"/>
          <p:cNvPicPr preferRelativeResize="0"/>
          <p:nvPr/>
        </p:nvPicPr>
        <p:blipFill rotWithShape="1">
          <a:blip r:embed="rId3">
            <a:alphaModFix/>
          </a:blip>
          <a:srcRect b="31577"/>
          <a:stretch/>
        </p:blipFill>
        <p:spPr>
          <a:xfrm>
            <a:off x="4868975" y="1294702"/>
            <a:ext cx="3757713" cy="3710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 Insight Problem</a:t>
            </a:r>
            <a:endParaRPr/>
          </a:p>
        </p:txBody>
      </p:sp>
      <p:pic>
        <p:nvPicPr>
          <p:cNvPr id="154" name="Google Shape;154;p23"/>
          <p:cNvPicPr preferRelativeResize="0"/>
          <p:nvPr/>
        </p:nvPicPr>
        <p:blipFill rotWithShape="1">
          <a:blip r:embed="rId3">
            <a:alphaModFix/>
          </a:blip>
          <a:srcRect r="64178" b="37433"/>
          <a:stretch/>
        </p:blipFill>
        <p:spPr>
          <a:xfrm>
            <a:off x="4571988" y="1314275"/>
            <a:ext cx="3705224" cy="3328975"/>
          </a:xfrm>
          <a:prstGeom prst="rect">
            <a:avLst/>
          </a:prstGeom>
          <a:noFill/>
          <a:ln>
            <a:noFill/>
          </a:ln>
        </p:spPr>
      </p:pic>
      <p:sp>
        <p:nvSpPr>
          <p:cNvPr id="155" name="Google Shape;155;p23"/>
          <p:cNvSpPr txBox="1">
            <a:spLocks noGrp="1"/>
          </p:cNvSpPr>
          <p:nvPr>
            <p:ph type="body" idx="1"/>
          </p:nvPr>
        </p:nvSpPr>
        <p:spPr>
          <a:xfrm>
            <a:off x="893700" y="1373600"/>
            <a:ext cx="35241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How can you move three of the blue dots to get the triangle to point to the bottom of the page?</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Obstacles to Problem-Solving</a:t>
            </a:r>
            <a:endParaRPr sz="3000"/>
          </a:p>
        </p:txBody>
      </p:sp>
      <p:sp>
        <p:nvSpPr>
          <p:cNvPr id="161" name="Google Shape;161;p24"/>
          <p:cNvSpPr txBox="1">
            <a:spLocks noGrp="1"/>
          </p:cNvSpPr>
          <p:nvPr>
            <p:ph type="body" idx="1"/>
          </p:nvPr>
        </p:nvSpPr>
        <p:spPr>
          <a:xfrm>
            <a:off x="893700" y="1373600"/>
            <a:ext cx="71817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Functional fixedness: restricting use of an object to its familiar functions</a:t>
            </a:r>
            <a:endParaRPr sz="2400"/>
          </a:p>
          <a:p>
            <a:pPr marL="914400" lvl="1" indent="-381000" algn="l" rtl="0">
              <a:spcBef>
                <a:spcPts val="0"/>
              </a:spcBef>
              <a:spcAft>
                <a:spcPts val="0"/>
              </a:spcAft>
              <a:buSzPts val="2400"/>
              <a:buChar char="○"/>
            </a:pPr>
            <a:r>
              <a:rPr lang="en" sz="2400"/>
              <a:t>Candle problem</a:t>
            </a:r>
            <a:endParaRPr/>
          </a:p>
          <a:p>
            <a:pPr marL="914400" lvl="1" indent="-381000" algn="l" rtl="0">
              <a:spcBef>
                <a:spcPts val="0"/>
              </a:spcBef>
              <a:spcAft>
                <a:spcPts val="0"/>
              </a:spcAft>
              <a:buSzPts val="2400"/>
              <a:buChar char="○"/>
            </a:pPr>
            <a:r>
              <a:rPr lang="en" sz="2400"/>
              <a:t>Two-string problem</a:t>
            </a:r>
            <a:endParaRPr sz="2400"/>
          </a:p>
          <a:p>
            <a:pPr marL="0" lvl="0" indent="0" algn="l" rtl="0">
              <a:spcBef>
                <a:spcPts val="600"/>
              </a:spcBef>
              <a:spcAft>
                <a:spcPts val="0"/>
              </a:spcAft>
              <a:buNone/>
            </a:pP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Candle Problem</a:t>
            </a:r>
            <a:endParaRPr sz="3000"/>
          </a:p>
        </p:txBody>
      </p:sp>
      <p:pic>
        <p:nvPicPr>
          <p:cNvPr id="167" name="Google Shape;167;p25"/>
          <p:cNvPicPr preferRelativeResize="0"/>
          <p:nvPr/>
        </p:nvPicPr>
        <p:blipFill>
          <a:blip r:embed="rId3">
            <a:alphaModFix/>
          </a:blip>
          <a:stretch>
            <a:fillRect/>
          </a:stretch>
        </p:blipFill>
        <p:spPr>
          <a:xfrm>
            <a:off x="152400" y="1215788"/>
            <a:ext cx="5057775" cy="3524250"/>
          </a:xfrm>
          <a:prstGeom prst="rect">
            <a:avLst/>
          </a:prstGeom>
          <a:noFill/>
          <a:ln>
            <a:noFill/>
          </a:ln>
        </p:spPr>
      </p:pic>
      <p:sp>
        <p:nvSpPr>
          <p:cNvPr id="168" name="Google Shape;168;p25"/>
          <p:cNvSpPr txBox="1">
            <a:spLocks noGrp="1"/>
          </p:cNvSpPr>
          <p:nvPr>
            <p:ph type="body" idx="1"/>
          </p:nvPr>
        </p:nvSpPr>
        <p:spPr>
          <a:xfrm>
            <a:off x="5503550" y="1373600"/>
            <a:ext cx="31890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You’re in a room with a vertical corkboard mounted on the wall. You’re given some candles, matches in a matchbox, and some tacks. Your task is to mount a candle on the corkboard so it will burn without dripping wax on the floor.</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Two-String Problem</a:t>
            </a:r>
            <a:endParaRPr sz="3000"/>
          </a:p>
        </p:txBody>
      </p:sp>
      <p:pic>
        <p:nvPicPr>
          <p:cNvPr id="174" name="Google Shape;174;p26"/>
          <p:cNvPicPr preferRelativeResize="0"/>
          <p:nvPr/>
        </p:nvPicPr>
        <p:blipFill>
          <a:blip r:embed="rId3">
            <a:alphaModFix/>
          </a:blip>
          <a:stretch>
            <a:fillRect/>
          </a:stretch>
        </p:blipFill>
        <p:spPr>
          <a:xfrm>
            <a:off x="5645475" y="964738"/>
            <a:ext cx="2920524" cy="3775312"/>
          </a:xfrm>
          <a:prstGeom prst="rect">
            <a:avLst/>
          </a:prstGeom>
          <a:noFill/>
          <a:ln>
            <a:noFill/>
          </a:ln>
        </p:spPr>
      </p:pic>
      <p:sp>
        <p:nvSpPr>
          <p:cNvPr id="175" name="Google Shape;175;p26"/>
          <p:cNvSpPr txBox="1">
            <a:spLocks noGrp="1"/>
          </p:cNvSpPr>
          <p:nvPr>
            <p:ph type="body" idx="1"/>
          </p:nvPr>
        </p:nvSpPr>
        <p:spPr>
          <a:xfrm>
            <a:off x="893700" y="1373600"/>
            <a:ext cx="44040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Tie together two strings that are hanging from the ceiling. Strings are far apart, so you can’t reach one while holding the other. You have a chair and a pair of pliers.</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Obstacles to Problem-Solving</a:t>
            </a:r>
            <a:endParaRPr sz="3000"/>
          </a:p>
        </p:txBody>
      </p:sp>
      <p:sp>
        <p:nvSpPr>
          <p:cNvPr id="181" name="Google Shape;181;p27"/>
          <p:cNvSpPr txBox="1">
            <a:spLocks noGrp="1"/>
          </p:cNvSpPr>
          <p:nvPr>
            <p:ph type="body" idx="1"/>
          </p:nvPr>
        </p:nvSpPr>
        <p:spPr>
          <a:xfrm>
            <a:off x="893700" y="1373600"/>
            <a:ext cx="71817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Functional fixedness: restricting use of an object to its familiar functions</a:t>
            </a:r>
            <a:endParaRPr sz="2400"/>
          </a:p>
          <a:p>
            <a:pPr marL="914400" lvl="1" indent="-381000" algn="l" rtl="0">
              <a:spcBef>
                <a:spcPts val="0"/>
              </a:spcBef>
              <a:spcAft>
                <a:spcPts val="0"/>
              </a:spcAft>
              <a:buSzPts val="2400"/>
              <a:buChar char="○"/>
            </a:pPr>
            <a:r>
              <a:rPr lang="en" sz="2400"/>
              <a:t>Candle problem: seeing boxes as containers inhibited using them as supports</a:t>
            </a:r>
            <a:endParaRPr/>
          </a:p>
          <a:p>
            <a:pPr marL="914400" lvl="1" indent="-381000" algn="l" rtl="0">
              <a:spcBef>
                <a:spcPts val="0"/>
              </a:spcBef>
              <a:spcAft>
                <a:spcPts val="0"/>
              </a:spcAft>
              <a:buSzPts val="2400"/>
              <a:buChar char="○"/>
            </a:pPr>
            <a:r>
              <a:rPr lang="en" sz="2400"/>
              <a:t>Two-string problem: function of pliers gets in the way of seeing them as a weight</a:t>
            </a:r>
            <a:endParaRPr sz="2400"/>
          </a:p>
          <a:p>
            <a:pPr marL="0" lvl="0" indent="0" algn="l" rtl="0">
              <a:spcBef>
                <a:spcPts val="600"/>
              </a:spcBef>
              <a:spcAft>
                <a:spcPts val="0"/>
              </a:spcAft>
              <a:buNone/>
            </a:pP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Obstacles to Problem-Solving</a:t>
            </a:r>
            <a:endParaRPr sz="3000"/>
          </a:p>
        </p:txBody>
      </p:sp>
      <p:sp>
        <p:nvSpPr>
          <p:cNvPr id="187" name="Google Shape;187;p28"/>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Mental set</a:t>
            </a:r>
            <a:endParaRPr sz="2400"/>
          </a:p>
          <a:p>
            <a:pPr marL="914400" lvl="1" indent="-381000" algn="l" rtl="0">
              <a:spcBef>
                <a:spcPts val="0"/>
              </a:spcBef>
              <a:spcAft>
                <a:spcPts val="0"/>
              </a:spcAft>
              <a:buSzPts val="2400"/>
              <a:buChar char="○"/>
            </a:pPr>
            <a:r>
              <a:rPr lang="en" sz="2400"/>
              <a:t>A preconceived notion about how to approach a problem</a:t>
            </a:r>
            <a:endParaRPr/>
          </a:p>
          <a:p>
            <a:pPr marL="914400" lvl="1" indent="-381000" algn="l" rtl="0">
              <a:spcBef>
                <a:spcPts val="0"/>
              </a:spcBef>
              <a:spcAft>
                <a:spcPts val="0"/>
              </a:spcAft>
              <a:buSzPts val="2400"/>
              <a:buChar char="○"/>
            </a:pPr>
            <a:r>
              <a:rPr lang="en" sz="2400"/>
              <a:t>Based on a person’s past experiences with the problem (or similar problems)</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Information-processing approach</a:t>
            </a:r>
            <a:endParaRPr sz="3000"/>
          </a:p>
        </p:txBody>
      </p:sp>
      <p:sp>
        <p:nvSpPr>
          <p:cNvPr id="193" name="Google Shape;193;p29"/>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Initial state, goal state, AND intermediate states</a:t>
            </a:r>
            <a:endParaRPr sz="1800"/>
          </a:p>
          <a:p>
            <a:pPr marL="914400" lvl="1" indent="-342900" algn="l" rtl="0">
              <a:spcBef>
                <a:spcPts val="0"/>
              </a:spcBef>
              <a:spcAft>
                <a:spcPts val="0"/>
              </a:spcAft>
              <a:buSzPts val="1800"/>
              <a:buChar char="○"/>
            </a:pPr>
            <a:r>
              <a:rPr lang="en" sz="1800"/>
              <a:t>Reduce differences between initial and goal states (means-end analysis)</a:t>
            </a:r>
            <a:endParaRPr sz="1800"/>
          </a:p>
          <a:p>
            <a:pPr marL="1371600" lvl="2" indent="-342900" algn="l" rtl="0">
              <a:spcBef>
                <a:spcPts val="0"/>
              </a:spcBef>
              <a:spcAft>
                <a:spcPts val="0"/>
              </a:spcAft>
              <a:buSzPts val="1800"/>
              <a:buChar char="■"/>
            </a:pPr>
            <a:r>
              <a:rPr lang="en" sz="1800"/>
              <a:t>Create subgoals (intermediate states that move you closer to the goal state)</a:t>
            </a:r>
            <a:endParaRPr sz="1800"/>
          </a:p>
          <a:p>
            <a:pPr marL="457200" lvl="0" indent="-342900" algn="l" rtl="0">
              <a:spcBef>
                <a:spcPts val="0"/>
              </a:spcBef>
              <a:spcAft>
                <a:spcPts val="0"/>
              </a:spcAft>
              <a:buSzPts val="1800"/>
              <a:buChar char="▷"/>
            </a:pPr>
            <a:r>
              <a:rPr lang="en" sz="1800"/>
              <a:t>Problem space</a:t>
            </a:r>
            <a:endParaRPr sz="1800"/>
          </a:p>
          <a:p>
            <a:pPr marL="914400" lvl="1" indent="-342900" algn="l" rtl="0">
              <a:spcBef>
                <a:spcPts val="0"/>
              </a:spcBef>
              <a:spcAft>
                <a:spcPts val="0"/>
              </a:spcAft>
              <a:buSzPts val="1800"/>
              <a:buChar char="○"/>
            </a:pPr>
            <a:r>
              <a:rPr lang="en" sz="1800"/>
              <a:t>All possible states that could occur</a:t>
            </a:r>
            <a:endParaRPr sz="1800"/>
          </a:p>
          <a:p>
            <a:pPr marL="457200" lvl="0" indent="-342900" algn="l" rtl="0">
              <a:spcBef>
                <a:spcPts val="0"/>
              </a:spcBef>
              <a:spcAft>
                <a:spcPts val="0"/>
              </a:spcAft>
              <a:buSzPts val="1800"/>
              <a:buChar char="▷"/>
            </a:pPr>
            <a:r>
              <a:rPr lang="en" sz="1800"/>
              <a:t>Operators</a:t>
            </a:r>
            <a:endParaRPr sz="1800"/>
          </a:p>
          <a:p>
            <a:pPr marL="914400" lvl="1" indent="-342900" algn="l" rtl="0">
              <a:spcBef>
                <a:spcPts val="0"/>
              </a:spcBef>
              <a:spcAft>
                <a:spcPts val="0"/>
              </a:spcAft>
              <a:buSzPts val="1800"/>
              <a:buChar char="○"/>
            </a:pPr>
            <a:r>
              <a:rPr lang="en" sz="1800"/>
              <a:t>Actions that take the problem from one state to another. Usually governed by rules.</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Information-processing approach</a:t>
            </a:r>
            <a:endParaRPr sz="3000"/>
          </a:p>
        </p:txBody>
      </p:sp>
      <p:sp>
        <p:nvSpPr>
          <p:cNvPr id="199" name="Google Shape;199;p30"/>
          <p:cNvSpPr txBox="1">
            <a:spLocks noGrp="1"/>
          </p:cNvSpPr>
          <p:nvPr>
            <p:ph type="body" idx="1"/>
          </p:nvPr>
        </p:nvSpPr>
        <p:spPr>
          <a:xfrm>
            <a:off x="893700" y="1373600"/>
            <a:ext cx="72741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Initial state: ax – b = x</a:t>
            </a:r>
            <a:endParaRPr sz="2400"/>
          </a:p>
          <a:p>
            <a:pPr marL="457200" lvl="0" indent="-381000" algn="l" rtl="0">
              <a:spcBef>
                <a:spcPts val="0"/>
              </a:spcBef>
              <a:spcAft>
                <a:spcPts val="0"/>
              </a:spcAft>
              <a:buSzPts val="2400"/>
              <a:buChar char="▷"/>
            </a:pPr>
            <a:r>
              <a:rPr lang="en" sz="2400"/>
              <a:t>Goal state: Solve for x (i.e., term x on the left side of the equation; all other terms on the right)</a:t>
            </a:r>
            <a:endParaRPr sz="2400"/>
          </a:p>
          <a:p>
            <a:pPr marL="0" lvl="0" indent="0" algn="l" rtl="0">
              <a:spcBef>
                <a:spcPts val="600"/>
              </a:spcBef>
              <a:spcAft>
                <a:spcPts val="0"/>
              </a:spcAft>
              <a:buClr>
                <a:schemeClr val="dk1"/>
              </a:buClr>
              <a:buSzPts val="1100"/>
              <a:buFont typeface="Arial"/>
              <a:buNone/>
            </a:pPr>
            <a:endParaRPr sz="2400"/>
          </a:p>
          <a:p>
            <a:pPr marL="457200" lvl="0" indent="-381000" algn="l" rtl="0">
              <a:spcBef>
                <a:spcPts val="600"/>
              </a:spcBef>
              <a:spcAft>
                <a:spcPts val="0"/>
              </a:spcAft>
              <a:buSzPts val="2400"/>
              <a:buChar char="▷"/>
            </a:pPr>
            <a:r>
              <a:rPr lang="en" sz="2400"/>
              <a:t>Operators: any algebraic operation (addition, factoring, etc.)</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Information-processing approach</a:t>
            </a:r>
            <a:endParaRPr sz="3000"/>
          </a:p>
        </p:txBody>
      </p:sp>
      <p:sp>
        <p:nvSpPr>
          <p:cNvPr id="205" name="Google Shape;205;p31"/>
          <p:cNvSpPr txBox="1">
            <a:spLocks noGrp="1"/>
          </p:cNvSpPr>
          <p:nvPr>
            <p:ph type="body" idx="1"/>
          </p:nvPr>
        </p:nvSpPr>
        <p:spPr>
          <a:xfrm>
            <a:off x="893700" y="1063400"/>
            <a:ext cx="7274100" cy="38625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 sz="1400"/>
              <a:t>GOAL STATE: x on left, all other terms on right</a:t>
            </a:r>
            <a:endParaRPr sz="1400"/>
          </a:p>
          <a:p>
            <a:pPr marL="457200" lvl="0" indent="0" algn="l" rtl="0">
              <a:spcBef>
                <a:spcPts val="600"/>
              </a:spcBef>
              <a:spcAft>
                <a:spcPts val="0"/>
              </a:spcAft>
              <a:buNone/>
            </a:pPr>
            <a:endParaRPr sz="1400"/>
          </a:p>
          <a:p>
            <a:pPr marL="457200" lvl="0" indent="-317500" algn="l" rtl="0">
              <a:spcBef>
                <a:spcPts val="600"/>
              </a:spcBef>
              <a:spcAft>
                <a:spcPts val="0"/>
              </a:spcAft>
              <a:buSzPts val="1400"/>
              <a:buChar char="▷"/>
            </a:pPr>
            <a:r>
              <a:rPr lang="en" sz="1400"/>
              <a:t>Current state: ax – b = x</a:t>
            </a:r>
            <a:endParaRPr sz="1400"/>
          </a:p>
          <a:p>
            <a:pPr marL="914400" lvl="1" indent="-317500" algn="l" rtl="0">
              <a:spcBef>
                <a:spcPts val="0"/>
              </a:spcBef>
              <a:spcAft>
                <a:spcPts val="0"/>
              </a:spcAft>
              <a:buSzPts val="1400"/>
              <a:buChar char="○"/>
            </a:pPr>
            <a:r>
              <a:rPr lang="en" sz="1400"/>
              <a:t>Differences: a on left, b on left, x on right</a:t>
            </a:r>
            <a:endParaRPr sz="1400"/>
          </a:p>
          <a:p>
            <a:pPr marL="914400" lvl="1" indent="-317500" algn="l" rtl="0">
              <a:spcBef>
                <a:spcPts val="0"/>
              </a:spcBef>
              <a:spcAft>
                <a:spcPts val="0"/>
              </a:spcAft>
              <a:buSzPts val="1400"/>
              <a:buChar char="○"/>
            </a:pPr>
            <a:r>
              <a:rPr lang="en" sz="1400"/>
              <a:t>Apply operator: Add b to both sides</a:t>
            </a:r>
            <a:endParaRPr sz="1400"/>
          </a:p>
          <a:p>
            <a:pPr marL="457200" lvl="0" indent="-317500" algn="l" rtl="0">
              <a:spcBef>
                <a:spcPts val="0"/>
              </a:spcBef>
              <a:spcAft>
                <a:spcPts val="0"/>
              </a:spcAft>
              <a:buSzPts val="1400"/>
              <a:buChar char="▷"/>
            </a:pPr>
            <a:r>
              <a:rPr lang="en" sz="1400"/>
              <a:t>Current state: ax = x + b</a:t>
            </a:r>
            <a:endParaRPr sz="1400"/>
          </a:p>
          <a:p>
            <a:pPr marL="914400" lvl="1" indent="-317500" algn="l" rtl="0">
              <a:spcBef>
                <a:spcPts val="0"/>
              </a:spcBef>
              <a:spcAft>
                <a:spcPts val="0"/>
              </a:spcAft>
              <a:buSzPts val="1400"/>
              <a:buChar char="○"/>
            </a:pPr>
            <a:r>
              <a:rPr lang="en" sz="1400"/>
              <a:t>Differences: a on left, x on right</a:t>
            </a:r>
            <a:endParaRPr sz="1400"/>
          </a:p>
          <a:p>
            <a:pPr marL="914400" lvl="1" indent="-317500" algn="l" rtl="0">
              <a:spcBef>
                <a:spcPts val="0"/>
              </a:spcBef>
              <a:spcAft>
                <a:spcPts val="0"/>
              </a:spcAft>
              <a:buSzPts val="1400"/>
              <a:buChar char="○"/>
            </a:pPr>
            <a:r>
              <a:rPr lang="en" sz="1400"/>
              <a:t>Apply operator: Subtract x from both sides</a:t>
            </a:r>
            <a:endParaRPr sz="1400"/>
          </a:p>
          <a:p>
            <a:pPr marL="457200" lvl="0" indent="-317500" algn="l" rtl="0">
              <a:spcBef>
                <a:spcPts val="0"/>
              </a:spcBef>
              <a:spcAft>
                <a:spcPts val="0"/>
              </a:spcAft>
              <a:buSzPts val="1400"/>
              <a:buChar char="▷"/>
            </a:pPr>
            <a:r>
              <a:rPr lang="en" sz="1400"/>
              <a:t>Current state: ax – x = b</a:t>
            </a:r>
            <a:endParaRPr sz="1400"/>
          </a:p>
          <a:p>
            <a:pPr marL="914400" lvl="1" indent="-317500" algn="l" rtl="0">
              <a:spcBef>
                <a:spcPts val="0"/>
              </a:spcBef>
              <a:spcAft>
                <a:spcPts val="0"/>
              </a:spcAft>
              <a:buSzPts val="1400"/>
              <a:buChar char="○"/>
            </a:pPr>
            <a:r>
              <a:rPr lang="en" sz="1400"/>
              <a:t>Differences: a on left, x on left twice</a:t>
            </a:r>
            <a:endParaRPr sz="1400"/>
          </a:p>
          <a:p>
            <a:pPr marL="914400" lvl="1" indent="-317500" algn="l" rtl="0">
              <a:spcBef>
                <a:spcPts val="0"/>
              </a:spcBef>
              <a:spcAft>
                <a:spcPts val="0"/>
              </a:spcAft>
              <a:buSzPts val="1400"/>
              <a:buChar char="○"/>
            </a:pPr>
            <a:r>
              <a:rPr lang="en" sz="1400"/>
              <a:t>Apply operator: Factor x on left</a:t>
            </a:r>
            <a:endParaRPr sz="1400"/>
          </a:p>
          <a:p>
            <a:pPr marL="457200" lvl="0" indent="-317500" algn="l" rtl="0">
              <a:spcBef>
                <a:spcPts val="0"/>
              </a:spcBef>
              <a:spcAft>
                <a:spcPts val="0"/>
              </a:spcAft>
              <a:buSzPts val="1400"/>
              <a:buChar char="▷"/>
            </a:pPr>
            <a:r>
              <a:rPr lang="en" sz="1400"/>
              <a:t>Current state: x(a – 1) = b</a:t>
            </a:r>
            <a:endParaRPr sz="1400"/>
          </a:p>
          <a:p>
            <a:pPr marL="914400" lvl="1" indent="-317500" algn="l" rtl="0">
              <a:spcBef>
                <a:spcPts val="0"/>
              </a:spcBef>
              <a:spcAft>
                <a:spcPts val="0"/>
              </a:spcAft>
              <a:buSzPts val="1400"/>
              <a:buChar char="○"/>
            </a:pPr>
            <a:r>
              <a:rPr lang="en" sz="1400"/>
              <a:t>Differences: (a – 1) term on left</a:t>
            </a:r>
            <a:endParaRPr sz="1400"/>
          </a:p>
          <a:p>
            <a:pPr marL="914400" lvl="1" indent="-317500" algn="l" rtl="0">
              <a:spcBef>
                <a:spcPts val="0"/>
              </a:spcBef>
              <a:spcAft>
                <a:spcPts val="0"/>
              </a:spcAft>
              <a:buSzPts val="1400"/>
              <a:buChar char="○"/>
            </a:pPr>
            <a:r>
              <a:rPr lang="en" sz="1400"/>
              <a:t>Apply operator: Divide both sides by (a – 1)</a:t>
            </a:r>
            <a:endParaRPr sz="1400"/>
          </a:p>
          <a:p>
            <a:pPr marL="457200" lvl="0" indent="-317500" algn="l" rtl="0">
              <a:spcBef>
                <a:spcPts val="0"/>
              </a:spcBef>
              <a:spcAft>
                <a:spcPts val="0"/>
              </a:spcAft>
              <a:buSzPts val="1400"/>
              <a:buChar char="▷"/>
            </a:pPr>
            <a:r>
              <a:rPr lang="en" sz="1400"/>
              <a:t>Current state: x = b/(a – 1)</a:t>
            </a:r>
            <a:endParaRPr sz="1400"/>
          </a:p>
          <a:p>
            <a:pPr marL="914400" lvl="1" indent="-317500" algn="l" rtl="0">
              <a:spcBef>
                <a:spcPts val="0"/>
              </a:spcBef>
              <a:spcAft>
                <a:spcPts val="0"/>
              </a:spcAft>
              <a:buSzPts val="1400"/>
              <a:buChar char="○"/>
            </a:pPr>
            <a:r>
              <a:rPr lang="en" sz="1400"/>
              <a:t>Differences: none</a:t>
            </a:r>
            <a:endParaRPr sz="1400"/>
          </a:p>
          <a:p>
            <a:pPr marL="914400" lvl="1" indent="-317500" algn="l" rtl="0">
              <a:spcBef>
                <a:spcPts val="0"/>
              </a:spcBef>
              <a:spcAft>
                <a:spcPts val="0"/>
              </a:spcAft>
              <a:buSzPts val="1400"/>
              <a:buChar char="○"/>
            </a:pPr>
            <a:r>
              <a:rPr lang="en" sz="1400"/>
              <a:t>:D</a:t>
            </a:r>
            <a:endParaRPr sz="1400"/>
          </a:p>
          <a:p>
            <a:pPr marL="457200" lvl="0" indent="-317500" algn="l" rtl="0">
              <a:spcBef>
                <a:spcPts val="0"/>
              </a:spcBef>
              <a:spcAft>
                <a:spcPts val="0"/>
              </a:spcAft>
              <a:buSzPts val="1400"/>
              <a:buChar char="▷"/>
            </a:pP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98" name="Google Shape;98;p14"/>
          <p:cNvSpPr txBox="1">
            <a:spLocks noGrp="1"/>
          </p:cNvSpPr>
          <p:nvPr>
            <p:ph type="body" idx="1"/>
          </p:nvPr>
        </p:nvSpPr>
        <p:spPr>
          <a:xfrm>
            <a:off x="893700" y="1373600"/>
            <a:ext cx="76860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AutoNum type="arabicPeriod"/>
            </a:pPr>
            <a:r>
              <a:rPr lang="en" sz="1800" b="1"/>
              <a:t>LO1: Continue to build a supportive classroom culture &amp; discuss science communication</a:t>
            </a:r>
            <a:endParaRPr sz="1800" b="1"/>
          </a:p>
          <a:p>
            <a:pPr marL="914400" lvl="1" indent="-342900" algn="l" rtl="0">
              <a:spcBef>
                <a:spcPts val="0"/>
              </a:spcBef>
              <a:spcAft>
                <a:spcPts val="0"/>
              </a:spcAft>
              <a:buSzPts val="1800"/>
              <a:buChar char="○"/>
            </a:pPr>
            <a:r>
              <a:rPr lang="en" sz="1800"/>
              <a:t>Make sure you all feel comfortable with the final drafts due soon</a:t>
            </a:r>
            <a:endParaRPr sz="1800"/>
          </a:p>
          <a:p>
            <a:pPr marL="914400" lvl="1" indent="-342900" algn="l" rtl="0">
              <a:spcBef>
                <a:spcPts val="0"/>
              </a:spcBef>
              <a:spcAft>
                <a:spcPts val="0"/>
              </a:spcAft>
              <a:buSzPts val="1800"/>
              <a:buChar char="○"/>
            </a:pPr>
            <a:r>
              <a:rPr lang="en" sz="1800"/>
              <a:t>How did you perceive this podcast relative to the others? Here was a psychologist covering a fellow psychologist</a:t>
            </a:r>
            <a:endParaRPr sz="1800"/>
          </a:p>
          <a:p>
            <a:pPr marL="457200" lvl="0" indent="-342900" algn="l" rtl="0">
              <a:spcBef>
                <a:spcPts val="0"/>
              </a:spcBef>
              <a:spcAft>
                <a:spcPts val="0"/>
              </a:spcAft>
              <a:buSzPts val="1800"/>
              <a:buAutoNum type="arabicPeriod"/>
            </a:pPr>
            <a:r>
              <a:rPr lang="en" sz="1800" b="1"/>
              <a:t>LO2: Describe the basic fundamental principles of creativity &amp; problem-solving</a:t>
            </a:r>
            <a:endParaRPr sz="1800" b="1"/>
          </a:p>
          <a:p>
            <a:pPr marL="914400" lvl="1" indent="-342900" algn="l" rtl="0">
              <a:spcBef>
                <a:spcPts val="0"/>
              </a:spcBef>
              <a:spcAft>
                <a:spcPts val="0"/>
              </a:spcAft>
              <a:buSzPts val="1800"/>
              <a:buChar char="○"/>
            </a:pPr>
            <a:r>
              <a:rPr lang="en" sz="1800"/>
              <a:t>Demos on problem-solving &amp; creativity</a:t>
            </a:r>
            <a:endParaRPr sz="1800"/>
          </a:p>
          <a:p>
            <a:pPr marL="914400" lvl="1" indent="-342900" algn="l" rtl="0">
              <a:spcBef>
                <a:spcPts val="0"/>
              </a:spcBef>
              <a:spcAft>
                <a:spcPts val="0"/>
              </a:spcAft>
              <a:buSzPts val="1800"/>
              <a:buChar char="○"/>
            </a:pPr>
            <a:r>
              <a:rPr lang="en" sz="1800"/>
              <a:t>Discuss Goldstein chapter 12 research</a:t>
            </a:r>
            <a:endParaRPr sz="1800"/>
          </a:p>
          <a:p>
            <a:pPr marL="0" lvl="0" indent="0" algn="l" rtl="0">
              <a:spcBef>
                <a:spcPts val="600"/>
              </a:spcBef>
              <a:spcAft>
                <a:spcPts val="0"/>
              </a:spcAft>
              <a:buNone/>
            </a:pP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Information-processing approach</a:t>
            </a:r>
            <a:endParaRPr sz="3000"/>
          </a:p>
        </p:txBody>
      </p:sp>
      <p:sp>
        <p:nvSpPr>
          <p:cNvPr id="211" name="Google Shape;211;p32"/>
          <p:cNvSpPr txBox="1">
            <a:spLocks noGrp="1"/>
          </p:cNvSpPr>
          <p:nvPr>
            <p:ph type="body" idx="1"/>
          </p:nvPr>
        </p:nvSpPr>
        <p:spPr>
          <a:xfrm>
            <a:off x="893700" y="1373600"/>
            <a:ext cx="80121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Serial (rather than parallel) process</a:t>
            </a:r>
            <a:endParaRPr sz="2400"/>
          </a:p>
          <a:p>
            <a:pPr marL="914400" lvl="1" indent="-381000" algn="l" rtl="0">
              <a:spcBef>
                <a:spcPts val="0"/>
              </a:spcBef>
              <a:spcAft>
                <a:spcPts val="0"/>
              </a:spcAft>
              <a:buSzPts val="2400"/>
              <a:buChar char="○"/>
            </a:pPr>
            <a:r>
              <a:rPr lang="en" sz="2400"/>
              <a:t>You can only do one thing at a time, rather than trying a bunch of pathways to the answer in parallel</a:t>
            </a:r>
            <a:endParaRPr sz="2400"/>
          </a:p>
          <a:p>
            <a:pPr marL="457200" lvl="0" indent="-381000" algn="l" rtl="0">
              <a:spcBef>
                <a:spcPts val="0"/>
              </a:spcBef>
              <a:spcAft>
                <a:spcPts val="0"/>
              </a:spcAft>
              <a:buSzPts val="2400"/>
              <a:buChar char="▷"/>
            </a:pPr>
            <a:r>
              <a:rPr lang="en" sz="2400"/>
              <a:t>Depends on how you set up the problem to begin with</a:t>
            </a:r>
            <a:endParaRPr sz="2400"/>
          </a:p>
          <a:p>
            <a:pPr marL="914400" lvl="1" indent="-381000" algn="l" rtl="0">
              <a:spcBef>
                <a:spcPts val="0"/>
              </a:spcBef>
              <a:spcAft>
                <a:spcPts val="0"/>
              </a:spcAft>
              <a:buSzPts val="2400"/>
              <a:buChar char="○"/>
            </a:pPr>
            <a:r>
              <a:rPr lang="en" sz="2400"/>
              <a:t>Draw on learned problem-solving strategies</a:t>
            </a:r>
            <a:endParaRPr sz="2400"/>
          </a:p>
          <a:p>
            <a:pPr marL="914400" lvl="1" indent="-381000" algn="l" rtl="0">
              <a:spcBef>
                <a:spcPts val="0"/>
              </a:spcBef>
              <a:spcAft>
                <a:spcPts val="0"/>
              </a:spcAft>
              <a:buSzPts val="2400"/>
              <a:buChar char="○"/>
            </a:pPr>
            <a:r>
              <a:rPr lang="en" sz="2400"/>
              <a:t>Understand all of the properties of the system</a:t>
            </a:r>
            <a:endParaRPr sz="2400"/>
          </a:p>
          <a:p>
            <a:pPr marL="457200" lvl="0" indent="-381000" algn="l" rtl="0">
              <a:spcBef>
                <a:spcPts val="0"/>
              </a:spcBef>
              <a:spcAft>
                <a:spcPts val="0"/>
              </a:spcAft>
              <a:buSzPts val="2400"/>
              <a:buChar char="▷"/>
            </a:pPr>
            <a:r>
              <a:rPr lang="en" sz="2400"/>
              <a:t>Susceptible to dead-ends</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Information-processing approach</a:t>
            </a:r>
            <a:endParaRPr sz="3000"/>
          </a:p>
        </p:txBody>
      </p:sp>
      <p:pic>
        <p:nvPicPr>
          <p:cNvPr id="217" name="Google Shape;217;p33"/>
          <p:cNvPicPr preferRelativeResize="0"/>
          <p:nvPr/>
        </p:nvPicPr>
        <p:blipFill>
          <a:blip r:embed="rId3">
            <a:alphaModFix/>
          </a:blip>
          <a:stretch>
            <a:fillRect/>
          </a:stretch>
        </p:blipFill>
        <p:spPr>
          <a:xfrm>
            <a:off x="459350" y="1063388"/>
            <a:ext cx="4779153" cy="3775312"/>
          </a:xfrm>
          <a:prstGeom prst="rect">
            <a:avLst/>
          </a:prstGeom>
          <a:noFill/>
          <a:ln>
            <a:noFill/>
          </a:ln>
        </p:spPr>
      </p:pic>
      <p:sp>
        <p:nvSpPr>
          <p:cNvPr id="218" name="Google Shape;218;p33"/>
          <p:cNvSpPr txBox="1">
            <a:spLocks noGrp="1"/>
          </p:cNvSpPr>
          <p:nvPr>
            <p:ph type="body" idx="1"/>
          </p:nvPr>
        </p:nvSpPr>
        <p:spPr>
          <a:xfrm>
            <a:off x="5735000" y="1373600"/>
            <a:ext cx="26232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What are the subgoals here?</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Information-processing approach</a:t>
            </a:r>
            <a:endParaRPr sz="3000"/>
          </a:p>
        </p:txBody>
      </p:sp>
      <p:pic>
        <p:nvPicPr>
          <p:cNvPr id="224" name="Google Shape;224;p34"/>
          <p:cNvPicPr preferRelativeResize="0"/>
          <p:nvPr/>
        </p:nvPicPr>
        <p:blipFill>
          <a:blip r:embed="rId3">
            <a:alphaModFix/>
          </a:blip>
          <a:stretch>
            <a:fillRect/>
          </a:stretch>
        </p:blipFill>
        <p:spPr>
          <a:xfrm>
            <a:off x="459350" y="1063388"/>
            <a:ext cx="4779153" cy="3775312"/>
          </a:xfrm>
          <a:prstGeom prst="rect">
            <a:avLst/>
          </a:prstGeom>
          <a:noFill/>
          <a:ln>
            <a:noFill/>
          </a:ln>
        </p:spPr>
      </p:pic>
      <p:pic>
        <p:nvPicPr>
          <p:cNvPr id="225" name="Google Shape;225;p34"/>
          <p:cNvPicPr preferRelativeResize="0"/>
          <p:nvPr/>
        </p:nvPicPr>
        <p:blipFill>
          <a:blip r:embed="rId4">
            <a:alphaModFix/>
          </a:blip>
          <a:stretch>
            <a:fillRect/>
          </a:stretch>
        </p:blipFill>
        <p:spPr>
          <a:xfrm>
            <a:off x="6008128" y="1215788"/>
            <a:ext cx="2083388" cy="377531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How a Problem Is Stated Is Important</a:t>
            </a:r>
            <a:endParaRPr sz="3000"/>
          </a:p>
        </p:txBody>
      </p:sp>
      <p:pic>
        <p:nvPicPr>
          <p:cNvPr id="231" name="Google Shape;231;p35"/>
          <p:cNvPicPr preferRelativeResize="0"/>
          <p:nvPr/>
        </p:nvPicPr>
        <p:blipFill>
          <a:blip r:embed="rId3">
            <a:alphaModFix/>
          </a:blip>
          <a:stretch>
            <a:fillRect/>
          </a:stretch>
        </p:blipFill>
        <p:spPr>
          <a:xfrm>
            <a:off x="209500" y="1262088"/>
            <a:ext cx="5484608" cy="3775312"/>
          </a:xfrm>
          <a:prstGeom prst="rect">
            <a:avLst/>
          </a:prstGeom>
          <a:noFill/>
          <a:ln>
            <a:noFill/>
          </a:ln>
        </p:spPr>
      </p:pic>
      <p:sp>
        <p:nvSpPr>
          <p:cNvPr id="232" name="Google Shape;232;p35"/>
          <p:cNvSpPr txBox="1">
            <a:spLocks noGrp="1"/>
          </p:cNvSpPr>
          <p:nvPr>
            <p:ph type="body" idx="1"/>
          </p:nvPr>
        </p:nvSpPr>
        <p:spPr>
          <a:xfrm>
            <a:off x="5694100" y="1373600"/>
            <a:ext cx="32814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t>A checkboard has 64 squares, which can be covered by placing 32 dominos on the board, so each domino covers two squares.</a:t>
            </a:r>
            <a:endParaRPr sz="1800"/>
          </a:p>
          <a:p>
            <a:pPr marL="0" lvl="0" indent="0" algn="l" rtl="0">
              <a:spcBef>
                <a:spcPts val="600"/>
              </a:spcBef>
              <a:spcAft>
                <a:spcPts val="0"/>
              </a:spcAft>
              <a:buClr>
                <a:schemeClr val="dk1"/>
              </a:buClr>
              <a:buSzPts val="1100"/>
              <a:buFont typeface="Arial"/>
              <a:buNone/>
            </a:pPr>
            <a:endParaRPr sz="1800"/>
          </a:p>
          <a:p>
            <a:pPr marL="0" lvl="0" indent="0" algn="l" rtl="0">
              <a:spcBef>
                <a:spcPts val="600"/>
              </a:spcBef>
              <a:spcAft>
                <a:spcPts val="0"/>
              </a:spcAft>
              <a:buClr>
                <a:schemeClr val="dk1"/>
              </a:buClr>
              <a:buSzPts val="1100"/>
              <a:buFont typeface="Arial"/>
              <a:buNone/>
            </a:pPr>
            <a:r>
              <a:rPr lang="en" sz="1800"/>
              <a:t>If we eliminate two corners of the checkboard, can we now cover the remaining squares with 31 dominos?</a:t>
            </a:r>
            <a:endParaRPr sz="1800"/>
          </a:p>
          <a:p>
            <a:pPr marL="0" lvl="0" indent="0" algn="l" rtl="0">
              <a:spcBef>
                <a:spcPts val="600"/>
              </a:spcBef>
              <a:spcAft>
                <a:spcPts val="0"/>
              </a:spcAft>
              <a:buNone/>
            </a:pP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How do participants solve problems? Let’s ask</a:t>
            </a:r>
            <a:endParaRPr sz="3000"/>
          </a:p>
        </p:txBody>
      </p:sp>
      <p:sp>
        <p:nvSpPr>
          <p:cNvPr id="238" name="Google Shape;238;p36"/>
          <p:cNvSpPr txBox="1">
            <a:spLocks noGrp="1"/>
          </p:cNvSpPr>
          <p:nvPr>
            <p:ph type="body" idx="1"/>
          </p:nvPr>
        </p:nvSpPr>
        <p:spPr>
          <a:xfrm>
            <a:off x="893700" y="1373600"/>
            <a:ext cx="77988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Think-aloud protocol</a:t>
            </a:r>
            <a:endParaRPr/>
          </a:p>
          <a:p>
            <a:pPr marL="914400" lvl="1" indent="-381000" algn="l" rtl="0">
              <a:spcBef>
                <a:spcPts val="0"/>
              </a:spcBef>
              <a:spcAft>
                <a:spcPts val="0"/>
              </a:spcAft>
              <a:buSzPts val="2400"/>
              <a:buChar char="○"/>
            </a:pPr>
            <a:r>
              <a:rPr lang="en"/>
              <a:t>Say aloud what one is thinking</a:t>
            </a:r>
            <a:endParaRPr/>
          </a:p>
          <a:p>
            <a:pPr marL="914400" lvl="1" indent="-381000" algn="l" rtl="0">
              <a:spcBef>
                <a:spcPts val="0"/>
              </a:spcBef>
              <a:spcAft>
                <a:spcPts val="0"/>
              </a:spcAft>
              <a:buSzPts val="2400"/>
              <a:buChar char="○"/>
            </a:pPr>
            <a:r>
              <a:rPr lang="en"/>
              <a:t>Shift in how one perceives elements of a problem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Russian Marriage Problem</a:t>
            </a:r>
            <a:endParaRPr/>
          </a:p>
        </p:txBody>
      </p:sp>
      <p:sp>
        <p:nvSpPr>
          <p:cNvPr id="244" name="Google Shape;244;p3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In a small Russian village, there were 32 bachelors and 32 unmarried women. Through tireless efforts, the village matchmaker succeeded in arranging 32 highly satisfactory marriages. The village was proud and happy. Then one drunken night, two bachelors, in a test of strength, stuffed each other with pierogies and died. Can the matchmaker, through some quick arrangements, come up with 31 heterosexual marriages among the 62 survivors?</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Analogical Transfer</a:t>
            </a:r>
            <a:endParaRPr/>
          </a:p>
        </p:txBody>
      </p:sp>
      <p:sp>
        <p:nvSpPr>
          <p:cNvPr id="250" name="Google Shape;250;p38"/>
          <p:cNvSpPr txBox="1">
            <a:spLocks noGrp="1"/>
          </p:cNvSpPr>
          <p:nvPr>
            <p:ph type="body" idx="1"/>
          </p:nvPr>
        </p:nvSpPr>
        <p:spPr>
          <a:xfrm>
            <a:off x="893700" y="1373600"/>
            <a:ext cx="80304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dirty="0"/>
              <a:t>Using a solution to a similar problem guides solution to new problem</a:t>
            </a:r>
            <a:endParaRPr sz="2400" dirty="0"/>
          </a:p>
          <a:p>
            <a:pPr marL="914400" lvl="1" indent="-381000" algn="l" rtl="0">
              <a:spcBef>
                <a:spcPts val="0"/>
              </a:spcBef>
              <a:spcAft>
                <a:spcPts val="0"/>
              </a:spcAft>
              <a:buSzPts val="2400"/>
              <a:buChar char="○"/>
            </a:pPr>
            <a:r>
              <a:rPr lang="en" sz="2400" dirty="0"/>
              <a:t>Russian marriage problem (source problem) </a:t>
            </a:r>
            <a:r>
              <a:rPr lang="en" dirty="0"/>
              <a:t>→ </a:t>
            </a:r>
            <a:r>
              <a:rPr lang="en" sz="2400" dirty="0"/>
              <a:t> mutilated-checkerboard problem (target problem)</a:t>
            </a:r>
            <a:endParaRPr sz="2400" dirty="0"/>
          </a:p>
          <a:p>
            <a:pPr marL="914400" lvl="1" indent="-381000" algn="l" rtl="0">
              <a:spcBef>
                <a:spcPts val="0"/>
              </a:spcBef>
              <a:spcAft>
                <a:spcPts val="0"/>
              </a:spcAft>
              <a:buSzPts val="2400"/>
              <a:buChar char="○"/>
            </a:pPr>
            <a:r>
              <a:rPr lang="en" sz="2400" dirty="0"/>
              <a:t>“Analogical problem solving”</a:t>
            </a:r>
            <a:endParaRPr sz="2400" dirty="0"/>
          </a:p>
          <a:p>
            <a:pPr marL="914400" lvl="1" indent="-381000" algn="l" rtl="0">
              <a:spcBef>
                <a:spcPts val="0"/>
              </a:spcBef>
              <a:spcAft>
                <a:spcPts val="0"/>
              </a:spcAft>
              <a:buSzPts val="2400"/>
              <a:buChar char="○"/>
            </a:pPr>
            <a:r>
              <a:rPr lang="en" sz="2400" dirty="0"/>
              <a:t>Analogical transfer: The transfer from one problem to another</a:t>
            </a:r>
            <a:endParaRPr sz="2400" dirty="0"/>
          </a:p>
          <a:p>
            <a:pPr marL="1371600" lvl="2" indent="-381000" algn="l" rtl="0">
              <a:spcBef>
                <a:spcPts val="0"/>
              </a:spcBef>
              <a:spcAft>
                <a:spcPts val="0"/>
              </a:spcAft>
              <a:buSzPts val="2400"/>
              <a:buChar char="■"/>
            </a:pPr>
            <a:r>
              <a:rPr lang="en" sz="2400" dirty="0"/>
              <a:t>Source problem to target </a:t>
            </a:r>
            <a:r>
              <a:rPr lang="en" sz="2400" dirty="0" smtClean="0"/>
              <a:t>problem</a:t>
            </a:r>
            <a:endParaRPr sz="2400" dirty="0"/>
          </a:p>
          <a:p>
            <a:pPr marL="457200" lvl="0" indent="-381000" algn="l" rtl="0">
              <a:spcBef>
                <a:spcPts val="0"/>
              </a:spcBef>
              <a:spcAft>
                <a:spcPts val="0"/>
              </a:spcAft>
              <a:buSzPts val="2400"/>
              <a:buChar char="▷"/>
            </a:pPr>
            <a:endParaRPr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Case Study</a:t>
            </a:r>
            <a:endParaRPr/>
          </a:p>
        </p:txBody>
      </p:sp>
      <p:sp>
        <p:nvSpPr>
          <p:cNvPr id="256" name="Google Shape;256;p39"/>
          <p:cNvSpPr txBox="1">
            <a:spLocks noGrp="1"/>
          </p:cNvSpPr>
          <p:nvPr>
            <p:ph type="body" idx="1"/>
          </p:nvPr>
        </p:nvSpPr>
        <p:spPr>
          <a:xfrm>
            <a:off x="893700" y="1373600"/>
            <a:ext cx="74883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t>A patient has a malignant tumor in his stomach. It is impossible to operate on the patient, but unless the tumor is destroyed the patient will die.</a:t>
            </a:r>
            <a:endParaRPr sz="1800"/>
          </a:p>
          <a:p>
            <a:pPr marL="0" lvl="0" indent="0" algn="l" rtl="0">
              <a:spcBef>
                <a:spcPts val="600"/>
              </a:spcBef>
              <a:spcAft>
                <a:spcPts val="0"/>
              </a:spcAft>
              <a:buClr>
                <a:schemeClr val="dk1"/>
              </a:buClr>
              <a:buSzPts val="1100"/>
              <a:buFont typeface="Arial"/>
              <a:buNone/>
            </a:pPr>
            <a:r>
              <a:rPr lang="en" sz="1800"/>
              <a:t>There is a kind of ray that can be used to destroy the tumor. If the rays are directed at the tumor at a sufficiently high intensity the tumor will be destroyed. Unfortunately, at this intensity the healthy tissue that the rays pass through on the way to the tumor will also be destroyed. At lower intensities the rays are harmless to the healthy tissue but they will not affect the tumor either.</a:t>
            </a:r>
            <a:endParaRPr sz="1800"/>
          </a:p>
          <a:p>
            <a:pPr marL="0" lvl="0" indent="0" algn="l" rtl="0">
              <a:spcBef>
                <a:spcPts val="600"/>
              </a:spcBef>
              <a:spcAft>
                <a:spcPts val="0"/>
              </a:spcAft>
              <a:buClr>
                <a:schemeClr val="dk1"/>
              </a:buClr>
              <a:buSzPts val="1100"/>
              <a:buFont typeface="Arial"/>
              <a:buNone/>
            </a:pPr>
            <a:r>
              <a:rPr lang="en" sz="1800"/>
              <a:t>What type of procedure might be used to destroy the tumor with the rays, and at the same time avoid destroying the healthy tissue? (Duncker; 1945; Gick &amp; Holyoak, 1980)?</a:t>
            </a:r>
            <a:endParaRPr sz="1800"/>
          </a:p>
          <a:p>
            <a:pPr marL="0" lvl="0" indent="0" algn="l" rtl="0">
              <a:spcBef>
                <a:spcPts val="600"/>
              </a:spcBef>
              <a:spcAft>
                <a:spcPts val="0"/>
              </a:spcAft>
              <a:buNone/>
            </a:pP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Case Study</a:t>
            </a:r>
            <a:endParaRPr/>
          </a:p>
        </p:txBody>
      </p:sp>
      <p:sp>
        <p:nvSpPr>
          <p:cNvPr id="262" name="Google Shape;262;p40"/>
          <p:cNvSpPr txBox="1">
            <a:spLocks noGrp="1"/>
          </p:cNvSpPr>
          <p:nvPr>
            <p:ph type="body" idx="1"/>
          </p:nvPr>
        </p:nvSpPr>
        <p:spPr>
          <a:xfrm>
            <a:off x="893700" y="1221200"/>
            <a:ext cx="73455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a:t>A small country was ruled from a strong fortress by a dictator. The fortress was situated in the middle of the country, surrounded by farms and villages. Many roads led to the fortress through the countryside. A rebel general vowed to capture the fortress. The general knew that an attack by his entire army would capture the fortress. He gathered his army at the head of one of the roads, ready to launch a full-scale direct attack. However, the general then learned that the dictator had planted mines on each of the roads. The mines were set so that small bodies of men could pass over them safely, since the dictator needed to move his troops and workers to and from the fortress. However, any large force would detonate the mines. Not only would this blow up the road, but it would also destroy many neighboring villages. It therefore seemed impossible to capture the fortress.</a:t>
            </a:r>
            <a:endParaRPr sz="1400"/>
          </a:p>
          <a:p>
            <a:pPr marL="0" lvl="0" indent="0" algn="l" rtl="0">
              <a:spcBef>
                <a:spcPts val="600"/>
              </a:spcBef>
              <a:spcAft>
                <a:spcPts val="0"/>
              </a:spcAft>
              <a:buNone/>
            </a:pPr>
            <a:endParaRPr sz="1400"/>
          </a:p>
          <a:p>
            <a:pPr marL="0" lvl="0" indent="0" algn="l" rtl="0">
              <a:spcBef>
                <a:spcPts val="600"/>
              </a:spcBef>
              <a:spcAft>
                <a:spcPts val="0"/>
              </a:spcAft>
              <a:buNone/>
            </a:pPr>
            <a:r>
              <a:rPr lang="en" sz="1400"/>
              <a:t>However, the general devised a simple plan. He divided his army into small groups and dispatched each group to the head of a different road. When all was ready he gave the signal and each group marched down a different road. Each group continued down its road to the fortress so that the entire army arrived together at the fortress at the same time. In this way, the general captured the fortress and overthrew the dictator.</a:t>
            </a: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Analogical Transfer</a:t>
            </a:r>
            <a:endParaRPr/>
          </a:p>
        </p:txBody>
      </p:sp>
      <p:sp>
        <p:nvSpPr>
          <p:cNvPr id="268" name="Google Shape;268;p41"/>
          <p:cNvSpPr txBox="1">
            <a:spLocks noGrp="1"/>
          </p:cNvSpPr>
          <p:nvPr>
            <p:ph type="body" idx="1"/>
          </p:nvPr>
        </p:nvSpPr>
        <p:spPr>
          <a:xfrm>
            <a:off x="893700" y="1373600"/>
            <a:ext cx="7059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Notice structural similarities **hardest step</a:t>
            </a:r>
            <a:endParaRPr sz="2400"/>
          </a:p>
          <a:p>
            <a:pPr marL="457200" lvl="0" indent="-381000" algn="l" rtl="0">
              <a:spcBef>
                <a:spcPts val="0"/>
              </a:spcBef>
              <a:spcAft>
                <a:spcPts val="0"/>
              </a:spcAft>
              <a:buSzPts val="2400"/>
              <a:buChar char="▷"/>
            </a:pPr>
            <a:r>
              <a:rPr lang="en" sz="2400"/>
              <a:t>Map corresponding parts of the story</a:t>
            </a:r>
            <a:endParaRPr sz="2400"/>
          </a:p>
          <a:p>
            <a:pPr marL="914400" lvl="1" indent="-381000" algn="l" rtl="0">
              <a:spcBef>
                <a:spcPts val="0"/>
              </a:spcBef>
              <a:spcAft>
                <a:spcPts val="0"/>
              </a:spcAft>
              <a:buSzPts val="2400"/>
              <a:buChar char="○"/>
            </a:pPr>
            <a:r>
              <a:rPr lang="en" sz="2400"/>
              <a:t>E.g., fortress = tumor, troops = rays</a:t>
            </a:r>
            <a:endParaRPr sz="2400"/>
          </a:p>
          <a:p>
            <a:pPr marL="457200" lvl="0" indent="-381000" algn="l" rtl="0">
              <a:spcBef>
                <a:spcPts val="0"/>
              </a:spcBef>
              <a:spcAft>
                <a:spcPts val="0"/>
              </a:spcAft>
              <a:buSzPts val="2400"/>
              <a:buChar char="▷"/>
            </a:pPr>
            <a:r>
              <a:rPr lang="en" sz="2400"/>
              <a:t>Apply mapping to generate a parallel solution</a:t>
            </a:r>
            <a:endParaRPr sz="2400"/>
          </a:p>
          <a:p>
            <a:pPr marL="457200" lvl="0" indent="-381000" algn="l" rtl="0">
              <a:spcBef>
                <a:spcPts val="0"/>
              </a:spcBef>
              <a:spcAft>
                <a:spcPts val="0"/>
              </a:spcAft>
              <a:buSzPts val="2400"/>
              <a:buChar char="▷"/>
            </a:pPr>
            <a:r>
              <a:rPr lang="en" sz="2400"/>
              <a:t>Often hints must be given to notice connection</a:t>
            </a:r>
            <a:endParaRPr sz="2400"/>
          </a:p>
          <a:p>
            <a:pPr marL="914400" lvl="1" indent="-381000" algn="l" rtl="0">
              <a:spcBef>
                <a:spcPts val="0"/>
              </a:spcBef>
              <a:spcAft>
                <a:spcPts val="0"/>
              </a:spcAft>
              <a:buSzPts val="2400"/>
              <a:buChar char="○"/>
            </a:pPr>
            <a:r>
              <a:rPr lang="en" sz="2400"/>
              <a:t>Surface features get in the way</a:t>
            </a:r>
            <a:endParaRPr/>
          </a:p>
          <a:p>
            <a:pPr marL="914400" lvl="1" indent="-381000" algn="l" rtl="0">
              <a:spcBef>
                <a:spcPts val="0"/>
              </a:spcBef>
              <a:spcAft>
                <a:spcPts val="0"/>
              </a:spcAft>
              <a:buSzPts val="2400"/>
              <a:buChar char="○"/>
            </a:pPr>
            <a:r>
              <a:rPr lang="en" sz="2400"/>
              <a:t>Structural features must be used</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Tomorrow’s Work</a:t>
            </a:r>
            <a:endParaRPr/>
          </a:p>
        </p:txBody>
      </p:sp>
      <p:sp>
        <p:nvSpPr>
          <p:cNvPr id="104" name="Google Shape;104;p15"/>
          <p:cNvSpPr txBox="1">
            <a:spLocks noGrp="1"/>
          </p:cNvSpPr>
          <p:nvPr>
            <p:ph type="body" idx="1"/>
          </p:nvPr>
        </p:nvSpPr>
        <p:spPr>
          <a:xfrm>
            <a:off x="893700" y="1373600"/>
            <a:ext cx="75153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Optional: Marvin &amp; Shohamy (2016)</a:t>
            </a:r>
            <a:endParaRPr sz="2400"/>
          </a:p>
          <a:p>
            <a:pPr marL="457200" lvl="0" indent="-381000" algn="l" rtl="0">
              <a:spcBef>
                <a:spcPts val="0"/>
              </a:spcBef>
              <a:spcAft>
                <a:spcPts val="0"/>
              </a:spcAft>
              <a:buSzPts val="2400"/>
              <a:buChar char="▷"/>
            </a:pPr>
            <a:r>
              <a:rPr lang="en" sz="2400"/>
              <a:t>Lydon-Staley et al. (2018) -note this is a preprint</a:t>
            </a:r>
            <a:endParaRPr sz="2400"/>
          </a:p>
          <a:p>
            <a:pPr marL="457200" lvl="0" indent="-381000" algn="l" rtl="0">
              <a:spcBef>
                <a:spcPts val="0"/>
              </a:spcBef>
              <a:spcAft>
                <a:spcPts val="0"/>
              </a:spcAft>
              <a:buSzPts val="2400"/>
              <a:buChar char="▷"/>
            </a:pPr>
            <a:r>
              <a:rPr lang="en" sz="2400"/>
              <a:t>Science summary: DiMenichi and Tricomi (2016)</a:t>
            </a:r>
            <a:endParaRPr sz="2400"/>
          </a:p>
          <a:p>
            <a:pPr marL="0" lvl="0" indent="0" algn="l" rtl="0">
              <a:spcBef>
                <a:spcPts val="600"/>
              </a:spcBef>
              <a:spcAft>
                <a:spcPts val="0"/>
              </a:spcAft>
              <a:buNone/>
            </a:pPr>
            <a:endParaRPr sz="2400"/>
          </a:p>
          <a:p>
            <a:pPr marL="0" lvl="0" indent="0" algn="l" rtl="0">
              <a:spcBef>
                <a:spcPts val="600"/>
              </a:spcBef>
              <a:spcAft>
                <a:spcPts val="0"/>
              </a:spcAft>
              <a:buNone/>
            </a:pPr>
            <a:r>
              <a:rPr lang="en" sz="2400" i="1"/>
              <a:t>Theme</a:t>
            </a:r>
            <a:r>
              <a:rPr lang="en" sz="2400"/>
              <a:t>: How does curiosity contribute to learning? How do scientists usually study learning &amp; motivation, and how does that contribute to decision-making? Also, we’ll work on other science communication pieces.</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Make the Problem More Similar</a:t>
            </a:r>
            <a:endParaRPr sz="3000"/>
          </a:p>
        </p:txBody>
      </p:sp>
      <p:sp>
        <p:nvSpPr>
          <p:cNvPr id="274" name="Google Shape;274;p42"/>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High surface similarities aid analogical problem solving</a:t>
            </a:r>
            <a:endParaRPr sz="1800"/>
          </a:p>
          <a:p>
            <a:pPr marL="914400" lvl="1" indent="-342900" algn="l" rtl="0">
              <a:spcBef>
                <a:spcPts val="0"/>
              </a:spcBef>
              <a:spcAft>
                <a:spcPts val="0"/>
              </a:spcAft>
              <a:buSzPts val="1800"/>
              <a:buChar char="○"/>
            </a:pPr>
            <a:r>
              <a:rPr lang="en" sz="1800"/>
              <a:t>Surface features: Specific elements of a given problem</a:t>
            </a:r>
            <a:endParaRPr sz="1800"/>
          </a:p>
          <a:p>
            <a:pPr marL="914400" lvl="1" indent="-342900" algn="l" rtl="0">
              <a:spcBef>
                <a:spcPts val="0"/>
              </a:spcBef>
              <a:spcAft>
                <a:spcPts val="0"/>
              </a:spcAft>
              <a:buSzPts val="1800"/>
              <a:buChar char="○"/>
            </a:pPr>
            <a:r>
              <a:rPr lang="en" sz="1800"/>
              <a:t>E.g., instead of dictator story, make it into a lightbulb, lasers, avoiding broken glass</a:t>
            </a:r>
            <a:endParaRPr sz="1800"/>
          </a:p>
          <a:p>
            <a:pPr marL="457200" lvl="0" indent="-342900" algn="l" rtl="0">
              <a:spcBef>
                <a:spcPts val="0"/>
              </a:spcBef>
              <a:spcAft>
                <a:spcPts val="0"/>
              </a:spcAft>
              <a:buSzPts val="1800"/>
              <a:buChar char="▷"/>
            </a:pPr>
            <a:r>
              <a:rPr lang="en" sz="1800"/>
              <a:t>Making structural features more obvious aids analogical problem-solving</a:t>
            </a:r>
            <a:endParaRPr sz="1800"/>
          </a:p>
          <a:p>
            <a:pPr marL="914400" lvl="1" indent="-342900" algn="l" rtl="0">
              <a:spcBef>
                <a:spcPts val="0"/>
              </a:spcBef>
              <a:spcAft>
                <a:spcPts val="0"/>
              </a:spcAft>
              <a:buSzPts val="1800"/>
              <a:buChar char="○"/>
            </a:pPr>
            <a:r>
              <a:rPr lang="en" sz="1800"/>
              <a:t>Structural features: The underlying principle(s) that govern the solution to a problem</a:t>
            </a:r>
            <a:endParaRPr sz="1800"/>
          </a:p>
          <a:p>
            <a:pPr marL="914400" lvl="1" indent="-342900" algn="l" rtl="0">
              <a:spcBef>
                <a:spcPts val="0"/>
              </a:spcBef>
              <a:spcAft>
                <a:spcPts val="0"/>
              </a:spcAft>
              <a:buSzPts val="1800"/>
              <a:buChar char="○"/>
            </a:pPr>
            <a:r>
              <a:rPr lang="en" sz="1800"/>
              <a:t>“Strong ray destroys tissue” and “strong laser breaks lightbulb”</a:t>
            </a:r>
            <a:endParaRPr sz="1800"/>
          </a:p>
          <a:p>
            <a:pPr marL="0" lvl="0" indent="0" algn="l" rtl="0">
              <a:spcBef>
                <a:spcPts val="600"/>
              </a:spcBef>
              <a:spcAft>
                <a:spcPts val="0"/>
              </a:spcAft>
              <a:buNone/>
            </a:pP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You Can Help People Solve Problems With Training</a:t>
            </a:r>
            <a:endParaRPr sz="3000"/>
          </a:p>
        </p:txBody>
      </p:sp>
      <p:sp>
        <p:nvSpPr>
          <p:cNvPr id="280" name="Google Shape;280;p43"/>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Analogical encoding: the process by which two problems are compared and similarities between them are determined</a:t>
            </a:r>
            <a:endParaRPr sz="2400"/>
          </a:p>
          <a:p>
            <a:pPr marL="914400" lvl="1" indent="-381000" algn="l" rtl="0">
              <a:spcBef>
                <a:spcPts val="0"/>
              </a:spcBef>
              <a:spcAft>
                <a:spcPts val="0"/>
              </a:spcAft>
              <a:buSzPts val="2400"/>
              <a:buChar char="○"/>
            </a:pPr>
            <a:r>
              <a:rPr lang="en" sz="2400"/>
              <a:t>Effective way to get participants to pay attention to structural features that aide problem-solving</a:t>
            </a:r>
            <a:endParaRPr sz="2400"/>
          </a:p>
          <a:p>
            <a:pPr marL="0" lvl="0" indent="0" algn="l" rtl="0">
              <a:spcBef>
                <a:spcPts val="600"/>
              </a:spcBef>
              <a:spcAft>
                <a:spcPts val="0"/>
              </a:spcAft>
              <a:buNone/>
            </a:pP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Using Analogies to Solve a Problem</a:t>
            </a:r>
            <a:endParaRPr sz="3000"/>
          </a:p>
        </p:txBody>
      </p:sp>
      <p:sp>
        <p:nvSpPr>
          <p:cNvPr id="286" name="Google Shape;286;p4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Analogical paradox</a:t>
            </a:r>
            <a:endParaRPr sz="2400"/>
          </a:p>
          <a:p>
            <a:pPr marL="914400" lvl="1" indent="-381000" algn="l" rtl="0">
              <a:spcBef>
                <a:spcPts val="0"/>
              </a:spcBef>
              <a:spcAft>
                <a:spcPts val="0"/>
              </a:spcAft>
              <a:buSzPts val="2400"/>
              <a:buChar char="○"/>
            </a:pPr>
            <a:r>
              <a:rPr lang="en" sz="2400"/>
              <a:t>It can be difficult to apply analogies in the laboratory, but people routinely use analogies in real-world settings</a:t>
            </a:r>
            <a:endParaRPr sz="2400"/>
          </a:p>
          <a:p>
            <a:pPr marL="0" lvl="0" indent="0" algn="l" rtl="0">
              <a:spcBef>
                <a:spcPts val="600"/>
              </a:spcBef>
              <a:spcAft>
                <a:spcPts val="0"/>
              </a:spcAft>
              <a:buNone/>
            </a:pP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Expertise</a:t>
            </a:r>
            <a:endParaRPr/>
          </a:p>
        </p:txBody>
      </p:sp>
      <p:sp>
        <p:nvSpPr>
          <p:cNvPr id="292" name="Google Shape;292;p4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b="1"/>
              <a:t>Expert</a:t>
            </a:r>
            <a:r>
              <a:rPr lang="en"/>
              <a:t> – a person who, by devoting a large amount of time to </a:t>
            </a:r>
            <a:r>
              <a:rPr lang="en" b="1"/>
              <a:t>learning</a:t>
            </a:r>
            <a:r>
              <a:rPr lang="en"/>
              <a:t> about a field and </a:t>
            </a:r>
            <a:r>
              <a:rPr lang="en" b="1"/>
              <a:t>practicing</a:t>
            </a:r>
            <a:r>
              <a:rPr lang="en"/>
              <a:t> and </a:t>
            </a:r>
            <a:r>
              <a:rPr lang="en" b="1"/>
              <a:t>applying</a:t>
            </a:r>
            <a:r>
              <a:rPr lang="en"/>
              <a:t> that learning, have become acknowledged as being </a:t>
            </a:r>
            <a:r>
              <a:rPr lang="en" b="1"/>
              <a:t>extremely knowledgeable or skilled in that field</a:t>
            </a:r>
            <a:endParaRPr b="1"/>
          </a:p>
          <a:p>
            <a:pPr marL="0" lvl="0" indent="0" algn="l" rtl="0">
              <a:spcBef>
                <a:spcPts val="60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Expert problem solving</a:t>
            </a:r>
            <a:endParaRPr/>
          </a:p>
        </p:txBody>
      </p:sp>
      <p:sp>
        <p:nvSpPr>
          <p:cNvPr id="298" name="Google Shape;298;p46"/>
          <p:cNvSpPr txBox="1">
            <a:spLocks noGrp="1"/>
          </p:cNvSpPr>
          <p:nvPr>
            <p:ph type="body" idx="1"/>
          </p:nvPr>
        </p:nvSpPr>
        <p:spPr>
          <a:xfrm>
            <a:off x="893700" y="1373600"/>
            <a:ext cx="75597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Within the field of expertise:</a:t>
            </a:r>
            <a:endParaRPr sz="2400"/>
          </a:p>
          <a:p>
            <a:pPr marL="914400" lvl="1" indent="-381000" algn="l" rtl="0">
              <a:spcBef>
                <a:spcPts val="0"/>
              </a:spcBef>
              <a:spcAft>
                <a:spcPts val="0"/>
              </a:spcAft>
              <a:buSzPts val="2400"/>
              <a:buChar char="○"/>
            </a:pPr>
            <a:r>
              <a:rPr lang="en" sz="2400"/>
              <a:t>Solve problems faster and more successfully</a:t>
            </a:r>
            <a:endParaRPr/>
          </a:p>
          <a:p>
            <a:pPr marL="914400" lvl="1" indent="-381000" algn="l" rtl="0">
              <a:spcBef>
                <a:spcPts val="0"/>
              </a:spcBef>
              <a:spcAft>
                <a:spcPts val="0"/>
              </a:spcAft>
              <a:buSzPts val="2400"/>
              <a:buChar char="○"/>
            </a:pPr>
            <a:r>
              <a:rPr lang="en" sz="2400"/>
              <a:t>Knowledge is organized based on deep understanding of material and is easily retrieved</a:t>
            </a:r>
            <a:endParaRPr/>
          </a:p>
          <a:p>
            <a:pPr marL="914400" lvl="1" indent="-381000" algn="l" rtl="0">
              <a:spcBef>
                <a:spcPts val="0"/>
              </a:spcBef>
              <a:spcAft>
                <a:spcPts val="0"/>
              </a:spcAft>
              <a:buSzPts val="2400"/>
              <a:buChar char="○"/>
            </a:pPr>
            <a:r>
              <a:rPr lang="en" sz="2400"/>
              <a:t>Notice meaningful patterns of information</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Rubik’s Cube</a:t>
            </a:r>
            <a:endParaRPr/>
          </a:p>
        </p:txBody>
      </p:sp>
      <p:sp>
        <p:nvSpPr>
          <p:cNvPr id="304" name="Google Shape;304;p4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u="sng">
                <a:solidFill>
                  <a:schemeClr val="hlink"/>
                </a:solidFill>
                <a:hlinkClick r:id="rId3"/>
              </a:rPr>
              <a:t>Novice perspective</a:t>
            </a:r>
            <a:endParaRPr u="sng">
              <a:solidFill>
                <a:schemeClr val="hlink"/>
              </a:solidFill>
              <a:hlinkClick r:id="rId3"/>
            </a:endParaRPr>
          </a:p>
          <a:p>
            <a:pPr marL="0" lvl="0" indent="0" algn="l" rtl="0">
              <a:spcBef>
                <a:spcPts val="600"/>
              </a:spcBef>
              <a:spcAft>
                <a:spcPts val="0"/>
              </a:spcAft>
              <a:buClr>
                <a:schemeClr val="dk1"/>
              </a:buClr>
              <a:buSzPts val="1100"/>
              <a:buFont typeface="Arial"/>
              <a:buNone/>
            </a:pPr>
            <a:r>
              <a:rPr lang="en"/>
              <a:t>(0:40-)</a:t>
            </a:r>
            <a:endParaRPr/>
          </a:p>
          <a:p>
            <a:pPr marL="0" lvl="0" indent="0" algn="l" rtl="0">
              <a:spcBef>
                <a:spcPts val="600"/>
              </a:spcBef>
              <a:spcAft>
                <a:spcPts val="0"/>
              </a:spcAft>
              <a:buClr>
                <a:schemeClr val="dk1"/>
              </a:buClr>
              <a:buSzPts val="1100"/>
              <a:buFont typeface="Arial"/>
              <a:buNone/>
            </a:pPr>
            <a:r>
              <a:rPr lang="en" u="sng">
                <a:solidFill>
                  <a:schemeClr val="hlink"/>
                </a:solidFill>
                <a:hlinkClick r:id="rId4"/>
              </a:rPr>
              <a:t>Expert perspective</a:t>
            </a:r>
            <a:endParaRPr u="sng">
              <a:solidFill>
                <a:schemeClr val="hlink"/>
              </a:solidFill>
              <a:hlinkClick r:id="rId4"/>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Clr>
                <a:schemeClr val="dk1"/>
              </a:buClr>
              <a:buSzPts val="1100"/>
              <a:buFont typeface="Arial"/>
              <a:buNone/>
            </a:pPr>
            <a:r>
              <a:rPr lang="en" u="sng">
                <a:solidFill>
                  <a:schemeClr val="hlink"/>
                </a:solidFill>
                <a:hlinkClick r:id="rId5"/>
              </a:rPr>
              <a:t>Speedcubing</a:t>
            </a:r>
            <a:endParaRPr u="sng">
              <a:solidFill>
                <a:schemeClr val="hlink"/>
              </a:solidFill>
              <a:hlinkClick r:id="rId5"/>
            </a:endParaRPr>
          </a:p>
          <a:p>
            <a:pPr marL="0" lvl="0" indent="0" algn="l" rtl="0">
              <a:spcBef>
                <a:spcPts val="600"/>
              </a:spcBef>
              <a:spcAft>
                <a:spcPts val="0"/>
              </a:spcAft>
              <a:buNone/>
            </a:pPr>
            <a:endParaRPr/>
          </a:p>
        </p:txBody>
      </p:sp>
      <p:pic>
        <p:nvPicPr>
          <p:cNvPr id="305" name="Google Shape;305;p47"/>
          <p:cNvPicPr preferRelativeResize="0"/>
          <p:nvPr/>
        </p:nvPicPr>
        <p:blipFill>
          <a:blip r:embed="rId6">
            <a:alphaModFix/>
          </a:blip>
          <a:stretch>
            <a:fillRect/>
          </a:stretch>
        </p:blipFill>
        <p:spPr>
          <a:xfrm>
            <a:off x="4572000" y="438150"/>
            <a:ext cx="4305300" cy="4267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Expert problem solving</a:t>
            </a:r>
            <a:endParaRPr/>
          </a:p>
        </p:txBody>
      </p:sp>
      <p:sp>
        <p:nvSpPr>
          <p:cNvPr id="311" name="Google Shape;311;p48"/>
          <p:cNvSpPr txBox="1">
            <a:spLocks noGrp="1"/>
          </p:cNvSpPr>
          <p:nvPr>
            <p:ph type="body" idx="1"/>
          </p:nvPr>
        </p:nvSpPr>
        <p:spPr>
          <a:xfrm>
            <a:off x="893700" y="1373600"/>
            <a:ext cx="75597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Within the field of expertise:</a:t>
            </a:r>
            <a:endParaRPr sz="2400"/>
          </a:p>
          <a:p>
            <a:pPr marL="914400" lvl="1" indent="-381000" algn="l" rtl="0">
              <a:spcBef>
                <a:spcPts val="0"/>
              </a:spcBef>
              <a:spcAft>
                <a:spcPts val="0"/>
              </a:spcAft>
              <a:buSzPts val="2400"/>
              <a:buChar char="○"/>
            </a:pPr>
            <a:r>
              <a:rPr lang="en" sz="2400"/>
              <a:t>Solve problems faster and more successfully</a:t>
            </a:r>
            <a:endParaRPr/>
          </a:p>
          <a:p>
            <a:pPr marL="914400" lvl="1" indent="-381000" algn="l" rtl="0">
              <a:spcBef>
                <a:spcPts val="0"/>
              </a:spcBef>
              <a:spcAft>
                <a:spcPts val="0"/>
              </a:spcAft>
              <a:buSzPts val="2400"/>
              <a:buChar char="○"/>
            </a:pPr>
            <a:r>
              <a:rPr lang="en" sz="2400"/>
              <a:t>Knowledge is organized based on deep understanding of material and is easily retrieved</a:t>
            </a:r>
            <a:endParaRPr/>
          </a:p>
          <a:p>
            <a:pPr marL="914400" lvl="1" indent="-381000" algn="l" rtl="0">
              <a:spcBef>
                <a:spcPts val="0"/>
              </a:spcBef>
              <a:spcAft>
                <a:spcPts val="0"/>
              </a:spcAft>
              <a:buSzPts val="2400"/>
              <a:buChar char="○"/>
            </a:pPr>
            <a:r>
              <a:rPr lang="en" sz="2400"/>
              <a:t>Notice meaningful patterns of information</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9"/>
          <p:cNvSpPr txBox="1">
            <a:spLocks noGrp="1"/>
          </p:cNvSpPr>
          <p:nvPr>
            <p:ph type="body" idx="1"/>
          </p:nvPr>
        </p:nvSpPr>
        <p:spPr>
          <a:xfrm>
            <a:off x="893700" y="1373600"/>
            <a:ext cx="71550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u="sng">
                <a:solidFill>
                  <a:schemeClr val="hlink"/>
                </a:solidFill>
                <a:hlinkClick r:id="rId3"/>
              </a:rPr>
              <a:t>How uniquely human is problem-solving?</a:t>
            </a:r>
            <a:endParaRPr u="sng">
              <a:solidFill>
                <a:schemeClr val="hlink"/>
              </a:solidFill>
              <a:hlinkClick r:id="rId3"/>
            </a:endParaRPr>
          </a:p>
          <a:p>
            <a:pPr marL="0" lvl="0" indent="0" algn="l" rtl="0">
              <a:spcBef>
                <a:spcPts val="600"/>
              </a:spcBef>
              <a:spcAft>
                <a:spcPts val="0"/>
              </a:spcAft>
              <a:buNone/>
            </a:pPr>
            <a:endParaRPr/>
          </a:p>
          <a:p>
            <a:pPr marL="0" lvl="0" indent="0" algn="l" rtl="0">
              <a:spcBef>
                <a:spcPts val="600"/>
              </a:spcBef>
              <a:spcAft>
                <a:spcPts val="0"/>
              </a:spcAft>
              <a:buClr>
                <a:schemeClr val="dk1"/>
              </a:buClr>
              <a:buSzPts val="1100"/>
              <a:buFont typeface="Arial"/>
              <a:buNone/>
            </a:pPr>
            <a:r>
              <a:rPr lang="en" u="sng">
                <a:solidFill>
                  <a:schemeClr val="hlink"/>
                </a:solidFill>
                <a:hlinkClick r:id="rId4"/>
              </a:rPr>
              <a:t>But surely it's just great apes, right?</a:t>
            </a:r>
            <a:r>
              <a:rPr lang="en"/>
              <a:t> </a:t>
            </a:r>
            <a:endParaRPr/>
          </a:p>
          <a:p>
            <a:pPr marL="0" lvl="0" indent="0" algn="l" rtl="0">
              <a:spcBef>
                <a:spcPts val="600"/>
              </a:spcBef>
              <a:spcAft>
                <a:spcPts val="0"/>
              </a:spcAft>
              <a:buNone/>
            </a:pPr>
            <a:endParaRPr/>
          </a:p>
          <a:p>
            <a:pPr marL="0" lvl="0" indent="0" algn="l" rtl="0">
              <a:spcBef>
                <a:spcPts val="600"/>
              </a:spcBef>
              <a:spcAft>
                <a:spcPts val="0"/>
              </a:spcAft>
              <a:buClr>
                <a:schemeClr val="dk1"/>
              </a:buClr>
              <a:buSzPts val="1100"/>
              <a:buFont typeface="Arial"/>
              <a:buNone/>
            </a:pPr>
            <a:r>
              <a:rPr lang="en" u="sng">
                <a:solidFill>
                  <a:schemeClr val="hlink"/>
                </a:solidFill>
                <a:hlinkClick r:id="rId5"/>
              </a:rPr>
              <a:t>How do other animals measure up to us?</a:t>
            </a:r>
            <a:endParaRPr u="sng">
              <a:solidFill>
                <a:schemeClr val="hlink"/>
              </a:solidFill>
              <a:hlinkClick r:id="rId5"/>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Takeaways &amp; General Qs</a:t>
            </a:r>
            <a:endParaRPr/>
          </a:p>
        </p:txBody>
      </p:sp>
      <p:sp>
        <p:nvSpPr>
          <p:cNvPr id="322" name="Google Shape;322;p50"/>
          <p:cNvSpPr txBox="1">
            <a:spLocks noGrp="1"/>
          </p:cNvSpPr>
          <p:nvPr>
            <p:ph type="body" idx="1"/>
          </p:nvPr>
        </p:nvSpPr>
        <p:spPr>
          <a:xfrm>
            <a:off x="893700" y="1373600"/>
            <a:ext cx="73215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How does the Gestalt approach work?</a:t>
            </a:r>
            <a:endParaRPr sz="1800"/>
          </a:p>
          <a:p>
            <a:pPr marL="457200" lvl="0" indent="-342900" algn="l" rtl="0">
              <a:spcBef>
                <a:spcPts val="0"/>
              </a:spcBef>
              <a:spcAft>
                <a:spcPts val="0"/>
              </a:spcAft>
              <a:buSzPts val="1800"/>
              <a:buChar char="▷"/>
            </a:pPr>
            <a:r>
              <a:rPr lang="en" sz="1800"/>
              <a:t>How do the information-processing approach guys describe the problem-solving process?</a:t>
            </a:r>
            <a:endParaRPr sz="1800"/>
          </a:p>
          <a:p>
            <a:pPr marL="457200" lvl="0" indent="-342900" algn="l" rtl="0">
              <a:spcBef>
                <a:spcPts val="0"/>
              </a:spcBef>
              <a:spcAft>
                <a:spcPts val="0"/>
              </a:spcAft>
              <a:buSzPts val="1800"/>
              <a:buChar char="▷"/>
            </a:pPr>
            <a:r>
              <a:rPr lang="en" sz="1800"/>
              <a:t>What is the analogical transfer approach to problem-solving?  What do you have to do to accomplish it?</a:t>
            </a:r>
            <a:endParaRPr sz="1800"/>
          </a:p>
          <a:p>
            <a:pPr marL="457200" lvl="0" indent="-342900" algn="l" rtl="0">
              <a:spcBef>
                <a:spcPts val="0"/>
              </a:spcBef>
              <a:spcAft>
                <a:spcPts val="0"/>
              </a:spcAft>
              <a:buSzPts val="1800"/>
              <a:buChar char="▷"/>
            </a:pPr>
            <a:r>
              <a:rPr lang="en" sz="1800"/>
              <a:t>What makes an expert different than a novice? What’s the relationship between expertise and flexibility? What do I mean when I say expertise is “domain-specific”?</a:t>
            </a:r>
            <a:endParaRPr sz="1800"/>
          </a:p>
          <a:p>
            <a:pPr marL="457200" lvl="0" indent="-342900" algn="l" rtl="0">
              <a:spcBef>
                <a:spcPts val="0"/>
              </a:spcBef>
              <a:spcAft>
                <a:spcPts val="0"/>
              </a:spcAft>
              <a:buSzPts val="1800"/>
              <a:buChar char="▷"/>
            </a:pPr>
            <a:r>
              <a:rPr lang="en" sz="1800"/>
              <a:t>Is there any adaptive reason humans should be like this?</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Creativity</a:t>
            </a:r>
            <a:endParaRPr/>
          </a:p>
        </p:txBody>
      </p:sp>
      <p:sp>
        <p:nvSpPr>
          <p:cNvPr id="328" name="Google Shape;328;p51"/>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What do you think creativity is?</a:t>
            </a:r>
            <a:endParaRPr/>
          </a:p>
          <a:p>
            <a:pPr marL="457200" lvl="0" indent="-419100" algn="l" rtl="0">
              <a:spcBef>
                <a:spcPts val="0"/>
              </a:spcBef>
              <a:spcAft>
                <a:spcPts val="0"/>
              </a:spcAft>
              <a:buSzPts val="3000"/>
              <a:buChar char="▷"/>
            </a:pPr>
            <a:r>
              <a:rPr lang="en"/>
              <a:t>What did the podcast suggest?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What are the stakes of good SciComm?</a:t>
            </a:r>
            <a:endParaRPr sz="2600"/>
          </a:p>
        </p:txBody>
      </p:sp>
      <p:pic>
        <p:nvPicPr>
          <p:cNvPr id="110" name="Google Shape;110;p16"/>
          <p:cNvPicPr preferRelativeResize="0"/>
          <p:nvPr/>
        </p:nvPicPr>
        <p:blipFill>
          <a:blip r:embed="rId3">
            <a:alphaModFix/>
          </a:blip>
          <a:stretch>
            <a:fillRect/>
          </a:stretch>
        </p:blipFill>
        <p:spPr>
          <a:xfrm>
            <a:off x="2811825" y="1173363"/>
            <a:ext cx="3520356" cy="377531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Creativity</a:t>
            </a:r>
            <a:endParaRPr/>
          </a:p>
        </p:txBody>
      </p:sp>
      <p:sp>
        <p:nvSpPr>
          <p:cNvPr id="334" name="Google Shape;334;p52"/>
          <p:cNvSpPr txBox="1">
            <a:spLocks noGrp="1"/>
          </p:cNvSpPr>
          <p:nvPr>
            <p:ph type="body" idx="1"/>
          </p:nvPr>
        </p:nvSpPr>
        <p:spPr>
          <a:xfrm>
            <a:off x="893700" y="1373600"/>
            <a:ext cx="69951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Creativity</a:t>
            </a:r>
            <a:endParaRPr sz="2400"/>
          </a:p>
          <a:p>
            <a:pPr marL="914400" lvl="1" indent="-381000" algn="l" rtl="0">
              <a:spcBef>
                <a:spcPts val="0"/>
              </a:spcBef>
              <a:spcAft>
                <a:spcPts val="0"/>
              </a:spcAft>
              <a:buSzPts val="2400"/>
              <a:buChar char="○"/>
            </a:pPr>
            <a:r>
              <a:rPr lang="en" sz="2400"/>
              <a:t>Innovative thinking</a:t>
            </a:r>
            <a:endParaRPr/>
          </a:p>
          <a:p>
            <a:pPr marL="914400" lvl="1" indent="-381000" algn="l" rtl="0">
              <a:spcBef>
                <a:spcPts val="0"/>
              </a:spcBef>
              <a:spcAft>
                <a:spcPts val="0"/>
              </a:spcAft>
              <a:buSzPts val="2400"/>
              <a:buChar char="○"/>
            </a:pPr>
            <a:r>
              <a:rPr lang="en" sz="2400"/>
              <a:t>Novel ideas</a:t>
            </a:r>
            <a:endParaRPr/>
          </a:p>
          <a:p>
            <a:pPr marL="914400" lvl="1" indent="-381000" algn="l" rtl="0">
              <a:spcBef>
                <a:spcPts val="0"/>
              </a:spcBef>
              <a:spcAft>
                <a:spcPts val="0"/>
              </a:spcAft>
              <a:buSzPts val="2400"/>
              <a:buChar char="○"/>
            </a:pPr>
            <a:r>
              <a:rPr lang="en" sz="2400"/>
              <a:t>New connections between existing ideas</a:t>
            </a:r>
            <a:endParaRPr/>
          </a:p>
          <a:p>
            <a:pPr marL="914400" lvl="1" indent="-381000" algn="l" rtl="0">
              <a:spcBef>
                <a:spcPts val="0"/>
              </a:spcBef>
              <a:spcAft>
                <a:spcPts val="0"/>
              </a:spcAft>
              <a:buSzPts val="2400"/>
              <a:buChar char="○"/>
            </a:pPr>
            <a:r>
              <a:rPr lang="en" sz="2400"/>
              <a:t>Divergent thinking: open-ended; large number of potential “solutions”</a:t>
            </a:r>
            <a:endParaRPr/>
          </a:p>
          <a:p>
            <a:pPr marL="0" lvl="0" indent="0" algn="l" rtl="0">
              <a:spcBef>
                <a:spcPts val="600"/>
              </a:spcBef>
              <a:spcAft>
                <a:spcPts val="0"/>
              </a:spcAft>
              <a:buNone/>
            </a:pP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3"/>
          <p:cNvSpPr txBox="1">
            <a:spLocks noGrp="1"/>
          </p:cNvSpPr>
          <p:nvPr>
            <p:ph type="body" idx="1"/>
          </p:nvPr>
        </p:nvSpPr>
        <p:spPr>
          <a:xfrm>
            <a:off x="924050" y="3846251"/>
            <a:ext cx="6462600" cy="73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Font typeface="Arial"/>
              <a:buNone/>
            </a:pPr>
            <a:r>
              <a:rPr lang="en" sz="2400"/>
              <a:t>Imagine you are stranded on a desert island... What would you do?</a:t>
            </a:r>
            <a:endParaRPr sz="2400"/>
          </a:p>
          <a:p>
            <a:pPr marL="0" lvl="0" indent="0" algn="l" rtl="0">
              <a:spcBef>
                <a:spcPts val="600"/>
              </a:spcBef>
              <a:spcAft>
                <a:spcPts val="0"/>
              </a:spcAft>
              <a:buClr>
                <a:schemeClr val="dk1"/>
              </a:buClr>
              <a:buSzPts val="1100"/>
              <a:buFont typeface="Arial"/>
              <a:buNone/>
            </a:pPr>
            <a:endParaRPr sz="2400"/>
          </a:p>
          <a:p>
            <a:pPr marL="0" lvl="0" indent="0" algn="l" rtl="0">
              <a:spcBef>
                <a:spcPts val="600"/>
              </a:spcBef>
              <a:spcAft>
                <a:spcPts val="0"/>
              </a:spcAft>
              <a:buNone/>
            </a:pPr>
            <a:endParaRPr sz="2400"/>
          </a:p>
        </p:txBody>
      </p:sp>
      <p:pic>
        <p:nvPicPr>
          <p:cNvPr id="340" name="Google Shape;340;p53"/>
          <p:cNvPicPr preferRelativeResize="0"/>
          <p:nvPr/>
        </p:nvPicPr>
        <p:blipFill rotWithShape="1">
          <a:blip r:embed="rId3">
            <a:alphaModFix/>
          </a:blip>
          <a:srcRect l="704"/>
          <a:stretch/>
        </p:blipFill>
        <p:spPr>
          <a:xfrm>
            <a:off x="1855508" y="464075"/>
            <a:ext cx="5432967" cy="325934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a:t>
            </a:r>
            <a:endParaRPr/>
          </a:p>
        </p:txBody>
      </p:sp>
      <p:sp>
        <p:nvSpPr>
          <p:cNvPr id="346" name="Google Shape;346;p5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In 3-4 person groups, do the following:</a:t>
            </a:r>
            <a:endParaRPr sz="1800"/>
          </a:p>
          <a:p>
            <a:pPr marL="914400" lvl="1" indent="-342900" algn="l" rtl="0">
              <a:spcBef>
                <a:spcPts val="0"/>
              </a:spcBef>
              <a:spcAft>
                <a:spcPts val="0"/>
              </a:spcAft>
              <a:buSzPts val="1800"/>
              <a:buChar char="○"/>
            </a:pPr>
            <a:r>
              <a:rPr lang="en" sz="1800"/>
              <a:t>List each group member’s experience with the outdoors (e.g., hiking, camping, etc.).</a:t>
            </a:r>
            <a:endParaRPr sz="1800"/>
          </a:p>
          <a:p>
            <a:pPr marL="914400" lvl="1" indent="-342900" algn="l" rtl="0">
              <a:spcBef>
                <a:spcPts val="0"/>
              </a:spcBef>
              <a:spcAft>
                <a:spcPts val="0"/>
              </a:spcAft>
              <a:buSzPts val="1800"/>
              <a:buChar char="○"/>
            </a:pPr>
            <a:r>
              <a:rPr lang="en" sz="1800"/>
              <a:t>Decide on what 5 items you would need to survive in your small group. Write these down.</a:t>
            </a:r>
            <a:endParaRPr sz="1800"/>
          </a:p>
          <a:p>
            <a:pPr marL="914400" lvl="1" indent="-342900" algn="l" rtl="0">
              <a:spcBef>
                <a:spcPts val="0"/>
              </a:spcBef>
              <a:spcAft>
                <a:spcPts val="0"/>
              </a:spcAft>
              <a:buSzPts val="1800"/>
              <a:buChar char="○"/>
            </a:pPr>
            <a:r>
              <a:rPr lang="en" sz="1800"/>
              <a:t>Give an explanation as to why you chose each item for your groups survival.</a:t>
            </a:r>
            <a:endParaRPr sz="1800"/>
          </a:p>
          <a:p>
            <a:pPr marL="914400" lvl="1" indent="-342900" algn="l" rtl="0">
              <a:spcBef>
                <a:spcPts val="0"/>
              </a:spcBef>
              <a:spcAft>
                <a:spcPts val="0"/>
              </a:spcAft>
              <a:buSzPts val="1800"/>
              <a:buChar char="○"/>
            </a:pPr>
            <a:r>
              <a:rPr lang="en" sz="1800"/>
              <a:t>What strategies would your groups use to survive on a daily basis? Why? Did your group’s experience affect these strategies?</a:t>
            </a:r>
            <a:endParaRPr sz="1800"/>
          </a:p>
          <a:p>
            <a:pPr marL="0" lvl="0" indent="0" algn="l" rtl="0">
              <a:spcBef>
                <a:spcPts val="600"/>
              </a:spcBef>
              <a:spcAft>
                <a:spcPts val="0"/>
              </a:spcAft>
              <a:buNone/>
            </a:pP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Desert Island Detour</a:t>
            </a:r>
            <a:endParaRPr/>
          </a:p>
        </p:txBody>
      </p:sp>
      <p:sp>
        <p:nvSpPr>
          <p:cNvPr id="352" name="Google Shape;352;p5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a:t>
            </a:r>
            <a:r>
              <a:rPr lang="en" sz="2400" b="1"/>
              <a:t>Divergent thinking</a:t>
            </a:r>
            <a:r>
              <a:rPr lang="en" sz="2400"/>
              <a:t> is defined as creative thinking that may follow many lines of thought and tends to generate new and original solutions (e.g., listing creative uses for a common object)....”</a:t>
            </a:r>
            <a:endParaRPr sz="2400"/>
          </a:p>
          <a:p>
            <a:pPr marL="457200" lvl="0" indent="-381000" algn="l" rtl="0">
              <a:spcBef>
                <a:spcPts val="0"/>
              </a:spcBef>
              <a:spcAft>
                <a:spcPts val="0"/>
              </a:spcAft>
              <a:buSzPts val="2400"/>
              <a:buChar char="▷"/>
            </a:pPr>
            <a:r>
              <a:rPr lang="en" sz="2400"/>
              <a:t>“</a:t>
            </a:r>
            <a:r>
              <a:rPr lang="en" sz="2400" b="1"/>
              <a:t>Convergent thinking</a:t>
            </a:r>
            <a:r>
              <a:rPr lang="en" sz="2400"/>
              <a:t> tasks for which there is one correct answer and which are most commonly used in intelligence tests (e.g., solving an anagram).” </a:t>
            </a:r>
            <a:endParaRPr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Desert Island Debriefing</a:t>
            </a:r>
            <a:endParaRPr/>
          </a:p>
        </p:txBody>
      </p:sp>
      <p:sp>
        <p:nvSpPr>
          <p:cNvPr id="358" name="Google Shape;358;p5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What is convergent thinking? Give an example.</a:t>
            </a:r>
            <a:endParaRPr/>
          </a:p>
          <a:p>
            <a:pPr marL="457200" lvl="0" indent="-419100" algn="l" rtl="0">
              <a:spcBef>
                <a:spcPts val="0"/>
              </a:spcBef>
              <a:spcAft>
                <a:spcPts val="0"/>
              </a:spcAft>
              <a:buSzPts val="3000"/>
              <a:buChar char="▷"/>
            </a:pPr>
            <a:r>
              <a:rPr lang="en"/>
              <a:t>What is divergent thinking? Give an example.</a:t>
            </a:r>
            <a:endParaRPr/>
          </a:p>
          <a:p>
            <a:pPr marL="457200" lvl="0" indent="-419100" algn="l" rtl="0">
              <a:spcBef>
                <a:spcPts val="0"/>
              </a:spcBef>
              <a:spcAft>
                <a:spcPts val="0"/>
              </a:spcAft>
              <a:buSzPts val="3000"/>
              <a:buChar char="▷"/>
            </a:pPr>
            <a:r>
              <a:rPr lang="en"/>
              <a:t>The strategies that were described by certain groups resembled convergent or divergent thinking?</a:t>
            </a:r>
            <a:endParaRPr/>
          </a:p>
          <a:p>
            <a:pPr marL="0" lvl="0" indent="0" algn="l" rtl="0">
              <a:spcBef>
                <a:spcPts val="60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How do you think creativity relates to the processes we have discussed?</a:t>
            </a:r>
            <a:endParaRPr sz="2400"/>
          </a:p>
        </p:txBody>
      </p:sp>
      <p:sp>
        <p:nvSpPr>
          <p:cNvPr id="364" name="Google Shape;364;p5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Problem-solving?</a:t>
            </a:r>
            <a:endParaRPr/>
          </a:p>
          <a:p>
            <a:pPr marL="457200" lvl="0" indent="-419100" algn="l" rtl="0">
              <a:spcBef>
                <a:spcPts val="0"/>
              </a:spcBef>
              <a:spcAft>
                <a:spcPts val="0"/>
              </a:spcAft>
              <a:buSzPts val="3000"/>
              <a:buChar char="▷"/>
            </a:pPr>
            <a:r>
              <a:rPr lang="en"/>
              <a:t>Memory?</a:t>
            </a:r>
            <a:endParaRPr/>
          </a:p>
          <a:p>
            <a:pPr marL="457200" lvl="0" indent="-419100" algn="l" rtl="0">
              <a:spcBef>
                <a:spcPts val="0"/>
              </a:spcBef>
              <a:spcAft>
                <a:spcPts val="0"/>
              </a:spcAft>
              <a:buSzPts val="3000"/>
              <a:buChar char="▷"/>
            </a:pPr>
            <a:r>
              <a:rPr lang="en"/>
              <a:t>Decision-making?</a:t>
            </a:r>
            <a:endParaRPr/>
          </a:p>
          <a:p>
            <a:pPr marL="457200" lvl="0" indent="-419100" algn="l" rtl="0">
              <a:spcBef>
                <a:spcPts val="0"/>
              </a:spcBef>
              <a:spcAft>
                <a:spcPts val="0"/>
              </a:spcAft>
              <a:buSzPts val="3000"/>
              <a:buChar char="▷"/>
            </a:pPr>
            <a:r>
              <a:rPr lang="en"/>
              <a:t>Attention?</a:t>
            </a:r>
            <a:endParaRPr/>
          </a:p>
          <a:p>
            <a:pPr marL="457200" lvl="0" indent="-419100" algn="l" rtl="0">
              <a:spcBef>
                <a:spcPts val="0"/>
              </a:spcBef>
              <a:spcAft>
                <a:spcPts val="0"/>
              </a:spcAft>
              <a:buSzPts val="3000"/>
              <a:buChar char="▷"/>
            </a:pPr>
            <a:r>
              <a:rPr lang="en"/>
              <a:t>etc.</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370" name="Google Shape;370;p58"/>
          <p:cNvSpPr txBox="1">
            <a:spLocks noGrp="1"/>
          </p:cNvSpPr>
          <p:nvPr>
            <p:ph type="body" idx="1"/>
          </p:nvPr>
        </p:nvSpPr>
        <p:spPr>
          <a:xfrm>
            <a:off x="893700" y="1373600"/>
            <a:ext cx="76860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AutoNum type="arabicPeriod"/>
            </a:pPr>
            <a:r>
              <a:rPr lang="en" sz="1800" b="1"/>
              <a:t>LO1: Continue to build a supportive classroom culture &amp; discuss science communication</a:t>
            </a:r>
            <a:endParaRPr sz="1800" b="1"/>
          </a:p>
          <a:p>
            <a:pPr marL="914400" lvl="1" indent="-342900" algn="l" rtl="0">
              <a:spcBef>
                <a:spcPts val="0"/>
              </a:spcBef>
              <a:spcAft>
                <a:spcPts val="0"/>
              </a:spcAft>
              <a:buSzPts val="1800"/>
              <a:buChar char="○"/>
            </a:pPr>
            <a:r>
              <a:rPr lang="en" sz="1800"/>
              <a:t>Make sure you all feel comfortable with the final drafts due soon</a:t>
            </a:r>
            <a:endParaRPr sz="1800"/>
          </a:p>
          <a:p>
            <a:pPr marL="914400" lvl="1" indent="-342900" algn="l" rtl="0">
              <a:spcBef>
                <a:spcPts val="0"/>
              </a:spcBef>
              <a:spcAft>
                <a:spcPts val="0"/>
              </a:spcAft>
              <a:buSzPts val="1800"/>
              <a:buChar char="○"/>
            </a:pPr>
            <a:r>
              <a:rPr lang="en" sz="1800"/>
              <a:t>How did you perceive this podcast relative to the others? Here was a psychologist covering a fellow psychologist</a:t>
            </a:r>
            <a:endParaRPr sz="1800"/>
          </a:p>
          <a:p>
            <a:pPr marL="457200" lvl="0" indent="-342900" algn="l" rtl="0">
              <a:spcBef>
                <a:spcPts val="0"/>
              </a:spcBef>
              <a:spcAft>
                <a:spcPts val="0"/>
              </a:spcAft>
              <a:buSzPts val="1800"/>
              <a:buAutoNum type="arabicPeriod"/>
            </a:pPr>
            <a:r>
              <a:rPr lang="en" sz="1800" b="1"/>
              <a:t>LO2: Describe the basic fundamental principles of creativity &amp; problem-solving</a:t>
            </a:r>
            <a:endParaRPr sz="1800" b="1"/>
          </a:p>
          <a:p>
            <a:pPr marL="914400" lvl="1" indent="-342900" algn="l" rtl="0">
              <a:spcBef>
                <a:spcPts val="0"/>
              </a:spcBef>
              <a:spcAft>
                <a:spcPts val="0"/>
              </a:spcAft>
              <a:buSzPts val="1800"/>
              <a:buChar char="○"/>
            </a:pPr>
            <a:r>
              <a:rPr lang="en" sz="1800"/>
              <a:t>Demos on problem-solving &amp; creativity</a:t>
            </a:r>
            <a:endParaRPr sz="1800"/>
          </a:p>
          <a:p>
            <a:pPr marL="914400" lvl="1" indent="-342900" algn="l" rtl="0">
              <a:spcBef>
                <a:spcPts val="0"/>
              </a:spcBef>
              <a:spcAft>
                <a:spcPts val="0"/>
              </a:spcAft>
              <a:buSzPts val="1800"/>
              <a:buChar char="○"/>
            </a:pPr>
            <a:r>
              <a:rPr lang="en" sz="1800"/>
              <a:t>Discuss Goldstein chapter 12 research</a:t>
            </a:r>
            <a:endParaRPr sz="1800"/>
          </a:p>
          <a:p>
            <a:pPr marL="0" lvl="0" indent="0" algn="l" rtl="0">
              <a:spcBef>
                <a:spcPts val="600"/>
              </a:spcBef>
              <a:spcAft>
                <a:spcPts val="0"/>
              </a:spcAft>
              <a:buNone/>
            </a:pPr>
            <a:endParaRPr sz="1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Participation + Minute Paper</a:t>
            </a:r>
            <a:endParaRPr/>
          </a:p>
        </p:txBody>
      </p:sp>
      <p:sp>
        <p:nvSpPr>
          <p:cNvPr id="376" name="Google Shape;376;p59"/>
          <p:cNvSpPr txBox="1">
            <a:spLocks noGrp="1"/>
          </p:cNvSpPr>
          <p:nvPr>
            <p:ph type="body" idx="1"/>
          </p:nvPr>
        </p:nvSpPr>
        <p:spPr>
          <a:xfrm>
            <a:off x="426850" y="1373600"/>
            <a:ext cx="84942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a:solidFill>
                  <a:schemeClr val="hlink"/>
                </a:solidFill>
                <a:hlinkClick r:id="rId3"/>
              </a:rPr>
              <a:t>https://tinyurl.com/PSY102Participation</a:t>
            </a:r>
            <a:endParaRPr/>
          </a:p>
          <a:p>
            <a:pPr marL="0" lvl="0" indent="0" algn="l" rtl="0">
              <a:spcBef>
                <a:spcPts val="600"/>
              </a:spcBef>
              <a:spcAft>
                <a:spcPts val="0"/>
              </a:spcAft>
              <a:buNone/>
            </a:pPr>
            <a:endParaRPr/>
          </a:p>
          <a:p>
            <a:pPr marL="0" lvl="0" indent="0" algn="l" rtl="0">
              <a:spcBef>
                <a:spcPts val="600"/>
              </a:spcBef>
              <a:spcAft>
                <a:spcPts val="0"/>
              </a:spcAft>
              <a:buNone/>
            </a:pPr>
            <a:r>
              <a:rPr lang="en" u="sng">
                <a:solidFill>
                  <a:schemeClr val="hlink"/>
                </a:solidFill>
                <a:hlinkClick r:id="rId4"/>
              </a:rPr>
              <a:t>https://tinyurl.com/PSY102MinutePaperJune17</a:t>
            </a:r>
            <a:r>
              <a:rPr lang="en"/>
              <a:t>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60"/>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Additional Practice</a:t>
            </a:r>
            <a:endParaRPr/>
          </a:p>
        </p:txBody>
      </p:sp>
      <p:sp>
        <p:nvSpPr>
          <p:cNvPr id="382" name="Google Shape;382;p60"/>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Optional: Test Yourself</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1"/>
          <p:cNvSpPr txBox="1">
            <a:spLocks noGrp="1"/>
          </p:cNvSpPr>
          <p:nvPr>
            <p:ph type="body" idx="1"/>
          </p:nvPr>
        </p:nvSpPr>
        <p:spPr>
          <a:xfrm>
            <a:off x="893700" y="781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Holly was in her mother-in-law's kitchen preparing lunch for the family. When she was ready to dish up the soup, she searched all the cupboards and drawers for a ladle but couldn't find one. She decided to wait until her mother-in-law returned to ask her where the ladle was, leaving the soup in the stove pot. Her mother-in-law later explained that the ladle had been broken, so she told Holly to use a coffee mug to "spoon" the soup into bowls. Holly's ability to solve the "dish up the soup" problem was hindered by which of the following obstacles?</a:t>
            </a:r>
            <a:endParaRPr sz="1800"/>
          </a:p>
          <a:p>
            <a:pPr marL="457200" lvl="0" indent="-342900" algn="l" rtl="0">
              <a:spcBef>
                <a:spcPts val="600"/>
              </a:spcBef>
              <a:spcAft>
                <a:spcPts val="0"/>
              </a:spcAft>
              <a:buSzPts val="1800"/>
              <a:buAutoNum type="alphaUcPeriod"/>
            </a:pPr>
            <a:r>
              <a:rPr lang="en" sz="1800"/>
              <a:t>Discriminability</a:t>
            </a:r>
            <a:endParaRPr sz="1800"/>
          </a:p>
          <a:p>
            <a:pPr marL="457200" lvl="0" indent="-342900" algn="l" rtl="0">
              <a:spcBef>
                <a:spcPts val="0"/>
              </a:spcBef>
              <a:spcAft>
                <a:spcPts val="0"/>
              </a:spcAft>
              <a:buSzPts val="1800"/>
              <a:buAutoNum type="alphaUcPeriod"/>
            </a:pPr>
            <a:r>
              <a:rPr lang="en" sz="1800"/>
              <a:t>Perseveration</a:t>
            </a:r>
            <a:endParaRPr sz="1800"/>
          </a:p>
          <a:p>
            <a:pPr marL="457200" lvl="0" indent="-342900" algn="l" rtl="0">
              <a:spcBef>
                <a:spcPts val="0"/>
              </a:spcBef>
              <a:spcAft>
                <a:spcPts val="0"/>
              </a:spcAft>
              <a:buSzPts val="1800"/>
              <a:buAutoNum type="alphaUcPeriod"/>
            </a:pPr>
            <a:r>
              <a:rPr lang="en" sz="1800"/>
              <a:t>Divergent thinking</a:t>
            </a:r>
            <a:endParaRPr sz="1800"/>
          </a:p>
          <a:p>
            <a:pPr marL="457200" lvl="0" indent="-342900" algn="l" rtl="0">
              <a:spcBef>
                <a:spcPts val="0"/>
              </a:spcBef>
              <a:spcAft>
                <a:spcPts val="0"/>
              </a:spcAft>
              <a:buSzPts val="1800"/>
              <a:buAutoNum type="alphaUcPeriod"/>
            </a:pPr>
            <a:r>
              <a:rPr lang="en" sz="1800"/>
              <a:t>Functional fixedness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Problems</a:t>
            </a:r>
            <a:endParaRPr/>
          </a:p>
        </p:txBody>
      </p:sp>
      <p:sp>
        <p:nvSpPr>
          <p:cNvPr id="116" name="Google Shape;116;p1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An initial state and a goal state with an obstacle in between</a:t>
            </a:r>
            <a:endParaRPr sz="2400"/>
          </a:p>
          <a:p>
            <a:pPr marL="457200" lvl="0" indent="-381000" algn="l" rtl="0">
              <a:spcBef>
                <a:spcPts val="0"/>
              </a:spcBef>
              <a:spcAft>
                <a:spcPts val="0"/>
              </a:spcAft>
              <a:buSzPts val="2400"/>
              <a:buChar char="▷"/>
            </a:pPr>
            <a:r>
              <a:rPr lang="en" sz="2400"/>
              <a:t>Difficult – solution is not immediately apparent</a:t>
            </a:r>
            <a:endParaRPr sz="2400"/>
          </a:p>
          <a:p>
            <a:pPr marL="0" lvl="0" indent="0" algn="l" rtl="0">
              <a:spcBef>
                <a:spcPts val="600"/>
              </a:spcBef>
              <a:spcAft>
                <a:spcPts val="0"/>
              </a:spcAft>
              <a:buNone/>
            </a:pPr>
            <a:endParaRPr sz="2400"/>
          </a:p>
          <a:p>
            <a:pPr marL="0" lvl="0" indent="0" algn="l" rtl="0">
              <a:spcBef>
                <a:spcPts val="600"/>
              </a:spcBef>
              <a:spcAft>
                <a:spcPts val="0"/>
              </a:spcAft>
              <a:buNone/>
            </a:pPr>
            <a:r>
              <a:rPr lang="en" sz="2400"/>
              <a:t>Two approaches:</a:t>
            </a:r>
            <a:endParaRPr sz="2400"/>
          </a:p>
          <a:p>
            <a:pPr marL="457200" lvl="0" indent="-381000" algn="l" rtl="0">
              <a:spcBef>
                <a:spcPts val="600"/>
              </a:spcBef>
              <a:spcAft>
                <a:spcPts val="0"/>
              </a:spcAft>
              <a:buSzPts val="2400"/>
              <a:buChar char="▷"/>
            </a:pPr>
            <a:r>
              <a:rPr lang="en" sz="2400"/>
              <a:t>Gestalt approach</a:t>
            </a:r>
            <a:endParaRPr sz="2400"/>
          </a:p>
          <a:p>
            <a:pPr marL="457200" lvl="0" indent="-381000" algn="l" rtl="0">
              <a:spcBef>
                <a:spcPts val="0"/>
              </a:spcBef>
              <a:spcAft>
                <a:spcPts val="0"/>
              </a:spcAft>
              <a:buSzPts val="2400"/>
              <a:buChar char="▷"/>
            </a:pPr>
            <a:r>
              <a:rPr lang="en" sz="2400"/>
              <a:t>Information-processing approach</a:t>
            </a:r>
            <a:endParaRPr sz="2400"/>
          </a:p>
          <a:p>
            <a:pPr marL="0" lvl="0" indent="0" algn="l" rtl="0">
              <a:spcBef>
                <a:spcPts val="600"/>
              </a:spcBef>
              <a:spcAft>
                <a:spcPts val="0"/>
              </a:spcAft>
              <a:buNone/>
            </a:pPr>
            <a:endParaRPr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2"/>
          <p:cNvSpPr txBox="1">
            <a:spLocks noGrp="1"/>
          </p:cNvSpPr>
          <p:nvPr>
            <p:ph type="body" idx="1"/>
          </p:nvPr>
        </p:nvSpPr>
        <p:spPr>
          <a:xfrm>
            <a:off x="893700" y="781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Amber lives in a housing development between two parallel streets that both connect to a freeway. She usually takes the street to the south when heading southbound on the freeway to work, but that street is closed for repairs for three months. Amber takes the street to the north during that time. After the street to the south is re-opened, she continues to take the street to the north, even though it is a slightly longer route. Continuing to take the street to the north represents</a:t>
            </a:r>
            <a:endParaRPr sz="1800"/>
          </a:p>
          <a:p>
            <a:pPr marL="457200" lvl="0" indent="-342900" algn="l" rtl="0">
              <a:spcBef>
                <a:spcPts val="600"/>
              </a:spcBef>
              <a:spcAft>
                <a:spcPts val="0"/>
              </a:spcAft>
              <a:buSzPts val="1800"/>
              <a:buAutoNum type="alphaUcPeriod"/>
            </a:pPr>
            <a:r>
              <a:rPr lang="en" sz="1800"/>
              <a:t>A single dissociation</a:t>
            </a:r>
            <a:endParaRPr sz="1800"/>
          </a:p>
          <a:p>
            <a:pPr marL="457200" lvl="0" indent="-342900" algn="l" rtl="0">
              <a:spcBef>
                <a:spcPts val="0"/>
              </a:spcBef>
              <a:spcAft>
                <a:spcPts val="0"/>
              </a:spcAft>
              <a:buSzPts val="1800"/>
              <a:buAutoNum type="alphaUcPeriod"/>
            </a:pPr>
            <a:r>
              <a:rPr lang="en" sz="1800"/>
              <a:t>A source problem</a:t>
            </a:r>
            <a:endParaRPr sz="1800"/>
          </a:p>
          <a:p>
            <a:pPr marL="457200" lvl="0" indent="-342900" algn="l" rtl="0">
              <a:spcBef>
                <a:spcPts val="0"/>
              </a:spcBef>
              <a:spcAft>
                <a:spcPts val="0"/>
              </a:spcAft>
              <a:buSzPts val="1800"/>
              <a:buAutoNum type="alphaUcPeriod"/>
            </a:pPr>
            <a:r>
              <a:rPr lang="en" sz="1800"/>
              <a:t>A mental set</a:t>
            </a:r>
            <a:endParaRPr sz="1800"/>
          </a:p>
          <a:p>
            <a:pPr marL="457200" lvl="0" indent="-342900" algn="l" rtl="0">
              <a:spcBef>
                <a:spcPts val="0"/>
              </a:spcBef>
              <a:spcAft>
                <a:spcPts val="0"/>
              </a:spcAft>
              <a:buSzPts val="1800"/>
              <a:buAutoNum type="alphaUcPeriod"/>
            </a:pPr>
            <a:r>
              <a:rPr lang="en" sz="1800"/>
              <a:t>Convergent thinking</a:t>
            </a:r>
            <a:endParaRPr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63"/>
          <p:cNvSpPr txBox="1">
            <a:spLocks noGrp="1"/>
          </p:cNvSpPr>
          <p:nvPr>
            <p:ph type="body" idx="1"/>
          </p:nvPr>
        </p:nvSpPr>
        <p:spPr>
          <a:xfrm>
            <a:off x="893700" y="-74212"/>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Dr. Curious is doing a follow-up study to the mutilated checkerboard problem experiment. In this new study, participants solve the following shoe problem before tackling the checkerboard problem. By doing this, Dr. Curious is studying the effect of _____ on problem solving.</a:t>
            </a:r>
            <a:endParaRPr sz="1800"/>
          </a:p>
          <a:p>
            <a:pPr marL="0" lvl="0" indent="0" algn="l" rtl="0">
              <a:spcBef>
                <a:spcPts val="600"/>
              </a:spcBef>
              <a:spcAft>
                <a:spcPts val="0"/>
              </a:spcAft>
              <a:buNone/>
            </a:pPr>
            <a:r>
              <a:rPr lang="en" sz="1800"/>
              <a:t>The shoe problem: A first-grade class is using a trampoline in gym class, so all the children have removed their shoes, which are all jumbled in a large pile. One of the students, Miguel, is leaving early, so the teacher tells him to grab his shoes and report to the lobby. In his hurry, Miguel grabs two identical left-footed, size 6 red sneakers and runs to his mother still sock-footed. Will the remaining students be able to shoe-up with the remaining shoes without getting a foot-ache?</a:t>
            </a:r>
            <a:endParaRPr sz="1800"/>
          </a:p>
          <a:p>
            <a:pPr marL="457200" lvl="0" indent="-342900" algn="l" rtl="0">
              <a:spcBef>
                <a:spcPts val="600"/>
              </a:spcBef>
              <a:spcAft>
                <a:spcPts val="0"/>
              </a:spcAft>
              <a:buSzPts val="1800"/>
              <a:buAutoNum type="alphaUcPeriod"/>
            </a:pPr>
            <a:r>
              <a:rPr lang="en" sz="1800"/>
              <a:t>Analogies</a:t>
            </a:r>
            <a:endParaRPr sz="1800"/>
          </a:p>
          <a:p>
            <a:pPr marL="457200" lvl="0" indent="-342900" algn="l" rtl="0">
              <a:spcBef>
                <a:spcPts val="0"/>
              </a:spcBef>
              <a:spcAft>
                <a:spcPts val="0"/>
              </a:spcAft>
              <a:buSzPts val="1800"/>
              <a:buAutoNum type="alphaUcPeriod"/>
            </a:pPr>
            <a:r>
              <a:rPr lang="en" sz="1800"/>
              <a:t>Anaphoric interference</a:t>
            </a:r>
            <a:endParaRPr sz="1800"/>
          </a:p>
          <a:p>
            <a:pPr marL="457200" lvl="0" indent="-342900" algn="l" rtl="0">
              <a:spcBef>
                <a:spcPts val="0"/>
              </a:spcBef>
              <a:spcAft>
                <a:spcPts val="0"/>
              </a:spcAft>
              <a:buSzPts val="1800"/>
              <a:buAutoNum type="alphaUcPeriod"/>
            </a:pPr>
            <a:r>
              <a:rPr lang="en" sz="1800"/>
              <a:t>Perceptual segregation</a:t>
            </a:r>
            <a:endParaRPr sz="1800"/>
          </a:p>
          <a:p>
            <a:pPr marL="457200" lvl="0" indent="-342900" algn="l" rtl="0">
              <a:spcBef>
                <a:spcPts val="0"/>
              </a:spcBef>
              <a:spcAft>
                <a:spcPts val="0"/>
              </a:spcAft>
              <a:buSzPts val="1800"/>
              <a:buAutoNum type="alphaUcPeriod"/>
            </a:pPr>
            <a:r>
              <a:rPr lang="en" sz="1800"/>
              <a:t>Divergent thinking</a:t>
            </a:r>
            <a:endParaRPr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64"/>
          <p:cNvSpPr txBox="1">
            <a:spLocks noGrp="1"/>
          </p:cNvSpPr>
          <p:nvPr>
            <p:ph type="body" idx="1"/>
          </p:nvPr>
        </p:nvSpPr>
        <p:spPr>
          <a:xfrm>
            <a:off x="893700" y="1543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Ali works for Citrus Squeeze, a company that makes orange juice. Sales of their calcium-enhanced OJ have been poor, and the product was cancelled. His factory still had three cases of cartons, and Ali was told he could take them if he wanted them. With the cartons, Ali made several birdfeeders for his backyard and also planted tree seedlings in some of them; he used the remaining ones to build a "fort" for his four-year-old son. Ali's use of the cartons represents</a:t>
            </a:r>
            <a:endParaRPr sz="1800"/>
          </a:p>
          <a:p>
            <a:pPr marL="457200" lvl="0" indent="-342900" algn="l" rtl="0">
              <a:spcBef>
                <a:spcPts val="600"/>
              </a:spcBef>
              <a:spcAft>
                <a:spcPts val="0"/>
              </a:spcAft>
              <a:buSzPts val="1800"/>
              <a:buAutoNum type="alphaUcPeriod"/>
            </a:pPr>
            <a:r>
              <a:rPr lang="en" sz="1800"/>
              <a:t>Convergent thinking</a:t>
            </a:r>
            <a:endParaRPr sz="1800"/>
          </a:p>
          <a:p>
            <a:pPr marL="457200" lvl="0" indent="-342900" algn="l" rtl="0">
              <a:spcBef>
                <a:spcPts val="0"/>
              </a:spcBef>
              <a:spcAft>
                <a:spcPts val="0"/>
              </a:spcAft>
              <a:buSzPts val="1800"/>
              <a:buAutoNum type="alphaUcPeriod"/>
            </a:pPr>
            <a:r>
              <a:rPr lang="en" sz="1800"/>
              <a:t>Divergent thinking</a:t>
            </a:r>
            <a:endParaRPr sz="1800"/>
          </a:p>
          <a:p>
            <a:pPr marL="457200" lvl="0" indent="-342900" algn="l" rtl="0">
              <a:spcBef>
                <a:spcPts val="0"/>
              </a:spcBef>
              <a:spcAft>
                <a:spcPts val="0"/>
              </a:spcAft>
              <a:buSzPts val="1800"/>
              <a:buAutoNum type="alphaUcPeriod"/>
            </a:pPr>
            <a:r>
              <a:rPr lang="en" sz="1800"/>
              <a:t>Insight</a:t>
            </a:r>
            <a:endParaRPr sz="1800"/>
          </a:p>
          <a:p>
            <a:pPr marL="457200" lvl="0" indent="-342900" algn="l" rtl="0">
              <a:spcBef>
                <a:spcPts val="0"/>
              </a:spcBef>
              <a:spcAft>
                <a:spcPts val="0"/>
              </a:spcAft>
              <a:buSzPts val="1800"/>
              <a:buAutoNum type="alphaUcPeriod"/>
            </a:pPr>
            <a:r>
              <a:rPr lang="en" sz="1800"/>
              <a:t>Hierarchical organization</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Gestalt Approach</a:t>
            </a:r>
            <a:endParaRPr/>
          </a:p>
        </p:txBody>
      </p:sp>
      <p:sp>
        <p:nvSpPr>
          <p:cNvPr id="122" name="Google Shape;122;p18"/>
          <p:cNvSpPr txBox="1">
            <a:spLocks noGrp="1"/>
          </p:cNvSpPr>
          <p:nvPr>
            <p:ph type="body" idx="1"/>
          </p:nvPr>
        </p:nvSpPr>
        <p:spPr>
          <a:xfrm>
            <a:off x="619125" y="1373600"/>
            <a:ext cx="50481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Representation</a:t>
            </a:r>
            <a:endParaRPr sz="2400"/>
          </a:p>
          <a:p>
            <a:pPr marL="914400" lvl="1" indent="-381000" algn="l" rtl="0">
              <a:spcBef>
                <a:spcPts val="0"/>
              </a:spcBef>
              <a:spcAft>
                <a:spcPts val="0"/>
              </a:spcAft>
              <a:buSzPts val="2400"/>
              <a:buChar char="○"/>
            </a:pPr>
            <a:r>
              <a:rPr lang="en" sz="2400"/>
              <a:t>How is the problem represented in the mind?</a:t>
            </a:r>
            <a:endParaRPr sz="2400"/>
          </a:p>
          <a:p>
            <a:pPr marL="457200" lvl="0" indent="-381000" algn="l" rtl="0">
              <a:spcBef>
                <a:spcPts val="0"/>
              </a:spcBef>
              <a:spcAft>
                <a:spcPts val="0"/>
              </a:spcAft>
              <a:buSzPts val="2400"/>
              <a:buChar char="▷"/>
            </a:pPr>
            <a:r>
              <a:rPr lang="en" sz="2400"/>
              <a:t>Restructuring</a:t>
            </a:r>
            <a:endParaRPr sz="2400"/>
          </a:p>
          <a:p>
            <a:pPr marL="914400" lvl="1" indent="-381000" algn="l" rtl="0">
              <a:spcBef>
                <a:spcPts val="0"/>
              </a:spcBef>
              <a:spcAft>
                <a:spcPts val="0"/>
              </a:spcAft>
              <a:buSzPts val="2400"/>
              <a:buChar char="○"/>
            </a:pPr>
            <a:r>
              <a:rPr lang="en" sz="2400"/>
              <a:t>Changing the representation</a:t>
            </a:r>
            <a:endParaRPr sz="2400"/>
          </a:p>
          <a:p>
            <a:pPr marL="457200" lvl="0" indent="-381000" algn="l" rtl="0">
              <a:spcBef>
                <a:spcPts val="0"/>
              </a:spcBef>
              <a:spcAft>
                <a:spcPts val="0"/>
              </a:spcAft>
              <a:buSzPts val="2400"/>
              <a:buChar char="▷"/>
            </a:pPr>
            <a:r>
              <a:rPr lang="en" sz="2400"/>
              <a:t>Insight</a:t>
            </a:r>
            <a:endParaRPr sz="2400"/>
          </a:p>
          <a:p>
            <a:pPr marL="914400" lvl="1" indent="-381000" algn="l" rtl="0">
              <a:spcBef>
                <a:spcPts val="0"/>
              </a:spcBef>
              <a:spcAft>
                <a:spcPts val="0"/>
              </a:spcAft>
              <a:buSzPts val="2400"/>
              <a:buChar char="○"/>
            </a:pPr>
            <a:r>
              <a:rPr lang="en" sz="2400"/>
              <a:t>Sudden realization of the solution</a:t>
            </a:r>
            <a:endParaRPr sz="2400"/>
          </a:p>
          <a:p>
            <a:pPr marL="0" lvl="0" indent="0" algn="l" rtl="0">
              <a:spcBef>
                <a:spcPts val="600"/>
              </a:spcBef>
              <a:spcAft>
                <a:spcPts val="0"/>
              </a:spcAft>
              <a:buNone/>
            </a:pPr>
            <a:endParaRPr sz="2400"/>
          </a:p>
        </p:txBody>
      </p:sp>
      <p:pic>
        <p:nvPicPr>
          <p:cNvPr id="123" name="Google Shape;123;p18"/>
          <p:cNvPicPr preferRelativeResize="0"/>
          <p:nvPr/>
        </p:nvPicPr>
        <p:blipFill>
          <a:blip r:embed="rId3">
            <a:alphaModFix/>
          </a:blip>
          <a:stretch>
            <a:fillRect/>
          </a:stretch>
        </p:blipFill>
        <p:spPr>
          <a:xfrm>
            <a:off x="5819700" y="1215788"/>
            <a:ext cx="3171899" cy="342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Gestalt Approach</a:t>
            </a:r>
            <a:endParaRPr/>
          </a:p>
        </p:txBody>
      </p:sp>
      <p:pic>
        <p:nvPicPr>
          <p:cNvPr id="129" name="Google Shape;129;p19"/>
          <p:cNvPicPr preferRelativeResize="0"/>
          <p:nvPr/>
        </p:nvPicPr>
        <p:blipFill>
          <a:blip r:embed="rId3">
            <a:alphaModFix/>
          </a:blip>
          <a:stretch>
            <a:fillRect/>
          </a:stretch>
        </p:blipFill>
        <p:spPr>
          <a:xfrm>
            <a:off x="2043113" y="1453929"/>
            <a:ext cx="5057775" cy="318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Insight</a:t>
            </a:r>
            <a:endParaRPr/>
          </a:p>
        </p:txBody>
      </p:sp>
      <p:pic>
        <p:nvPicPr>
          <p:cNvPr id="135" name="Google Shape;135;p20"/>
          <p:cNvPicPr preferRelativeResize="0"/>
          <p:nvPr/>
        </p:nvPicPr>
        <p:blipFill>
          <a:blip r:embed="rId3">
            <a:alphaModFix/>
          </a:blip>
          <a:stretch>
            <a:fillRect/>
          </a:stretch>
        </p:blipFill>
        <p:spPr>
          <a:xfrm>
            <a:off x="1819275" y="1215788"/>
            <a:ext cx="5505450" cy="3581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Gestalt Approach</a:t>
            </a:r>
            <a:endParaRPr/>
          </a:p>
        </p:txBody>
      </p:sp>
      <p:sp>
        <p:nvSpPr>
          <p:cNvPr id="141" name="Google Shape;141;p21"/>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What was the representation of the problem?</a:t>
            </a:r>
            <a:endParaRPr sz="2400"/>
          </a:p>
          <a:p>
            <a:pPr marL="914400" lvl="1" indent="-381000" algn="l" rtl="0">
              <a:spcBef>
                <a:spcPts val="0"/>
              </a:spcBef>
              <a:spcAft>
                <a:spcPts val="0"/>
              </a:spcAft>
              <a:buSzPts val="2400"/>
              <a:buChar char="○"/>
            </a:pPr>
            <a:r>
              <a:rPr lang="en" sz="2400"/>
              <a:t>i.e., what did you already know?</a:t>
            </a:r>
            <a:endParaRPr sz="2400"/>
          </a:p>
          <a:p>
            <a:pPr marL="457200" lvl="0" indent="-381000" algn="l" rtl="0">
              <a:spcBef>
                <a:spcPts val="0"/>
              </a:spcBef>
              <a:spcAft>
                <a:spcPts val="0"/>
              </a:spcAft>
              <a:buSzPts val="2400"/>
              <a:buChar char="▷"/>
            </a:pPr>
            <a:r>
              <a:rPr lang="en" sz="2400"/>
              <a:t>How was the representation restructured?</a:t>
            </a:r>
            <a:endParaRPr sz="2400"/>
          </a:p>
          <a:p>
            <a:pPr marL="457200" lvl="0" indent="-381000" algn="l" rtl="0">
              <a:spcBef>
                <a:spcPts val="0"/>
              </a:spcBef>
              <a:spcAft>
                <a:spcPts val="0"/>
              </a:spcAft>
              <a:buSzPts val="2400"/>
              <a:buChar char="▷"/>
            </a:pPr>
            <a:r>
              <a:rPr lang="en" sz="2400"/>
              <a:t>What was the insight?</a:t>
            </a:r>
            <a:endParaRPr sz="2400"/>
          </a:p>
          <a:p>
            <a:pPr marL="0" lvl="0" indent="0" algn="l" rtl="0">
              <a:spcBef>
                <a:spcPts val="600"/>
              </a:spcBef>
              <a:spcAft>
                <a:spcPts val="0"/>
              </a:spcAft>
              <a:buNone/>
            </a:pPr>
            <a:endParaRPr sz="2400"/>
          </a:p>
        </p:txBody>
      </p:sp>
    </p:spTree>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4035</Words>
  <Application>Microsoft Office PowerPoint</Application>
  <PresentationFormat>On-screen Show (16:9)</PresentationFormat>
  <Paragraphs>393</Paragraphs>
  <Slides>52</Slides>
  <Notes>52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Lato</vt:lpstr>
      <vt:lpstr>Raleway</vt:lpstr>
      <vt:lpstr>Antonio template</vt:lpstr>
      <vt:lpstr>PSY102: Introduction to Cognitive Psychology Day 23 (06/17/19): Creativity &amp; Problem-Solving</vt:lpstr>
      <vt:lpstr>Today’s Goals + Agenda</vt:lpstr>
      <vt:lpstr>Tomorrow’s Work</vt:lpstr>
      <vt:lpstr>What are the stakes of good SciComm?</vt:lpstr>
      <vt:lpstr>Problems</vt:lpstr>
      <vt:lpstr>Gestalt Approach</vt:lpstr>
      <vt:lpstr>Gestalt Approach</vt:lpstr>
      <vt:lpstr>Insight</vt:lpstr>
      <vt:lpstr>Gestalt Approach</vt:lpstr>
      <vt:lpstr>Insight vs. Noninsight</vt:lpstr>
      <vt:lpstr>Example Insight Problem</vt:lpstr>
      <vt:lpstr>Obstacles to Problem-Solving</vt:lpstr>
      <vt:lpstr>Candle Problem</vt:lpstr>
      <vt:lpstr>Two-String Problem</vt:lpstr>
      <vt:lpstr>Obstacles to Problem-Solving</vt:lpstr>
      <vt:lpstr>Obstacles to Problem-Solving</vt:lpstr>
      <vt:lpstr>Information-processing approach</vt:lpstr>
      <vt:lpstr>Information-processing approach</vt:lpstr>
      <vt:lpstr>Information-processing approach</vt:lpstr>
      <vt:lpstr>Information-processing approach</vt:lpstr>
      <vt:lpstr>Information-processing approach</vt:lpstr>
      <vt:lpstr>Information-processing approach</vt:lpstr>
      <vt:lpstr>How a Problem Is Stated Is Important</vt:lpstr>
      <vt:lpstr>How do participants solve problems? Let’s ask</vt:lpstr>
      <vt:lpstr>Russian Marriage Problem</vt:lpstr>
      <vt:lpstr>Analogical Transfer</vt:lpstr>
      <vt:lpstr>A Case Study</vt:lpstr>
      <vt:lpstr>A Case Study</vt:lpstr>
      <vt:lpstr>Analogical Transfer</vt:lpstr>
      <vt:lpstr>Make the Problem More Similar</vt:lpstr>
      <vt:lpstr>You Can Help People Solve Problems With Training</vt:lpstr>
      <vt:lpstr>Using Analogies to Solve a Problem</vt:lpstr>
      <vt:lpstr>Expertise</vt:lpstr>
      <vt:lpstr>Expert problem solving</vt:lpstr>
      <vt:lpstr>Rubik’s Cube</vt:lpstr>
      <vt:lpstr>Expert problem solving</vt:lpstr>
      <vt:lpstr>PowerPoint Presentation</vt:lpstr>
      <vt:lpstr>Takeaways &amp; General Qs</vt:lpstr>
      <vt:lpstr>Creativity</vt:lpstr>
      <vt:lpstr>Creativity</vt:lpstr>
      <vt:lpstr>PowerPoint Presentation</vt:lpstr>
      <vt:lpstr>Demo</vt:lpstr>
      <vt:lpstr>Desert Island Detour</vt:lpstr>
      <vt:lpstr>Desert Island Debriefing</vt:lpstr>
      <vt:lpstr>How do you think creativity relates to the processes we have discussed?</vt:lpstr>
      <vt:lpstr>Today’s Goals + Agenda</vt:lpstr>
      <vt:lpstr>Participation + Minute Paper</vt:lpstr>
      <vt:lpstr>Additional Practice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PSY102: Introduction to Cognitive Psychology Day 23 (06/17/19): Creativity &amp; Problem-Solving</dc:title>
  <cp:lastModifiedBy>Christina Bejjani</cp:lastModifiedBy>
  <cp:revision>1</cp:revision>
  <dcterms:modified xsi:type="dcterms:W3CDTF">2019-06-17T17:56:54Z</dcterms:modified>
</cp:coreProperties>
</file>