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7010400" cy="9296400"/>
  <p:embeddedFontLst>
    <p:embeddedFont>
      <p:font typeface="Lato" panose="020B0604020202020204" charset="0"/>
      <p:regular r:id="rId32"/>
      <p:bold r:id="rId33"/>
      <p:italic r:id="rId34"/>
      <p:boldItalic r:id="rId35"/>
    </p:embeddedFont>
    <p:embeddedFont>
      <p:font typeface="Raleway"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850" autoAdjust="0"/>
  </p:normalViewPr>
  <p:slideViewPr>
    <p:cSldViewPr snapToGrid="0">
      <p:cViewPr varScale="1">
        <p:scale>
          <a:sx n="86" d="100"/>
          <a:sy n="86" d="100"/>
        </p:scale>
        <p:origin x="172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ournals.sagepub.com/doi/full/10.1177/0956797618772504"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journals.sagepub.com/doi/full/10.1177/095679761877250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journals.sagepub.com/doi/full/10.1177/0956797618772504"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journals.sagepub.com/doi/full/10.1177/0956797618772504"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journals.sagepub.com/doi/full/10.1177/0956797618772504"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journals.sagepub.com/doi/full/10.1177/0956797618772504"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journals.sagepub.com/doi/suppl/10.1177/0956797618772504"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journals.sagepub.com/doi/full/10.1177/0956797618772504"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ature.com/articles/s41562-018-0474-5?dom=prime&amp;src=sy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ature.com/articles/s41562-018-0474-5?dom=prime&amp;src=sy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985ec7cec_0_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985ec7cec_0_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dirty="0">
                <a:hlinkClick r:id="rId3"/>
              </a:rPr>
              <a:t>https://journals.sagepub.com/doi/full/10.1177/0956797618772504</a:t>
            </a:r>
            <a:endParaRPr dirty="0"/>
          </a:p>
          <a:p>
            <a:pPr marL="0" indent="0">
              <a:buNone/>
            </a:pPr>
            <a:endParaRPr dirty="0"/>
          </a:p>
          <a:p>
            <a:pPr marL="0" indent="0">
              <a:buNone/>
            </a:pPr>
            <a:r>
              <a:rPr lang="en" dirty="0"/>
              <a:t>“In this study, we asked whether biases that influence individual memory and judgment will also influence judgments about groups. Egocentrism—failing to see the world from someone else’s perspective—has been well documented in individuals…”</a:t>
            </a:r>
            <a:endParaRPr dirty="0"/>
          </a:p>
          <a:p>
            <a:pPr marL="0" indent="0">
              <a:buNone/>
            </a:pPr>
            <a:endParaRPr dirty="0"/>
          </a:p>
          <a:p>
            <a:pPr marL="0" indent="0">
              <a:buNone/>
            </a:pPr>
            <a:r>
              <a:rPr lang="en" dirty="0"/>
              <a:t>“In our study, we asked Americans from the 50 U.S. states to estimate how much their home state has contributed to U.S. history. Although it is impossible to objectively answer how much a state has contributed to U.S. history, we can learn much from how Americans answer that question. We can measure a narcissistic bias in two ways. First, we can compare the total average estimated contributions of all states with 100% and see if—and by how much—the total exceeds 100%; logically, the average response across all states should be 2%. Second, we can compare ratings made by the residents of a state with ratings of their state made by nonresidents. Do Americans brag about their states? In our experience, yes. As a recent example, Californian Elizabeth Ashford (a state official) was quoted as saying, “For Californians and California there’s always this concept of a Golden State, a model of what a state can be and achieve” (</a:t>
            </a:r>
            <a:r>
              <a:rPr lang="en" dirty="0">
                <a:hlinkClick r:id="rId3"/>
              </a:rPr>
              <a:t>Arango, 2018</a:t>
            </a:r>
            <a:r>
              <a:rPr lang="en" dirty="0"/>
              <a:t>). Such “state exceptionalism” can be seen in other states, too, as our results show.”</a:t>
            </a:r>
            <a:endParaRPr dirty="0"/>
          </a:p>
          <a:p>
            <a:pPr marL="0" indent="0">
              <a:buNone/>
            </a:pPr>
            <a:endParaRPr dirty="0"/>
          </a:p>
          <a:p>
            <a:pPr marL="0" indent="0">
              <a:buNone/>
            </a:pPr>
            <a:endParaRPr dirty="0"/>
          </a:p>
          <a:p>
            <a:pPr marL="0" indent="0">
              <a:buNone/>
            </a:pPr>
            <a:endParaRPr dirty="0"/>
          </a:p>
          <a:p>
            <a:pPr marL="0" indent="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985ec7cec_0_5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985ec7cec_0_5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dirty="0">
                <a:hlinkClick r:id="rId3"/>
              </a:rPr>
              <a:t>https://journals.sagepub.com/doi/full/10.1177/0956797618772504</a:t>
            </a:r>
            <a:endParaRPr dirty="0"/>
          </a:p>
          <a:p>
            <a:pPr marL="0" indent="0">
              <a:buNone/>
            </a:pPr>
            <a:endParaRPr dirty="0"/>
          </a:p>
          <a:p>
            <a:pPr marL="0" indent="0">
              <a:buNone/>
            </a:pPr>
            <a:r>
              <a:rPr lang="en" dirty="0"/>
              <a:t>“In this study, we asked whether biases that influence individual memory and judgment will also influence judgments about groups. Egocentrism—failing to see the world from someone else’s perspective—has been well documented in individuals…”</a:t>
            </a:r>
            <a:endParaRPr dirty="0"/>
          </a:p>
          <a:p>
            <a:pPr marL="0" indent="0">
              <a:buNone/>
            </a:pPr>
            <a:endParaRPr dirty="0"/>
          </a:p>
          <a:p>
            <a:pPr marL="0" indent="0">
              <a:buNone/>
            </a:pPr>
            <a:r>
              <a:rPr lang="en" dirty="0"/>
              <a:t>“In our study, we asked Americans from the 50 U.S. states to estimate how much their home state has contributed to U.S. history. Although it is impossible to objectively answer how much a state has contributed to U.S. history, we can learn much from how Americans answer that question. We can measure a narcissistic bias in two ways. First, we can compare the total average estimated contributions of all states with 100% and see if—and by how much—the total exceeds 100%; logically, the average response across all states should be 2%. Second, we can compare ratings made by the residents of a state with ratings of their state made by nonresidents. Do Americans brag about their states? In our experience, yes. As a recent example, Californian Elizabeth Ashford (a state official) was quoted as saying, “For Californians and California there’s always this concept of a Golden State, a model of what a state can be and achieve” (</a:t>
            </a:r>
            <a:r>
              <a:rPr lang="en" dirty="0">
                <a:hlinkClick r:id="rId3"/>
              </a:rPr>
              <a:t>Arango, 2018</a:t>
            </a:r>
            <a:r>
              <a:rPr lang="en" dirty="0"/>
              <a:t>). Such “state exceptionalism” can be seen in other states, too, as our results show.”</a:t>
            </a:r>
            <a:endParaRPr dirty="0"/>
          </a:p>
          <a:p>
            <a:pPr marL="0" indent="0">
              <a:buNone/>
            </a:pPr>
            <a:endParaRPr dirty="0"/>
          </a:p>
          <a:p>
            <a:pPr marL="0" indent="0">
              <a:buNone/>
            </a:pPr>
            <a:r>
              <a:rPr lang="en" dirty="0"/>
              <a:t>“Summing the average contribution from all states (which logically should equal 100%) yielded an astounding 907%, indicating a strong bias to overclaim responsibility.”</a:t>
            </a:r>
            <a:endParaRPr dirty="0"/>
          </a:p>
          <a:p>
            <a:pPr marL="0" indent="0">
              <a:buNone/>
            </a:pPr>
            <a:endParaRPr dirty="0"/>
          </a:p>
          <a:p>
            <a:pPr marL="0" indent="0">
              <a:buNone/>
            </a:pPr>
            <a:r>
              <a:rPr lang="en" dirty="0"/>
              <a:t>“Iowans gave the lowest rating at 9%, whereas Virginians gave the highest rating at 41%, indicating that states showed highly variable estimates of responsibility. Of course, Virginians have contributed more to American history than Iowans, but these judged percentages are still quite high. The editor of this journal referred to such high numbers as “ludicrous,” and he has a point—Virginians and Iowans together were not responsible for 50% of U.S. history.”</a:t>
            </a:r>
            <a:endParaRPr dirty="0"/>
          </a:p>
          <a:p>
            <a:pPr marL="0" indent="0">
              <a:buNone/>
            </a:pPr>
            <a:endParaRPr dirty="0"/>
          </a:p>
          <a:p>
            <a:pPr marL="0" indent="0">
              <a:buNone/>
            </a:pPr>
            <a:endParaRPr dirty="0"/>
          </a:p>
          <a:p>
            <a:pPr marL="0" indent="0">
              <a:buNone/>
            </a:pPr>
            <a:endParaRPr dirty="0"/>
          </a:p>
          <a:p>
            <a:pPr marL="0" indent="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85ec7cec_0_6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985ec7cec_0_6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dirty="0">
                <a:hlinkClick r:id="rId3"/>
              </a:rPr>
              <a:t>https://journals.sagepub.com/doi/full/10.1177/0956797618772504</a:t>
            </a:r>
            <a:endParaRPr dirty="0"/>
          </a:p>
          <a:p>
            <a:pPr marL="0" indent="0">
              <a:buNone/>
            </a:pPr>
            <a:endParaRPr dirty="0"/>
          </a:p>
          <a:p>
            <a:pPr marL="0" indent="0">
              <a:buNone/>
            </a:pPr>
            <a:r>
              <a:rPr lang="en" dirty="0"/>
              <a:t>“</a:t>
            </a:r>
            <a:r>
              <a:rPr lang="en" dirty="0"/>
              <a:t>Of course, there was also variability within a state in how people responded. </a:t>
            </a:r>
            <a:r>
              <a:rPr lang="en" dirty="0">
                <a:hlinkClick r:id="rId3"/>
              </a:rPr>
              <a:t>Figure 2</a:t>
            </a:r>
            <a:r>
              <a:rPr lang="en" dirty="0"/>
              <a:t> shows the aggregate histogram of data from all 50 states, revealing a strong positive skew. Although most estimates (72%) were below or equal to 20%, there were a number of much higher responses, particularly in eastern states (e.g., Virginia, Delaware, and Massachusetts), indicating that some people thought that their home states had made hugely significant contributions to U.S. history.”</a:t>
            </a:r>
            <a:endParaRPr dirty="0"/>
          </a:p>
          <a:p>
            <a:pPr marL="0" indent="0">
              <a:buNone/>
            </a:pPr>
            <a:endParaRPr dirty="0"/>
          </a:p>
          <a:p>
            <a:pPr marL="0" indent="0">
              <a:buNone/>
            </a:pPr>
            <a:r>
              <a:rPr lang="en" dirty="0"/>
              <a:t>“Fig. 2. Distribution of responses to the critical question (“How much has your home state contributed to U.S. history?”), aggregated over all residents in all states (N = 2,898).”</a:t>
            </a:r>
            <a:endParaRPr dirty="0"/>
          </a:p>
          <a:p>
            <a:pPr marL="0" indent="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85ec7cec_0_7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85ec7cec_0_7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dirty="0">
                <a:hlinkClick r:id="rId3"/>
              </a:rPr>
              <a:t>https://journals.sagepub.com/doi/full/10.1177/0956797618772504</a:t>
            </a:r>
            <a:endParaRPr dirty="0"/>
          </a:p>
          <a:p>
            <a:pPr marL="0" indent="0">
              <a:buNone/>
            </a:pPr>
            <a:endParaRPr dirty="0"/>
          </a:p>
          <a:p>
            <a:pPr marL="0" indent="0">
              <a:buNone/>
            </a:pPr>
            <a:r>
              <a:rPr lang="en" dirty="0"/>
              <a:t>“A second way to examine a narcissistic bias is to have people who did not grow up in a state (nonresidents) answer the same question as residents. In our study, after rating their home state, people rated 10 randomly selected states so that we obtained an average of 572 ratings (range = 529–621) per state. As expected, these nonresident ratings were much lower than the resident ratings: The average nonresident rating for all states was 11.51%, 95% CI = [11.32%, 11.70%]. Wyoming received the lowest estimate from nonresidents at 7%, and Virginia received the highest estimate at 24%. The summed nonresident estimate for all states was 576%, still far above 100% but nowhere near 907%. By subtracting the total nonresident rating from the resident rating, we can estimate a narcissistic bias of 331% of overclaiming across all states.”</a:t>
            </a:r>
            <a:endParaRPr dirty="0"/>
          </a:p>
          <a:p>
            <a:pPr marL="0" indent="0">
              <a:buNone/>
            </a:pPr>
            <a:endParaRPr dirty="0"/>
          </a:p>
          <a:p>
            <a:pPr marL="0" indent="0">
              <a:buClr>
                <a:schemeClr val="dk1"/>
              </a:buClr>
              <a:buNone/>
            </a:pPr>
            <a:r>
              <a:rPr lang="en" dirty="0"/>
              <a:t>“By subtracting the nonresident ratings from the resident ratings, we calculated a Narcissistic Index for each state, which provides a better estimate of narcissism. For example, Virginia had the highest average resident rating (at 41%), but nonresidents gave Virginia a rating of 24%, indicating that they, too, believed that Virginians had made substantial contributions to U.S. history (although not as substantial as Virginians believed). Thus, the Narcissistic Index adjusts the self-rating by taking into account nonresident estimates of that state’s contributions.”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85ec7cec_0_8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85ec7cec_0_8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dirty="0">
                <a:hlinkClick r:id="rId3"/>
              </a:rPr>
              <a:t>https://journals.sagepub.com/doi/full/10.1177/0956797618772504</a:t>
            </a:r>
            <a:endParaRPr dirty="0"/>
          </a:p>
          <a:p>
            <a:pPr marL="0" indent="0">
              <a:buNone/>
            </a:pPr>
            <a:endParaRPr dirty="0"/>
          </a:p>
          <a:p>
            <a:pPr marL="0" indent="0">
              <a:buNone/>
            </a:pPr>
            <a:r>
              <a:rPr lang="en" dirty="0"/>
              <a:t>“</a:t>
            </a:r>
            <a:r>
              <a:rPr lang="en" dirty="0"/>
              <a:t>We hypothesized in our preregistration that the original 13 colonies, Texas, and California would be the most narcissistic states. These predictions were based on the authors’ judgments, not on a theory. Nonetheless, both the resident ratings and the Narcissistic Indices suggest that, in general, those states are more narcissistic. The predicted states reported an average contribution of 26.13% (Mdn = 22.46%, 95% CI = [22.47%, 29.79%]), whereas the remaining states reported an average contribution of 14.73% (Mdn = 14.15%, 95% CI = [13.53%, 15.93%]), a statistically significant difference, t(17.48) = 6.32, p &lt; .001, d = 2.46. Likewise, the average Narcissistic Index for our predicted states was 9.49% (Mdn = 8.94%, 95% CI = [6.94%, 12.04%]), significantly higher than the Narcissistic Index of 5.39% (Mdn = 5.29%, 95% CI = [4.27%, 6.49%]) for the remaining 35 states, t(20.10) = 3.13, p = .003, d = 1.11.”</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85ec7cec_0_8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85ec7cec_0_8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dirty="0">
                <a:hlinkClick r:id="rId3"/>
              </a:rPr>
              <a:t>https://journals.sagepub.com/doi/full/10.1177/0956797618772504</a:t>
            </a:r>
            <a:endParaRPr dirty="0"/>
          </a:p>
          <a:p>
            <a:pPr marL="0" indent="0">
              <a:buNone/>
            </a:pPr>
            <a:endParaRPr dirty="0"/>
          </a:p>
          <a:p>
            <a:pPr marL="0" indent="0">
              <a:buNone/>
            </a:pPr>
            <a:r>
              <a:rPr lang="en" dirty="0"/>
              <a:t>“</a:t>
            </a:r>
            <a:r>
              <a:rPr lang="en" dirty="0"/>
              <a:t>A second, exploratory analysis, however, did reveal a way to reduce the narcissistic bias. After they completed the main survey, we asked all subjects to pick the three states that they thought had contributed the most to U.S. history (the most frequent responses are displayed in </a:t>
            </a:r>
            <a:r>
              <a:rPr lang="en" dirty="0">
                <a:hlinkClick r:id="rId4"/>
              </a:rPr>
              <a:t>Table S4 in the Supplemental Material</a:t>
            </a:r>
            <a:r>
              <a:rPr lang="en" dirty="0"/>
              <a:t>). Then, subjects estimated the contribution of their home state, the three states they had selected as most important, and a category representing all other states. Critically, subject responses in this section had to add to 100% before the survey would advance. When restricted in this way, the estimated contribution for a home state was reduced to 10.26%, 95% CI = [9.83%, 10.69%], a statistically significant decrease from when the response was not bounded, t(2897) = 27.86, p &lt; .001, d = 0.52. The summed contribution of the home states when using the 100% version of the question was 506%. Thus, requiring people to have their percentages add to 100 ameliorated the narcissistic bias but did not eliminate it.”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85ec7cec_0_10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85ec7cec_0_10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https://journals.sagepub.com/doi/full/10.1177/0956797618772504</a:t>
            </a:r>
            <a:endParaRPr/>
          </a:p>
          <a:p>
            <a:pPr marL="0" indent="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985ec7cec_0_1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985ec7cec_0_11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985ec7cec_0_9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985ec7cec_0_9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https://www.nature.com/articles/s41562-018-0474-5?dom=prime&amp;src=syn</a:t>
            </a:r>
            <a:endParaRPr/>
          </a:p>
          <a:p>
            <a:pPr marL="0" indent="0">
              <a:buNone/>
            </a:pPr>
            <a:r>
              <a:rPr lang="en"/>
              <a:t>-&gt; Stix (2018) just has a video, short description that doesn’t really tell you much</a:t>
            </a:r>
            <a:endParaRPr/>
          </a:p>
          <a:p>
            <a:pPr marL="0" indent="0">
              <a:buNone/>
            </a:pPr>
            <a:r>
              <a:rPr lang="en"/>
              <a:t>-&gt; Points out that the underlying dynamics of collective attn &amp; memory are ‘traced as a bi-exponential curve’ - a ‘steep drop followed by a slow decline over time’</a:t>
            </a:r>
            <a:endParaRPr/>
          </a:p>
          <a:p>
            <a:pPr marL="0" indent="0">
              <a:buNone/>
            </a:pPr>
            <a:endParaRPr/>
          </a:p>
          <a:p>
            <a:pPr marL="0" indent="0">
              <a:buNone/>
            </a:pPr>
            <a:r>
              <a:rPr lang="en"/>
              <a:t>Video:</a:t>
            </a:r>
            <a:endParaRPr/>
          </a:p>
          <a:p>
            <a:pPr marL="0" indent="0">
              <a:buNone/>
            </a:pPr>
            <a:r>
              <a:rPr lang="en"/>
              <a:t>-Sets up 2 hypotheses: initial burst of attention followed by long and steady decay vs. smoother linear decline</a:t>
            </a:r>
            <a:endParaRPr/>
          </a:p>
          <a:p>
            <a:pPr marL="0" indent="0">
              <a:buNone/>
            </a:pPr>
            <a:r>
              <a:rPr lang="en"/>
              <a:t>-Tells you the methods: songs, movies, biographies, scientific articles &amp; patents</a:t>
            </a:r>
            <a:endParaRPr/>
          </a:p>
          <a:p>
            <a:pPr marL="0" indent="0">
              <a:buClr>
                <a:schemeClr val="dk1"/>
              </a:buClr>
              <a:buNone/>
            </a:pPr>
            <a:r>
              <a:rPr lang="en">
                <a:solidFill>
                  <a:schemeClr val="dk1"/>
                </a:solidFill>
              </a:rPr>
              <a:t>-&gt; biexponential curve: attention has an intense burst, but decayed fast in the beginning followed by second regime of lower attention and slower decay</a:t>
            </a:r>
            <a:endParaRPr/>
          </a:p>
          <a:p>
            <a:pPr marL="0" indent="0">
              <a:buNone/>
            </a:pPr>
            <a:r>
              <a:rPr lang="en"/>
              <a:t>-Preferential attachment: popularity attracts popularity (prev. Views, citations)</a:t>
            </a:r>
            <a:endParaRPr/>
          </a:p>
          <a:p>
            <a:pPr marL="0" indent="0">
              <a:buNone/>
            </a:pPr>
            <a:r>
              <a:rPr lang="en"/>
              <a:t>-Time decay: compare cultural products with same score of initial popularity</a:t>
            </a:r>
            <a:endParaRPr/>
          </a:p>
          <a:p>
            <a:pPr marL="0" indent="0">
              <a:buNone/>
            </a:pPr>
            <a:r>
              <a:rPr lang="en"/>
              <a:t>-Communicative memory sustained by conversations (1st phase)</a:t>
            </a:r>
            <a:endParaRPr/>
          </a:p>
          <a:p>
            <a:pPr marL="0" indent="0">
              <a:buNone/>
            </a:pPr>
            <a:r>
              <a:rPr lang="en"/>
              <a:t>-Cultural memory: memory sustained by physical recording of information (2nd phase) (slower decay)</a:t>
            </a:r>
            <a:endParaRPr/>
          </a:p>
          <a:p>
            <a:pPr marL="0" indent="0">
              <a:buNone/>
            </a:pPr>
            <a:r>
              <a:rPr lang="en"/>
              <a:t>-Differences in medium for length of time for decay</a:t>
            </a:r>
            <a:endParaRPr/>
          </a:p>
          <a:p>
            <a:pPr marL="0" indent="0">
              <a:buNone/>
            </a:pPr>
            <a:r>
              <a:rPr lang="en"/>
              <a:t>-You even see the 12 different graphs!! No need for me to show that in the slideshow</a:t>
            </a:r>
            <a:endParaRPr/>
          </a:p>
          <a:p>
            <a:pPr marL="0" indent="0">
              <a:buNone/>
            </a:pPr>
            <a:endParaRPr/>
          </a:p>
          <a:p>
            <a:pPr marL="0" indent="0">
              <a:buNone/>
            </a:pPr>
            <a:r>
              <a:rPr lang="en"/>
              <a:t>Cummins (2018)</a:t>
            </a:r>
            <a:endParaRPr/>
          </a:p>
          <a:p>
            <a:pPr marL="0" indent="0">
              <a:buNone/>
            </a:pPr>
            <a:r>
              <a:rPr lang="en"/>
              <a:t>-turning Wikipedia searches &amp; Youtube views into actionable data for attention</a:t>
            </a:r>
            <a:endParaRPr/>
          </a:p>
          <a:p>
            <a:pPr marL="0" indent="0">
              <a:buNone/>
            </a:pPr>
            <a:r>
              <a:rPr lang="en"/>
              <a:t>-mentions the 5 types of mediums chosen for cultural objects</a:t>
            </a:r>
            <a:endParaRPr/>
          </a:p>
          <a:p>
            <a:pPr marL="0" indent="0">
              <a:buNone/>
            </a:pPr>
            <a:r>
              <a:rPr lang="en"/>
              <a:t>-Mentions communicative memory (gives twitter example)</a:t>
            </a:r>
            <a:endParaRPr/>
          </a:p>
          <a:p>
            <a:pPr marL="0" indent="0">
              <a:buNone/>
            </a:pPr>
            <a:r>
              <a:rPr lang="en"/>
              <a:t>-Mentions cultural memory (gives examples of museums plundered or burned to the ground)</a:t>
            </a:r>
            <a:endParaRPr/>
          </a:p>
          <a:p>
            <a:pPr marL="0" indent="0">
              <a:buNone/>
            </a:pPr>
            <a:r>
              <a:rPr lang="en"/>
              <a:t>-explains why the curve has to be biexponential (to account for both factors)</a:t>
            </a:r>
            <a:endParaRPr/>
          </a:p>
          <a:p>
            <a:pPr marL="0" indent="0">
              <a:buNone/>
            </a:pPr>
            <a:r>
              <a:rPr lang="en"/>
              <a:t>-draws connection into why research is important by pointing out how we remember (familiarity, rhymes, templates help facts stick)</a:t>
            </a:r>
            <a:endParaRPr/>
          </a:p>
          <a:p>
            <a:pPr marL="0" indent="0">
              <a:buNone/>
            </a:pPr>
            <a:r>
              <a:rPr lang="en"/>
              <a:t>-media companies could use his equation to understand the virality of stories, plan their record releases with the math in mind</a:t>
            </a:r>
            <a:endParaRPr/>
          </a:p>
          <a:p>
            <a:pPr marL="0" indent="0">
              <a:buNone/>
            </a:pPr>
            <a:r>
              <a:rPr lang="en"/>
              <a:t>-how does death affect our collective memories of life?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985ec7cec_0_1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985ec7cec_0_11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https://www.nature.com/articles/s41562-018-0474-5?dom=prime&amp;src=syn</a:t>
            </a:r>
            <a:endParaRPr/>
          </a:p>
          <a:p>
            <a:pPr marL="0" indent="0">
              <a:buNone/>
            </a:pPr>
            <a:r>
              <a:rPr lang="en"/>
              <a:t>Although our results suggest that the functional form of the decay in attention function is universal across multiple cultural domains, its parameters are informative of the domain-specific decay dynamics (Fig. 5). When comparing the obtained parameters, we find that the decay rates of communicative memory are much larger than those of cultural memory (p » q)</a:t>
            </a:r>
            <a:endParaRPr/>
          </a:p>
          <a:p>
            <a:pPr marL="0" indent="0">
              <a:buNone/>
            </a:pPr>
            <a:endParaRPr/>
          </a:p>
          <a:p>
            <a:pPr marL="0" indent="0">
              <a:buNone/>
            </a:pPr>
            <a:r>
              <a:rPr lang="en"/>
              <a:t>In addition, we find that communicative memory decays much faster for music and movies than for biographies (Fig. 5c), resulting in critical times that are relatively low for music, movies and papers (5-10 years, 5d); and much longer for biographies (15-30 years). For biographies, era dominated by communicative memory lasts longer than era dominated by cultural memory.</a:t>
            </a:r>
            <a:endParaRPr/>
          </a:p>
          <a:p>
            <a:pPr marL="0" indent="0">
              <a:buNone/>
            </a:pPr>
            <a:endParaRPr/>
          </a:p>
          <a:p>
            <a:pPr marL="0" indent="0">
              <a:buNone/>
            </a:pPr>
            <a:r>
              <a:rPr lang="en"/>
              <a:t>→ r is the rate of transfer from communicative to cultural memory</a:t>
            </a:r>
            <a:endParaRPr/>
          </a:p>
          <a:p>
            <a:pPr marL="0" indent="0">
              <a:buClr>
                <a:schemeClr val="dk1"/>
              </a:buClr>
              <a:buNone/>
            </a:pPr>
            <a:r>
              <a:rPr lang="en"/>
              <a:t>→ decay of communicative is p, decay of cultural is q</a:t>
            </a:r>
            <a:endParaRPr/>
          </a:p>
          <a:p>
            <a:pPr marL="0" indent="0">
              <a:buNone/>
            </a:pPr>
            <a:endParaRPr/>
          </a:p>
          <a:p>
            <a:pPr marL="0" indent="0">
              <a:buNone/>
            </a:pPr>
            <a:r>
              <a:rPr lang="en"/>
              <a:t>Fig. 5 | Model parameters described by equation (6) and for the same data deployed in Fig. 2. Each box corresponds to a model’s parameter and the colours represent the type of cultural product. The y axis for parameters q, r and p represents the change rate, measured in the number of citations over time (years). The y axis for tc represents the critical time and it is calculated by equation (7) and measured in years. The x axis represents the cultural domain analysed. Bars represent the standard deviation of the coefficient estimation (see Supplementary Tables 1–3). PRB, Physical Review B; PRD, Physical Review D; PRL, Physical Review Letters.</a:t>
            </a:r>
            <a:endParaRPr/>
          </a:p>
          <a:p>
            <a:pPr marL="0" indent="0">
              <a:buNone/>
            </a:pPr>
            <a:endParaRPr/>
          </a:p>
          <a:p>
            <a:pPr marL="0" indent="0">
              <a:buClr>
                <a:schemeClr val="dk1"/>
              </a:buClr>
              <a:buNone/>
            </a:pPr>
            <a:r>
              <a:rPr lang="en"/>
              <a:t>“Nevertheless, it is interesting to think about the mechanisms that could contribute to the reduction of communicative memory or the flattening of the biexponential function. For example, the level of coordinated consumption of cultural goods (for example, how much people like to go to the movies together) could modulate how much that cultural good is discussed, and hence, the size of the communicative bump. In addition, exogenous effects, such as the cancellation of a conference owing to the weather could reduce the communicative memory effects for the papers discussed in those conferences.”</a:t>
            </a:r>
            <a:endParaRPr/>
          </a:p>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85ec7cec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85ec7cec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985ec7cec_0_1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985ec7cec_0_1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9922128f2_0_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9922128f2_0_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9922128f2_1_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9922128f2_1_1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dirty="0"/>
              <a:t>-one reason re: differences in the collective memory: Western-Allied perspective dominating…. Education and mass media?</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9922128f2_1_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9922128f2_1_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9922128f2_1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9922128f2_1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-students enrolled in research methods, cog psych, &amp; intro psych</a:t>
            </a:r>
            <a:endParaRPr/>
          </a:p>
          <a:p>
            <a:pPr marL="0" indent="0">
              <a:buNone/>
            </a:pPr>
            <a:r>
              <a:rPr lang="en"/>
              <a:t>-2 groups: recalled exam either individually or collaboratively</a:t>
            </a:r>
            <a:endParaRPr/>
          </a:p>
          <a:p>
            <a:pPr marL="0" indent="0">
              <a:buNone/>
            </a:pPr>
            <a:r>
              <a:rPr lang="en"/>
              <a:t>-divided participants into groups according to who had initial negative, positive, or neutral emotional valence toward the exam</a:t>
            </a:r>
            <a:endParaRPr/>
          </a:p>
          <a:p>
            <a:pPr marL="0" indent="0">
              <a:buNone/>
            </a:pPr>
            <a:r>
              <a:rPr lang="en"/>
              <a:t>-groups were of triads</a:t>
            </a:r>
            <a:endParaRPr/>
          </a:p>
          <a:p>
            <a:pPr marL="0" indent="0">
              <a:buNone/>
            </a:pPr>
            <a:r>
              <a:rPr lang="en"/>
              <a:t>-measured emotional valence with Autobiographical Memory Questionnaire (change in valence after collaborative &amp; individual recall)</a:t>
            </a:r>
            <a:endParaRPr/>
          </a:p>
          <a:p>
            <a:pPr marL="0" indent="0">
              <a:buNone/>
            </a:pPr>
            <a:r>
              <a:rPr lang="en"/>
              <a:t>-Positive &amp; Negative Affective Schedule; Westside Test Anxiety Scale; Acceptance &amp; Action Questionnaire II</a:t>
            </a:r>
            <a:endParaRPr/>
          </a:p>
          <a:p>
            <a:pPr marL="0" indent="0">
              <a:buNone/>
            </a:pPr>
            <a:r>
              <a:rPr lang="en"/>
              <a:t>-Written narrative as the method of recall</a:t>
            </a:r>
            <a:endParaRPr/>
          </a:p>
          <a:p>
            <a:pPr marL="0" indent="0">
              <a:buNone/>
            </a:pPr>
            <a:r>
              <a:rPr lang="en"/>
              <a:t>-&gt; AMQ &amp; emotion questionnaires - initial recall - final recall - postexperimental valence question</a:t>
            </a:r>
            <a:endParaRPr/>
          </a:p>
          <a:p>
            <a:pPr marL="0" indent="0">
              <a:buNone/>
            </a:pPr>
            <a:endParaRPr/>
          </a:p>
          <a:p>
            <a:pPr marL="0" indent="0">
              <a:buNone/>
            </a:pPr>
            <a:r>
              <a:rPr lang="en"/>
              <a:t>-top part of bar figure: initial positive views of exam; bottom part: initial negative views of exam. Negative views faded ONLY for groups, while positive views faded for both (i.e., initial positivity bias, doesn’t really matter how you retrieve the memory)</a:t>
            </a:r>
            <a:endParaRPr/>
          </a:p>
          <a:p>
            <a:pPr marL="0" indent="0">
              <a:buNone/>
            </a:pPr>
            <a:endParaRPr/>
          </a:p>
          <a:p>
            <a:pPr marL="0" indent="0">
              <a:buNone/>
            </a:pPr>
            <a:r>
              <a:rPr lang="en"/>
              <a:t>-individual narratives, at initial recall, had more internal details than group narratives. No other differences. So what happens at final narratives?</a:t>
            </a:r>
            <a:endParaRPr/>
          </a:p>
          <a:p>
            <a:pPr marL="0" indent="0">
              <a:buNone/>
            </a:pPr>
            <a:r>
              <a:rPr lang="en"/>
              <a:t>-Prior recall as a group was associated with a more positive emotional tone in later recall than if you did it alone as an individual</a:t>
            </a:r>
            <a:endParaRPr/>
          </a:p>
          <a:p>
            <a:pPr marL="0" indent="0">
              <a:buNone/>
            </a:pPr>
            <a:r>
              <a:rPr lang="en"/>
              <a:t>-Final narratives also had more detail when they had collectively remembered the exam than when they were alone</a:t>
            </a:r>
            <a:endParaRPr/>
          </a:p>
          <a:p>
            <a:pPr marL="0" indent="0">
              <a:buNone/>
            </a:pPr>
            <a:r>
              <a:rPr lang="en"/>
              <a:t>-Finally, when assessed on details, members who had previously collaborated recalled more total shared details than those who hadn’t collaborated/collectively remembered the event</a:t>
            </a:r>
            <a:endParaRPr/>
          </a:p>
          <a:p>
            <a:pPr marL="0" indent="0">
              <a:buNone/>
            </a:pPr>
            <a:r>
              <a:rPr lang="en"/>
              <a:t>-so in some ways the colelctive memory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9922128f2_1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9922128f2_1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9922128f2_0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9922128f2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9922128f2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9922128f2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9922128f2_0_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9922128f2_0_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9922128f2_0_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9922128f2_0_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85ec7cec_0_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85ec7cec_0_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922128f2_0_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922128f2_0_2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85ec7cec_0_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85ec7cec_0_1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85ec7cec_0_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85ec7cec_0_1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985ec7cec_0_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985ec7cec_0_2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-Moses vs. Pharoah Akhenaten</a:t>
            </a:r>
            <a:endParaRPr/>
          </a:p>
          <a:p>
            <a:pPr marL="0" indent="0">
              <a:buNone/>
            </a:pPr>
            <a:r>
              <a:rPr lang="en"/>
              <a:t>-No historical evidence has been found for Moses’s existence, yet he’s been a part of our collective remembering in the Judaeo-Christian monotheistic tradition for ages</a:t>
            </a:r>
            <a:endParaRPr/>
          </a:p>
          <a:p>
            <a:pPr marL="0" indent="0">
              <a:buNone/>
            </a:pPr>
            <a:r>
              <a:rPr lang="en"/>
              <a:t>-Yet Pharoah Amenophis IV (Akhenaten) has been forgotten - his monuments were dismantled, name deleted from king-lists, but there is archaeological research of him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985ec7cec_0_3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985ec7cec_0_3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985ec7cec_0_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985ec7cec_0_2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465887" indent="-304121">
              <a:buChar char="▷"/>
            </a:pPr>
            <a:r>
              <a:rPr lang="en"/>
              <a:t>Lots of agreement on methodology, jargon, tools for individual, but less so for collective remembering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tinyurl.com/PSY102MinutePaperJune14"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22 (06/14/19): Collective Memory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151" name="Google Shape;151;p22"/>
          <p:cNvSpPr txBox="1">
            <a:spLocks noGrp="1"/>
          </p:cNvSpPr>
          <p:nvPr>
            <p:ph type="body" idx="1"/>
          </p:nvPr>
        </p:nvSpPr>
        <p:spPr>
          <a:xfrm>
            <a:off x="167268" y="1068800"/>
            <a:ext cx="4265082"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i="1" dirty="0"/>
              <a:t>In terms of percentage, what do you think was your home state’s contribution to the history of the United States?</a:t>
            </a:r>
            <a:endParaRPr sz="2400" i="1" dirty="0"/>
          </a:p>
          <a:p>
            <a:pPr marL="0" lvl="0" indent="0" algn="l" rtl="0">
              <a:spcBef>
                <a:spcPts val="600"/>
              </a:spcBef>
              <a:spcAft>
                <a:spcPts val="0"/>
              </a:spcAft>
              <a:buNone/>
            </a:pPr>
            <a:endParaRPr sz="2400" i="1" dirty="0"/>
          </a:p>
          <a:p>
            <a:pPr marL="0" lvl="0" indent="0" algn="l" rtl="0">
              <a:spcBef>
                <a:spcPts val="600"/>
              </a:spcBef>
              <a:spcAft>
                <a:spcPts val="0"/>
              </a:spcAft>
              <a:buNone/>
            </a:pPr>
            <a:r>
              <a:rPr lang="en" sz="2400" i="1" dirty="0"/>
              <a:t>Choose 10 random states, not including your home state. How much do you think they contributed to U.S. history? </a:t>
            </a:r>
            <a:endParaRPr sz="2400" i="1" dirty="0"/>
          </a:p>
        </p:txBody>
      </p:sp>
      <p:pic>
        <p:nvPicPr>
          <p:cNvPr id="152" name="Google Shape;152;p22"/>
          <p:cNvPicPr preferRelativeResize="0"/>
          <p:nvPr/>
        </p:nvPicPr>
        <p:blipFill>
          <a:blip r:embed="rId3">
            <a:alphaModFix/>
          </a:blip>
          <a:stretch>
            <a:fillRect/>
          </a:stretch>
        </p:blipFill>
        <p:spPr>
          <a:xfrm>
            <a:off x="4505100" y="1373603"/>
            <a:ext cx="4521501" cy="279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Debriefing</a:t>
            </a:r>
            <a:endParaRPr/>
          </a:p>
        </p:txBody>
      </p:sp>
      <p:sp>
        <p:nvSpPr>
          <p:cNvPr id="158" name="Google Shape;158;p23"/>
          <p:cNvSpPr txBox="1">
            <a:spLocks noGrp="1"/>
          </p:cNvSpPr>
          <p:nvPr>
            <p:ph type="body" idx="1"/>
          </p:nvPr>
        </p:nvSpPr>
        <p:spPr>
          <a:xfrm>
            <a:off x="384150" y="1373600"/>
            <a:ext cx="35853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Do your percentages add up to 100%?</a:t>
            </a:r>
            <a:endParaRPr sz="1800"/>
          </a:p>
          <a:p>
            <a:pPr marL="457200" lvl="0" indent="-342900" algn="l" rtl="0">
              <a:spcBef>
                <a:spcPts val="0"/>
              </a:spcBef>
              <a:spcAft>
                <a:spcPts val="0"/>
              </a:spcAft>
              <a:buSzPts val="1800"/>
              <a:buChar char="▷"/>
            </a:pPr>
            <a:r>
              <a:rPr lang="en" sz="1800"/>
              <a:t>How do your percentages for your state compare with the class average for the state?</a:t>
            </a:r>
            <a:endParaRPr sz="1800"/>
          </a:p>
          <a:p>
            <a:pPr marL="0" lvl="0" indent="0" algn="l" rtl="0">
              <a:spcBef>
                <a:spcPts val="600"/>
              </a:spcBef>
              <a:spcAft>
                <a:spcPts val="0"/>
              </a:spcAft>
              <a:buNone/>
            </a:pPr>
            <a:endParaRPr sz="1800"/>
          </a:p>
        </p:txBody>
      </p:sp>
      <p:pic>
        <p:nvPicPr>
          <p:cNvPr id="159" name="Google Shape;159;p23"/>
          <p:cNvPicPr preferRelativeResize="0"/>
          <p:nvPr/>
        </p:nvPicPr>
        <p:blipFill>
          <a:blip r:embed="rId3">
            <a:alphaModFix/>
          </a:blip>
          <a:stretch>
            <a:fillRect/>
          </a:stretch>
        </p:blipFill>
        <p:spPr>
          <a:xfrm>
            <a:off x="4303650" y="1063400"/>
            <a:ext cx="4762500" cy="36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How do you compare, re: home state?</a:t>
            </a:r>
            <a:endParaRPr sz="2400"/>
          </a:p>
        </p:txBody>
      </p:sp>
      <p:pic>
        <p:nvPicPr>
          <p:cNvPr id="165" name="Google Shape;165;p24"/>
          <p:cNvPicPr preferRelativeResize="0"/>
          <p:nvPr/>
        </p:nvPicPr>
        <p:blipFill>
          <a:blip r:embed="rId3">
            <a:alphaModFix/>
          </a:blip>
          <a:stretch>
            <a:fillRect/>
          </a:stretch>
        </p:blipFill>
        <p:spPr>
          <a:xfrm>
            <a:off x="2190750" y="1301138"/>
            <a:ext cx="4762500" cy="362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How did you rate other states compared to your own state?</a:t>
            </a:r>
            <a:endParaRPr sz="2400"/>
          </a:p>
        </p:txBody>
      </p:sp>
      <p:pic>
        <p:nvPicPr>
          <p:cNvPr id="171" name="Google Shape;171;p25"/>
          <p:cNvPicPr preferRelativeResize="0"/>
          <p:nvPr/>
        </p:nvPicPr>
        <p:blipFill>
          <a:blip r:embed="rId3">
            <a:alphaModFix/>
          </a:blip>
          <a:stretch>
            <a:fillRect/>
          </a:stretch>
        </p:blipFill>
        <p:spPr>
          <a:xfrm>
            <a:off x="2190750" y="1237138"/>
            <a:ext cx="4762500" cy="343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California… Texas...</a:t>
            </a:r>
            <a:endParaRPr/>
          </a:p>
        </p:txBody>
      </p:sp>
      <p:sp>
        <p:nvSpPr>
          <p:cNvPr id="177" name="Google Shape;177;p2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“We hypothesized in our preregistration that the original 13 colonies, Texas, and California would be the most narcissistic states. These predictions were based on the authors’ judgments, not on a theory. Nonetheless, both the resident ratings and the Narcissistic Indices suggest that, in general, those states are more narcissistic. The predicted states reported an average contribution of 26.13% (Mdn = 22.46%, 95% CI = [22.47%, 29.79%]), whereas the remaining states reported an average contribution of 14.73% (Mdn = 14.15%, 95% CI = [13.53%, 15.93%]), a statistically significant difference, t(17.48) = 6.32, p &lt; .001, d = 2.46.”</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Remember how collective memory is insensitive to change?</a:t>
            </a:r>
            <a:endParaRPr sz="2400"/>
          </a:p>
        </p:txBody>
      </p:sp>
      <p:sp>
        <p:nvSpPr>
          <p:cNvPr id="183" name="Google Shape;183;p2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“We hypothesized that we might be able to reduce the narcissistic bias by having subjects think about the breadth of U.S. history (via taking a history quiz and generating events from history) before answering the critical question. Contrary to our prediction, the history quiz did not influence the resident ratings. People who were primed with the history quiz showed practically identical ratings (18.38%, 95% CI = [17.35%, 19.41%]) as people not primed with the history quiz (18.10%, 95% CI = [17.09%, 19.11%]).”</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Why Narcissistic Bias in Memory?</a:t>
            </a:r>
            <a:endParaRPr sz="3000"/>
          </a:p>
        </p:txBody>
      </p:sp>
      <p:sp>
        <p:nvSpPr>
          <p:cNvPr id="189" name="Google Shape;189;p28"/>
          <p:cNvSpPr txBox="1">
            <a:spLocks noGrp="1"/>
          </p:cNvSpPr>
          <p:nvPr>
            <p:ph type="body" idx="1"/>
          </p:nvPr>
        </p:nvSpPr>
        <p:spPr>
          <a:xfrm>
            <a:off x="893700" y="1373600"/>
            <a:ext cx="76860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Ego protection, in-group affection, or myside bias</a:t>
            </a:r>
            <a:endParaRPr sz="2400"/>
          </a:p>
          <a:p>
            <a:pPr marL="457200" lvl="0" indent="-381000" algn="l" rtl="0">
              <a:spcBef>
                <a:spcPts val="0"/>
              </a:spcBef>
              <a:spcAft>
                <a:spcPts val="0"/>
              </a:spcAft>
              <a:buSzPts val="2400"/>
              <a:buChar char="▷"/>
            </a:pPr>
            <a:r>
              <a:rPr lang="en" sz="2400"/>
              <a:t>Availability heuristic</a:t>
            </a:r>
            <a:endParaRPr sz="2400"/>
          </a:p>
          <a:p>
            <a:pPr marL="457200" lvl="0" indent="-381000" algn="l" rtl="0">
              <a:spcBef>
                <a:spcPts val="0"/>
              </a:spcBef>
              <a:spcAft>
                <a:spcPts val="0"/>
              </a:spcAft>
              <a:buSzPts val="2400"/>
              <a:buChar char="▷"/>
            </a:pPr>
            <a:r>
              <a:rPr lang="en" sz="2400"/>
              <a:t>Poor probabilistic reasoning.</a:t>
            </a:r>
            <a:endParaRPr sz="2400"/>
          </a:p>
          <a:p>
            <a:pPr marL="457200" lvl="0" indent="-381000" algn="l" rtl="0">
              <a:spcBef>
                <a:spcPts val="0"/>
              </a:spcBef>
              <a:spcAft>
                <a:spcPts val="0"/>
              </a:spcAft>
              <a:buSzPts val="2400"/>
              <a:buChar char="▷"/>
            </a:pPr>
            <a:r>
              <a:rPr lang="en" sz="2400"/>
              <a:t>People tend to overestimate small quantities.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Factors also impacting collective memory (Candia et al., 2019)</a:t>
            </a:r>
            <a:endParaRPr sz="3000"/>
          </a:p>
        </p:txBody>
      </p:sp>
      <p:sp>
        <p:nvSpPr>
          <p:cNvPr id="195" name="Google Shape;195;p2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Familiarity </a:t>
            </a:r>
            <a:endParaRPr/>
          </a:p>
          <a:p>
            <a:pPr marL="914400" lvl="1" indent="-381000" algn="l" rtl="0">
              <a:spcBef>
                <a:spcPts val="0"/>
              </a:spcBef>
              <a:spcAft>
                <a:spcPts val="0"/>
              </a:spcAft>
              <a:buSzPts val="2400"/>
              <a:buChar char="○"/>
            </a:pPr>
            <a:r>
              <a:rPr lang="en"/>
              <a:t>Alexander Hamilton identified as U.S. president (Roediger &amp; DeSoto, 2016)</a:t>
            </a:r>
            <a:endParaRPr/>
          </a:p>
          <a:p>
            <a:pPr marL="457200" lvl="0" indent="-419100" algn="l" rtl="0">
              <a:spcBef>
                <a:spcPts val="0"/>
              </a:spcBef>
              <a:spcAft>
                <a:spcPts val="0"/>
              </a:spcAft>
              <a:buSzPts val="3000"/>
              <a:buChar char="▷"/>
            </a:pPr>
            <a:r>
              <a:rPr lang="en"/>
              <a:t>Narrative templates</a:t>
            </a:r>
            <a:endParaRPr/>
          </a:p>
          <a:p>
            <a:pPr marL="914400" lvl="1" indent="-381000" algn="l" rtl="0">
              <a:spcBef>
                <a:spcPts val="0"/>
              </a:spcBef>
              <a:spcAft>
                <a:spcPts val="0"/>
              </a:spcAft>
              <a:buSzPts val="2400"/>
              <a:buChar char="○"/>
            </a:pPr>
            <a:r>
              <a:rPr lang="en"/>
              <a:t>Russian exceptionalism (cc: Abel)</a:t>
            </a:r>
            <a:endParaRPr/>
          </a:p>
          <a:p>
            <a:pPr marL="457200" lvl="0" indent="-419100" algn="l" rtl="0">
              <a:spcBef>
                <a:spcPts val="0"/>
              </a:spcBef>
              <a:spcAft>
                <a:spcPts val="0"/>
              </a:spcAft>
              <a:buSzPts val="3000"/>
              <a:buChar char="▷"/>
            </a:pPr>
            <a:r>
              <a:rPr lang="en"/>
              <a:t>Cultural cues</a:t>
            </a:r>
            <a:endParaRPr/>
          </a:p>
          <a:p>
            <a:pPr marL="914400" lvl="1" indent="-381000" algn="l" rtl="0">
              <a:spcBef>
                <a:spcPts val="0"/>
              </a:spcBef>
              <a:spcAft>
                <a:spcPts val="0"/>
              </a:spcAft>
              <a:buSzPts val="2400"/>
              <a:buChar char="○"/>
            </a:pPr>
            <a:r>
              <a:rPr lang="en"/>
              <a:t>Repetitive children songs</a:t>
            </a:r>
            <a:endParaRPr/>
          </a:p>
          <a:p>
            <a:pPr marL="914400" lvl="1" indent="-381000" algn="l" rtl="0">
              <a:spcBef>
                <a:spcPts val="0"/>
              </a:spcBef>
              <a:spcAft>
                <a:spcPts val="0"/>
              </a:spcAft>
              <a:buSzPts val="2400"/>
              <a:buChar char="○"/>
            </a:pPr>
            <a:r>
              <a:rPr lang="en"/>
              <a:t>Count-out rhymes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Candia et al. (2019): The universal decay of collective memory &amp; attention</a:t>
            </a:r>
            <a:endParaRPr sz="2400"/>
          </a:p>
        </p:txBody>
      </p:sp>
      <p:sp>
        <p:nvSpPr>
          <p:cNvPr id="201" name="Google Shape;201;p30"/>
          <p:cNvSpPr txBox="1">
            <a:spLocks noGrp="1"/>
          </p:cNvSpPr>
          <p:nvPr>
            <p:ph type="body" idx="1"/>
          </p:nvPr>
        </p:nvSpPr>
        <p:spPr>
          <a:xfrm>
            <a:off x="893700" y="1373600"/>
            <a:ext cx="74190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You read two SciComm pieces covering this article (Stix, 2018; Cummins, 2018)</a:t>
            </a:r>
            <a:endParaRPr/>
          </a:p>
          <a:p>
            <a:pPr marL="914400" lvl="1" indent="-381000" algn="l" rtl="0">
              <a:spcBef>
                <a:spcPts val="0"/>
              </a:spcBef>
              <a:spcAft>
                <a:spcPts val="0"/>
              </a:spcAft>
              <a:buSzPts val="2400"/>
              <a:buChar char="○"/>
            </a:pPr>
            <a:r>
              <a:rPr lang="en"/>
              <a:t>What do you think Candia et al. (2019) shows?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893700" y="206003"/>
            <a:ext cx="6462600" cy="108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Why do some things stay in our cultural mindset longer?</a:t>
            </a:r>
            <a:endParaRPr sz="3000"/>
          </a:p>
          <a:p>
            <a:pPr marL="0" lvl="0" indent="0" algn="l" rtl="0">
              <a:spcBef>
                <a:spcPts val="0"/>
              </a:spcBef>
              <a:spcAft>
                <a:spcPts val="0"/>
              </a:spcAft>
              <a:buNone/>
            </a:pPr>
            <a:r>
              <a:rPr lang="en" sz="1400"/>
              <a:t>Also: another use of social media for research (i.e., Youtube views)</a:t>
            </a:r>
            <a:endParaRPr sz="1400"/>
          </a:p>
        </p:txBody>
      </p:sp>
      <p:pic>
        <p:nvPicPr>
          <p:cNvPr id="207" name="Google Shape;207;p31"/>
          <p:cNvPicPr preferRelativeResize="0"/>
          <p:nvPr/>
        </p:nvPicPr>
        <p:blipFill>
          <a:blip r:embed="rId3">
            <a:alphaModFix/>
          </a:blip>
          <a:stretch>
            <a:fillRect/>
          </a:stretch>
        </p:blipFill>
        <p:spPr>
          <a:xfrm>
            <a:off x="3257700" y="1226463"/>
            <a:ext cx="5736134" cy="3775313"/>
          </a:xfrm>
          <a:prstGeom prst="rect">
            <a:avLst/>
          </a:prstGeom>
          <a:noFill/>
          <a:ln>
            <a:noFill/>
          </a:ln>
        </p:spPr>
      </p:pic>
      <p:pic>
        <p:nvPicPr>
          <p:cNvPr id="208" name="Google Shape;208;p31"/>
          <p:cNvPicPr preferRelativeResize="0"/>
          <p:nvPr/>
        </p:nvPicPr>
        <p:blipFill>
          <a:blip r:embed="rId4">
            <a:alphaModFix/>
          </a:blip>
          <a:stretch>
            <a:fillRect/>
          </a:stretch>
        </p:blipFill>
        <p:spPr>
          <a:xfrm>
            <a:off x="304800" y="1631963"/>
            <a:ext cx="2952900" cy="26113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600"/>
            <a:ext cx="74451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What do you think the main points of the collective memory article not covered were, based on the two science news papers? How effective was the science video used?</a:t>
            </a:r>
            <a:endParaRPr sz="1400"/>
          </a:p>
          <a:p>
            <a:pPr marL="457200" lvl="0" indent="-317500" algn="l" rtl="0">
              <a:spcBef>
                <a:spcPts val="0"/>
              </a:spcBef>
              <a:spcAft>
                <a:spcPts val="0"/>
              </a:spcAft>
              <a:buSzPts val="1400"/>
              <a:buAutoNum type="arabicPeriod"/>
            </a:pPr>
            <a:r>
              <a:rPr lang="en" sz="1400" b="1"/>
              <a:t>LO2: Define, identify, and apply previous constructs that we have discussed in class</a:t>
            </a:r>
            <a:endParaRPr sz="1400" b="1"/>
          </a:p>
          <a:p>
            <a:pPr marL="914400" lvl="1" indent="-317500" algn="l" rtl="0">
              <a:spcBef>
                <a:spcPts val="0"/>
              </a:spcBef>
              <a:spcAft>
                <a:spcPts val="0"/>
              </a:spcAft>
              <a:buSzPts val="1400"/>
              <a:buChar char="○"/>
            </a:pPr>
            <a:r>
              <a:rPr lang="en" sz="1400"/>
              <a:t>Quiz on material covered since the last class quiz: short answers &amp; multiple choice</a:t>
            </a:r>
            <a:endParaRPr sz="1400"/>
          </a:p>
          <a:p>
            <a:pPr marL="457200" lvl="0" indent="-317500" algn="l" rtl="0">
              <a:spcBef>
                <a:spcPts val="0"/>
              </a:spcBef>
              <a:spcAft>
                <a:spcPts val="0"/>
              </a:spcAft>
              <a:buSzPts val="1400"/>
              <a:buAutoNum type="arabicPeriod"/>
            </a:pPr>
            <a:r>
              <a:rPr lang="en" sz="1400" b="1"/>
              <a:t>LO3: Describe the basic principles thought to underlie collective memory.</a:t>
            </a:r>
            <a:endParaRPr sz="1400" b="1"/>
          </a:p>
          <a:p>
            <a:pPr marL="914400" lvl="1" indent="-317500" algn="l" rtl="0">
              <a:spcBef>
                <a:spcPts val="0"/>
              </a:spcBef>
              <a:spcAft>
                <a:spcPts val="0"/>
              </a:spcAft>
              <a:buSzPts val="1400"/>
              <a:buChar char="○"/>
            </a:pPr>
            <a:r>
              <a:rPr lang="en" sz="1400"/>
              <a:t>Demo on collective memory (collective narcissism paper, plus paper not discussed); where does collective memory sit in the hierarchy of memory systems?</a:t>
            </a:r>
            <a:endParaRPr sz="1400"/>
          </a:p>
          <a:p>
            <a:pPr marL="914400" lvl="1" indent="-317500" algn="l" rtl="0">
              <a:spcBef>
                <a:spcPts val="0"/>
              </a:spcBef>
              <a:spcAft>
                <a:spcPts val="0"/>
              </a:spcAft>
              <a:buSzPts val="1400"/>
              <a:buChar char="○"/>
            </a:pPr>
            <a:r>
              <a:rPr lang="en" sz="1400"/>
              <a:t>Putting it all together, if memories close together in time are segmented together and if social media can be used to study the spread of fake news, how we can study fundamental principles of memory from history?</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A thought probe: does our class agree on what constitutes U.S. identity?</a:t>
            </a:r>
            <a:endParaRPr sz="2400"/>
          </a:p>
        </p:txBody>
      </p:sp>
      <p:sp>
        <p:nvSpPr>
          <p:cNvPr id="214" name="Google Shape;214;p32"/>
          <p:cNvSpPr txBox="1">
            <a:spLocks noGrp="1"/>
          </p:cNvSpPr>
          <p:nvPr>
            <p:ph type="body" idx="1"/>
          </p:nvPr>
        </p:nvSpPr>
        <p:spPr>
          <a:xfrm>
            <a:off x="893700" y="1373588"/>
            <a:ext cx="6644524"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Name what you would consider the top 10 “core events” from U.S. history from the past 20 years. Basically, in your lifetime, what do you think are the important events in U.S. history?</a:t>
            </a:r>
            <a:endParaRPr sz="2400" dirty="0"/>
          </a:p>
          <a:p>
            <a:pPr marL="0" lvl="0" indent="0" algn="l" rtl="0">
              <a:spcBef>
                <a:spcPts val="600"/>
              </a:spcBef>
              <a:spcAft>
                <a:spcPts val="0"/>
              </a:spcAft>
              <a:buNone/>
            </a:pPr>
            <a:endParaRPr sz="2400" dirty="0"/>
          </a:p>
          <a:p>
            <a:pPr marL="0" lvl="0" indent="0" algn="l" rtl="0">
              <a:spcBef>
                <a:spcPts val="600"/>
              </a:spcBef>
              <a:spcAft>
                <a:spcPts val="0"/>
              </a:spcAft>
              <a:buNone/>
            </a:pPr>
            <a:r>
              <a:rPr lang="en" sz="2400" dirty="0"/>
              <a:t>Take 5 min to write them down, and we’ll then write some together on the board to see % agreement.</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Abel et al. (2019): Collective memory of WWII</a:t>
            </a:r>
            <a:endParaRPr sz="2400"/>
          </a:p>
        </p:txBody>
      </p:sp>
      <p:pic>
        <p:nvPicPr>
          <p:cNvPr id="220" name="Google Shape;220;p33"/>
          <p:cNvPicPr preferRelativeResize="0"/>
          <p:nvPr/>
        </p:nvPicPr>
        <p:blipFill>
          <a:blip r:embed="rId3">
            <a:alphaModFix/>
          </a:blip>
          <a:stretch>
            <a:fillRect/>
          </a:stretch>
        </p:blipFill>
        <p:spPr>
          <a:xfrm>
            <a:off x="2789150" y="1225574"/>
            <a:ext cx="6217174" cy="3385750"/>
          </a:xfrm>
          <a:prstGeom prst="rect">
            <a:avLst/>
          </a:prstGeom>
          <a:noFill/>
          <a:ln>
            <a:noFill/>
          </a:ln>
        </p:spPr>
      </p:pic>
      <p:pic>
        <p:nvPicPr>
          <p:cNvPr id="221" name="Google Shape;221;p33"/>
          <p:cNvPicPr preferRelativeResize="0"/>
          <p:nvPr/>
        </p:nvPicPr>
        <p:blipFill>
          <a:blip r:embed="rId4">
            <a:alphaModFix/>
          </a:blip>
          <a:stretch>
            <a:fillRect/>
          </a:stretch>
        </p:blipFill>
        <p:spPr>
          <a:xfrm>
            <a:off x="-3" y="1439947"/>
            <a:ext cx="2952200" cy="226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Collective Memory - Identity</a:t>
            </a:r>
            <a:endParaRPr/>
          </a:p>
        </p:txBody>
      </p:sp>
      <p:sp>
        <p:nvSpPr>
          <p:cNvPr id="227" name="Google Shape;227;p3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“Whereas 57% of French citizens surveyed directly after the war in 1945 credited the Soviet Union with having contributed the most to the Nazis’ defeat, more recent polls show that 54% of respondents now credit the USA with having contributed most.”</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So far, you’ve seen how collective memory can be compared against collective remembering, and collective remembering against history. What about the individual level?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577700" y="206000"/>
            <a:ext cx="4665600" cy="13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Maswood et al. (2019): collectively remembering an exam makes the memory more positive &amp; externally focused</a:t>
            </a:r>
            <a:endParaRPr sz="2400"/>
          </a:p>
        </p:txBody>
      </p:sp>
      <p:pic>
        <p:nvPicPr>
          <p:cNvPr id="238" name="Google Shape;238;p36"/>
          <p:cNvPicPr preferRelativeResize="0"/>
          <p:nvPr/>
        </p:nvPicPr>
        <p:blipFill>
          <a:blip r:embed="rId3">
            <a:alphaModFix/>
          </a:blip>
          <a:stretch>
            <a:fillRect/>
          </a:stretch>
        </p:blipFill>
        <p:spPr>
          <a:xfrm>
            <a:off x="1267375" y="1512003"/>
            <a:ext cx="2760459" cy="3539797"/>
          </a:xfrm>
          <a:prstGeom prst="rect">
            <a:avLst/>
          </a:prstGeom>
          <a:noFill/>
          <a:ln>
            <a:noFill/>
          </a:ln>
        </p:spPr>
      </p:pic>
      <p:pic>
        <p:nvPicPr>
          <p:cNvPr id="239" name="Google Shape;239;p36"/>
          <p:cNvPicPr preferRelativeResize="0"/>
          <p:nvPr/>
        </p:nvPicPr>
        <p:blipFill>
          <a:blip r:embed="rId4">
            <a:alphaModFix/>
          </a:blip>
          <a:stretch>
            <a:fillRect/>
          </a:stretch>
        </p:blipFill>
        <p:spPr>
          <a:xfrm>
            <a:off x="5334059" y="206003"/>
            <a:ext cx="3524250" cy="2228850"/>
          </a:xfrm>
          <a:prstGeom prst="rect">
            <a:avLst/>
          </a:prstGeom>
          <a:noFill/>
          <a:ln>
            <a:noFill/>
          </a:ln>
        </p:spPr>
      </p:pic>
      <p:pic>
        <p:nvPicPr>
          <p:cNvPr id="240" name="Google Shape;240;p36"/>
          <p:cNvPicPr preferRelativeResize="0"/>
          <p:nvPr/>
        </p:nvPicPr>
        <p:blipFill>
          <a:blip r:embed="rId5">
            <a:alphaModFix/>
          </a:blip>
          <a:stretch>
            <a:fillRect/>
          </a:stretch>
        </p:blipFill>
        <p:spPr>
          <a:xfrm>
            <a:off x="4848546" y="2571753"/>
            <a:ext cx="4179510" cy="24038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Quiz time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251" name="Google Shape;251;p38"/>
          <p:cNvSpPr txBox="1">
            <a:spLocks noGrp="1"/>
          </p:cNvSpPr>
          <p:nvPr>
            <p:ph type="body" idx="1"/>
          </p:nvPr>
        </p:nvSpPr>
        <p:spPr>
          <a:xfrm>
            <a:off x="893700" y="1373600"/>
            <a:ext cx="74451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dirty="0"/>
              <a:t>LO1: Continue to build a supportive classroom culture &amp; discuss science communication.</a:t>
            </a:r>
            <a:endParaRPr sz="1400" b="1" dirty="0"/>
          </a:p>
          <a:p>
            <a:pPr marL="914400" lvl="1" indent="-317500" algn="l" rtl="0">
              <a:spcBef>
                <a:spcPts val="0"/>
              </a:spcBef>
              <a:spcAft>
                <a:spcPts val="0"/>
              </a:spcAft>
              <a:buSzPts val="1400"/>
              <a:buChar char="○"/>
            </a:pPr>
            <a:r>
              <a:rPr lang="en" sz="1400" dirty="0"/>
              <a:t>What do you think the main points of the collective memory article not covered were, based on the two science news papers? How effective was the science video used?</a:t>
            </a:r>
            <a:endParaRPr sz="1400" dirty="0"/>
          </a:p>
          <a:p>
            <a:pPr marL="457200" lvl="0" indent="-317500" algn="l" rtl="0">
              <a:spcBef>
                <a:spcPts val="0"/>
              </a:spcBef>
              <a:spcAft>
                <a:spcPts val="0"/>
              </a:spcAft>
              <a:buSzPts val="1400"/>
              <a:buAutoNum type="arabicPeriod"/>
            </a:pPr>
            <a:r>
              <a:rPr lang="en" sz="1400" b="1" dirty="0"/>
              <a:t>LO2: Define, identify, and apply previous constructs that we have discussed in class</a:t>
            </a:r>
            <a:endParaRPr sz="1400" b="1" dirty="0"/>
          </a:p>
          <a:p>
            <a:pPr marL="914400" lvl="1" indent="-317500" algn="l" rtl="0">
              <a:spcBef>
                <a:spcPts val="0"/>
              </a:spcBef>
              <a:spcAft>
                <a:spcPts val="0"/>
              </a:spcAft>
              <a:buSzPts val="1400"/>
              <a:buChar char="○"/>
            </a:pPr>
            <a:r>
              <a:rPr lang="en" sz="1400" dirty="0"/>
              <a:t>Quiz on material covered since the last class quiz: short answers &amp; multiple choice</a:t>
            </a:r>
            <a:endParaRPr sz="1400" dirty="0"/>
          </a:p>
          <a:p>
            <a:pPr marL="457200" lvl="0" indent="-317500" algn="l" rtl="0">
              <a:spcBef>
                <a:spcPts val="0"/>
              </a:spcBef>
              <a:spcAft>
                <a:spcPts val="0"/>
              </a:spcAft>
              <a:buSzPts val="1400"/>
              <a:buAutoNum type="arabicPeriod"/>
            </a:pPr>
            <a:r>
              <a:rPr lang="en" sz="1400" b="1" dirty="0"/>
              <a:t>LO3: Describe the basic principles thought to underlie collective memory.</a:t>
            </a:r>
            <a:endParaRPr sz="1400" b="1" dirty="0"/>
          </a:p>
          <a:p>
            <a:pPr marL="914400" lvl="1" indent="-317500" algn="l" rtl="0">
              <a:spcBef>
                <a:spcPts val="0"/>
              </a:spcBef>
              <a:spcAft>
                <a:spcPts val="0"/>
              </a:spcAft>
              <a:buSzPts val="1400"/>
              <a:buChar char="○"/>
            </a:pPr>
            <a:r>
              <a:rPr lang="en" sz="1400" dirty="0"/>
              <a:t>Demo on collective memory (collective narcissism paper, plus paper not discussed); where does collective memory sit in the hierarchy of memory systems?</a:t>
            </a:r>
            <a:endParaRPr sz="1400" dirty="0"/>
          </a:p>
          <a:p>
            <a:pPr marL="914400" lvl="1" indent="-317500" algn="l" rtl="0">
              <a:spcBef>
                <a:spcPts val="0"/>
              </a:spcBef>
              <a:spcAft>
                <a:spcPts val="0"/>
              </a:spcAft>
              <a:buSzPts val="1400"/>
              <a:buChar char="○"/>
            </a:pPr>
            <a:r>
              <a:rPr lang="en" sz="1400" dirty="0"/>
              <a:t>Putting it all together, if memories close together in time are segmented together and if social media can be used to study the spread of fake news, how we can study fundamental principles of memory from history?</a:t>
            </a:r>
            <a:endParaRPr sz="1400" dirty="0"/>
          </a:p>
          <a:p>
            <a:pPr marL="0" lvl="0" indent="0" algn="l" rtl="0">
              <a:spcBef>
                <a:spcPts val="600"/>
              </a:spcBef>
              <a:spcAft>
                <a:spcPts val="0"/>
              </a:spcAft>
              <a:buNone/>
            </a:pPr>
            <a:endParaRPr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257" name="Google Shape;257;p39"/>
          <p:cNvSpPr txBox="1">
            <a:spLocks noGrp="1"/>
          </p:cNvSpPr>
          <p:nvPr>
            <p:ph type="body" idx="1"/>
          </p:nvPr>
        </p:nvSpPr>
        <p:spPr>
          <a:xfrm>
            <a:off x="280700" y="1373600"/>
            <a:ext cx="8542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https://tinyurl.com/PSY102MinutePaperJune14</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263" name="Google Shape;263;p40"/>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questions</a:t>
            </a:r>
            <a:endParaRPr/>
          </a:p>
        </p:txBody>
      </p:sp>
      <p:sp>
        <p:nvSpPr>
          <p:cNvPr id="269" name="Google Shape;269;p4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How is collective memory distinct from collective remembering, history, and individualistic perspectives on memory?</a:t>
            </a:r>
            <a:endParaRPr sz="1800"/>
          </a:p>
          <a:p>
            <a:pPr marL="457200" lvl="0" indent="-342900" algn="l" rtl="0">
              <a:spcBef>
                <a:spcPts val="0"/>
              </a:spcBef>
              <a:spcAft>
                <a:spcPts val="0"/>
              </a:spcAft>
              <a:buSzPts val="1800"/>
              <a:buChar char="▷"/>
            </a:pPr>
            <a:r>
              <a:rPr lang="en" sz="1800"/>
              <a:t>What are open questions within collective memory? Why do some things fade faster from our mindset than others?</a:t>
            </a:r>
            <a:endParaRPr sz="1800"/>
          </a:p>
          <a:p>
            <a:pPr marL="457200" lvl="0" indent="-342900" algn="l" rtl="0">
              <a:spcBef>
                <a:spcPts val="0"/>
              </a:spcBef>
              <a:spcAft>
                <a:spcPts val="0"/>
              </a:spcAft>
              <a:buSzPts val="1800"/>
              <a:buChar char="▷"/>
            </a:pPr>
            <a:r>
              <a:rPr lang="en" sz="1800"/>
              <a:t>What do you think collective memory can tell us about memory generally? Why focus on collective memory?</a:t>
            </a:r>
            <a:endParaRPr sz="1800"/>
          </a:p>
          <a:p>
            <a:pPr marL="457200" lvl="0" indent="-342900" algn="l" rtl="0">
              <a:spcBef>
                <a:spcPts val="0"/>
              </a:spcBef>
              <a:spcAft>
                <a:spcPts val="0"/>
              </a:spcAft>
              <a:buSzPts val="1800"/>
              <a:buChar char="▷"/>
            </a:pPr>
            <a:r>
              <a:rPr lang="en" sz="1800"/>
              <a:t>What does each study we went over suggest about collective memory?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Monday’s Work</a:t>
            </a:r>
            <a:endParaRPr/>
          </a:p>
        </p:txBody>
      </p:sp>
      <p:sp>
        <p:nvSpPr>
          <p:cNvPr id="104" name="Google Shape;104;p1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Outline of your SciSummary piece</a:t>
            </a:r>
            <a:endParaRPr sz="2400"/>
          </a:p>
          <a:p>
            <a:pPr marL="457200" lvl="0" indent="-381000" algn="l" rtl="0">
              <a:spcBef>
                <a:spcPts val="0"/>
              </a:spcBef>
              <a:spcAft>
                <a:spcPts val="0"/>
              </a:spcAft>
              <a:buSzPts val="2400"/>
              <a:buChar char="▷"/>
            </a:pPr>
            <a:r>
              <a:rPr lang="en" sz="2400"/>
              <a:t>Podcast: Creativity with Constraints</a:t>
            </a:r>
            <a:endParaRPr sz="2400"/>
          </a:p>
          <a:p>
            <a:pPr marL="457200" lvl="0" indent="-381000" algn="l" rtl="0">
              <a:spcBef>
                <a:spcPts val="0"/>
              </a:spcBef>
              <a:spcAft>
                <a:spcPts val="0"/>
              </a:spcAft>
              <a:buSzPts val="2400"/>
              <a:buChar char="▷"/>
            </a:pPr>
            <a:r>
              <a:rPr lang="en" sz="2400"/>
              <a:t>I removed most things from Monday so you could think about doing work ahead of time</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Monday’s general theme: </a:t>
            </a:r>
            <a:r>
              <a:rPr lang="en" sz="2400" i="1"/>
              <a:t>how do we solve problems, and how might creativity facilitate our problem-solving?</a:t>
            </a:r>
            <a:endParaRPr sz="24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themes</a:t>
            </a:r>
            <a:endParaRPr/>
          </a:p>
        </p:txBody>
      </p:sp>
      <p:sp>
        <p:nvSpPr>
          <p:cNvPr id="110" name="Google Shape;110;p16"/>
          <p:cNvSpPr txBox="1">
            <a:spLocks noGrp="1"/>
          </p:cNvSpPr>
          <p:nvPr>
            <p:ph type="body" idx="1"/>
          </p:nvPr>
        </p:nvSpPr>
        <p:spPr>
          <a:xfrm>
            <a:off x="893700" y="1373600"/>
            <a:ext cx="67629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What can collective memory tell us?</a:t>
            </a:r>
            <a:endParaRPr/>
          </a:p>
          <a:p>
            <a:pPr marL="457200" lvl="0" indent="-419100" algn="l" rtl="0">
              <a:spcBef>
                <a:spcPts val="0"/>
              </a:spcBef>
              <a:spcAft>
                <a:spcPts val="0"/>
              </a:spcAft>
              <a:buSzPts val="3000"/>
              <a:buChar char="▷"/>
            </a:pPr>
            <a:r>
              <a:rPr lang="en"/>
              <a:t>Why do we remember some core events and cultural products more than others?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Wertsch &amp; Roediger (2008): Conceptual foundations of collective memory</a:t>
            </a:r>
            <a:endParaRPr sz="2400"/>
          </a:p>
        </p:txBody>
      </p:sp>
      <p:sp>
        <p:nvSpPr>
          <p:cNvPr id="116" name="Google Shape;116;p17"/>
          <p:cNvSpPr txBox="1">
            <a:spLocks noGrp="1"/>
          </p:cNvSpPr>
          <p:nvPr>
            <p:ph type="body" idx="1"/>
          </p:nvPr>
        </p:nvSpPr>
        <p:spPr>
          <a:xfrm>
            <a:off x="893700" y="1373600"/>
            <a:ext cx="7489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Collective memory is hard to define</a:t>
            </a:r>
            <a:endParaRPr sz="2400"/>
          </a:p>
          <a:p>
            <a:pPr marL="457200" lvl="0" indent="-381000" algn="l" rtl="0">
              <a:spcBef>
                <a:spcPts val="0"/>
              </a:spcBef>
              <a:spcAft>
                <a:spcPts val="0"/>
              </a:spcAft>
              <a:buSzPts val="2400"/>
              <a:buChar char="▷"/>
            </a:pPr>
            <a:r>
              <a:rPr lang="en" sz="2400"/>
              <a:t>Instead of a single, neat definition, focus on the conceptual oppositions</a:t>
            </a:r>
            <a:endParaRPr sz="2400"/>
          </a:p>
          <a:p>
            <a:pPr marL="914400" lvl="1" indent="-381000" algn="l" rtl="0">
              <a:spcBef>
                <a:spcPts val="0"/>
              </a:spcBef>
              <a:spcAft>
                <a:spcPts val="0"/>
              </a:spcAft>
              <a:buSzPts val="2400"/>
              <a:buChar char="○"/>
            </a:pPr>
            <a:r>
              <a:rPr lang="en"/>
              <a:t>Collective memory vs. collective remembering</a:t>
            </a:r>
            <a:endParaRPr/>
          </a:p>
          <a:p>
            <a:pPr marL="914400" lvl="1" indent="-381000" algn="l" rtl="0">
              <a:spcBef>
                <a:spcPts val="0"/>
              </a:spcBef>
              <a:spcAft>
                <a:spcPts val="0"/>
              </a:spcAft>
              <a:buSzPts val="2400"/>
              <a:buChar char="○"/>
            </a:pPr>
            <a:r>
              <a:rPr lang="en"/>
              <a:t>History vs. collective remembering</a:t>
            </a:r>
            <a:endParaRPr/>
          </a:p>
          <a:p>
            <a:pPr marL="914400" lvl="1" indent="-381000" algn="l" rtl="0">
              <a:spcBef>
                <a:spcPts val="0"/>
              </a:spcBef>
              <a:spcAft>
                <a:spcPts val="0"/>
              </a:spcAft>
              <a:buSzPts val="2400"/>
              <a:buChar char="○"/>
            </a:pPr>
            <a:r>
              <a:rPr lang="en"/>
              <a:t>Individual versus collective remembering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Collective memory vs. collective remembering</a:t>
            </a:r>
            <a:endParaRPr sz="3000"/>
          </a:p>
        </p:txBody>
      </p:sp>
      <p:sp>
        <p:nvSpPr>
          <p:cNvPr id="122" name="Google Shape;122;p18"/>
          <p:cNvSpPr txBox="1">
            <a:spLocks noGrp="1"/>
          </p:cNvSpPr>
          <p:nvPr>
            <p:ph type="body" idx="1"/>
          </p:nvPr>
        </p:nvSpPr>
        <p:spPr>
          <a:xfrm>
            <a:off x="893700" y="1373600"/>
            <a:ext cx="6942900" cy="3288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Collective remembering: repeated reconstruction of representations of the past</a:t>
            </a:r>
            <a:endParaRPr sz="1800"/>
          </a:p>
          <a:p>
            <a:pPr marL="914400" lvl="1" indent="-342900" algn="l" rtl="0">
              <a:spcBef>
                <a:spcPts val="0"/>
              </a:spcBef>
              <a:spcAft>
                <a:spcPts val="0"/>
              </a:spcAft>
              <a:buSzPts val="1800"/>
              <a:buChar char="○"/>
            </a:pPr>
            <a:r>
              <a:rPr lang="en" sz="1800"/>
              <a:t>Would give more emphasis to social &amp; political contestation</a:t>
            </a:r>
            <a:endParaRPr sz="1800"/>
          </a:p>
          <a:p>
            <a:pPr marL="914400" lvl="1" indent="-342900" algn="l" rtl="0">
              <a:spcBef>
                <a:spcPts val="0"/>
              </a:spcBef>
              <a:spcAft>
                <a:spcPts val="0"/>
              </a:spcAft>
              <a:buSzPts val="1800"/>
              <a:buChar char="○"/>
            </a:pPr>
            <a:r>
              <a:rPr lang="en" sz="1800"/>
              <a:t>Family discussions, museums, monuments, memorials, textbooks, holidays, etc.</a:t>
            </a:r>
            <a:endParaRPr sz="1800"/>
          </a:p>
          <a:p>
            <a:pPr marL="914400" lvl="1" indent="-342900" algn="l" rtl="0">
              <a:spcBef>
                <a:spcPts val="0"/>
              </a:spcBef>
              <a:spcAft>
                <a:spcPts val="0"/>
              </a:spcAft>
              <a:buSzPts val="1800"/>
              <a:buChar char="○"/>
            </a:pPr>
            <a:r>
              <a:rPr lang="en" sz="1800"/>
              <a:t>National Museum of the American Indian; what is the “real story” of the U.S.?</a:t>
            </a:r>
            <a:endParaRPr sz="1800"/>
          </a:p>
          <a:p>
            <a:pPr marL="457200" lvl="0" indent="-342900" algn="l" rtl="0">
              <a:spcBef>
                <a:spcPts val="0"/>
              </a:spcBef>
              <a:spcAft>
                <a:spcPts val="0"/>
              </a:spcAft>
              <a:buSzPts val="1800"/>
              <a:buChar char="▷"/>
            </a:pPr>
            <a:r>
              <a:rPr lang="en" sz="1800"/>
              <a:t>Collective memory: a space in which local groups engage in an ongoing struggle against elites &amp; state authorities to control the understanding of the past </a:t>
            </a:r>
            <a:endParaRPr sz="1800"/>
          </a:p>
        </p:txBody>
      </p:sp>
      <p:sp>
        <p:nvSpPr>
          <p:cNvPr id="123" name="Google Shape;123;p18"/>
          <p:cNvSpPr txBox="1"/>
          <p:nvPr/>
        </p:nvSpPr>
        <p:spPr>
          <a:xfrm>
            <a:off x="6668350" y="4760975"/>
            <a:ext cx="23367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Wertsch &amp; Roediger, 2008</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History vs. collective remembering</a:t>
            </a:r>
            <a:endParaRPr sz="3000"/>
          </a:p>
        </p:txBody>
      </p:sp>
      <p:sp>
        <p:nvSpPr>
          <p:cNvPr id="129" name="Google Shape;129;p19"/>
          <p:cNvSpPr txBox="1">
            <a:spLocks noGrp="1"/>
          </p:cNvSpPr>
          <p:nvPr>
            <p:ph type="body" idx="1"/>
          </p:nvPr>
        </p:nvSpPr>
        <p:spPr>
          <a:xfrm>
            <a:off x="893700" y="1145000"/>
            <a:ext cx="8043000" cy="3288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If collective remembering is a representation of the past, how does it differ from history?</a:t>
            </a:r>
            <a:endParaRPr sz="1800"/>
          </a:p>
          <a:p>
            <a:pPr marL="914400" lvl="1" indent="-342900" algn="l" rtl="0">
              <a:spcBef>
                <a:spcPts val="0"/>
              </a:spcBef>
              <a:spcAft>
                <a:spcPts val="0"/>
              </a:spcAft>
              <a:buSzPts val="1800"/>
              <a:buChar char="○"/>
            </a:pPr>
            <a:r>
              <a:rPr lang="en" sz="1800"/>
              <a:t>History tries to provide an accurate account of the past</a:t>
            </a:r>
            <a:endParaRPr sz="1800"/>
          </a:p>
          <a:p>
            <a:pPr marL="914400" lvl="1" indent="-342900" algn="l" rtl="0">
              <a:spcBef>
                <a:spcPts val="0"/>
              </a:spcBef>
              <a:spcAft>
                <a:spcPts val="0"/>
              </a:spcAft>
              <a:buSzPts val="1800"/>
              <a:buChar char="○"/>
            </a:pPr>
            <a:r>
              <a:rPr lang="en" sz="1800"/>
              <a:t>But collective remembering can involve some identity component (e.g., remembering in service of constructing what kind of pple we are) &amp; may be resistant to change in the face of contradictory evidence</a:t>
            </a:r>
            <a:endParaRPr sz="1800"/>
          </a:p>
          <a:p>
            <a:pPr marL="1371600" lvl="2" indent="-342900" algn="l" rtl="0">
              <a:spcBef>
                <a:spcPts val="0"/>
              </a:spcBef>
              <a:spcAft>
                <a:spcPts val="0"/>
              </a:spcAft>
              <a:buSzPts val="1800"/>
              <a:buChar char="■"/>
            </a:pPr>
            <a:r>
              <a:rPr lang="en" sz="1800"/>
              <a:t>Part of the past can be deleted to serve present needs</a:t>
            </a:r>
            <a:endParaRPr sz="1800"/>
          </a:p>
          <a:p>
            <a:pPr marL="1371600" lvl="2" indent="-342900" algn="l" rtl="0">
              <a:spcBef>
                <a:spcPts val="0"/>
              </a:spcBef>
              <a:spcAft>
                <a:spcPts val="0"/>
              </a:spcAft>
              <a:buSzPts val="1800"/>
              <a:buChar char="■"/>
            </a:pPr>
            <a:r>
              <a:rPr lang="en" sz="1800"/>
              <a:t>E.g., “Columbus discovered America”, Moses vs. Pharaoh Akhenaten; rituals can be threatened by history</a:t>
            </a:r>
            <a:endParaRPr sz="1800"/>
          </a:p>
          <a:p>
            <a:pPr marL="1371600" lvl="2" indent="-342900" algn="l" rtl="0">
              <a:spcBef>
                <a:spcPts val="0"/>
              </a:spcBef>
              <a:spcAft>
                <a:spcPts val="0"/>
              </a:spcAft>
              <a:buSzPts val="1800"/>
              <a:buChar char="■"/>
            </a:pPr>
            <a:r>
              <a:rPr lang="en" sz="1800"/>
              <a:t>Must have ongoing connection w/ contemporary discourse &amp; identity (which is not a prerequisite for history)</a:t>
            </a:r>
            <a:endParaRPr sz="1800"/>
          </a:p>
        </p:txBody>
      </p:sp>
      <p:sp>
        <p:nvSpPr>
          <p:cNvPr id="130" name="Google Shape;130;p19"/>
          <p:cNvSpPr txBox="1"/>
          <p:nvPr/>
        </p:nvSpPr>
        <p:spPr>
          <a:xfrm>
            <a:off x="6668350" y="4760975"/>
            <a:ext cx="23367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Wertsch &amp; Roediger, 2008</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History vs. collective remembering</a:t>
            </a:r>
            <a:endParaRPr sz="3000"/>
          </a:p>
        </p:txBody>
      </p:sp>
      <p:sp>
        <p:nvSpPr>
          <p:cNvPr id="136" name="Google Shape;136;p20"/>
          <p:cNvSpPr txBox="1">
            <a:spLocks noGrp="1"/>
          </p:cNvSpPr>
          <p:nvPr>
            <p:ph type="body" idx="1"/>
          </p:nvPr>
        </p:nvSpPr>
        <p:spPr>
          <a:xfrm>
            <a:off x="311050" y="1200150"/>
            <a:ext cx="3960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Formal history:</a:t>
            </a:r>
            <a:endParaRPr/>
          </a:p>
          <a:p>
            <a:pPr marL="457200" lvl="0" indent="-330200" algn="l" rtl="0">
              <a:spcBef>
                <a:spcPts val="600"/>
              </a:spcBef>
              <a:spcAft>
                <a:spcPts val="0"/>
              </a:spcAft>
              <a:buSzPts val="1600"/>
              <a:buChar char="▷"/>
            </a:pPr>
            <a:r>
              <a:rPr lang="en" sz="1600"/>
              <a:t>Attempts to be objective about the past (regardless of identity)</a:t>
            </a:r>
            <a:endParaRPr sz="1600"/>
          </a:p>
          <a:p>
            <a:pPr marL="457200" lvl="0" indent="-330200" algn="l" rtl="0">
              <a:spcBef>
                <a:spcPts val="0"/>
              </a:spcBef>
              <a:spcAft>
                <a:spcPts val="0"/>
              </a:spcAft>
              <a:buSzPts val="1600"/>
              <a:buChar char="▷"/>
            </a:pPr>
            <a:r>
              <a:rPr lang="en" sz="1600"/>
              <a:t>Recognizes complexity &amp; ambiguity</a:t>
            </a:r>
            <a:endParaRPr sz="1600"/>
          </a:p>
          <a:p>
            <a:pPr marL="457200" lvl="0" indent="-330200" algn="l" rtl="0">
              <a:spcBef>
                <a:spcPts val="0"/>
              </a:spcBef>
              <a:spcAft>
                <a:spcPts val="0"/>
              </a:spcAft>
              <a:buSzPts val="1600"/>
              <a:buChar char="▷"/>
            </a:pPr>
            <a:r>
              <a:rPr lang="en" sz="1600"/>
              <a:t>May revise existing narratives in light of new evidence</a:t>
            </a:r>
            <a:endParaRPr sz="1600"/>
          </a:p>
          <a:p>
            <a:pPr marL="457200" lvl="0" indent="-330200" algn="l" rtl="0">
              <a:spcBef>
                <a:spcPts val="0"/>
              </a:spcBef>
              <a:spcAft>
                <a:spcPts val="0"/>
              </a:spcAft>
              <a:buSzPts val="1600"/>
              <a:buChar char="▷"/>
            </a:pPr>
            <a:r>
              <a:rPr lang="en" sz="1600"/>
              <a:t>Constrained by archival materials</a:t>
            </a:r>
            <a:endParaRPr sz="1600"/>
          </a:p>
          <a:p>
            <a:pPr marL="457200" lvl="0" indent="-330200" algn="l" rtl="0">
              <a:spcBef>
                <a:spcPts val="0"/>
              </a:spcBef>
              <a:spcAft>
                <a:spcPts val="0"/>
              </a:spcAft>
              <a:buSzPts val="1600"/>
              <a:buChar char="▷"/>
            </a:pPr>
            <a:r>
              <a:rPr lang="en" sz="1600"/>
              <a:t>Can change in response to new information</a:t>
            </a:r>
            <a:endParaRPr sz="1600"/>
          </a:p>
        </p:txBody>
      </p:sp>
      <p:sp>
        <p:nvSpPr>
          <p:cNvPr id="137" name="Google Shape;137;p20"/>
          <p:cNvSpPr txBox="1">
            <a:spLocks noGrp="1"/>
          </p:cNvSpPr>
          <p:nvPr>
            <p:ph type="body" idx="2"/>
          </p:nvPr>
        </p:nvSpPr>
        <p:spPr>
          <a:xfrm>
            <a:off x="4600450" y="1200150"/>
            <a:ext cx="41997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Collective remembering:</a:t>
            </a:r>
            <a:endParaRPr/>
          </a:p>
          <a:p>
            <a:pPr marL="457200" lvl="0" indent="-330200" algn="l" rtl="0">
              <a:spcBef>
                <a:spcPts val="600"/>
              </a:spcBef>
              <a:spcAft>
                <a:spcPts val="0"/>
              </a:spcAft>
              <a:buSzPts val="1600"/>
              <a:buChar char="▷"/>
            </a:pPr>
            <a:r>
              <a:rPr lang="en" sz="1600"/>
              <a:t>Involves an identity project (golden age, narrative of heroism, etc.)</a:t>
            </a:r>
            <a:endParaRPr sz="1600"/>
          </a:p>
          <a:p>
            <a:pPr marL="457200" lvl="0" indent="-330200" algn="l" rtl="0">
              <a:spcBef>
                <a:spcPts val="0"/>
              </a:spcBef>
              <a:spcAft>
                <a:spcPts val="0"/>
              </a:spcAft>
              <a:buSzPts val="1600"/>
              <a:buChar char="▷"/>
            </a:pPr>
            <a:r>
              <a:rPr lang="en" sz="1600"/>
              <a:t>Impatient with ambiguity</a:t>
            </a:r>
            <a:endParaRPr sz="1600"/>
          </a:p>
          <a:p>
            <a:pPr marL="457200" lvl="0" indent="-330200" algn="l" rtl="0">
              <a:spcBef>
                <a:spcPts val="0"/>
              </a:spcBef>
              <a:spcAft>
                <a:spcPts val="0"/>
              </a:spcAft>
              <a:buSzPts val="1600"/>
              <a:buChar char="▷"/>
            </a:pPr>
            <a:r>
              <a:rPr lang="en" sz="1600"/>
              <a:t>Ignores counter-evidence to preserve established narratives</a:t>
            </a:r>
            <a:endParaRPr sz="1600"/>
          </a:p>
          <a:p>
            <a:pPr marL="457200" lvl="0" indent="-330200" algn="l" rtl="0">
              <a:spcBef>
                <a:spcPts val="0"/>
              </a:spcBef>
              <a:spcAft>
                <a:spcPts val="0"/>
              </a:spcAft>
              <a:buSzPts val="1600"/>
              <a:buChar char="▷"/>
            </a:pPr>
            <a:r>
              <a:rPr lang="en" sz="1600"/>
              <a:t>Relies on schemas, scripts, implicit theories that simplify the past &amp; ignore findings that don’t fit into the narrative</a:t>
            </a:r>
            <a:endParaRPr sz="1600"/>
          </a:p>
          <a:p>
            <a:pPr marL="457200" lvl="0" indent="-330200" algn="l" rtl="0">
              <a:spcBef>
                <a:spcPts val="0"/>
              </a:spcBef>
              <a:spcAft>
                <a:spcPts val="0"/>
              </a:spcAft>
              <a:buSzPts val="1600"/>
              <a:buChar char="▷"/>
            </a:pPr>
            <a:r>
              <a:rPr lang="en" sz="1600"/>
              <a:t>Is conservative + resistant to change</a:t>
            </a:r>
            <a:endParaRPr sz="1600"/>
          </a:p>
        </p:txBody>
      </p:sp>
      <p:sp>
        <p:nvSpPr>
          <p:cNvPr id="138" name="Google Shape;138;p20"/>
          <p:cNvSpPr txBox="1"/>
          <p:nvPr/>
        </p:nvSpPr>
        <p:spPr>
          <a:xfrm>
            <a:off x="6668350" y="4760975"/>
            <a:ext cx="23367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Wertsch &amp; Roediger, 2008</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Individual vs. collective remembering</a:t>
            </a:r>
            <a:endParaRPr sz="3000"/>
          </a:p>
        </p:txBody>
      </p:sp>
      <p:sp>
        <p:nvSpPr>
          <p:cNvPr id="144" name="Google Shape;144;p21"/>
          <p:cNvSpPr txBox="1">
            <a:spLocks noGrp="1"/>
          </p:cNvSpPr>
          <p:nvPr>
            <p:ph type="body" idx="1"/>
          </p:nvPr>
        </p:nvSpPr>
        <p:spPr>
          <a:xfrm>
            <a:off x="893700" y="1373600"/>
            <a:ext cx="7560900" cy="3288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We studied episodic memory, semantic memory, working memory… at the level of the individual.</a:t>
            </a:r>
            <a:endParaRPr sz="1800"/>
          </a:p>
          <a:p>
            <a:pPr marL="457200" lvl="0" indent="-342900" algn="l" rtl="0">
              <a:spcBef>
                <a:spcPts val="0"/>
              </a:spcBef>
              <a:spcAft>
                <a:spcPts val="0"/>
              </a:spcAft>
              <a:buSzPts val="1800"/>
              <a:buChar char="▷"/>
            </a:pPr>
            <a:r>
              <a:rPr lang="en" sz="1800"/>
              <a:t>How do the group &amp; individual levels interact? </a:t>
            </a:r>
            <a:r>
              <a:rPr lang="en" sz="1800" i="1"/>
              <a:t>Socially situated individuals are the agents of remembering</a:t>
            </a:r>
            <a:r>
              <a:rPr lang="en" sz="1800"/>
              <a:t>.</a:t>
            </a:r>
            <a:endParaRPr sz="1800"/>
          </a:p>
          <a:p>
            <a:pPr marL="914400" lvl="1" indent="-342900" algn="l" rtl="0">
              <a:spcBef>
                <a:spcPts val="0"/>
              </a:spcBef>
              <a:spcAft>
                <a:spcPts val="0"/>
              </a:spcAft>
              <a:buSzPts val="1800"/>
              <a:buChar char="○"/>
            </a:pPr>
            <a:r>
              <a:rPr lang="en" sz="1800"/>
              <a:t>Members of the same group share a “cultural toolkit” for remembering that reflects their setting</a:t>
            </a:r>
            <a:endParaRPr sz="1800"/>
          </a:p>
          <a:p>
            <a:pPr marL="914400" lvl="1" indent="-342900" algn="l" rtl="0">
              <a:spcBef>
                <a:spcPts val="0"/>
              </a:spcBef>
              <a:spcAft>
                <a:spcPts val="0"/>
              </a:spcAft>
              <a:buSzPts val="1800"/>
              <a:buChar char="○"/>
            </a:pPr>
            <a:r>
              <a:rPr lang="en" sz="1800"/>
              <a:t>How does written or spoken language serve as a cultural tool?</a:t>
            </a:r>
            <a:endParaRPr sz="1800"/>
          </a:p>
          <a:p>
            <a:pPr marL="1371600" lvl="2" indent="-342900" algn="l" rtl="0">
              <a:spcBef>
                <a:spcPts val="0"/>
              </a:spcBef>
              <a:spcAft>
                <a:spcPts val="0"/>
              </a:spcAft>
              <a:buSzPts val="1800"/>
              <a:buChar char="■"/>
            </a:pPr>
            <a:r>
              <a:rPr lang="en" sz="1800"/>
              <a:t>E.g., “Smashed” vs. “hit” in MPI car crash example</a:t>
            </a:r>
            <a:endParaRPr sz="1800"/>
          </a:p>
          <a:p>
            <a:pPr marL="1371600" lvl="2" indent="-342900" algn="l" rtl="0">
              <a:spcBef>
                <a:spcPts val="0"/>
              </a:spcBef>
              <a:spcAft>
                <a:spcPts val="0"/>
              </a:spcAft>
              <a:buSzPts val="1800"/>
              <a:buChar char="■"/>
            </a:pPr>
            <a:r>
              <a:rPr lang="en" sz="1800"/>
              <a:t>How language shapes remembering = role of narrative</a:t>
            </a:r>
            <a:endParaRPr sz="1800"/>
          </a:p>
          <a:p>
            <a:pPr marL="1371600" lvl="2" indent="-342900" algn="l" rtl="0">
              <a:spcBef>
                <a:spcPts val="0"/>
              </a:spcBef>
              <a:spcAft>
                <a:spcPts val="0"/>
              </a:spcAft>
              <a:buSzPts val="1800"/>
              <a:buChar char="■"/>
            </a:pPr>
            <a:r>
              <a:rPr lang="en" sz="1800"/>
              <a:t>Narrative form &amp; organization will be different in individual &amp; collective remembering</a:t>
            </a:r>
            <a:endParaRPr sz="1800"/>
          </a:p>
        </p:txBody>
      </p:sp>
      <p:sp>
        <p:nvSpPr>
          <p:cNvPr id="145" name="Google Shape;145;p21"/>
          <p:cNvSpPr txBox="1"/>
          <p:nvPr/>
        </p:nvSpPr>
        <p:spPr>
          <a:xfrm>
            <a:off x="6668350" y="4760975"/>
            <a:ext cx="23367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Wertsch &amp; Roediger, 2008</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4113</Words>
  <Application>Microsoft Office PowerPoint</Application>
  <PresentationFormat>On-screen Show (16:9)</PresentationFormat>
  <Paragraphs>214</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Lato</vt:lpstr>
      <vt:lpstr>Raleway</vt:lpstr>
      <vt:lpstr>Antonio template</vt:lpstr>
      <vt:lpstr>PSY102: Introduction to Cognitive Psychology Day 22 (06/14/19): Collective Memory</vt:lpstr>
      <vt:lpstr>Today’s Goals + Agenda</vt:lpstr>
      <vt:lpstr>Monday’s Work</vt:lpstr>
      <vt:lpstr>Today’s themes</vt:lpstr>
      <vt:lpstr>Wertsch &amp; Roediger (2008): Conceptual foundations of collective memory</vt:lpstr>
      <vt:lpstr>Collective memory vs. collective remembering</vt:lpstr>
      <vt:lpstr>History vs. collective remembering</vt:lpstr>
      <vt:lpstr>History vs. collective remembering</vt:lpstr>
      <vt:lpstr>Individual vs. collective remembering</vt:lpstr>
      <vt:lpstr>Demo</vt:lpstr>
      <vt:lpstr>Demo Debriefing</vt:lpstr>
      <vt:lpstr>How do you compare, re: home state?</vt:lpstr>
      <vt:lpstr>How did you rate other states compared to your own state?</vt:lpstr>
      <vt:lpstr>California… Texas...</vt:lpstr>
      <vt:lpstr>Remember how collective memory is insensitive to change?</vt:lpstr>
      <vt:lpstr>Why Narcissistic Bias in Memory?</vt:lpstr>
      <vt:lpstr>Factors also impacting collective memory (Candia et al., 2019)</vt:lpstr>
      <vt:lpstr>Candia et al. (2019): The universal decay of collective memory &amp; attention</vt:lpstr>
      <vt:lpstr>Why do some things stay in our cultural mindset longer? Also: another use of social media for research (i.e., Youtube views)</vt:lpstr>
      <vt:lpstr>A thought probe: does our class agree on what constitutes U.S. identity?</vt:lpstr>
      <vt:lpstr>Abel et al. (2019): Collective memory of WWII</vt:lpstr>
      <vt:lpstr>Collective Memory - Identity</vt:lpstr>
      <vt:lpstr>PowerPoint Presentation</vt:lpstr>
      <vt:lpstr>Maswood et al. (2019): collectively remembering an exam makes the memory more positive &amp; externally focused</vt:lpstr>
      <vt:lpstr>Quiz time</vt:lpstr>
      <vt:lpstr>Today’s Goals + Agenda</vt:lpstr>
      <vt:lpstr>Participation + Minute Paper</vt:lpstr>
      <vt:lpstr>Additional Practice</vt:lpstr>
      <vt:lpstr>General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22 (06/14/19): Collective Memory</dc:title>
  <cp:lastModifiedBy>Christina Bejjani</cp:lastModifiedBy>
  <cp:revision>1</cp:revision>
  <cp:lastPrinted>2019-06-14T13:50:19Z</cp:lastPrinted>
  <dcterms:modified xsi:type="dcterms:W3CDTF">2019-06-14T13:58:23Z</dcterms:modified>
</cp:coreProperties>
</file>