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Lato" panose="020B0604020202020204" charset="0"/>
      <p:regular r:id="rId26"/>
      <p:bold r:id="rId27"/>
      <p:italic r:id="rId28"/>
      <p:boldItalic r:id="rId29"/>
    </p:embeddedFont>
    <p:embeddedFont>
      <p:font typeface="Raleway"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470" autoAdjust="0"/>
  </p:normalViewPr>
  <p:slideViewPr>
    <p:cSldViewPr snapToGrid="0">
      <p:cViewPr varScale="1">
        <p:scale>
          <a:sx n="84" d="100"/>
          <a:sy n="84" d="100"/>
        </p:scale>
        <p:origin x="1788"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thepsychfiles.com/2016/10/ep-264-how-to-make-study-groups-effectiv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thepsychfiles.com/2016/10/ep-264-how-to-make-study-groups-effectiv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c4e66a954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c4e66a954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-study 1: high school students use self-control in a variety of everyday scenarios (see above); also suggested many types of strategies</a:t>
            </a:r>
            <a:endParaRPr/>
          </a:p>
          <a:p>
            <a:pPr marL="0" lvl="0" indent="0" algn="l" rtl="0">
              <a:spcBef>
                <a:spcPts val="0"/>
              </a:spcBef>
              <a:spcAft>
                <a:spcPts val="0"/>
              </a:spcAft>
              <a:buNone/>
            </a:pPr>
            <a:r>
              <a:rPr lang="en"/>
              <a:t>-studies 2 &amp; 3: randomly assigned to implement situation modification strategies = better able to accomplish study goals than students given no strategy or implementing response modulation strategies… strategies may reduce temptation</a:t>
            </a:r>
            <a:endParaRPr/>
          </a:p>
          <a:p>
            <a:pPr marL="0" lvl="0" indent="0" algn="l" rtl="0">
              <a:spcBef>
                <a:spcPts val="0"/>
              </a:spcBef>
              <a:spcAft>
                <a:spcPts val="0"/>
              </a:spcAft>
              <a:buNone/>
            </a:pPr>
            <a:r>
              <a:rPr lang="en"/>
              <a:t>→ removing temptations from surroundings makes staying on task easier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c4e66a954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5c4e66a954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c4e66a954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c4e66a954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-Probably not the same values affirmation they do</a:t>
            </a:r>
            <a:endParaRPr/>
          </a:p>
          <a:p>
            <a:pPr marL="0" lvl="0" indent="0" algn="l" rtl="0">
              <a:spcBef>
                <a:spcPts val="0"/>
              </a:spcBef>
              <a:spcAft>
                <a:spcPts val="0"/>
              </a:spcAft>
              <a:buNone/>
            </a:pPr>
            <a:r>
              <a:rPr lang="en"/>
              <a:t>-Lots of students in a physics class</a:t>
            </a:r>
            <a:endParaRPr/>
          </a:p>
          <a:p>
            <a:pPr marL="0" lvl="0" indent="0" algn="l" rtl="0">
              <a:spcBef>
                <a:spcPts val="0"/>
              </a:spcBef>
              <a:spcAft>
                <a:spcPts val="0"/>
              </a:spcAft>
              <a:buNone/>
            </a:pPr>
            <a:r>
              <a:rPr lang="en"/>
              <a:t>-Wrote about their values twice at the beginning of the course</a:t>
            </a:r>
            <a:endParaRPr/>
          </a:p>
          <a:p>
            <a:pPr marL="0" lvl="0" indent="0" algn="l" rtl="0">
              <a:spcBef>
                <a:spcPts val="0"/>
              </a:spcBef>
              <a:spcAft>
                <a:spcPts val="0"/>
              </a:spcAft>
              <a:buNone/>
            </a:pPr>
            <a:r>
              <a:rPr lang="en"/>
              <a:t>-Elevated women’s grades quite a lot, and the benefits were strongest for women who tended to endorse the stereotype that men do better than women in physics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c4e66a954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5c4e66a95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c4e66a95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c4e66a95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http://www.thepsychfiles.com/2016/10/ep-264-how-to-make-study-groups-effective/</a:t>
            </a:r>
            <a:endParaRPr/>
          </a:p>
          <a:p>
            <a:pPr marL="0" lvl="0" indent="0" algn="l" rtl="0">
              <a:spcBef>
                <a:spcPts val="0"/>
              </a:spcBef>
              <a:spcAft>
                <a:spcPts val="0"/>
              </a:spcAft>
              <a:buNone/>
            </a:pPr>
            <a:r>
              <a:rPr lang="en"/>
              <a:t>-social loafing and the like</a:t>
            </a:r>
            <a:endParaRPr/>
          </a:p>
          <a:p>
            <a:pPr marL="0" lvl="0" indent="0" algn="l" rtl="0">
              <a:spcBef>
                <a:spcPts val="0"/>
              </a:spcBef>
              <a:spcAft>
                <a:spcPts val="0"/>
              </a:spcAft>
              <a:buNone/>
            </a:pPr>
            <a:r>
              <a:rPr lang="en"/>
              <a:t>-what types of environments led to better engagement? How did they organize their groups? What are they doing?</a:t>
            </a:r>
            <a:endParaRPr/>
          </a:p>
          <a:p>
            <a:pPr marL="0" lvl="0" indent="0" algn="l" rtl="0">
              <a:spcBef>
                <a:spcPts val="0"/>
              </a:spcBef>
              <a:spcAft>
                <a:spcPts val="0"/>
              </a:spcAft>
              <a:buNone/>
            </a:pPr>
            <a:r>
              <a:rPr lang="en"/>
              <a:t>-people were often stuck in their roles - let other people talk &amp; listen; especially if one other person knows all</a:t>
            </a:r>
            <a:endParaRPr/>
          </a:p>
          <a:p>
            <a:pPr marL="0" lvl="0" indent="0" algn="l" rtl="0">
              <a:spcBef>
                <a:spcPts val="0"/>
              </a:spcBef>
              <a:spcAft>
                <a:spcPts val="0"/>
              </a:spcAft>
              <a:buNone/>
            </a:pPr>
            <a:r>
              <a:rPr lang="en"/>
              <a:t>-study groups should be beneficial for anyone regardless of role</a:t>
            </a:r>
            <a:endParaRPr/>
          </a:p>
          <a:p>
            <a:pPr marL="0" lvl="0" indent="0" algn="l" rtl="0">
              <a:spcBef>
                <a:spcPts val="0"/>
              </a:spcBef>
              <a:spcAft>
                <a:spcPts val="0"/>
              </a:spcAft>
              <a:buNone/>
            </a:pPr>
            <a:r>
              <a:rPr lang="en"/>
              <a:t>-especially if you know the answer</a:t>
            </a:r>
            <a:endParaRPr/>
          </a:p>
          <a:p>
            <a:pPr marL="0" lvl="0" indent="0" algn="l" rtl="0">
              <a:spcBef>
                <a:spcPts val="0"/>
              </a:spcBef>
              <a:spcAft>
                <a:spcPts val="0"/>
              </a:spcAft>
              <a:buNone/>
            </a:pPr>
            <a:r>
              <a:rPr lang="en"/>
              <a:t>-didn’t force them to think about things in a conceptual way; instead of thinking of new mental models (when asking their own questions)</a:t>
            </a:r>
            <a:endParaRPr/>
          </a:p>
          <a:p>
            <a:pPr marL="0" lvl="0" indent="0" algn="l" rtl="0">
              <a:spcBef>
                <a:spcPts val="0"/>
              </a:spcBef>
              <a:spcAft>
                <a:spcPts val="0"/>
              </a:spcAft>
              <a:buNone/>
            </a:pPr>
            <a:r>
              <a:rPr lang="en"/>
              <a:t>-how to problem-solve; linear for professor, but messy for student</a:t>
            </a:r>
            <a:endParaRPr/>
          </a:p>
          <a:p>
            <a:pPr marL="0" lvl="0" indent="0" algn="l" rtl="0">
              <a:spcBef>
                <a:spcPts val="0"/>
              </a:spcBef>
              <a:spcAft>
                <a:spcPts val="0"/>
              </a:spcAft>
              <a:buNone/>
            </a:pPr>
            <a:r>
              <a:rPr lang="en"/>
              <a:t>-recommendation: start with memorization &amp; understanding of concepts, but can’t end there (recognition of cues, knowledge retrieval) - have to do practice problems</a:t>
            </a:r>
            <a:endParaRPr/>
          </a:p>
          <a:p>
            <a:pPr marL="0" lvl="0" indent="0" algn="l" rtl="0">
              <a:spcBef>
                <a:spcPts val="0"/>
              </a:spcBef>
              <a:spcAft>
                <a:spcPts val="0"/>
              </a:spcAft>
              <a:buNone/>
            </a:pPr>
            <a:endParaRPr/>
          </a:p>
          <a:p>
            <a:pPr marL="0" lvl="0" indent="0" algn="l" rtl="0">
              <a:spcBef>
                <a:spcPts val="0"/>
              </a:spcBef>
              <a:spcAft>
                <a:spcPts val="0"/>
              </a:spcAft>
              <a:buNone/>
            </a:pPr>
            <a:r>
              <a:rPr lang="en"/>
              <a:t>Student:</a:t>
            </a:r>
            <a:endParaRPr/>
          </a:p>
          <a:p>
            <a:pPr marL="0" lvl="0" indent="0" algn="l" rtl="0">
              <a:spcBef>
                <a:spcPts val="0"/>
              </a:spcBef>
              <a:spcAft>
                <a:spcPts val="0"/>
              </a:spcAft>
              <a:buNone/>
            </a:pPr>
            <a:r>
              <a:rPr lang="en"/>
              <a:t>-coming up with a plan ahead of time (practice problems - discussion); do them ahead of time</a:t>
            </a:r>
            <a:endParaRPr/>
          </a:p>
          <a:p>
            <a:pPr marL="0" lvl="0" indent="0" algn="l" rtl="0">
              <a:spcBef>
                <a:spcPts val="0"/>
              </a:spcBef>
              <a:spcAft>
                <a:spcPts val="0"/>
              </a:spcAft>
              <a:buNone/>
            </a:pPr>
            <a:r>
              <a:rPr lang="en"/>
              <a:t>-everyone should be on the same page, more equal playing field, best field for discussion (everyone done a little struggling)</a:t>
            </a:r>
            <a:endParaRPr/>
          </a:p>
          <a:p>
            <a:pPr marL="0" lvl="0" indent="0" algn="l" rtl="0">
              <a:spcBef>
                <a:spcPts val="0"/>
              </a:spcBef>
              <a:spcAft>
                <a:spcPts val="0"/>
              </a:spcAft>
              <a:buNone/>
            </a:pPr>
            <a:r>
              <a:rPr lang="en"/>
              <a:t>-make sure to capture their attention &amp; engage your fellow peers (rather than definitions or look in textbook) - knowledge retrieval questions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c4e66a95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c4e66a95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u="sng">
                <a:solidFill>
                  <a:schemeClr val="hlink"/>
                </a:solidFill>
                <a:hlinkClick r:id="rId3"/>
              </a:rPr>
              <a:t>http://www.thepsychfiles.com/2016/10/ep-264-how-to-make-study-groups-effective/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-social loafing and the like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-what types of environments led to better engagement? How did they organize their groups? What are they doing?</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-people were often stuck in their roles - let other people talk &amp; listen; especially if one other person knows all</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-study groups should be beneficial for anyone regardless of role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-especially if you know the answer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-didn’t force them to think about things in a conceptual way; instead of thinking of new mental models (when asking their own questions)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-how to problem-solve; linear for professor, but messy for student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-recommendation: start with memorization &amp; understanding of concepts, but can’t end there (recognition of cues, knowledge retrieval) - have to do practice problems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Student: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-coming up with a plan ahead of time (practice problems - discussion); do them ahead of time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-everyone should be on the same page, more equal playing field, best field for discussion (everyone done a little struggling)</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-make sure to capture their attention &amp; engage your fellow peers (rather than definitions or look in textbook) - knowledge retrieval questions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c4e66a95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c4e66a9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c4e66a954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c4e66a95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c4e66a954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c4e66a954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c4e66a954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c4e66a95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c4e66a954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c4e66a95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c4e66a954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c4e66a95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9659ac00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9659ac0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c4e66a954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5c4e66a95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c4e66a954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5c4e66a95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9b4c3263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9b4c3263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c4e66a954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c4e66a95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c4e66a954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c4e66a95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c4e66a95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c4e66a95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c4e66a954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c4e66a95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c4e66a954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c4e66a95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Self-transcendent vs. self-oriented</a:t>
            </a:r>
            <a:endParaRPr/>
          </a:p>
          <a:p>
            <a:pPr marL="0" lvl="0" indent="0" algn="l" rtl="0">
              <a:spcBef>
                <a:spcPts val="0"/>
              </a:spcBef>
              <a:spcAft>
                <a:spcPts val="0"/>
              </a:spcAft>
              <a:buNone/>
            </a:pPr>
            <a:r>
              <a:rPr lang="en"/>
              <a:t>-self-transcendent learning - displayed greater academic self-regulation (grit, self-control)</a:t>
            </a:r>
            <a:endParaRPr/>
          </a:p>
          <a:p>
            <a:pPr marL="0" lvl="0" indent="0" algn="l" rtl="0">
              <a:spcBef>
                <a:spcPts val="0"/>
              </a:spcBef>
              <a:spcAft>
                <a:spcPts val="0"/>
              </a:spcAft>
              <a:buNone/>
            </a:pPr>
            <a:r>
              <a:rPr lang="en"/>
              <a:t>-more likely to continue toward stated goal of persisting in college</a:t>
            </a:r>
            <a:endParaRPr/>
          </a:p>
          <a:p>
            <a:pPr marL="0" lvl="0" indent="0" algn="l" rtl="0">
              <a:spcBef>
                <a:spcPts val="0"/>
              </a:spcBef>
              <a:spcAft>
                <a:spcPts val="0"/>
              </a:spcAft>
              <a:buNone/>
            </a:pPr>
            <a:r>
              <a:rPr lang="en"/>
              <a:t>-independent of cognitive ability</a:t>
            </a:r>
            <a:endParaRPr/>
          </a:p>
          <a:p>
            <a:pPr marL="0" lvl="0" indent="0" algn="l" rtl="0">
              <a:spcBef>
                <a:spcPts val="0"/>
              </a:spcBef>
              <a:spcAft>
                <a:spcPts val="0"/>
              </a:spcAft>
              <a:buNone/>
            </a:pPr>
            <a:endParaRPr/>
          </a:p>
          <a:p>
            <a:pPr marL="0" lvl="0" indent="0" algn="l" rtl="0">
              <a:spcBef>
                <a:spcPts val="0"/>
              </a:spcBef>
              <a:spcAft>
                <a:spcPts val="0"/>
              </a:spcAft>
              <a:buNone/>
            </a:pPr>
            <a:r>
              <a:rPr lang="en"/>
              <a:t>-intervention with pen pals, prompts, norms, focus group, quotes</a:t>
            </a:r>
            <a:endParaRPr/>
          </a:p>
          <a:p>
            <a:pPr marL="0" lvl="0" indent="0" algn="l" rtl="0">
              <a:spcBef>
                <a:spcPts val="0"/>
              </a:spcBef>
              <a:spcAft>
                <a:spcPts val="0"/>
              </a:spcAft>
              <a:buNone/>
            </a:pPr>
            <a:endParaRPr/>
          </a:p>
          <a:p>
            <a:pPr marL="0" lvl="0" indent="0" algn="l" rtl="0">
              <a:spcBef>
                <a:spcPts val="0"/>
              </a:spcBef>
              <a:spcAft>
                <a:spcPts val="0"/>
              </a:spcAft>
              <a:buNone/>
            </a:pPr>
            <a:r>
              <a:rPr lang="en"/>
              <a:t>-then in undergrad, in a psych class; deeper learning on a tedious exam review (spending twice as long on review, when suggesting that deeper learning is at stake) - compares between intervention &amp; nonintervention</a:t>
            </a:r>
            <a:endParaRPr/>
          </a:p>
          <a:p>
            <a:pPr marL="0" lvl="0" indent="0" algn="l" rtl="0">
              <a:spcBef>
                <a:spcPts val="0"/>
              </a:spcBef>
              <a:spcAft>
                <a:spcPts val="0"/>
              </a:spcAft>
              <a:buNone/>
            </a:pPr>
            <a:endParaRPr/>
          </a:p>
          <a:p>
            <a:pPr marL="0" lvl="0" indent="0" algn="l" rtl="0">
              <a:spcBef>
                <a:spcPts val="0"/>
              </a:spcBef>
              <a:spcAft>
                <a:spcPts val="0"/>
              </a:spcAft>
              <a:buNone/>
            </a:pPr>
            <a:r>
              <a:rPr lang="en"/>
              <a:t>-Intro psych at UT austin; tedious, low-level task that wasn’t really related to future work goals &amp; could quit at any time… reflecting on future role in society =&gt; better able to maintain their level of persistence &amp; overcome temptation</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c4e66a954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c4e66a954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2533163"/>
            <a:ext cx="7218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84"/>
        <p:cNvGrpSpPr/>
        <p:nvPr/>
      </p:nvGrpSpPr>
      <p:grpSpPr>
        <a:xfrm>
          <a:off x="0" y="0"/>
          <a:ext cx="0" cy="0"/>
          <a:chOff x="0" y="0"/>
          <a:chExt cx="0" cy="0"/>
        </a:xfrm>
      </p:grpSpPr>
      <p:sp>
        <p:nvSpPr>
          <p:cNvPr id="85" name="Google Shape;85;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6" name="Google Shape;86;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 name="Google Shape;8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Google Shape;19;p3"/>
          <p:cNvSpPr/>
          <p:nvPr/>
        </p:nvSpPr>
        <p:spPr>
          <a:xfrm>
            <a:off x="3047704" y="3992850"/>
            <a:ext cx="3047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97ABBC"/>
                </a:solidFill>
              </a:rPr>
              <a:t>“</a:t>
            </a:r>
            <a:endParaRPr sz="9600" b="1">
              <a:solidFill>
                <a:srgbClr val="97ABBC"/>
              </a:solidFill>
            </a:endParaRPr>
          </a:p>
        </p:txBody>
      </p:sp>
      <p:sp>
        <p:nvSpPr>
          <p:cNvPr id="26" name="Google Shape;26;p4"/>
          <p:cNvSpPr/>
          <p:nvPr/>
        </p:nvSpPr>
        <p:spPr>
          <a:xfrm>
            <a:off x="5723283" y="1599675"/>
            <a:ext cx="17103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Google Shape;41;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2" name="Google Shape;42;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6"/>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0" name="Google Shape;50;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1" name="Google Shape;51;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2" name="Google Shape;52;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3" name="Google Shape;53;p7"/>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Google Shape;60;p8"/>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lstStyle>
            <a:lvl1pPr marL="457200" lvl="0" indent="-228600">
              <a:spcBef>
                <a:spcPts val="360"/>
              </a:spcBef>
              <a:spcAft>
                <a:spcPts val="0"/>
              </a:spcAft>
              <a:buClr>
                <a:srgbClr val="2185C5"/>
              </a:buClr>
              <a:buSzPts val="1400"/>
              <a:buNone/>
              <a:defRPr sz="1400">
                <a:solidFill>
                  <a:srgbClr val="2185C5"/>
                </a:solidFill>
              </a:defRPr>
            </a:lvl1pPr>
          </a:lstStyle>
          <a:p>
            <a:endParaRPr/>
          </a:p>
        </p:txBody>
      </p:sp>
      <p:sp>
        <p:nvSpPr>
          <p:cNvPr id="67" name="Google Shape;67;p9"/>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05988"/>
            <a:ext cx="6462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7731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psychologicalscience.org/news/releases/learning-styles-debunked-there-is-no-evidence-supporting-auditory-and-visual-learning-psychologists-say.html"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tinyurl.com/SamfordStudy"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tinyurl.com/PSY102Participation"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hyperlink" Target="https://tinyurl.com/PSY102MinutePaperJune20"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psychologicalscience.org/news/releases/learning-styles-debunked-there-is-no-evidence-supporting-auditory-and-visual-learning-psychologists-say.html"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psychologicalscience.org/news/releases/learning-styles-debunked-there-is-no-evidence-supporting-auditory-and-visual-learning-psychologists-say.html"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psychologicalscience.org/news/releases/learning-styles-debunked-there-is-no-evidence-supporting-auditory-and-visual-learning-psychologists-say.html"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t>PSY102: Introduction to Cognitive Psychology</a:t>
            </a:r>
            <a:endParaRPr sz="3600"/>
          </a:p>
          <a:p>
            <a:pPr marL="0" lvl="0" indent="0" algn="l" rtl="0">
              <a:spcBef>
                <a:spcPts val="0"/>
              </a:spcBef>
              <a:spcAft>
                <a:spcPts val="0"/>
              </a:spcAft>
              <a:buNone/>
            </a:pPr>
            <a:r>
              <a:rPr lang="en" sz="1800">
                <a:solidFill>
                  <a:srgbClr val="7ECEFD"/>
                </a:solidFill>
              </a:rPr>
              <a:t>Day 26 (06/20/19): Education 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Duckworth et al. (2016)</a:t>
            </a:r>
            <a:endParaRPr/>
          </a:p>
        </p:txBody>
      </p:sp>
      <p:pic>
        <p:nvPicPr>
          <p:cNvPr id="146" name="Google Shape;146;p22"/>
          <p:cNvPicPr preferRelativeResize="0"/>
          <p:nvPr/>
        </p:nvPicPr>
        <p:blipFill>
          <a:blip r:embed="rId3">
            <a:alphaModFix/>
          </a:blip>
          <a:stretch>
            <a:fillRect/>
          </a:stretch>
        </p:blipFill>
        <p:spPr>
          <a:xfrm>
            <a:off x="152400" y="1215788"/>
            <a:ext cx="8839199" cy="29144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Other Educational Psych Findings</a:t>
            </a:r>
            <a:endParaRPr sz="3000"/>
          </a:p>
        </p:txBody>
      </p:sp>
      <p:sp>
        <p:nvSpPr>
          <p:cNvPr id="152" name="Google Shape;152;p23"/>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Learning styles are not </a:t>
            </a:r>
            <a:r>
              <a:rPr lang="en" sz="1800" u="sng">
                <a:solidFill>
                  <a:schemeClr val="hlink"/>
                </a:solidFill>
                <a:hlinkClick r:id="rId3"/>
              </a:rPr>
              <a:t>real</a:t>
            </a:r>
            <a:r>
              <a:rPr lang="en" sz="1800"/>
              <a:t>.</a:t>
            </a:r>
            <a:endParaRPr sz="1800"/>
          </a:p>
          <a:p>
            <a:pPr marL="457200" lvl="0" indent="-342900" algn="l" rtl="0">
              <a:spcBef>
                <a:spcPts val="0"/>
              </a:spcBef>
              <a:spcAft>
                <a:spcPts val="0"/>
              </a:spcAft>
              <a:buSzPts val="1800"/>
              <a:buChar char="▷"/>
            </a:pPr>
            <a:r>
              <a:rPr lang="en" sz="1800"/>
              <a:t>Active learning helps.</a:t>
            </a:r>
            <a:endParaRPr sz="1800"/>
          </a:p>
          <a:p>
            <a:pPr marL="457200" lvl="0" indent="-342900" algn="l" rtl="0">
              <a:spcBef>
                <a:spcPts val="0"/>
              </a:spcBef>
              <a:spcAft>
                <a:spcPts val="0"/>
              </a:spcAft>
              <a:buSzPts val="1800"/>
              <a:buChar char="▷"/>
            </a:pPr>
            <a:r>
              <a:rPr lang="en" sz="1800"/>
              <a:t>Test-anxiety is real, but normal; telling first-year students this can help (Brady, Martin Hard, &amp; Gross, 2017).</a:t>
            </a:r>
            <a:endParaRPr sz="1800"/>
          </a:p>
          <a:p>
            <a:pPr marL="457200" lvl="0" indent="-342900" algn="l" rtl="0">
              <a:spcBef>
                <a:spcPts val="0"/>
              </a:spcBef>
              <a:spcAft>
                <a:spcPts val="0"/>
              </a:spcAft>
              <a:buSzPts val="1800"/>
              <a:buChar char="▷"/>
            </a:pPr>
            <a:r>
              <a:rPr lang="en" sz="1800"/>
              <a:t>Having a self-transcendent purpose for learning fosters academic self-regulation (Yeager et al., 2014)</a:t>
            </a:r>
            <a:endParaRPr sz="1800"/>
          </a:p>
          <a:p>
            <a:pPr marL="457200" lvl="0" indent="-342900" algn="l" rtl="0">
              <a:spcBef>
                <a:spcPts val="0"/>
              </a:spcBef>
              <a:spcAft>
                <a:spcPts val="0"/>
              </a:spcAft>
              <a:buSzPts val="1800"/>
              <a:buChar char="▷"/>
            </a:pPr>
            <a:r>
              <a:rPr lang="en" sz="1800"/>
              <a:t>Learning how to initiate self-control can help learners meet their goals (Duckworth et al., 2016)</a:t>
            </a:r>
            <a:endParaRPr sz="1800"/>
          </a:p>
          <a:p>
            <a:pPr marL="457200" lvl="0" indent="-342900" algn="l" rtl="0">
              <a:spcBef>
                <a:spcPts val="0"/>
              </a:spcBef>
              <a:spcAft>
                <a:spcPts val="0"/>
              </a:spcAft>
              <a:buSzPts val="1800"/>
              <a:buChar char="▷"/>
            </a:pPr>
            <a:r>
              <a:rPr lang="en" sz="1800"/>
              <a:t>A values affirmation intervention can reduce the gender achievement gap (Miyake et al., 2010)</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893700" y="205988"/>
            <a:ext cx="662724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Values Affirmation (Miyake et al., 2010)</a:t>
            </a:r>
            <a:endParaRPr sz="2800" dirty="0"/>
          </a:p>
        </p:txBody>
      </p:sp>
      <p:sp>
        <p:nvSpPr>
          <p:cNvPr id="158" name="Google Shape;158;p24"/>
          <p:cNvSpPr txBox="1">
            <a:spLocks noGrp="1"/>
          </p:cNvSpPr>
          <p:nvPr>
            <p:ph type="body" idx="1"/>
          </p:nvPr>
        </p:nvSpPr>
        <p:spPr>
          <a:xfrm>
            <a:off x="893625" y="1047750"/>
            <a:ext cx="3136800" cy="3104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a:t>In this writing task you will be answering several questions about your ideas, your beliefs, and your life. It is important to remember while you’re answering these questions that there are no right or wrong answers.</a:t>
            </a:r>
            <a:br>
              <a:rPr lang="en" sz="1400"/>
            </a:br>
            <a:endParaRPr sz="1400"/>
          </a:p>
          <a:p>
            <a:pPr marL="0" lvl="0" indent="0" algn="l" rtl="0">
              <a:spcBef>
                <a:spcPts val="600"/>
              </a:spcBef>
              <a:spcAft>
                <a:spcPts val="0"/>
              </a:spcAft>
              <a:buNone/>
            </a:pPr>
            <a:r>
              <a:rPr lang="en" sz="1400"/>
              <a:t>Please carefully read this list of personal values and think about each of the values. Then choose 2 or 3 values MOST important to you. Even if you feel that many of the values are important, please pick only 2 or 3.</a:t>
            </a:r>
            <a:endParaRPr sz="1400"/>
          </a:p>
        </p:txBody>
      </p:sp>
      <p:sp>
        <p:nvSpPr>
          <p:cNvPr id="159" name="Google Shape;159;p24"/>
          <p:cNvSpPr txBox="1">
            <a:spLocks noGrp="1"/>
          </p:cNvSpPr>
          <p:nvPr>
            <p:ph type="body" idx="2"/>
          </p:nvPr>
        </p:nvSpPr>
        <p:spPr>
          <a:xfrm>
            <a:off x="4219450" y="1047750"/>
            <a:ext cx="3136800" cy="29766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 sz="1400"/>
              <a:t>Being good at art</a:t>
            </a:r>
            <a:endParaRPr sz="1400"/>
          </a:p>
          <a:p>
            <a:pPr marL="457200" lvl="0" indent="-317500" algn="l" rtl="0">
              <a:spcBef>
                <a:spcPts val="0"/>
              </a:spcBef>
              <a:spcAft>
                <a:spcPts val="0"/>
              </a:spcAft>
              <a:buSzPts val="1400"/>
              <a:buChar char="▷"/>
            </a:pPr>
            <a:r>
              <a:rPr lang="en" sz="1400"/>
              <a:t>Creativity</a:t>
            </a:r>
            <a:endParaRPr sz="1400"/>
          </a:p>
          <a:p>
            <a:pPr marL="457200" lvl="0" indent="-317500" algn="l" rtl="0">
              <a:spcBef>
                <a:spcPts val="0"/>
              </a:spcBef>
              <a:spcAft>
                <a:spcPts val="0"/>
              </a:spcAft>
              <a:buSzPts val="1400"/>
              <a:buChar char="▷"/>
            </a:pPr>
            <a:r>
              <a:rPr lang="en" sz="1400"/>
              <a:t>Relationships with friends or family</a:t>
            </a:r>
            <a:endParaRPr sz="1400"/>
          </a:p>
          <a:p>
            <a:pPr marL="457200" lvl="0" indent="-317500" algn="l" rtl="0">
              <a:spcBef>
                <a:spcPts val="0"/>
              </a:spcBef>
              <a:spcAft>
                <a:spcPts val="0"/>
              </a:spcAft>
              <a:buSzPts val="1400"/>
              <a:buChar char="▷"/>
            </a:pPr>
            <a:r>
              <a:rPr lang="en" sz="1400"/>
              <a:t>Government or politics</a:t>
            </a:r>
            <a:endParaRPr sz="1400"/>
          </a:p>
          <a:p>
            <a:pPr marL="457200" lvl="0" indent="-317500" algn="l" rtl="0">
              <a:spcBef>
                <a:spcPts val="0"/>
              </a:spcBef>
              <a:spcAft>
                <a:spcPts val="0"/>
              </a:spcAft>
              <a:buSzPts val="1400"/>
              <a:buChar char="▷"/>
            </a:pPr>
            <a:r>
              <a:rPr lang="en" sz="1400"/>
              <a:t>Independence</a:t>
            </a:r>
            <a:endParaRPr sz="1400"/>
          </a:p>
          <a:p>
            <a:pPr marL="457200" lvl="0" indent="-317500" algn="l" rtl="0">
              <a:spcBef>
                <a:spcPts val="0"/>
              </a:spcBef>
              <a:spcAft>
                <a:spcPts val="0"/>
              </a:spcAft>
              <a:buSzPts val="1400"/>
              <a:buChar char="▷"/>
            </a:pPr>
            <a:r>
              <a:rPr lang="en" sz="1400"/>
              <a:t>Learning and gaining knowledge</a:t>
            </a:r>
            <a:endParaRPr sz="1400"/>
          </a:p>
          <a:p>
            <a:pPr marL="457200" lvl="0" indent="-317500" algn="l" rtl="0">
              <a:spcBef>
                <a:spcPts val="0"/>
              </a:spcBef>
              <a:spcAft>
                <a:spcPts val="0"/>
              </a:spcAft>
              <a:buSzPts val="1400"/>
              <a:buChar char="▷"/>
            </a:pPr>
            <a:r>
              <a:rPr lang="en" sz="1400"/>
              <a:t>Athletic ability</a:t>
            </a:r>
            <a:endParaRPr sz="1400"/>
          </a:p>
          <a:p>
            <a:pPr marL="457200" lvl="0" indent="-317500" algn="l" rtl="0">
              <a:spcBef>
                <a:spcPts val="0"/>
              </a:spcBef>
              <a:spcAft>
                <a:spcPts val="0"/>
              </a:spcAft>
              <a:buSzPts val="1400"/>
              <a:buChar char="▷"/>
            </a:pPr>
            <a:r>
              <a:rPr lang="en" sz="1400"/>
              <a:t>Belonging to a social group</a:t>
            </a:r>
            <a:endParaRPr sz="1400"/>
          </a:p>
          <a:p>
            <a:pPr marL="457200" lvl="0" indent="-317500" algn="l" rtl="0">
              <a:spcBef>
                <a:spcPts val="0"/>
              </a:spcBef>
              <a:spcAft>
                <a:spcPts val="0"/>
              </a:spcAft>
              <a:buSzPts val="1400"/>
              <a:buChar char="▷"/>
            </a:pPr>
            <a:r>
              <a:rPr lang="en" sz="1400"/>
              <a:t>Music</a:t>
            </a:r>
            <a:endParaRPr sz="1400"/>
          </a:p>
          <a:p>
            <a:pPr marL="457200" lvl="0" indent="-317500" algn="l" rtl="0">
              <a:spcBef>
                <a:spcPts val="0"/>
              </a:spcBef>
              <a:spcAft>
                <a:spcPts val="0"/>
              </a:spcAft>
              <a:buSzPts val="1400"/>
              <a:buChar char="▷"/>
            </a:pPr>
            <a:r>
              <a:rPr lang="en" sz="1400"/>
              <a:t>Career</a:t>
            </a:r>
            <a:endParaRPr sz="1400"/>
          </a:p>
          <a:p>
            <a:pPr marL="457200" lvl="0" indent="-317500" algn="l" rtl="0">
              <a:spcBef>
                <a:spcPts val="0"/>
              </a:spcBef>
              <a:spcAft>
                <a:spcPts val="0"/>
              </a:spcAft>
              <a:buSzPts val="1400"/>
              <a:buChar char="▷"/>
            </a:pPr>
            <a:r>
              <a:rPr lang="en" sz="1400"/>
              <a:t>Spiritual or religious values</a:t>
            </a:r>
            <a:endParaRPr sz="1400"/>
          </a:p>
          <a:p>
            <a:pPr marL="457200" lvl="0" indent="-317500" algn="l" rtl="0">
              <a:spcBef>
                <a:spcPts val="0"/>
              </a:spcBef>
              <a:spcAft>
                <a:spcPts val="0"/>
              </a:spcAft>
              <a:buSzPts val="1400"/>
              <a:buChar char="▷"/>
            </a:pPr>
            <a:r>
              <a:rPr lang="en" sz="1400"/>
              <a:t>Sense of humor</a:t>
            </a:r>
            <a:endParaRPr sz="1400"/>
          </a:p>
          <a:p>
            <a:pPr marL="0" lvl="0" indent="0" algn="l" rtl="0">
              <a:spcBef>
                <a:spcPts val="600"/>
              </a:spcBef>
              <a:spcAft>
                <a:spcPts val="0"/>
              </a:spcAft>
              <a:buNone/>
            </a:pPr>
            <a:endParaRPr/>
          </a:p>
        </p:txBody>
      </p:sp>
      <p:sp>
        <p:nvSpPr>
          <p:cNvPr id="160" name="Google Shape;160;p24"/>
          <p:cNvSpPr txBox="1"/>
          <p:nvPr/>
        </p:nvSpPr>
        <p:spPr>
          <a:xfrm>
            <a:off x="545325" y="4151850"/>
            <a:ext cx="7944600" cy="60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latin typeface="Lato"/>
                <a:ea typeface="Lato"/>
                <a:cs typeface="Lato"/>
                <a:sym typeface="Lato"/>
              </a:rPr>
              <a:t>Look at the values you picked as most important to you. Think about times when these values were or would be very important to you. Describe (Write) why these values are important to you.</a:t>
            </a:r>
            <a:endParaRPr i="1">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Testing Effect Demo</a:t>
            </a:r>
            <a:endParaRPr/>
          </a:p>
        </p:txBody>
      </p:sp>
      <p:sp>
        <p:nvSpPr>
          <p:cNvPr id="166" name="Google Shape;166;p25"/>
          <p:cNvSpPr txBox="1">
            <a:spLocks noGrp="1"/>
          </p:cNvSpPr>
          <p:nvPr>
            <p:ph type="body" idx="1"/>
          </p:nvPr>
        </p:nvSpPr>
        <p:spPr>
          <a:xfrm>
            <a:off x="893700" y="1373600"/>
            <a:ext cx="72243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I’m passing out a compilation of all the quizzes you’ve taken.</a:t>
            </a:r>
            <a:endParaRPr sz="1800"/>
          </a:p>
          <a:p>
            <a:pPr marL="914400" lvl="1" indent="-342900" algn="l" rtl="0">
              <a:spcBef>
                <a:spcPts val="0"/>
              </a:spcBef>
              <a:spcAft>
                <a:spcPts val="0"/>
              </a:spcAft>
              <a:buSzPts val="1800"/>
              <a:buChar char="○"/>
            </a:pPr>
            <a:r>
              <a:rPr lang="en" sz="1800"/>
              <a:t>THIS IS NOT GRADED!!</a:t>
            </a:r>
            <a:endParaRPr sz="1800"/>
          </a:p>
          <a:p>
            <a:pPr marL="457200" lvl="0" indent="-342900" algn="l" rtl="0">
              <a:spcBef>
                <a:spcPts val="0"/>
              </a:spcBef>
              <a:spcAft>
                <a:spcPts val="0"/>
              </a:spcAft>
              <a:buSzPts val="1800"/>
              <a:buChar char="▷"/>
            </a:pPr>
            <a:r>
              <a:rPr lang="en" sz="1800"/>
              <a:t>I would like you to try and take these quizzes, testing yourself on past knowledge in this course. If there’s a short answer, just write a word or two representing what you’d write if you had more time.</a:t>
            </a:r>
            <a:endParaRPr sz="1800"/>
          </a:p>
          <a:p>
            <a:pPr marL="457200" lvl="0" indent="-342900" algn="l" rtl="0">
              <a:spcBef>
                <a:spcPts val="0"/>
              </a:spcBef>
              <a:spcAft>
                <a:spcPts val="0"/>
              </a:spcAft>
              <a:buSzPts val="1800"/>
              <a:buChar char="▷"/>
            </a:pPr>
            <a:r>
              <a:rPr lang="en" sz="1800"/>
              <a:t>We’re only going to spend ~15 min on this.</a:t>
            </a:r>
            <a:endParaRPr sz="1800"/>
          </a:p>
          <a:p>
            <a:pPr marL="457200" lvl="0" indent="-342900" algn="l" rtl="0">
              <a:spcBef>
                <a:spcPts val="0"/>
              </a:spcBef>
              <a:spcAft>
                <a:spcPts val="0"/>
              </a:spcAft>
              <a:buSzPts val="1800"/>
              <a:buChar char="▷"/>
            </a:pPr>
            <a:r>
              <a:rPr lang="en" sz="1800"/>
              <a:t>When you’ve had a chance to look through, the key is up here at the front. Grab yourself some candy for each answer you got correct + for testing your knowledge through retrieval practice</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How to Make Study Groups More Effective</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How to Make Study Groups More Effective</a:t>
            </a:r>
            <a:endParaRPr sz="2400"/>
          </a:p>
        </p:txBody>
      </p:sp>
      <p:sp>
        <p:nvSpPr>
          <p:cNvPr id="177" name="Google Shape;177;p2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Big issue: everyone needs to be on the same page and struggle a bit with the material rather than relying on a particular person</a:t>
            </a:r>
            <a:endParaRPr sz="1800"/>
          </a:p>
          <a:p>
            <a:pPr marL="457200" lvl="0" indent="-342900" algn="l" rtl="0">
              <a:spcBef>
                <a:spcPts val="0"/>
              </a:spcBef>
              <a:spcAft>
                <a:spcPts val="0"/>
              </a:spcAft>
              <a:buSzPts val="1800"/>
              <a:buChar char="▷"/>
            </a:pPr>
            <a:r>
              <a:rPr lang="en" sz="1800"/>
              <a:t>Plan ahead</a:t>
            </a:r>
            <a:endParaRPr sz="1800"/>
          </a:p>
          <a:p>
            <a:pPr marL="914400" lvl="1" indent="-342900" algn="l" rtl="0">
              <a:spcBef>
                <a:spcPts val="0"/>
              </a:spcBef>
              <a:spcAft>
                <a:spcPts val="0"/>
              </a:spcAft>
              <a:buSzPts val="1800"/>
              <a:buChar char="○"/>
            </a:pPr>
            <a:r>
              <a:rPr lang="en" sz="1800"/>
              <a:t>If you’re doing practice problems together, have everyone do them ahead of time</a:t>
            </a:r>
            <a:endParaRPr sz="1800"/>
          </a:p>
          <a:p>
            <a:pPr marL="457200" lvl="0" indent="-342900" algn="l" rtl="0">
              <a:spcBef>
                <a:spcPts val="0"/>
              </a:spcBef>
              <a:spcAft>
                <a:spcPts val="0"/>
              </a:spcAft>
              <a:buSzPts val="1800"/>
              <a:buChar char="▷"/>
            </a:pPr>
            <a:r>
              <a:rPr lang="en" sz="1800"/>
              <a:t>Ask questions that do more than retrieve your knowledge of material</a:t>
            </a:r>
            <a:endParaRPr sz="1800"/>
          </a:p>
          <a:p>
            <a:pPr marL="914400" lvl="1" indent="-342900" algn="l" rtl="0">
              <a:spcBef>
                <a:spcPts val="0"/>
              </a:spcBef>
              <a:spcAft>
                <a:spcPts val="0"/>
              </a:spcAft>
              <a:buSzPts val="1800"/>
              <a:buChar char="○"/>
            </a:pPr>
            <a:r>
              <a:rPr lang="en" sz="1800"/>
              <a:t>Most effective kinds of questions get you </a:t>
            </a:r>
            <a:r>
              <a:rPr lang="en" sz="1800" i="1"/>
              <a:t>thinking</a:t>
            </a:r>
            <a:r>
              <a:rPr lang="en" sz="1800"/>
              <a:t> about the material rather than just asking about definitions</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 Psych Is Important</a:t>
            </a:r>
            <a:endParaRPr/>
          </a:p>
        </p:txBody>
      </p:sp>
      <p:sp>
        <p:nvSpPr>
          <p:cNvPr id="183" name="Google Shape;183;p28"/>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“Intro Psych is the </a:t>
            </a:r>
            <a:r>
              <a:rPr lang="en" sz="1800" b="1"/>
              <a:t>second most popular undergraduate course</a:t>
            </a:r>
            <a:r>
              <a:rPr lang="en" sz="1800"/>
              <a:t> in the United States (Landrum &amp; Gurung, 2013). Its popularity extends to high schools: Nearly one in three high school students take a psychology course by the time they graduate (Nord et al., 2011). </a:t>
            </a:r>
            <a:r>
              <a:rPr lang="en" sz="1800" b="1"/>
              <a:t>The reach of the course is only expected to increase</a:t>
            </a:r>
            <a:r>
              <a:rPr lang="en" sz="1800"/>
              <a:t>, given the projected growth in employment for psychology-related professions (nearly 20% by 2024; Clay, 2017) and a rising emphasis on psychology for students going into medicine (Mitchell, Lewis, Satterfield, &amp; Hong, 2016).”</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Hard et al. (2019)</a:t>
            </a:r>
            <a:endParaRPr/>
          </a:p>
        </p:txBody>
      </p:sp>
      <p:sp>
        <p:nvSpPr>
          <p:cNvPr id="189" name="Google Shape;189;p29"/>
          <p:cNvSpPr txBox="1">
            <a:spLocks noGrp="1"/>
          </p:cNvSpPr>
          <p:nvPr>
            <p:ph type="body" idx="1"/>
          </p:nvPr>
        </p:nvSpPr>
        <p:spPr>
          <a:xfrm>
            <a:off x="554075" y="1373600"/>
            <a:ext cx="7997400" cy="107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“(1) What did you learn in Intro Psych that has been useful to you in your other classes? (2) What did you learn in Intro Psych that has been useful to you in your life in general?”</a:t>
            </a:r>
            <a:endParaRPr sz="1800"/>
          </a:p>
        </p:txBody>
      </p:sp>
      <p:pic>
        <p:nvPicPr>
          <p:cNvPr id="190" name="Google Shape;190;p29"/>
          <p:cNvPicPr preferRelativeResize="0"/>
          <p:nvPr/>
        </p:nvPicPr>
        <p:blipFill>
          <a:blip r:embed="rId3">
            <a:alphaModFix/>
          </a:blip>
          <a:stretch>
            <a:fillRect/>
          </a:stretch>
        </p:blipFill>
        <p:spPr>
          <a:xfrm>
            <a:off x="2377150" y="2571750"/>
            <a:ext cx="4389698" cy="2392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Hard et al. (2019)</a:t>
            </a:r>
            <a:endParaRPr/>
          </a:p>
        </p:txBody>
      </p:sp>
      <p:pic>
        <p:nvPicPr>
          <p:cNvPr id="196" name="Google Shape;196;p30"/>
          <p:cNvPicPr preferRelativeResize="0"/>
          <p:nvPr/>
        </p:nvPicPr>
        <p:blipFill>
          <a:blip r:embed="rId3">
            <a:alphaModFix/>
          </a:blip>
          <a:stretch>
            <a:fillRect/>
          </a:stretch>
        </p:blipFill>
        <p:spPr>
          <a:xfrm>
            <a:off x="0" y="1351863"/>
            <a:ext cx="4185576" cy="2439780"/>
          </a:xfrm>
          <a:prstGeom prst="rect">
            <a:avLst/>
          </a:prstGeom>
          <a:noFill/>
          <a:ln>
            <a:noFill/>
          </a:ln>
        </p:spPr>
      </p:pic>
      <p:pic>
        <p:nvPicPr>
          <p:cNvPr id="197" name="Google Shape;197;p30"/>
          <p:cNvPicPr preferRelativeResize="0"/>
          <p:nvPr/>
        </p:nvPicPr>
        <p:blipFill>
          <a:blip r:embed="rId4">
            <a:alphaModFix/>
          </a:blip>
          <a:stretch>
            <a:fillRect/>
          </a:stretch>
        </p:blipFill>
        <p:spPr>
          <a:xfrm>
            <a:off x="4306625" y="1240377"/>
            <a:ext cx="4837375" cy="33736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Smith et al. (2016)</a:t>
            </a:r>
            <a:endParaRPr/>
          </a:p>
        </p:txBody>
      </p:sp>
      <p:pic>
        <p:nvPicPr>
          <p:cNvPr id="203" name="Google Shape;203;p31"/>
          <p:cNvPicPr preferRelativeResize="0"/>
          <p:nvPr/>
        </p:nvPicPr>
        <p:blipFill>
          <a:blip r:embed="rId3">
            <a:alphaModFix/>
          </a:blip>
          <a:stretch>
            <a:fillRect/>
          </a:stretch>
        </p:blipFill>
        <p:spPr>
          <a:xfrm>
            <a:off x="1462088" y="1268063"/>
            <a:ext cx="6219825" cy="3600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98" name="Google Shape;98;p14"/>
          <p:cNvSpPr txBox="1">
            <a:spLocks noGrp="1"/>
          </p:cNvSpPr>
          <p:nvPr>
            <p:ph type="body" idx="1"/>
          </p:nvPr>
        </p:nvSpPr>
        <p:spPr>
          <a:xfrm>
            <a:off x="893700" y="1221188"/>
            <a:ext cx="6462600" cy="35523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AutoNum type="arabicPeriod"/>
            </a:pPr>
            <a:r>
              <a:rPr lang="en" sz="1400" b="1"/>
              <a:t>LO1: Continue to build a supportive classroom culture &amp; discuss science communication</a:t>
            </a:r>
            <a:endParaRPr sz="1400" b="1"/>
          </a:p>
          <a:p>
            <a:pPr marL="914400" lvl="1" indent="-317500" algn="l" rtl="0">
              <a:spcBef>
                <a:spcPts val="0"/>
              </a:spcBef>
              <a:spcAft>
                <a:spcPts val="0"/>
              </a:spcAft>
              <a:buSzPts val="1400"/>
              <a:buChar char="○"/>
            </a:pPr>
            <a:r>
              <a:rPr lang="en" sz="1400"/>
              <a:t>How did the Dunlosky article compare to the podcast yesterday in conveying good ways to study?</a:t>
            </a:r>
            <a:endParaRPr sz="1400"/>
          </a:p>
          <a:p>
            <a:pPr marL="914400" lvl="1" indent="-317500" algn="l" rtl="0">
              <a:spcBef>
                <a:spcPts val="0"/>
              </a:spcBef>
              <a:spcAft>
                <a:spcPts val="0"/>
              </a:spcAft>
              <a:buSzPts val="1400"/>
              <a:buChar char="○"/>
            </a:pPr>
            <a:r>
              <a:rPr lang="en" sz="1400"/>
              <a:t>Critique videos on "How to Study" from a renowned educational psychologist, learning about education work + thinking about SciComm principles</a:t>
            </a:r>
            <a:endParaRPr sz="1400"/>
          </a:p>
          <a:p>
            <a:pPr marL="457200" lvl="0" indent="-317500" algn="l" rtl="0">
              <a:spcBef>
                <a:spcPts val="0"/>
              </a:spcBef>
              <a:spcAft>
                <a:spcPts val="0"/>
              </a:spcAft>
              <a:buSzPts val="1400"/>
              <a:buAutoNum type="arabicPeriod"/>
            </a:pPr>
            <a:r>
              <a:rPr lang="en" sz="1400" b="1"/>
              <a:t>LO2: Describe the basic fundamental principles of education research</a:t>
            </a:r>
            <a:endParaRPr sz="1400" b="1"/>
          </a:p>
          <a:p>
            <a:pPr marL="914400" lvl="1" indent="-317500" algn="l" rtl="0">
              <a:spcBef>
                <a:spcPts val="0"/>
              </a:spcBef>
              <a:spcAft>
                <a:spcPts val="0"/>
              </a:spcAft>
              <a:buSzPts val="1400"/>
              <a:buChar char="○"/>
            </a:pPr>
            <a:r>
              <a:rPr lang="en" sz="1400"/>
              <a:t>Demo of testing effect a la Smith et al. paper; explore the meaning of the other education techniques</a:t>
            </a:r>
            <a:endParaRPr sz="1400"/>
          </a:p>
          <a:p>
            <a:pPr marL="914400" lvl="1" indent="-317500" algn="l" rtl="0">
              <a:spcBef>
                <a:spcPts val="0"/>
              </a:spcBef>
              <a:spcAft>
                <a:spcPts val="0"/>
              </a:spcAft>
              <a:buSzPts val="1400"/>
              <a:buChar char="○"/>
            </a:pPr>
            <a:r>
              <a:rPr lang="en" sz="1400"/>
              <a:t>Active learning, notecards, SoTL research, the small tips from Goldstein chapter 8</a:t>
            </a:r>
            <a:endParaRPr sz="1400"/>
          </a:p>
          <a:p>
            <a:pPr marL="457200" lvl="0" indent="-317500" algn="l" rtl="0">
              <a:spcBef>
                <a:spcPts val="0"/>
              </a:spcBef>
              <a:spcAft>
                <a:spcPts val="0"/>
              </a:spcAft>
              <a:buSzPts val="1400"/>
              <a:buAutoNum type="arabicPeriod"/>
            </a:pPr>
            <a:r>
              <a:rPr lang="en" sz="1400" b="1"/>
              <a:t>LO3: Summarize and critically analyze academic journal articles</a:t>
            </a:r>
            <a:endParaRPr sz="1400" b="1"/>
          </a:p>
          <a:p>
            <a:pPr marL="914400" lvl="1" indent="-317500" algn="l" rtl="0">
              <a:spcBef>
                <a:spcPts val="0"/>
              </a:spcBef>
              <a:spcAft>
                <a:spcPts val="0"/>
              </a:spcAft>
              <a:buSzPts val="1400"/>
              <a:buChar char="○"/>
            </a:pPr>
            <a:r>
              <a:rPr lang="en" sz="1400"/>
              <a:t>Why would what you learn in gateway psychology impact how you do in other courses &amp; life? Would you participate in one of these studies? How much do you remember of Intro Psych now?</a:t>
            </a:r>
            <a:endParaRPr sz="1400"/>
          </a:p>
          <a:p>
            <a:pPr marL="0" lvl="0" indent="0" algn="l" rtl="0">
              <a:spcBef>
                <a:spcPts val="600"/>
              </a:spcBef>
              <a:spcAft>
                <a:spcPts val="0"/>
              </a:spcAft>
              <a:buNone/>
            </a:pP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So, what are the best study techniques? Dunlosky et al. (2013)</a:t>
            </a:r>
            <a:endParaRPr sz="2400"/>
          </a:p>
        </p:txBody>
      </p:sp>
      <p:sp>
        <p:nvSpPr>
          <p:cNvPr id="209" name="Google Shape;209;p32"/>
          <p:cNvSpPr txBox="1">
            <a:spLocks noGrp="1"/>
          </p:cNvSpPr>
          <p:nvPr>
            <p:ph type="body" idx="1"/>
          </p:nvPr>
        </p:nvSpPr>
        <p:spPr>
          <a:xfrm>
            <a:off x="893700" y="1221188"/>
            <a:ext cx="6462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Retrieval Practice</a:t>
            </a:r>
            <a:endParaRPr sz="2400"/>
          </a:p>
          <a:p>
            <a:pPr marL="457200" lvl="0" indent="-381000" algn="l" rtl="0">
              <a:spcBef>
                <a:spcPts val="0"/>
              </a:spcBef>
              <a:spcAft>
                <a:spcPts val="0"/>
              </a:spcAft>
              <a:buSzPts val="2400"/>
              <a:buChar char="▷"/>
            </a:pPr>
            <a:r>
              <a:rPr lang="en" sz="2400"/>
              <a:t>Distributed practice</a:t>
            </a:r>
            <a:endParaRPr sz="2400"/>
          </a:p>
          <a:p>
            <a:pPr marL="457200" lvl="0" indent="-381000" algn="l" rtl="0">
              <a:spcBef>
                <a:spcPts val="0"/>
              </a:spcBef>
              <a:spcAft>
                <a:spcPts val="0"/>
              </a:spcAft>
              <a:buSzPts val="2400"/>
              <a:buChar char="▷"/>
            </a:pPr>
            <a:r>
              <a:rPr lang="en" sz="2400"/>
              <a:t>Elaborative Interrogation</a:t>
            </a:r>
            <a:endParaRPr sz="2400"/>
          </a:p>
          <a:p>
            <a:pPr marL="457200" lvl="0" indent="-381000" algn="l" rtl="0">
              <a:spcBef>
                <a:spcPts val="0"/>
              </a:spcBef>
              <a:spcAft>
                <a:spcPts val="0"/>
              </a:spcAft>
              <a:buSzPts val="2400"/>
              <a:buChar char="▷"/>
            </a:pPr>
            <a:r>
              <a:rPr lang="en" sz="2400"/>
              <a:t>Self-explanation</a:t>
            </a:r>
            <a:endParaRPr sz="2400"/>
          </a:p>
          <a:p>
            <a:pPr marL="457200" lvl="0" indent="-381000" algn="l" rtl="0">
              <a:spcBef>
                <a:spcPts val="0"/>
              </a:spcBef>
              <a:spcAft>
                <a:spcPts val="0"/>
              </a:spcAft>
              <a:buSzPts val="2400"/>
              <a:buChar char="▷"/>
            </a:pPr>
            <a:r>
              <a:rPr lang="en" sz="2400"/>
              <a:t>Interleaved practice</a:t>
            </a:r>
            <a:endParaRPr sz="2400"/>
          </a:p>
          <a:p>
            <a:pPr marL="0" lvl="0" indent="0" algn="l" rtl="0">
              <a:spcBef>
                <a:spcPts val="600"/>
              </a:spcBef>
              <a:spcAft>
                <a:spcPts val="0"/>
              </a:spcAft>
              <a:buNone/>
            </a:pPr>
            <a:endParaRPr sz="2400"/>
          </a:p>
          <a:p>
            <a:pPr marL="457200" lvl="0" indent="-381000" algn="l" rtl="0">
              <a:spcBef>
                <a:spcPts val="600"/>
              </a:spcBef>
              <a:spcAft>
                <a:spcPts val="0"/>
              </a:spcAft>
              <a:buSzPts val="2400"/>
              <a:buChar char="▷"/>
            </a:pPr>
            <a:r>
              <a:rPr lang="en" sz="2400"/>
              <a:t>Highlighting, rereading</a:t>
            </a:r>
            <a:endParaRPr sz="2400"/>
          </a:p>
          <a:p>
            <a:pPr marL="457200" lvl="0" indent="-381000" algn="l" rtl="0">
              <a:spcBef>
                <a:spcPts val="0"/>
              </a:spcBef>
              <a:spcAft>
                <a:spcPts val="0"/>
              </a:spcAft>
              <a:buSzPts val="2400"/>
              <a:buChar char="▷"/>
            </a:pPr>
            <a:r>
              <a:rPr lang="en" sz="2400"/>
              <a:t>Also not a fan of: imagery for text learning, summarization, keyword mnemonic</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Critiquing Videos on Learning</a:t>
            </a:r>
            <a:endParaRPr sz="3000"/>
          </a:p>
          <a:p>
            <a:pPr marL="0" lvl="0" indent="0" algn="l" rtl="0">
              <a:spcBef>
                <a:spcPts val="0"/>
              </a:spcBef>
              <a:spcAft>
                <a:spcPts val="0"/>
              </a:spcAft>
              <a:buNone/>
            </a:pPr>
            <a:r>
              <a:rPr lang="en" sz="2400" i="1"/>
              <a:t>Education is science communication, too</a:t>
            </a:r>
            <a:endParaRPr sz="2400" i="1"/>
          </a:p>
        </p:txBody>
      </p:sp>
      <p:sp>
        <p:nvSpPr>
          <p:cNvPr id="215" name="Google Shape;215;p33"/>
          <p:cNvSpPr txBox="1">
            <a:spLocks noGrp="1"/>
          </p:cNvSpPr>
          <p:nvPr>
            <p:ph type="body" idx="1"/>
          </p:nvPr>
        </p:nvSpPr>
        <p:spPr>
          <a:xfrm>
            <a:off x="893700" y="1373600"/>
            <a:ext cx="72027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u="sng">
                <a:solidFill>
                  <a:schemeClr val="hlink"/>
                </a:solidFill>
                <a:hlinkClick r:id="rId3"/>
              </a:rPr>
              <a:t>https://tinyurl.com/SamfordStudy</a:t>
            </a:r>
            <a:r>
              <a:rPr lang="en" sz="2400"/>
              <a:t> </a:t>
            </a:r>
            <a:endParaRPr sz="2400"/>
          </a:p>
          <a:p>
            <a:pPr marL="0" lvl="0" indent="0" algn="l" rtl="0">
              <a:spcBef>
                <a:spcPts val="600"/>
              </a:spcBef>
              <a:spcAft>
                <a:spcPts val="0"/>
              </a:spcAft>
              <a:buNone/>
            </a:pPr>
            <a:endParaRPr sz="2400"/>
          </a:p>
          <a:p>
            <a:pPr marL="457200" lvl="0" indent="-342900" algn="l" rtl="0">
              <a:spcBef>
                <a:spcPts val="600"/>
              </a:spcBef>
              <a:spcAft>
                <a:spcPts val="0"/>
              </a:spcAft>
              <a:buSzPts val="1800"/>
              <a:buChar char="▷"/>
            </a:pPr>
            <a:r>
              <a:rPr lang="en" sz="1800"/>
              <a:t>In teams, pick a video from this website. They all talk about how to learn better &amp; study tips that should be useful for you regardless (i.e., generalize beyond our classroom).</a:t>
            </a:r>
            <a:endParaRPr sz="1800"/>
          </a:p>
          <a:p>
            <a:pPr marL="457200" lvl="0" indent="-342900" algn="l" rtl="0">
              <a:spcBef>
                <a:spcPts val="0"/>
              </a:spcBef>
              <a:spcAft>
                <a:spcPts val="0"/>
              </a:spcAft>
              <a:buSzPts val="1800"/>
              <a:buChar char="▷"/>
            </a:pPr>
            <a:r>
              <a:rPr lang="en" sz="1800"/>
              <a:t>All videos between 5-9 minutes (most are ~7 min)</a:t>
            </a:r>
            <a:endParaRPr sz="1800"/>
          </a:p>
          <a:p>
            <a:pPr marL="457200" lvl="0" indent="-342900" algn="l" rtl="0">
              <a:spcBef>
                <a:spcPts val="0"/>
              </a:spcBef>
              <a:spcAft>
                <a:spcPts val="0"/>
              </a:spcAft>
              <a:buSzPts val="1800"/>
              <a:buChar char="▷"/>
            </a:pPr>
            <a:r>
              <a:rPr lang="en" sz="1800"/>
              <a:t>Watch &amp; critique the video, applying the SciComm principles you’ve learned this semester (e.g., identify audience)</a:t>
            </a:r>
            <a:endParaRPr sz="1800"/>
          </a:p>
          <a:p>
            <a:pPr marL="457200" lvl="0" indent="-342900" algn="l" rtl="0">
              <a:spcBef>
                <a:spcPts val="0"/>
              </a:spcBef>
              <a:spcAft>
                <a:spcPts val="0"/>
              </a:spcAft>
              <a:buSzPts val="1800"/>
              <a:buChar char="▷"/>
            </a:pPr>
            <a:r>
              <a:rPr lang="en" sz="1800"/>
              <a:t>What cognitive psychology principles is this video discussing? How might you reframe the material, if you were to film the video?</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221" name="Google Shape;221;p34"/>
          <p:cNvSpPr txBox="1">
            <a:spLocks noGrp="1"/>
          </p:cNvSpPr>
          <p:nvPr>
            <p:ph type="body" idx="1"/>
          </p:nvPr>
        </p:nvSpPr>
        <p:spPr>
          <a:xfrm>
            <a:off x="893700" y="1221188"/>
            <a:ext cx="6462600" cy="35523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AutoNum type="arabicPeriod"/>
            </a:pPr>
            <a:r>
              <a:rPr lang="en" sz="1400" b="1"/>
              <a:t>LO1: Continue to build a supportive classroom culture &amp; discuss science communication</a:t>
            </a:r>
            <a:endParaRPr sz="1400" b="1"/>
          </a:p>
          <a:p>
            <a:pPr marL="914400" lvl="1" indent="-317500" algn="l" rtl="0">
              <a:spcBef>
                <a:spcPts val="0"/>
              </a:spcBef>
              <a:spcAft>
                <a:spcPts val="0"/>
              </a:spcAft>
              <a:buSzPts val="1400"/>
              <a:buChar char="○"/>
            </a:pPr>
            <a:r>
              <a:rPr lang="en" sz="1400"/>
              <a:t>How did the Dunlosky article compare to the podcast yesterday in conveying good ways to study?</a:t>
            </a:r>
            <a:endParaRPr sz="1400"/>
          </a:p>
          <a:p>
            <a:pPr marL="914400" lvl="1" indent="-317500" algn="l" rtl="0">
              <a:spcBef>
                <a:spcPts val="0"/>
              </a:spcBef>
              <a:spcAft>
                <a:spcPts val="0"/>
              </a:spcAft>
              <a:buSzPts val="1400"/>
              <a:buChar char="○"/>
            </a:pPr>
            <a:r>
              <a:rPr lang="en" sz="1400"/>
              <a:t>Critique videos on "How to Study" from a renowned educational psychologist, learning about education work + thinking about SciComm principles</a:t>
            </a:r>
            <a:endParaRPr sz="1400"/>
          </a:p>
          <a:p>
            <a:pPr marL="457200" lvl="0" indent="-317500" algn="l" rtl="0">
              <a:spcBef>
                <a:spcPts val="0"/>
              </a:spcBef>
              <a:spcAft>
                <a:spcPts val="0"/>
              </a:spcAft>
              <a:buSzPts val="1400"/>
              <a:buAutoNum type="arabicPeriod"/>
            </a:pPr>
            <a:r>
              <a:rPr lang="en" sz="1400" b="1"/>
              <a:t>LO2: Describe the basic fundamental principles of education research</a:t>
            </a:r>
            <a:endParaRPr sz="1400" b="1"/>
          </a:p>
          <a:p>
            <a:pPr marL="914400" lvl="1" indent="-317500" algn="l" rtl="0">
              <a:spcBef>
                <a:spcPts val="0"/>
              </a:spcBef>
              <a:spcAft>
                <a:spcPts val="0"/>
              </a:spcAft>
              <a:buSzPts val="1400"/>
              <a:buChar char="○"/>
            </a:pPr>
            <a:r>
              <a:rPr lang="en" sz="1400"/>
              <a:t>Demo of testing effect a la Smith et al. paper; explore the meaning of the other education techniques</a:t>
            </a:r>
            <a:endParaRPr sz="1400"/>
          </a:p>
          <a:p>
            <a:pPr marL="914400" lvl="1" indent="-317500" algn="l" rtl="0">
              <a:spcBef>
                <a:spcPts val="0"/>
              </a:spcBef>
              <a:spcAft>
                <a:spcPts val="0"/>
              </a:spcAft>
              <a:buSzPts val="1400"/>
              <a:buChar char="○"/>
            </a:pPr>
            <a:r>
              <a:rPr lang="en" sz="1400"/>
              <a:t>Active learning, notecards, SoTL research, the small tips from Goldstein chapter 8</a:t>
            </a:r>
            <a:endParaRPr sz="1400"/>
          </a:p>
          <a:p>
            <a:pPr marL="457200" lvl="0" indent="-317500" algn="l" rtl="0">
              <a:spcBef>
                <a:spcPts val="0"/>
              </a:spcBef>
              <a:spcAft>
                <a:spcPts val="0"/>
              </a:spcAft>
              <a:buSzPts val="1400"/>
              <a:buAutoNum type="arabicPeriod"/>
            </a:pPr>
            <a:r>
              <a:rPr lang="en" sz="1400" b="1"/>
              <a:t>LO3: Summarize and critically analyze academic journal articles</a:t>
            </a:r>
            <a:endParaRPr sz="1400" b="1"/>
          </a:p>
          <a:p>
            <a:pPr marL="914400" lvl="1" indent="-317500" algn="l" rtl="0">
              <a:spcBef>
                <a:spcPts val="0"/>
              </a:spcBef>
              <a:spcAft>
                <a:spcPts val="0"/>
              </a:spcAft>
              <a:buSzPts val="1400"/>
              <a:buChar char="○"/>
            </a:pPr>
            <a:r>
              <a:rPr lang="en" sz="1400"/>
              <a:t>Why would what you learn in gateway psychology impact how you do in other courses &amp; life? Would you participate in one of these studies? How much do you remember of Intro Psych now?</a:t>
            </a:r>
            <a:endParaRPr sz="1400"/>
          </a:p>
          <a:p>
            <a:pPr marL="0" lvl="0" indent="0" algn="l" rtl="0">
              <a:spcBef>
                <a:spcPts val="600"/>
              </a:spcBef>
              <a:spcAft>
                <a:spcPts val="0"/>
              </a:spcAft>
              <a:buNone/>
            </a:pP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Participation &amp; Minute Paper</a:t>
            </a:r>
            <a:endParaRPr/>
          </a:p>
        </p:txBody>
      </p:sp>
      <p:sp>
        <p:nvSpPr>
          <p:cNvPr id="227" name="Google Shape;227;p35"/>
          <p:cNvSpPr txBox="1">
            <a:spLocks noGrp="1"/>
          </p:cNvSpPr>
          <p:nvPr>
            <p:ph type="body" idx="1"/>
          </p:nvPr>
        </p:nvSpPr>
        <p:spPr>
          <a:xfrm>
            <a:off x="439075" y="1373600"/>
            <a:ext cx="84261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a:solidFill>
                  <a:schemeClr val="hlink"/>
                </a:solidFill>
                <a:hlinkClick r:id="rId3"/>
              </a:rPr>
              <a:t>https://tinyurl.com/PSY102Participation</a:t>
            </a:r>
            <a:r>
              <a:rPr lang="en"/>
              <a:t> </a:t>
            </a:r>
            <a:endParaRPr/>
          </a:p>
          <a:p>
            <a:pPr marL="0" lvl="0" indent="0" algn="l" rtl="0">
              <a:spcBef>
                <a:spcPts val="600"/>
              </a:spcBef>
              <a:spcAft>
                <a:spcPts val="0"/>
              </a:spcAft>
              <a:buNone/>
            </a:pPr>
            <a:endParaRPr/>
          </a:p>
          <a:p>
            <a:pPr marL="0" lvl="0" indent="0" algn="l" rtl="0">
              <a:spcBef>
                <a:spcPts val="600"/>
              </a:spcBef>
              <a:spcAft>
                <a:spcPts val="0"/>
              </a:spcAft>
              <a:buNone/>
            </a:pPr>
            <a:r>
              <a:rPr lang="en" u="sng">
                <a:solidFill>
                  <a:schemeClr val="hlink"/>
                </a:solidFill>
                <a:hlinkClick r:id="rId4"/>
              </a:rPr>
              <a:t>https://tinyurl.com/PSY102MinutePaperJune20</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Tomorrow’s Work</a:t>
            </a:r>
            <a:endParaRPr/>
          </a:p>
        </p:txBody>
      </p:sp>
      <p:sp>
        <p:nvSpPr>
          <p:cNvPr id="104" name="Google Shape;104;p15"/>
          <p:cNvSpPr txBox="1">
            <a:spLocks noGrp="1"/>
          </p:cNvSpPr>
          <p:nvPr>
            <p:ph type="body" idx="1"/>
          </p:nvPr>
        </p:nvSpPr>
        <p:spPr>
          <a:xfrm>
            <a:off x="893700" y="1373600"/>
            <a:ext cx="79398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Ravizza et al. (2017) (multitasking in the classroom via laptop)</a:t>
            </a:r>
            <a:endParaRPr sz="1800"/>
          </a:p>
          <a:p>
            <a:pPr marL="457200" lvl="0" indent="-342900" algn="l" rtl="0">
              <a:spcBef>
                <a:spcPts val="0"/>
              </a:spcBef>
              <a:spcAft>
                <a:spcPts val="0"/>
              </a:spcAft>
              <a:buSzPts val="1800"/>
              <a:buChar char="▷"/>
            </a:pPr>
            <a:r>
              <a:rPr lang="en" sz="1800"/>
              <a:t>Sana et al. (2013) (joint attention when using laptops in class)</a:t>
            </a:r>
            <a:endParaRPr sz="1800"/>
          </a:p>
          <a:p>
            <a:pPr marL="457200" lvl="0" indent="-342900" algn="l" rtl="0">
              <a:spcBef>
                <a:spcPts val="0"/>
              </a:spcBef>
              <a:spcAft>
                <a:spcPts val="0"/>
              </a:spcAft>
              <a:buSzPts val="1800"/>
              <a:buChar char="▷"/>
            </a:pPr>
            <a:r>
              <a:rPr lang="en" sz="1800"/>
              <a:t>Supiano (2019) (news covering other studies on how taking notes on laptop compares to taking notes by hand)</a:t>
            </a:r>
            <a:endParaRPr sz="1800"/>
          </a:p>
          <a:p>
            <a:pPr marL="457200" lvl="0" indent="-342900" algn="l" rtl="0">
              <a:spcBef>
                <a:spcPts val="0"/>
              </a:spcBef>
              <a:spcAft>
                <a:spcPts val="0"/>
              </a:spcAft>
              <a:buSzPts val="1800"/>
              <a:buChar char="▷"/>
            </a:pPr>
            <a:r>
              <a:rPr lang="en" sz="1800"/>
              <a:t>Lombrozo (2013) (covering Sana paper)</a:t>
            </a:r>
            <a:endParaRPr sz="1800"/>
          </a:p>
          <a:p>
            <a:pPr marL="457200" lvl="0" indent="-342900" algn="l" rtl="0">
              <a:spcBef>
                <a:spcPts val="0"/>
              </a:spcBef>
              <a:spcAft>
                <a:spcPts val="0"/>
              </a:spcAft>
              <a:buSzPts val="1800"/>
              <a:buChar char="▷"/>
            </a:pPr>
            <a:r>
              <a:rPr lang="en" sz="1800" i="1"/>
              <a:t>Theme: What does education research suggest about using laptops in class?</a:t>
            </a:r>
            <a:endParaRPr sz="1800" i="1"/>
          </a:p>
          <a:p>
            <a:pPr marL="0" lvl="0" indent="0" algn="l" rtl="0">
              <a:spcBef>
                <a:spcPts val="600"/>
              </a:spcBef>
              <a:spcAft>
                <a:spcPts val="0"/>
              </a:spcAft>
              <a:buNone/>
            </a:pPr>
            <a:endParaRPr sz="1800"/>
          </a:p>
          <a:p>
            <a:pPr marL="0" lvl="0" indent="0" algn="l" rtl="0">
              <a:spcBef>
                <a:spcPts val="600"/>
              </a:spcBef>
              <a:spcAft>
                <a:spcPts val="0"/>
              </a:spcAft>
              <a:buNone/>
            </a:pPr>
            <a:r>
              <a:rPr lang="en" sz="1800"/>
              <a:t>!!!! You have one day left! There is a final quiz tomorrow!</a:t>
            </a:r>
            <a:endParaRPr sz="1800"/>
          </a:p>
          <a:p>
            <a:pPr marL="0" lvl="0" indent="0" algn="l" rtl="0">
              <a:spcBef>
                <a:spcPts val="600"/>
              </a:spcBef>
              <a:spcAft>
                <a:spcPts val="0"/>
              </a:spcAft>
              <a:buNone/>
            </a:pPr>
            <a:r>
              <a:rPr lang="en" sz="1800"/>
              <a:t>Bring your computers tomorrow!</a:t>
            </a:r>
            <a:endParaRPr sz="1800"/>
          </a:p>
          <a:p>
            <a:pPr marL="0" lvl="0" indent="0" algn="l" rtl="0">
              <a:spcBef>
                <a:spcPts val="600"/>
              </a:spcBef>
              <a:spcAft>
                <a:spcPts val="0"/>
              </a:spcAft>
              <a:buNone/>
            </a:pPr>
            <a:r>
              <a:rPr lang="en" sz="1800"/>
              <a:t>Your Wiki profile is still due on Monday, 06/24.</a:t>
            </a:r>
            <a:endParaRPr sz="1800"/>
          </a:p>
          <a:p>
            <a:pPr marL="0" lvl="0" indent="0" algn="l" rtl="0">
              <a:spcBef>
                <a:spcPts val="600"/>
              </a:spcBef>
              <a:spcAft>
                <a:spcPts val="0"/>
              </a:spcAft>
              <a:buNone/>
            </a:pPr>
            <a:r>
              <a:rPr lang="en" sz="1800"/>
              <a:t>I will likely be doing most of your grading over the weekend.</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What Have You Learned So Far?</a:t>
            </a:r>
            <a:endParaRPr sz="3000"/>
          </a:p>
        </p:txBody>
      </p:sp>
      <p:sp>
        <p:nvSpPr>
          <p:cNvPr id="110" name="Google Shape;110;p16"/>
          <p:cNvSpPr txBox="1">
            <a:spLocks noGrp="1"/>
          </p:cNvSpPr>
          <p:nvPr>
            <p:ph type="body" idx="1"/>
          </p:nvPr>
        </p:nvSpPr>
        <p:spPr>
          <a:xfrm>
            <a:off x="669275" y="1373600"/>
            <a:ext cx="7758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I’ll pass out an updated sheet of the topics we have covered in this class</a:t>
            </a:r>
            <a:endParaRPr sz="1800"/>
          </a:p>
          <a:p>
            <a:pPr marL="914400" lvl="1" indent="-342900" algn="l" rtl="0">
              <a:spcBef>
                <a:spcPts val="0"/>
              </a:spcBef>
              <a:spcAft>
                <a:spcPts val="0"/>
              </a:spcAft>
              <a:buSzPts val="1800"/>
              <a:buChar char="○"/>
            </a:pPr>
            <a:r>
              <a:rPr lang="en" sz="1800"/>
              <a:t>Don’t worry if you don’t remember it all; that’s natural</a:t>
            </a:r>
            <a:endParaRPr sz="1800"/>
          </a:p>
          <a:p>
            <a:pPr marL="457200" lvl="0" indent="-342900" algn="l" rtl="0">
              <a:spcBef>
                <a:spcPts val="0"/>
              </a:spcBef>
              <a:spcAft>
                <a:spcPts val="0"/>
              </a:spcAft>
              <a:buSzPts val="1800"/>
              <a:buChar char="▷"/>
            </a:pPr>
            <a:r>
              <a:rPr lang="en" sz="1800"/>
              <a:t>But, I do want us to try and review and test ourselves on some of this old material. That will help with some retention, plus look how much you’ve learned this semester!</a:t>
            </a:r>
            <a:endParaRPr sz="1800"/>
          </a:p>
          <a:p>
            <a:pPr marL="914400" lvl="1" indent="-342900" algn="l" rtl="0">
              <a:spcBef>
                <a:spcPts val="0"/>
              </a:spcBef>
              <a:spcAft>
                <a:spcPts val="0"/>
              </a:spcAft>
              <a:buSzPts val="1800"/>
              <a:buChar char="○"/>
            </a:pPr>
            <a:r>
              <a:rPr lang="en" sz="1800"/>
              <a:t>Take the next 10 minutes or so to review the questions in each section with the person nearest to you</a:t>
            </a:r>
            <a:endParaRPr sz="1800"/>
          </a:p>
          <a:p>
            <a:pPr marL="914400" lvl="1" indent="-342900" algn="l" rtl="0">
              <a:spcBef>
                <a:spcPts val="0"/>
              </a:spcBef>
              <a:spcAft>
                <a:spcPts val="0"/>
              </a:spcAft>
              <a:buSzPts val="1800"/>
              <a:buChar char="○"/>
            </a:pPr>
            <a:r>
              <a:rPr lang="en" sz="1800"/>
              <a:t>Come up with a headline that would represent one finding for each section (e.g., 1 headline for “Attention”)</a:t>
            </a:r>
            <a:endParaRPr sz="1800"/>
          </a:p>
          <a:p>
            <a:pPr marL="914400" lvl="1" indent="-342900" algn="l" rtl="0">
              <a:spcBef>
                <a:spcPts val="0"/>
              </a:spcBef>
              <a:spcAft>
                <a:spcPts val="0"/>
              </a:spcAft>
              <a:buSzPts val="1800"/>
              <a:buChar char="○"/>
            </a:pPr>
            <a:r>
              <a:rPr lang="en" sz="1800"/>
              <a:t>This can be any finding - it’s just applying what you know of SciComm to what you remember now of the material</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Other Educational Psych Findings</a:t>
            </a:r>
            <a:endParaRPr sz="3000"/>
          </a:p>
        </p:txBody>
      </p:sp>
      <p:sp>
        <p:nvSpPr>
          <p:cNvPr id="116" name="Google Shape;116;p1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Learning styles are not </a:t>
            </a:r>
            <a:r>
              <a:rPr lang="en" sz="1800" u="sng">
                <a:solidFill>
                  <a:schemeClr val="hlink"/>
                </a:solidFill>
                <a:hlinkClick r:id="rId3"/>
              </a:rPr>
              <a:t>real</a:t>
            </a:r>
            <a:r>
              <a:rPr lang="en" sz="1800"/>
              <a:t>.</a:t>
            </a:r>
            <a:endParaRPr sz="1800"/>
          </a:p>
          <a:p>
            <a:pPr marL="457200" lvl="0" indent="-342900" algn="l" rtl="0">
              <a:spcBef>
                <a:spcPts val="0"/>
              </a:spcBef>
              <a:spcAft>
                <a:spcPts val="0"/>
              </a:spcAft>
              <a:buSzPts val="1800"/>
              <a:buChar char="▷"/>
            </a:pPr>
            <a:r>
              <a:rPr lang="en" sz="1800"/>
              <a:t>Active learning helps.</a:t>
            </a:r>
            <a:endParaRPr sz="1800"/>
          </a:p>
          <a:p>
            <a:pPr marL="457200" lvl="0" indent="-342900" algn="l" rtl="0">
              <a:spcBef>
                <a:spcPts val="0"/>
              </a:spcBef>
              <a:spcAft>
                <a:spcPts val="0"/>
              </a:spcAft>
              <a:buSzPts val="1800"/>
              <a:buChar char="▷"/>
            </a:pPr>
            <a:r>
              <a:rPr lang="en" sz="1800"/>
              <a:t>Test-anxiety is real, but normal; telling first-year students this can help (Brady, Martin Hard, &amp; Gross, 2017).</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Brady, Martin Hard, &amp; Gross, 2017</a:t>
            </a:r>
            <a:endParaRPr sz="3000"/>
          </a:p>
        </p:txBody>
      </p:sp>
      <p:sp>
        <p:nvSpPr>
          <p:cNvPr id="122" name="Google Shape;122;p18"/>
          <p:cNvSpPr txBox="1">
            <a:spLocks noGrp="1"/>
          </p:cNvSpPr>
          <p:nvPr>
            <p:ph type="body" idx="1"/>
          </p:nvPr>
        </p:nvSpPr>
        <p:spPr>
          <a:xfrm>
            <a:off x="893700" y="1373588"/>
            <a:ext cx="663867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t>“We know that taking an exam can be a stressful experience, and so before reminding you of exam details, we wanted to provide a note of research-based encouragement: People think that feeling anxious while taking a test will make them do poorly on the test. However, recent research suggests that arousal doesn’t generally hurt performance on tests and can even help performance. People who feel anxious during a test might actually do better. This means that you shouldn’t feel too concerned if you do feel anxious while studying for or taking tomorrow’s exam. If you find yourself feeling anxious, simply remind yourself that your arousal could be helping you do well.”</a:t>
            </a: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Other Educational Psych Findings</a:t>
            </a:r>
            <a:endParaRPr sz="3000"/>
          </a:p>
        </p:txBody>
      </p:sp>
      <p:sp>
        <p:nvSpPr>
          <p:cNvPr id="128" name="Google Shape;128;p19"/>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Learning styles are not </a:t>
            </a:r>
            <a:r>
              <a:rPr lang="en" sz="1800" u="sng">
                <a:solidFill>
                  <a:schemeClr val="hlink"/>
                </a:solidFill>
                <a:hlinkClick r:id="rId3"/>
              </a:rPr>
              <a:t>real</a:t>
            </a:r>
            <a:r>
              <a:rPr lang="en" sz="1800"/>
              <a:t>.</a:t>
            </a:r>
            <a:endParaRPr sz="1800"/>
          </a:p>
          <a:p>
            <a:pPr marL="457200" lvl="0" indent="-342900" algn="l" rtl="0">
              <a:spcBef>
                <a:spcPts val="0"/>
              </a:spcBef>
              <a:spcAft>
                <a:spcPts val="0"/>
              </a:spcAft>
              <a:buSzPts val="1800"/>
              <a:buChar char="▷"/>
            </a:pPr>
            <a:r>
              <a:rPr lang="en" sz="1800"/>
              <a:t>Active learning helps.</a:t>
            </a:r>
            <a:endParaRPr sz="1800"/>
          </a:p>
          <a:p>
            <a:pPr marL="457200" lvl="0" indent="-342900" algn="l" rtl="0">
              <a:spcBef>
                <a:spcPts val="0"/>
              </a:spcBef>
              <a:spcAft>
                <a:spcPts val="0"/>
              </a:spcAft>
              <a:buSzPts val="1800"/>
              <a:buChar char="▷"/>
            </a:pPr>
            <a:r>
              <a:rPr lang="en" sz="1800"/>
              <a:t>Test-anxiety is real, but normal; telling first-year students this can help (Brady, Martin Hard, &amp; Gross, 2017).</a:t>
            </a:r>
            <a:endParaRPr sz="1800"/>
          </a:p>
          <a:p>
            <a:pPr marL="457200" lvl="0" indent="-342900" algn="l" rtl="0">
              <a:spcBef>
                <a:spcPts val="0"/>
              </a:spcBef>
              <a:spcAft>
                <a:spcPts val="0"/>
              </a:spcAft>
              <a:buSzPts val="1800"/>
              <a:buChar char="▷"/>
            </a:pPr>
            <a:r>
              <a:rPr lang="en" sz="1800"/>
              <a:t>Having a self-transcendent purpose for learning fosters academic self-regulation (Yeager et al., 2014)</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Purpose for Learning (Yeager et al. 2014)</a:t>
            </a:r>
            <a:endParaRPr sz="2600"/>
          </a:p>
        </p:txBody>
      </p:sp>
      <p:sp>
        <p:nvSpPr>
          <p:cNvPr id="134" name="Google Shape;134;p20"/>
          <p:cNvSpPr txBox="1">
            <a:spLocks noGrp="1"/>
          </p:cNvSpPr>
          <p:nvPr>
            <p:ph type="body" idx="1"/>
          </p:nvPr>
        </p:nvSpPr>
        <p:spPr>
          <a:xfrm>
            <a:off x="893700" y="11449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We define a </a:t>
            </a:r>
            <a:r>
              <a:rPr lang="en" sz="1800" i="1"/>
              <a:t>purpose for learning</a:t>
            </a:r>
            <a:r>
              <a:rPr lang="en" sz="1800"/>
              <a:t> as a goal that is motivated </a:t>
            </a:r>
            <a:r>
              <a:rPr lang="en" sz="1800" i="1"/>
              <a:t>both</a:t>
            </a:r>
            <a:r>
              <a:rPr lang="en" sz="1800"/>
              <a:t> by an opportunity to benefit the self and by the potential to have some effect on or connection to the world beyond the self.</a:t>
            </a:r>
            <a:endParaRPr sz="1800"/>
          </a:p>
          <a:p>
            <a:pPr marL="457200" lvl="0" indent="-342900" algn="l" rtl="0">
              <a:spcBef>
                <a:spcPts val="0"/>
              </a:spcBef>
              <a:spcAft>
                <a:spcPts val="0"/>
              </a:spcAft>
              <a:buSzPts val="1800"/>
              <a:buChar char="▷"/>
            </a:pPr>
            <a:r>
              <a:rPr lang="en" sz="1800"/>
              <a:t>Embedded in this definition is a focus on the motive or rationale for the goal (e.g., “helping people”) rather than on content of a goal (e.g., “being an engineer”)</a:t>
            </a:r>
            <a:endParaRPr sz="1800"/>
          </a:p>
          <a:p>
            <a:pPr marL="914400" lvl="1" indent="-342900" algn="l" rtl="0">
              <a:spcBef>
                <a:spcPts val="0"/>
              </a:spcBef>
              <a:spcAft>
                <a:spcPts val="0"/>
              </a:spcAft>
              <a:buSzPts val="1800"/>
              <a:buChar char="○"/>
            </a:pPr>
            <a:r>
              <a:rPr lang="en" sz="1800"/>
              <a:t>Intervention: “I think that having an education allows you to understand the world around you. It also allows me to form well-supported, well-thought opinions about the world. I will not be able to help anyone without first going to school.”</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Other Educational Psych Findings</a:t>
            </a:r>
            <a:endParaRPr sz="3000"/>
          </a:p>
        </p:txBody>
      </p:sp>
      <p:sp>
        <p:nvSpPr>
          <p:cNvPr id="140" name="Google Shape;140;p21"/>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Learning styles are not </a:t>
            </a:r>
            <a:r>
              <a:rPr lang="en" sz="1800" u="sng">
                <a:solidFill>
                  <a:schemeClr val="hlink"/>
                </a:solidFill>
                <a:hlinkClick r:id="rId3"/>
              </a:rPr>
              <a:t>real</a:t>
            </a:r>
            <a:r>
              <a:rPr lang="en" sz="1800"/>
              <a:t>.</a:t>
            </a:r>
            <a:endParaRPr sz="1800"/>
          </a:p>
          <a:p>
            <a:pPr marL="457200" lvl="0" indent="-342900" algn="l" rtl="0">
              <a:spcBef>
                <a:spcPts val="0"/>
              </a:spcBef>
              <a:spcAft>
                <a:spcPts val="0"/>
              </a:spcAft>
              <a:buSzPts val="1800"/>
              <a:buChar char="▷"/>
            </a:pPr>
            <a:r>
              <a:rPr lang="en" sz="1800"/>
              <a:t>Active learning helps.</a:t>
            </a:r>
            <a:endParaRPr sz="1800"/>
          </a:p>
          <a:p>
            <a:pPr marL="457200" lvl="0" indent="-342900" algn="l" rtl="0">
              <a:spcBef>
                <a:spcPts val="0"/>
              </a:spcBef>
              <a:spcAft>
                <a:spcPts val="0"/>
              </a:spcAft>
              <a:buSzPts val="1800"/>
              <a:buChar char="▷"/>
            </a:pPr>
            <a:r>
              <a:rPr lang="en" sz="1800"/>
              <a:t>Test-anxiety is real, but normal; telling first-year students this can help (Brady, Martin Hard, &amp; Gross, 2017).</a:t>
            </a:r>
            <a:endParaRPr sz="1800"/>
          </a:p>
          <a:p>
            <a:pPr marL="457200" lvl="0" indent="-342900" algn="l" rtl="0">
              <a:spcBef>
                <a:spcPts val="0"/>
              </a:spcBef>
              <a:spcAft>
                <a:spcPts val="0"/>
              </a:spcAft>
              <a:buSzPts val="1800"/>
              <a:buChar char="▷"/>
            </a:pPr>
            <a:r>
              <a:rPr lang="en" sz="1800"/>
              <a:t>Having a self-transcendent purpose for learning fosters academic self-regulation (Yeager et al., 2014)</a:t>
            </a:r>
            <a:endParaRPr sz="1800"/>
          </a:p>
          <a:p>
            <a:pPr marL="457200" lvl="0" indent="-342900" algn="l" rtl="0">
              <a:spcBef>
                <a:spcPts val="0"/>
              </a:spcBef>
              <a:spcAft>
                <a:spcPts val="0"/>
              </a:spcAft>
              <a:buSzPts val="1800"/>
              <a:buChar char="▷"/>
            </a:pPr>
            <a:r>
              <a:rPr lang="en" sz="1800"/>
              <a:t>Learning how to initiate self-control can help learners meet their goals (Duckworth et al., 2016)</a:t>
            </a:r>
            <a:endParaRPr sz="1800"/>
          </a:p>
        </p:txBody>
      </p:sp>
    </p:spTree>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2418</Words>
  <Application>Microsoft Office PowerPoint</Application>
  <PresentationFormat>On-screen Show (16:9)</PresentationFormat>
  <Paragraphs>168</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Lato</vt:lpstr>
      <vt:lpstr>Raleway</vt:lpstr>
      <vt:lpstr>Arial</vt:lpstr>
      <vt:lpstr>Antonio template</vt:lpstr>
      <vt:lpstr>PSY102: Introduction to Cognitive Psychology Day 26 (06/20/19): Education I</vt:lpstr>
      <vt:lpstr>Today’s Goals + Agenda</vt:lpstr>
      <vt:lpstr>Tomorrow’s Work</vt:lpstr>
      <vt:lpstr>What Have You Learned So Far?</vt:lpstr>
      <vt:lpstr>Other Educational Psych Findings</vt:lpstr>
      <vt:lpstr>Brady, Martin Hard, &amp; Gross, 2017</vt:lpstr>
      <vt:lpstr>Other Educational Psych Findings</vt:lpstr>
      <vt:lpstr>Purpose for Learning (Yeager et al. 2014)</vt:lpstr>
      <vt:lpstr>Other Educational Psych Findings</vt:lpstr>
      <vt:lpstr>Duckworth et al. (2016)</vt:lpstr>
      <vt:lpstr>Other Educational Psych Findings</vt:lpstr>
      <vt:lpstr>Values Affirmation (Miyake et al., 2010)</vt:lpstr>
      <vt:lpstr>The Testing Effect Demo</vt:lpstr>
      <vt:lpstr>How to Make Study Groups More Effective</vt:lpstr>
      <vt:lpstr>How to Make Study Groups More Effective</vt:lpstr>
      <vt:lpstr>Intro Psych Is Important</vt:lpstr>
      <vt:lpstr>Hard et al. (2019)</vt:lpstr>
      <vt:lpstr>Hard et al. (2019)</vt:lpstr>
      <vt:lpstr>Smith et al. (2016)</vt:lpstr>
      <vt:lpstr>So, what are the best study techniques? Dunlosky et al. (2013)</vt:lpstr>
      <vt:lpstr>Critiquing Videos on Learning Education is science communication, too</vt:lpstr>
      <vt:lpstr>Today’s Goals + Agenda</vt:lpstr>
      <vt:lpstr>Participation &amp; Minute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PSY102: Introduction to Cognitive Psychology Day 26 (06/20/19): Education I</dc:title>
  <cp:lastModifiedBy>Christina Bejjani</cp:lastModifiedBy>
  <cp:revision>1</cp:revision>
  <dcterms:modified xsi:type="dcterms:W3CDTF">2019-06-20T14:05:06Z</dcterms:modified>
</cp:coreProperties>
</file>