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7010400" cy="9296400"/>
  <p:embeddedFontLst>
    <p:embeddedFont>
      <p:font typeface="Lato" panose="020B0604020202020204" charset="0"/>
      <p:regular r:id="rId62"/>
      <p:bold r:id="rId63"/>
      <p:italic r:id="rId64"/>
      <p:boldItalic r:id="rId65"/>
    </p:embeddedFont>
    <p:embeddedFont>
      <p:font typeface="Raleway"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ZyvyGMkzNQ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45060cc0_1_6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45060cc0_1_65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•Creating computer models for representing cognitive processes</a:t>
            </a:r>
            <a:endParaRPr>
              <a:solidFill>
                <a:schemeClr val="dk1"/>
              </a:solidFill>
            </a:endParaRPr>
          </a:p>
          <a:p>
            <a:pPr marL="0" indent="0">
              <a:buClr>
                <a:schemeClr val="dk1"/>
              </a:buClr>
              <a:buNone/>
            </a:pPr>
            <a:r>
              <a:rPr lang="en">
                <a:solidFill>
                  <a:schemeClr val="dk1"/>
                </a:solidFill>
              </a:rPr>
              <a:t>•Parallel distributed processing - Knowledge represented in the distributed activity of many units</a:t>
            </a:r>
            <a:endParaRPr>
              <a:solidFill>
                <a:schemeClr val="dk1"/>
              </a:solidFill>
            </a:endParaRPr>
          </a:p>
          <a:p>
            <a:pPr marL="0" indent="0">
              <a:buClr>
                <a:schemeClr val="dk1"/>
              </a:buClr>
              <a:buNone/>
            </a:pPr>
            <a:r>
              <a:rPr lang="en">
                <a:solidFill>
                  <a:schemeClr val="dk1"/>
                </a:solidFill>
              </a:rPr>
              <a:t>•Weights determine at each connection how strongly an incoming signal will activate the next unit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45060cc0_1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45060cc0_1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-first look at the different components (properties, concepts, relations)</a:t>
            </a:r>
            <a:endParaRPr/>
          </a:p>
          <a:p>
            <a:pPr marL="0" indent="0">
              <a:buNone/>
            </a:pPr>
            <a:r>
              <a:rPr lang="en"/>
              <a:t>-concepts represented by activity</a:t>
            </a:r>
            <a:endParaRPr/>
          </a:p>
          <a:p>
            <a:pPr marL="0" indent="0">
              <a:buNone/>
            </a:pPr>
            <a:r>
              <a:rPr lang="en"/>
              <a:t>-still spreading activation concept</a:t>
            </a:r>
            <a:endParaRPr/>
          </a:p>
          <a:p>
            <a:pPr marL="0" indent="0">
              <a:buNone/>
            </a:pPr>
            <a:r>
              <a:rPr lang="en"/>
              <a:t>-darker colors mean that they’re being activated</a:t>
            </a:r>
            <a:endParaRPr/>
          </a:p>
          <a:p>
            <a:pPr marL="0" indent="0">
              <a:buNone/>
            </a:pPr>
            <a:r>
              <a:rPr lang="en"/>
              <a:t>-initially, it’s going to be very weak and undifferentiated activation of property units (observations of the world) until learning updates our expectancies of what category membership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45060cc0_1_6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45060cc0_1_6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45060cc0_1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945060cc0_1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Generalization of learning: training to recognize properties of one concept provides information about other related concepts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45060cc0_1_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45060cc0_1_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45060cc0_1_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45060cc0_1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45060cc0_1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45060cc0_1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BECAUSE concept is distributed throughout the network, then if one neuron or unit is knocked, you’re not losing the whole concept, you’re just losing a small representation of it (e.g., ‘can fly’)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45060cc0_1_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45060cc0_1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45060cc0_1_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45060cc0_1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-where back propagation &amp; error signals come 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45060cc0_1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45060cc0_1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45060cc0_0_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45060cc0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945060cc0_1_1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945060cc0_1_1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945060cc0_1_6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945060cc0_1_6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https://www.youtube.com/watch?v=ZyvyGMkzNQc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45060cc0_1_1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45060cc0_1_15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Usually we’ll notice the white noise or cough but still report the sentence as though there was no interruption (i.e., our knowledge based on context)</a:t>
            </a:r>
            <a:endParaRPr/>
          </a:p>
          <a:p>
            <a:pPr marL="0" indent="0">
              <a:buNone/>
            </a:pPr>
            <a:endParaRPr/>
          </a:p>
          <a:p>
            <a:pPr marL="0" indent="0">
              <a:buNone/>
            </a:pPr>
            <a:r>
              <a:rPr lang="en"/>
              <a:t>Probably more difficult when just learning a language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45060cc0_1_2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45060cc0_1_2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important to think about how single letters are processed, so we understand how we read words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45060cc0_1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945060cc0_1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5060cc0_1_3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45060cc0_1_3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45060cc0_1_5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45060cc0_1_5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45060cc0_1_5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45060cc0_1_5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-can tie into the Stanley et al. procedure - 3 days/sessions, b/c they wanted the simulations to be somewhat consolidated or incorporated into memory so asking Qs isn’t out of left field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45060cc0_1_4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45060cc0_1_4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45060cc0_1_6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45060cc0_1_6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45060cc0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45060cc0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945060cc0_1_6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945060cc0_1_6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Large multi-floor library in which the records for all books stored in a single computer in the basement</a:t>
            </a:r>
            <a:endParaRPr/>
          </a:p>
          <a:p>
            <a:pPr marL="0" indent="0">
              <a:buClr>
                <a:schemeClr val="dk1"/>
              </a:buClr>
              <a:buNone/>
            </a:pPr>
            <a:r>
              <a:rPr lang="en"/>
              <a:t>• Cortical vs. MTL damage</a:t>
            </a:r>
            <a:endParaRPr/>
          </a:p>
          <a:p>
            <a:pPr marL="0" indent="0">
              <a:buClr>
                <a:schemeClr val="dk1"/>
              </a:buClr>
              <a:buNone/>
            </a:pPr>
            <a:r>
              <a:rPr lang="en"/>
              <a:t>– a small fire in one of the floors could damage a fraction of the books, whereas a similar fire that destroys the basement computer could prevent access to all books</a:t>
            </a:r>
            <a:endParaRPr/>
          </a:p>
          <a:p>
            <a:pPr marL="0" indent="0">
              <a:buClr>
                <a:schemeClr val="dk1"/>
              </a:buClr>
              <a:buNone/>
            </a:pPr>
            <a:r>
              <a:rPr lang="en"/>
              <a:t>• Retrograde amnesia</a:t>
            </a:r>
            <a:endParaRPr/>
          </a:p>
          <a:p>
            <a:pPr marL="0" indent="0">
              <a:buClr>
                <a:schemeClr val="dk1"/>
              </a:buClr>
              <a:buNone/>
            </a:pPr>
            <a:r>
              <a:rPr lang="en"/>
              <a:t>– the books are still available but they cannot be accessed</a:t>
            </a:r>
            <a:endParaRPr/>
          </a:p>
          <a:p>
            <a:pPr marL="0" indent="0">
              <a:buClr>
                <a:schemeClr val="dk1"/>
              </a:buClr>
              <a:buNone/>
            </a:pPr>
            <a:r>
              <a:rPr lang="en"/>
              <a:t>• Anterograde amnesia</a:t>
            </a:r>
            <a:endParaRPr/>
          </a:p>
          <a:p>
            <a:pPr marL="0" indent="0">
              <a:buClr>
                <a:schemeClr val="dk1"/>
              </a:buClr>
              <a:buNone/>
            </a:pPr>
            <a:r>
              <a:rPr lang="en"/>
              <a:t>– new books cannot be found again after they are stored</a:t>
            </a:r>
            <a:endParaRPr/>
          </a:p>
          <a:p>
            <a:pPr marL="0" indent="0">
              <a:buClr>
                <a:schemeClr val="dk1"/>
              </a:buClr>
              <a:buNone/>
            </a:pPr>
            <a:r>
              <a:rPr lang="en"/>
              <a:t>• MTL amnesia affects all domains</a:t>
            </a:r>
            <a:endParaRPr/>
          </a:p>
          <a:p>
            <a:pPr marL="0" indent="0">
              <a:buClr>
                <a:schemeClr val="dk1"/>
              </a:buClr>
              <a:buNone/>
            </a:pPr>
            <a:r>
              <a:rPr lang="en"/>
              <a:t>– Whereas fires in the upper floors could affect a single topic (e.g., Greek poetry), the computer damage affect all topics</a:t>
            </a:r>
            <a:endParaRPr/>
          </a:p>
          <a:p>
            <a:pPr marL="0" indent="0">
              <a:buClr>
                <a:schemeClr val="dk1"/>
              </a:buClr>
              <a:buNone/>
            </a:pPr>
            <a:r>
              <a:rPr lang="en"/>
              <a:t>• Temporal gradient - expanded metaphor…</a:t>
            </a:r>
            <a:endParaRPr/>
          </a:p>
          <a:p>
            <a:pPr marL="0" indent="0">
              <a:buClr>
                <a:schemeClr val="dk1"/>
              </a:buClr>
              <a:buNone/>
            </a:pPr>
            <a:r>
              <a:rPr lang="en"/>
              <a:t>– each time one gathers the set of "books" associated with one event (e.g., a particular birthday party) one places a Post-it note on each book that indicates the location of some of the other books in the set. Eventually, the books in a set can be accessed without the computer.</a:t>
            </a:r>
            <a:endParaRPr/>
          </a:p>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945060cc0_1_1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945060cc0_1_1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945060cc0_1_3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945060cc0_1_3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biggest theory of all that connects ALL topics of cognition is predictive coding</a:t>
            </a:r>
            <a:endParaRPr/>
          </a:p>
          <a:p>
            <a:pPr marL="0" indent="0">
              <a:buNone/>
            </a:pPr>
            <a:r>
              <a:rPr lang="en"/>
              <a:t>→ but very hard to prove; so how do the rest relate?</a:t>
            </a:r>
            <a:endParaRPr/>
          </a:p>
          <a:p>
            <a:pPr marL="0" indent="0">
              <a:buNone/>
            </a:pPr>
            <a:r>
              <a:rPr lang="en"/>
              <a:t>→ perception underlies everything, which is why we go over it first and why it’s involved in the biggest theory (predictive coding) (e.g., see emotion/perception interactions in Siegel/affective realism)</a:t>
            </a:r>
            <a:endParaRPr/>
          </a:p>
          <a:p>
            <a:pPr marL="0" indent="0">
              <a:buNone/>
            </a:pPr>
            <a:r>
              <a:rPr lang="en"/>
              <a:t>→ attention is often used to infer mental states in everything else (emotion paradigms - e.g., pay attention to your emotional state, you won’t misattribute hanger; reappraising your emotion)</a:t>
            </a:r>
            <a:endParaRPr/>
          </a:p>
          <a:p>
            <a:pPr marL="0" indent="0">
              <a:buNone/>
            </a:pPr>
            <a:r>
              <a:rPr lang="en"/>
              <a:t>→ emotion interacts with attention; we talk quite a bit about arousal levels and the relationship between arousal and attention is well known; but we even talked about emotion/perception links. We might not always establish what exactly emotion IS, but there’s no doubt it interacts with attention &amp; perception</a:t>
            </a:r>
            <a:endParaRPr/>
          </a:p>
          <a:p>
            <a:pPr marL="0" indent="0">
              <a:buNone/>
            </a:pPr>
            <a:r>
              <a:rPr lang="en"/>
              <a:t>→ can’t study anything without language!! Even though people tend to put language later, I put it earlier here; we’ve seen how it interacts with perception (context/top-down processing informing various effects - like phonemic restoration effect), and our ability to communicate underlies our ability to study ANYTHING in cognition</a:t>
            </a:r>
            <a:endParaRPr/>
          </a:p>
          <a:p>
            <a:pPr marL="0" indent="0">
              <a:buNone/>
            </a:pPr>
            <a:r>
              <a:rPr lang="en"/>
              <a:t>→ language depends on memory, right? Even the language babies paper, we’re asking how they know these words, which depends on crystallized knowledge (semantic memory)... so it’s best to talk then about how memory is organized, and different proceses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945060cc0_1_3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945060cc0_1_34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Yu et al., Bergelson &amp; Aislin</a:t>
            </a:r>
            <a:endParaRPr/>
          </a:p>
          <a:p>
            <a:pPr marL="0" indent="0">
              <a:buNone/>
            </a:pPr>
            <a:endParaRPr/>
          </a:p>
          <a:p>
            <a:pPr marL="0" indent="0">
              <a:buNone/>
            </a:pPr>
            <a:r>
              <a:rPr lang="en"/>
              <a:t>→ Language undergirds EVERY single one of our paradigms on attention &amp; memory, and probably a bit of perception -- how do we get participants to understand what we want to do? Language. Instructions.</a:t>
            </a:r>
            <a:endParaRPr/>
          </a:p>
          <a:p>
            <a:pPr marL="0" indent="0">
              <a:buNone/>
            </a:pPr>
            <a:r>
              <a:rPr lang="en"/>
              <a:t>→ When we don’t have language accessible to us (baby language, wernicke’s/broca’s/etc.), we have to come up with creative ways thinking about how to infer mental states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945060cc0_1_3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945060cc0_1_3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Utivlugt &amp; Healey, Ben-Yacob and Henson, &amp; Vaz</a:t>
            </a:r>
            <a:endParaRPr/>
          </a:p>
          <a:p>
            <a:pPr marL="0" indent="0">
              <a:buNone/>
            </a:pPr>
            <a:endParaRPr/>
          </a:p>
          <a:p>
            <a:pPr marL="0" indent="0">
              <a:buNone/>
            </a:pPr>
            <a:r>
              <a:rPr lang="en"/>
              <a:t>→ we often confuse encoding &amp; retrieval in paradigms</a:t>
            </a:r>
            <a:endParaRPr/>
          </a:p>
          <a:p>
            <a:pPr marL="0" indent="0">
              <a:buNone/>
            </a:pPr>
            <a:r>
              <a:rPr lang="en"/>
              <a:t>→ aside from double dissociations &amp; people being obsessed with the Hippocampus (literally a journal dedicated to the Hippocampus), you often have to have cog neuro of memory to really understand these different processes</a:t>
            </a:r>
            <a:endParaRPr/>
          </a:p>
          <a:p>
            <a:pPr marL="0" indent="0">
              <a:buNone/>
            </a:pPr>
            <a:r>
              <a:rPr lang="en"/>
              <a:t>→ you can’t really prove or provide evidence for our LTM: structure w/o showing the double dissociations in brain regions too</a:t>
            </a:r>
            <a:endParaRPr/>
          </a:p>
          <a:p>
            <a:pPr marL="0" indent="0">
              <a:buNone/>
            </a:pPr>
            <a:endParaRPr/>
          </a:p>
          <a:p>
            <a:pPr marL="0" indent="0">
              <a:buNone/>
            </a:pPr>
            <a:r>
              <a:rPr lang="en"/>
              <a:t>→ common theme: encoding/retrieval, so declarative memories &amp; processes</a:t>
            </a:r>
            <a:endParaRPr/>
          </a:p>
          <a:p>
            <a:pPr marL="0" indent="0">
              <a:buNone/>
            </a:pPr>
            <a:r>
              <a:rPr lang="en"/>
              <a:t>→ didn’t assign papers on nondeclarative memory; often these can rely on not being “aware” of what’s happening, but how we establish consciousness… is often hard</a:t>
            </a:r>
            <a:endParaRPr/>
          </a:p>
          <a:p>
            <a:pPr marL="0" indent="0">
              <a:buNone/>
            </a:pPr>
            <a:r>
              <a:rPr lang="en"/>
              <a:t>→ perception, attention, and memory: are these *really* that distinct? We treat them as separate concepts, but attention can enhance or diminish memory, perception informs attention, we remember things we consciously perceive and don’t consciously perceive… it’s not like we consciously say ‘this is going to be one episode’ or ‘event’ in my life, yet when we bring to mind a memory of this class, it is its own thing, right?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45060cc0_1_3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45060cc0_1_35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Rubin et al., Stanley et al.</a:t>
            </a:r>
            <a:endParaRPr/>
          </a:p>
          <a:p>
            <a:pPr marL="0" indent="0">
              <a:buNone/>
            </a:pPr>
            <a:endParaRPr/>
          </a:p>
          <a:p>
            <a:pPr marL="0" indent="0">
              <a:buNone/>
            </a:pPr>
            <a:r>
              <a:rPr lang="en"/>
              <a:t>→ memory being constructive underlies all other topics, too</a:t>
            </a:r>
            <a:endParaRPr/>
          </a:p>
          <a:p>
            <a:pPr marL="0" indent="0">
              <a:buNone/>
            </a:pPr>
            <a:r>
              <a:rPr lang="en"/>
              <a:t>→ what we pay attention to can change our memory, but also change how we update our memory</a:t>
            </a:r>
            <a:endParaRPr/>
          </a:p>
          <a:p>
            <a:pPr marL="0" indent="0">
              <a:buNone/>
            </a:pPr>
            <a:r>
              <a:rPr lang="en"/>
              <a:t>→ what we learn (encoding of wm) will change how we update our memory</a:t>
            </a:r>
            <a:endParaRPr/>
          </a:p>
          <a:p>
            <a:pPr marL="0" indent="0">
              <a:buNone/>
            </a:pPr>
            <a:r>
              <a:rPr lang="en"/>
              <a:t>→ we’re always doing what if scenarios, likely w/ these kind of emotional counterfactuals, so that changes how we update our memory</a:t>
            </a:r>
            <a:endParaRPr/>
          </a:p>
          <a:p>
            <a:pPr marL="0" indent="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945060cc0_1_3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945060cc0_1_3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945060cc0_1_6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945060cc0_1_65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945060cc0_1_6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945060cc0_1_6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945060cc0_1_6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945060cc0_1_6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45060cc0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45060cc0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945060cc0_1_69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945060cc0_1_69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45060cc0_1_70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45060cc0_1_70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945060cc0_1_70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945060cc0_1_70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945060cc0_1_7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945060cc0_1_7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45060cc0_1_7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45060cc0_1_7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945060cc0_1_7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945060cc0_1_7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945060cc0_1_7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945060cc0_1_7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945060cc0_1_7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945060cc0_1_7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45060cc0_1_7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45060cc0_1_7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45060cc0_1_7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45060cc0_1_7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945060cc0_1_6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945060cc0_1_6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945060cc0_1_7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945060cc0_1_7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45060cc0_1_7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45060cc0_1_7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945060cc0_1_7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945060cc0_1_7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945060cc0_1_76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945060cc0_1_76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945060cc0_1_76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945060cc0_1_76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945060cc0_1_7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945060cc0_1_7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945060cc0_1_7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945060cc0_1_7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945060cc0_1_7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945060cc0_1_7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945060cc0_1_6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945060cc0_1_6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945060cc0_1_6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945060cc0_1_6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45060cc0_0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45060cc0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45060cc0_1_1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45060cc0_1_1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45060cc0_1_1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45060cc0_1_1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45060cc0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45060cc0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ZyvyGMkzNQc"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hyperlink" Target="https://tinyurl.com/ChooseDukeArtic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15 (06/05/19):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Properties</a:t>
            </a:r>
            <a:endParaRPr/>
          </a:p>
        </p:txBody>
      </p:sp>
      <p:sp>
        <p:nvSpPr>
          <p:cNvPr id="146" name="Google Shape;146;p22"/>
          <p:cNvSpPr txBox="1">
            <a:spLocks noGrp="1"/>
          </p:cNvSpPr>
          <p:nvPr>
            <p:ph type="body" idx="1"/>
          </p:nvPr>
        </p:nvSpPr>
        <p:spPr>
          <a:xfrm>
            <a:off x="893700" y="1208750"/>
            <a:ext cx="7278300" cy="3336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Units are like neurons</a:t>
            </a:r>
            <a:endParaRPr sz="1800"/>
          </a:p>
          <a:p>
            <a:pPr marL="914400" lvl="1" indent="-342900" algn="l" rtl="0">
              <a:spcBef>
                <a:spcPts val="0"/>
              </a:spcBef>
              <a:spcAft>
                <a:spcPts val="0"/>
              </a:spcAft>
              <a:buSzPts val="1800"/>
              <a:buChar char="○"/>
            </a:pPr>
            <a:r>
              <a:rPr lang="en" sz="1800"/>
              <a:t>Caveat: not always literal</a:t>
            </a:r>
            <a:endParaRPr sz="1800"/>
          </a:p>
          <a:p>
            <a:pPr marL="914400" lvl="1" indent="-342900" algn="l" rtl="0">
              <a:spcBef>
                <a:spcPts val="0"/>
              </a:spcBef>
              <a:spcAft>
                <a:spcPts val="0"/>
              </a:spcAft>
              <a:buSzPts val="1800"/>
              <a:buChar char="○"/>
            </a:pPr>
            <a:r>
              <a:rPr lang="en" sz="1800"/>
              <a:t>Pattern of activity in units =&gt; concepts/categories</a:t>
            </a:r>
            <a:endParaRPr sz="1800"/>
          </a:p>
          <a:p>
            <a:pPr marL="457200" lvl="0" indent="-342900" algn="l" rtl="0">
              <a:spcBef>
                <a:spcPts val="0"/>
              </a:spcBef>
              <a:spcAft>
                <a:spcPts val="0"/>
              </a:spcAft>
              <a:buSzPts val="1800"/>
              <a:buChar char="▷"/>
            </a:pPr>
            <a:r>
              <a:rPr lang="en" sz="1800"/>
              <a:t>Stimuli from environment activate the input units (e.g., canary)</a:t>
            </a:r>
            <a:endParaRPr sz="1800"/>
          </a:p>
          <a:p>
            <a:pPr marL="457200" lvl="0" indent="-342900" algn="l" rtl="0">
              <a:spcBef>
                <a:spcPts val="0"/>
              </a:spcBef>
              <a:spcAft>
                <a:spcPts val="0"/>
              </a:spcAft>
              <a:buSzPts val="1800"/>
              <a:buChar char="▷"/>
            </a:pPr>
            <a:r>
              <a:rPr lang="en" sz="1800"/>
              <a:t>Input units send signals to hidden units, which signal to output units (e.g., RT faster for a canary is a bird)</a:t>
            </a:r>
            <a:endParaRPr sz="1800"/>
          </a:p>
          <a:p>
            <a:pPr marL="457200" lvl="0" indent="-342900" algn="l" rtl="0">
              <a:spcBef>
                <a:spcPts val="0"/>
              </a:spcBef>
              <a:spcAft>
                <a:spcPts val="0"/>
              </a:spcAft>
              <a:buSzPts val="1800"/>
              <a:buChar char="▷"/>
            </a:pPr>
            <a:r>
              <a:rPr lang="en" sz="1800"/>
              <a:t>Connection weight: increase/decrease influence of a single neuron / unit (e.g., LTP)</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Activation depends on input unit (stimulus) and connection weights (scattered throughout network/model)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2140712" y="74475"/>
            <a:ext cx="4862574" cy="499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57" name="Google Shape;157;p24"/>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of an item is distributed across a lot of units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3" name="Google Shape;163;p25"/>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Similar concepts have similar representations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9" name="Google Shape;169;p26"/>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There are intermediate units (middle) which can allow us to have complicated representations on the other side (right) of the item (left)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75" name="Google Shape;175;p27"/>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Not only is the representation that codes for an item distributed across a lot of units, that representation is repeated across the network…</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1" name="Google Shape;181;p28"/>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...So if you knock out any one part of the network, you don’t lose the whole concept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7" name="Google Shape;187;p29"/>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isn’t made up of binary 1s and 0s – there are “connection weights” that differ</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0"/>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93" name="Google Shape;193;p30"/>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 network can be “trained” by having experiences over time, and those connection weights can be updated</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199" name="Google Shape;199;p31"/>
          <p:cNvSpPr txBox="1">
            <a:spLocks noGrp="1"/>
          </p:cNvSpPr>
          <p:nvPr>
            <p:ph type="body" idx="1"/>
          </p:nvPr>
        </p:nvSpPr>
        <p:spPr>
          <a:xfrm>
            <a:off x="893700" y="1145000"/>
            <a:ext cx="7833900" cy="35523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AutoNum type="arabicPeriod"/>
            </a:pPr>
            <a:r>
              <a:rPr lang="en" sz="1700"/>
              <a:t>The representation of an item is distributed across a lot of units (sound familiar?)</a:t>
            </a:r>
            <a:endParaRPr sz="1700"/>
          </a:p>
          <a:p>
            <a:pPr marL="457200" lvl="0" indent="-336550" algn="l" rtl="0">
              <a:spcBef>
                <a:spcPts val="0"/>
              </a:spcBef>
              <a:spcAft>
                <a:spcPts val="0"/>
              </a:spcAft>
              <a:buSzPts val="1700"/>
              <a:buAutoNum type="arabicPeriod"/>
            </a:pPr>
            <a:r>
              <a:rPr lang="en" sz="1700"/>
              <a:t>Similar concepts have similar representations</a:t>
            </a:r>
            <a:endParaRPr sz="1700"/>
          </a:p>
          <a:p>
            <a:pPr marL="457200" lvl="0" indent="-336550" algn="l" rtl="0">
              <a:spcBef>
                <a:spcPts val="0"/>
              </a:spcBef>
              <a:spcAft>
                <a:spcPts val="0"/>
              </a:spcAft>
              <a:buSzPts val="1700"/>
              <a:buAutoNum type="arabicPeriod"/>
            </a:pPr>
            <a:r>
              <a:rPr lang="en" sz="1700"/>
              <a:t>There are intermediate units (middle) which can allow us to have complicated representations on the other side (right) of the item (left)</a:t>
            </a:r>
            <a:endParaRPr sz="1700"/>
          </a:p>
          <a:p>
            <a:pPr marL="457200" lvl="0" indent="-336550" algn="l" rtl="0">
              <a:spcBef>
                <a:spcPts val="0"/>
              </a:spcBef>
              <a:spcAft>
                <a:spcPts val="0"/>
              </a:spcAft>
              <a:buSzPts val="1700"/>
              <a:buAutoNum type="arabicPeriod"/>
            </a:pPr>
            <a:r>
              <a:rPr lang="en" sz="1700"/>
              <a:t>Not only is the representation that codes for an item distributed across a lot of units, that representation is repeated across the network…</a:t>
            </a:r>
            <a:endParaRPr sz="1700"/>
          </a:p>
          <a:p>
            <a:pPr marL="457200" lvl="0" indent="-336550" algn="l" rtl="0">
              <a:spcBef>
                <a:spcPts val="0"/>
              </a:spcBef>
              <a:spcAft>
                <a:spcPts val="0"/>
              </a:spcAft>
              <a:buSzPts val="1700"/>
              <a:buAutoNum type="arabicPeriod"/>
            </a:pPr>
            <a:r>
              <a:rPr lang="en" sz="1700"/>
              <a:t>...So if you knock out any one part of the network, you don’t lose the whole concept</a:t>
            </a:r>
            <a:endParaRPr sz="1700"/>
          </a:p>
          <a:p>
            <a:pPr marL="914400" lvl="1" indent="-336550" algn="l" rtl="0">
              <a:spcBef>
                <a:spcPts val="0"/>
              </a:spcBef>
              <a:spcAft>
                <a:spcPts val="0"/>
              </a:spcAft>
              <a:buSzPts val="1700"/>
              <a:buAutoNum type="alphaLcPeriod"/>
            </a:pPr>
            <a:r>
              <a:rPr lang="en" sz="1700"/>
              <a:t>“Graceful degradation”</a:t>
            </a:r>
            <a:endParaRPr sz="1700"/>
          </a:p>
          <a:p>
            <a:pPr marL="457200" lvl="0" indent="-336550" algn="l" rtl="0">
              <a:spcBef>
                <a:spcPts val="0"/>
              </a:spcBef>
              <a:spcAft>
                <a:spcPts val="0"/>
              </a:spcAft>
              <a:buSzPts val="1700"/>
              <a:buAutoNum type="arabicPeriod"/>
            </a:pPr>
            <a:r>
              <a:rPr lang="en" sz="1700"/>
              <a:t>The representation isn’t just made up of binary 1s and 0s – there are “connection weights” that differ</a:t>
            </a:r>
            <a:endParaRPr sz="1700"/>
          </a:p>
          <a:p>
            <a:pPr marL="457200" lvl="0" indent="-336550" algn="l" rtl="0">
              <a:spcBef>
                <a:spcPts val="0"/>
              </a:spcBef>
              <a:spcAft>
                <a:spcPts val="0"/>
              </a:spcAft>
              <a:buSzPts val="1700"/>
              <a:buAutoNum type="arabicPeriod"/>
            </a:pPr>
            <a:r>
              <a:rPr lang="en" sz="1700"/>
              <a:t>A network can be “trained” by having experiences over time, and those connection weights can be updated</a:t>
            </a:r>
            <a:endParaRPr sz="1700"/>
          </a:p>
          <a:p>
            <a:pPr marL="0" lvl="0" indent="0" algn="l" rtl="0">
              <a:spcBef>
                <a:spcPts val="600"/>
              </a:spcBef>
              <a:spcAft>
                <a:spcPts val="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Language</a:t>
            </a:r>
            <a:endParaRPr/>
          </a:p>
        </p:txBody>
      </p:sp>
      <p:sp>
        <p:nvSpPr>
          <p:cNvPr id="205" name="Google Shape;205;p3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word superiority effect, phonemic restoration effect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Phonemic Restoration Effect</a:t>
            </a:r>
            <a:endParaRPr/>
          </a:p>
        </p:txBody>
      </p:sp>
      <p:pic>
        <p:nvPicPr>
          <p:cNvPr id="211" name="Google Shape;211;p33" descr="This is an example of the phonemic restoration effect.&#10;In the first clip periods of silence are noticeable and speech sounds are clearly missing.&#10;In the second clip periods of noise replace the silence. The noise in the context of the speech allows the brain to fill in details with likely phonemes.&#10;In the final clip with no alteration of the original sound track, you can see how well your brain was able to fill in the missing sounds." title="Phonemic Restoration Effect">
            <a:hlinkClick r:id="rId3"/>
          </p:cNvPr>
          <p:cNvPicPr preferRelativeResize="0"/>
          <p:nvPr/>
        </p:nvPicPr>
        <p:blipFill>
          <a:blip r:embed="rId4">
            <a:alphaModFix/>
          </a:blip>
          <a:stretch>
            <a:fillRect/>
          </a:stretch>
        </p:blipFill>
        <p:spPr>
          <a:xfrm>
            <a:off x="2286000" y="1200613"/>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sz="3000"/>
          </a:p>
        </p:txBody>
      </p:sp>
      <p:sp>
        <p:nvSpPr>
          <p:cNvPr id="217" name="Google Shape;217;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Phonemic restoration effect</a:t>
            </a:r>
            <a:endParaRPr/>
          </a:p>
          <a:p>
            <a:pPr marL="914400" lvl="1" indent="-381000" algn="l" rtl="0">
              <a:spcBef>
                <a:spcPts val="0"/>
              </a:spcBef>
              <a:spcAft>
                <a:spcPts val="0"/>
              </a:spcAft>
              <a:buSzPts val="2400"/>
              <a:buChar char="○"/>
            </a:pPr>
            <a:r>
              <a:rPr lang="en"/>
              <a:t>Cough, white noise, etc. in the middle of hearing a sentence -- can you fill in the missing phoneme based on context &amp; the portion of a word you heard?</a:t>
            </a:r>
            <a:endParaRPr/>
          </a:p>
          <a:p>
            <a:pPr marL="914400" lvl="1" indent="-381000" algn="l" rtl="0">
              <a:spcBef>
                <a:spcPts val="0"/>
              </a:spcBef>
              <a:spcAft>
                <a:spcPts val="0"/>
              </a:spcAft>
              <a:buSzPts val="2400"/>
              <a:buChar char="○"/>
            </a:pPr>
            <a:r>
              <a:rPr lang="en"/>
              <a:t>Top-down processing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a:p>
        </p:txBody>
      </p:sp>
      <p:sp>
        <p:nvSpPr>
          <p:cNvPr id="223" name="Google Shape;223;p35"/>
          <p:cNvSpPr txBox="1">
            <a:spLocks noGrp="1"/>
          </p:cNvSpPr>
          <p:nvPr>
            <p:ph type="body" idx="1"/>
          </p:nvPr>
        </p:nvSpPr>
        <p:spPr>
          <a:xfrm>
            <a:off x="893700" y="1373600"/>
            <a:ext cx="4938900" cy="18921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600"/>
              </a:spcBef>
              <a:spcAft>
                <a:spcPts val="0"/>
              </a:spcAft>
              <a:buClr>
                <a:srgbClr val="677480"/>
              </a:buClr>
              <a:buSzPts val="3000"/>
              <a:buFont typeface="Lato"/>
              <a:buChar char="▷"/>
            </a:pPr>
            <a:r>
              <a:rPr lang="en"/>
              <a:t>Word superiority effect:</a:t>
            </a:r>
            <a:endParaRPr/>
          </a:p>
          <a:p>
            <a:pPr marL="914400" marR="0" lvl="1" indent="-381000" algn="l" rtl="0">
              <a:lnSpc>
                <a:spcPct val="100000"/>
              </a:lnSpc>
              <a:spcBef>
                <a:spcPts val="0"/>
              </a:spcBef>
              <a:spcAft>
                <a:spcPts val="0"/>
              </a:spcAft>
              <a:buSzPts val="2400"/>
              <a:buChar char="○"/>
            </a:pPr>
            <a:r>
              <a:rPr lang="en"/>
              <a:t>Letters easier to recognize when in a word</a:t>
            </a:r>
            <a:endParaRPr/>
          </a:p>
          <a:p>
            <a:pPr marL="1371600" marR="0" lvl="2" indent="-381000" algn="l" rtl="0">
              <a:lnSpc>
                <a:spcPct val="100000"/>
              </a:lnSpc>
              <a:spcBef>
                <a:spcPts val="0"/>
              </a:spcBef>
              <a:spcAft>
                <a:spcPts val="0"/>
              </a:spcAft>
              <a:buSzPts val="2400"/>
              <a:buChar char="■"/>
            </a:pPr>
            <a:r>
              <a:rPr lang="en"/>
              <a:t>RT (a) &gt; RT (b) or RT (c)</a:t>
            </a:r>
            <a:endParaRPr/>
          </a:p>
          <a:p>
            <a:pPr marL="914400" marR="0" lvl="1" indent="-381000" algn="l" rtl="0">
              <a:lnSpc>
                <a:spcPct val="100000"/>
              </a:lnSpc>
              <a:spcBef>
                <a:spcPts val="0"/>
              </a:spcBef>
              <a:spcAft>
                <a:spcPts val="0"/>
              </a:spcAft>
              <a:buClr>
                <a:srgbClr val="677480"/>
              </a:buClr>
              <a:buSzPts val="2400"/>
              <a:buFont typeface="Lato"/>
              <a:buChar char="○"/>
            </a:pPr>
            <a:r>
              <a:rPr lang="en"/>
              <a:t>Important to understand how single letters processed; how do we read?</a:t>
            </a:r>
            <a:endParaRPr/>
          </a:p>
        </p:txBody>
      </p:sp>
      <p:pic>
        <p:nvPicPr>
          <p:cNvPr id="224" name="Google Shape;224;p35"/>
          <p:cNvPicPr preferRelativeResize="0"/>
          <p:nvPr/>
        </p:nvPicPr>
        <p:blipFill rotWithShape="1">
          <a:blip r:embed="rId3">
            <a:alphaModFix/>
          </a:blip>
          <a:srcRect b="47728"/>
          <a:stretch/>
        </p:blipFill>
        <p:spPr>
          <a:xfrm>
            <a:off x="5949625" y="1063400"/>
            <a:ext cx="2844875" cy="379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LTM: Processes &amp; Structure</a:t>
            </a:r>
            <a:endParaRPr/>
          </a:p>
        </p:txBody>
      </p:sp>
      <p:sp>
        <p:nvSpPr>
          <p:cNvPr id="230" name="Google Shape;230;p3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Double Dissociations, Long Term Potentiation, Consolidation</a:t>
            </a:r>
            <a:endParaRPr/>
          </a:p>
          <a:p>
            <a:pPr marL="0" lvl="0" indent="0" algn="ct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a:t>
            </a:r>
            <a:endParaRPr/>
          </a:p>
        </p:txBody>
      </p:sp>
      <p:sp>
        <p:nvSpPr>
          <p:cNvPr id="236" name="Google Shape;236;p37"/>
          <p:cNvSpPr txBox="1">
            <a:spLocks noGrp="1"/>
          </p:cNvSpPr>
          <p:nvPr>
            <p:ph type="body" idx="1"/>
          </p:nvPr>
        </p:nvSpPr>
        <p:spPr>
          <a:xfrm>
            <a:off x="893625"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a:t>
            </a:r>
            <a:r>
              <a:rPr lang="en">
                <a:solidFill>
                  <a:srgbClr val="FF0000"/>
                </a:solidFill>
              </a:rPr>
              <a:t>LESIONED</a:t>
            </a:r>
            <a:endParaRPr>
              <a:solidFill>
                <a:srgbClr val="FF0000"/>
              </a:solidFill>
            </a:endParaRPr>
          </a:p>
          <a:p>
            <a:pPr marL="457200" lvl="0" indent="-342900" algn="l" rtl="0">
              <a:spcBef>
                <a:spcPts val="0"/>
              </a:spcBef>
              <a:spcAft>
                <a:spcPts val="0"/>
              </a:spcAft>
              <a:buSzPts val="1800"/>
              <a:buChar char="▷"/>
            </a:pPr>
            <a:r>
              <a:rPr lang="en"/>
              <a:t>Brain area 2 </a:t>
            </a:r>
            <a:r>
              <a:rPr lang="en">
                <a:solidFill>
                  <a:srgbClr val="6AA84F"/>
                </a:solidFill>
              </a:rPr>
              <a:t>INTACT</a:t>
            </a:r>
            <a:endParaRPr>
              <a:solidFill>
                <a:srgbClr val="6AA84F"/>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FF0000"/>
                </a:solidFill>
              </a:rPr>
              <a:t>IMPAIRED</a:t>
            </a:r>
            <a:endParaRPr>
              <a:solidFill>
                <a:srgbClr val="FF0000"/>
              </a:solidFill>
            </a:endParaRPr>
          </a:p>
          <a:p>
            <a:pPr marL="457200" lvl="0" indent="-342900" algn="l" rtl="0">
              <a:spcBef>
                <a:spcPts val="0"/>
              </a:spcBef>
              <a:spcAft>
                <a:spcPts val="0"/>
              </a:spcAft>
              <a:buSzPts val="1800"/>
              <a:buChar char="▷"/>
            </a:pPr>
            <a:r>
              <a:rPr lang="en"/>
              <a:t>Cog function B </a:t>
            </a:r>
            <a:r>
              <a:rPr lang="en">
                <a:solidFill>
                  <a:srgbClr val="6AA84F"/>
                </a:solidFill>
              </a:rPr>
              <a:t>PRESERVED</a:t>
            </a:r>
            <a:endParaRPr>
              <a:solidFill>
                <a:srgbClr val="6AA84F"/>
              </a:solidFill>
            </a:endParaRPr>
          </a:p>
          <a:p>
            <a:pPr marL="0" lvl="0" indent="0" algn="l" rtl="0">
              <a:spcBef>
                <a:spcPts val="600"/>
              </a:spcBef>
              <a:spcAft>
                <a:spcPts val="0"/>
              </a:spcAft>
              <a:buNone/>
            </a:pPr>
            <a:endParaRPr/>
          </a:p>
        </p:txBody>
      </p:sp>
      <p:sp>
        <p:nvSpPr>
          <p:cNvPr id="237" name="Google Shape;237;p37"/>
          <p:cNvSpPr txBox="1">
            <a:spLocks noGrp="1"/>
          </p:cNvSpPr>
          <p:nvPr>
            <p:ph type="body" idx="2"/>
          </p:nvPr>
        </p:nvSpPr>
        <p:spPr>
          <a:xfrm>
            <a:off x="4219450"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a:t>
            </a:r>
            <a:r>
              <a:rPr lang="en">
                <a:solidFill>
                  <a:srgbClr val="6AA84F"/>
                </a:solidFill>
              </a:rPr>
              <a:t> INTACT</a:t>
            </a:r>
            <a:endParaRPr>
              <a:solidFill>
                <a:srgbClr val="6AA84F"/>
              </a:solidFill>
            </a:endParaRPr>
          </a:p>
          <a:p>
            <a:pPr marL="457200" lvl="0" indent="-342900" algn="l" rtl="0">
              <a:spcBef>
                <a:spcPts val="0"/>
              </a:spcBef>
              <a:spcAft>
                <a:spcPts val="0"/>
              </a:spcAft>
              <a:buSzPts val="1800"/>
              <a:buChar char="▷"/>
            </a:pPr>
            <a:r>
              <a:rPr lang="en"/>
              <a:t>Brain area 2 </a:t>
            </a:r>
            <a:r>
              <a:rPr lang="en">
                <a:solidFill>
                  <a:srgbClr val="FF0000"/>
                </a:solidFill>
              </a:rPr>
              <a:t>LESIONED</a:t>
            </a:r>
            <a:endParaRPr>
              <a:solidFill>
                <a:srgbClr val="FF0000"/>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6AA84F"/>
                </a:solidFill>
              </a:rPr>
              <a:t>PRESERVED</a:t>
            </a:r>
            <a:endParaRPr>
              <a:solidFill>
                <a:srgbClr val="6AA84F"/>
              </a:solidFill>
            </a:endParaRPr>
          </a:p>
          <a:p>
            <a:pPr marL="457200" lvl="0" indent="-342900" algn="l" rtl="0">
              <a:spcBef>
                <a:spcPts val="0"/>
              </a:spcBef>
              <a:spcAft>
                <a:spcPts val="0"/>
              </a:spcAft>
              <a:buSzPts val="1800"/>
              <a:buChar char="▷"/>
            </a:pPr>
            <a:r>
              <a:rPr lang="en"/>
              <a:t>Cog function B </a:t>
            </a:r>
            <a:r>
              <a:rPr lang="en">
                <a:solidFill>
                  <a:srgbClr val="FF0000"/>
                </a:solidFill>
              </a:rPr>
              <a:t>IMPAIRED</a:t>
            </a:r>
            <a:endParaRPr>
              <a:solidFill>
                <a:srgbClr val="FF0000"/>
              </a:solidFill>
            </a:endParaRPr>
          </a:p>
          <a:p>
            <a:pPr marL="0" lvl="0" indent="0" algn="l" rtl="0">
              <a:spcBef>
                <a:spcPts val="600"/>
              </a:spcBef>
              <a:spcAft>
                <a:spcPts val="0"/>
              </a:spcAft>
              <a:buNone/>
            </a:pPr>
            <a:endParaRPr/>
          </a:p>
        </p:txBody>
      </p:sp>
      <p:sp>
        <p:nvSpPr>
          <p:cNvPr id="238" name="Google Shape;238;p37"/>
          <p:cNvSpPr txBox="1"/>
          <p:nvPr/>
        </p:nvSpPr>
        <p:spPr>
          <a:xfrm>
            <a:off x="511600" y="4226050"/>
            <a:ext cx="8222400" cy="64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identify brain structures that are necessary for certain cognitive functions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strongly suggest that two neurocognitive functions are independent from each other</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244" name="Google Shape;244;p38"/>
          <p:cNvSpPr txBox="1">
            <a:spLocks noGrp="1"/>
          </p:cNvSpPr>
          <p:nvPr>
            <p:ph type="body" idx="1"/>
          </p:nvPr>
        </p:nvSpPr>
        <p:spPr>
          <a:xfrm>
            <a:off x="893700" y="1373600"/>
            <a:ext cx="7870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(or “cohesion” into memory trace) occurs at synapses, happens rapidly</a:t>
            </a:r>
            <a:endParaRPr/>
          </a:p>
          <a:p>
            <a:pPr marL="1371600" lvl="2" indent="-342900" algn="l" rtl="0">
              <a:spcBef>
                <a:spcPts val="0"/>
              </a:spcBef>
              <a:spcAft>
                <a:spcPts val="0"/>
              </a:spcAft>
              <a:buSzPts val="1800"/>
              <a:buChar char="■"/>
            </a:pPr>
            <a:r>
              <a:rPr lang="en" sz="1800"/>
              <a:t>Initial binding of info w/in seconds, at most, tens of minutes</a:t>
            </a:r>
            <a:endParaRPr sz="1800"/>
          </a:p>
          <a:p>
            <a:pPr marL="1371600" lvl="2" indent="-342900" algn="l" rtl="0">
              <a:spcBef>
                <a:spcPts val="0"/>
              </a:spcBef>
              <a:spcAft>
                <a:spcPts val="0"/>
              </a:spcAft>
              <a:buSzPts val="1800"/>
              <a:buChar char="■"/>
            </a:pPr>
            <a:r>
              <a:rPr lang="en" sz="1800"/>
              <a:t>Amnesia for last few mins before concussion</a:t>
            </a:r>
            <a:endParaRPr sz="1800"/>
          </a:p>
          <a:p>
            <a:pPr marL="914400" lvl="1" indent="-381000" algn="l" rtl="0">
              <a:spcBef>
                <a:spcPts val="0"/>
              </a:spcBef>
              <a:spcAft>
                <a:spcPts val="0"/>
              </a:spcAft>
              <a:buSzPts val="2400"/>
              <a:buChar char="○"/>
            </a:pPr>
            <a:r>
              <a:rPr lang="en"/>
              <a:t>Systems consolidation involves gradual reorganization of circuits in brain</a:t>
            </a:r>
            <a:endParaRPr/>
          </a:p>
          <a:p>
            <a:pPr marL="1371600" lvl="2" indent="-342900" algn="l" rtl="0">
              <a:spcBef>
                <a:spcPts val="0"/>
              </a:spcBef>
              <a:spcAft>
                <a:spcPts val="0"/>
              </a:spcAft>
              <a:buSzPts val="1800"/>
              <a:buChar char="■"/>
            </a:pPr>
            <a:r>
              <a:rPr lang="en" sz="1800"/>
              <a:t>After stored in LTM, continues for days/months/years (debated)</a:t>
            </a:r>
            <a:endParaRPr sz="1800"/>
          </a:p>
          <a:p>
            <a:pPr marL="0" lvl="0" indent="0" algn="l" rtl="0">
              <a:spcBef>
                <a:spcPts val="6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250" name="Google Shape;250;p39"/>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251" name="Google Shape;251;p39"/>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257" name="Google Shape;257;p40"/>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258" name="Google Shape;258;p40"/>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 Theories</a:t>
            </a:r>
            <a:endParaRPr/>
          </a:p>
        </p:txBody>
      </p:sp>
      <p:sp>
        <p:nvSpPr>
          <p:cNvPr id="264" name="Google Shape;264;p41"/>
          <p:cNvSpPr txBox="1">
            <a:spLocks noGrp="1"/>
          </p:cNvSpPr>
          <p:nvPr>
            <p:ph type="body" idx="1"/>
          </p:nvPr>
        </p:nvSpPr>
        <p:spPr>
          <a:xfrm>
            <a:off x="409725" y="1200150"/>
            <a:ext cx="36207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Standard model of consolidation:</a:t>
            </a:r>
            <a:endParaRPr/>
          </a:p>
          <a:p>
            <a:pPr marL="457200" lvl="0" indent="-342900" algn="l" rtl="0">
              <a:spcBef>
                <a:spcPts val="600"/>
              </a:spcBef>
              <a:spcAft>
                <a:spcPts val="0"/>
              </a:spcAft>
              <a:buSzPts val="1800"/>
              <a:buChar char="▷"/>
            </a:pPr>
            <a:r>
              <a:rPr lang="en"/>
              <a:t>Cortical: hippocampal links necessary for memory</a:t>
            </a:r>
            <a:endParaRPr/>
          </a:p>
          <a:p>
            <a:pPr marL="457200" lvl="0" indent="-342900" algn="l" rtl="0">
              <a:spcBef>
                <a:spcPts val="0"/>
              </a:spcBef>
              <a:spcAft>
                <a:spcPts val="0"/>
              </a:spcAft>
              <a:buSzPts val="1800"/>
              <a:buChar char="▷"/>
            </a:pPr>
            <a:r>
              <a:rPr lang="en"/>
              <a:t>During reactivation, links strengthened in cortical areas</a:t>
            </a:r>
            <a:endParaRPr/>
          </a:p>
          <a:p>
            <a:pPr marL="457200" lvl="0" indent="-342900" algn="l" rtl="0">
              <a:spcBef>
                <a:spcPts val="0"/>
              </a:spcBef>
              <a:spcAft>
                <a:spcPts val="0"/>
              </a:spcAft>
              <a:buSzPts val="1800"/>
              <a:buChar char="▷"/>
            </a:pPr>
            <a:r>
              <a:rPr lang="en"/>
              <a:t>Over time, hippocampus influences diminishes - </a:t>
            </a:r>
            <a:r>
              <a:rPr lang="en" i="1"/>
              <a:t>Hippocampus only necessary during consolidation</a:t>
            </a:r>
            <a:endParaRPr i="1"/>
          </a:p>
        </p:txBody>
      </p:sp>
      <p:sp>
        <p:nvSpPr>
          <p:cNvPr id="265" name="Google Shape;265;p41"/>
          <p:cNvSpPr txBox="1">
            <a:spLocks noGrp="1"/>
          </p:cNvSpPr>
          <p:nvPr>
            <p:ph type="body" idx="2"/>
          </p:nvPr>
        </p:nvSpPr>
        <p:spPr>
          <a:xfrm>
            <a:off x="4219449" y="1200150"/>
            <a:ext cx="3905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Multiple trace theory:</a:t>
            </a:r>
            <a:endParaRPr/>
          </a:p>
          <a:p>
            <a:pPr marL="457200" lvl="0" indent="-342900" algn="l" rtl="0">
              <a:spcBef>
                <a:spcPts val="600"/>
              </a:spcBef>
              <a:spcAft>
                <a:spcPts val="0"/>
              </a:spcAft>
              <a:buSzPts val="1800"/>
              <a:buChar char="▷"/>
            </a:pPr>
            <a:r>
              <a:rPr lang="en"/>
              <a:t>Hippocampus isn’t just important during consolidation</a:t>
            </a:r>
            <a:endParaRPr/>
          </a:p>
          <a:p>
            <a:pPr marL="457200" lvl="0" indent="-342900" algn="l" rtl="0">
              <a:spcBef>
                <a:spcPts val="0"/>
              </a:spcBef>
              <a:spcAft>
                <a:spcPts val="0"/>
              </a:spcAft>
              <a:buSzPts val="1800"/>
              <a:buChar char="▷"/>
            </a:pPr>
            <a:r>
              <a:rPr lang="en"/>
              <a:t>Retrieve remote memories? Recent memories? It activates</a:t>
            </a:r>
            <a:endParaRPr/>
          </a:p>
          <a:p>
            <a:pPr marL="457200" lvl="0" indent="-342900" algn="l" rtl="0">
              <a:spcBef>
                <a:spcPts val="0"/>
              </a:spcBef>
              <a:spcAft>
                <a:spcPts val="0"/>
              </a:spcAft>
              <a:buSzPts val="1800"/>
              <a:buChar char="▷"/>
            </a:pPr>
            <a:r>
              <a:rPr lang="en"/>
              <a:t>Hippocampal response is dynamic</a:t>
            </a:r>
            <a:endParaRPr/>
          </a:p>
          <a:p>
            <a:pPr marL="0" lvl="0" indent="0" algn="l" rtl="0">
              <a:spcBef>
                <a:spcPts val="600"/>
              </a:spcBef>
              <a:spcAft>
                <a:spcPts val="0"/>
              </a:spcAft>
              <a:buNone/>
            </a:pPr>
            <a:endParaRPr/>
          </a:p>
          <a:p>
            <a:pPr marL="0" lvl="0" indent="0" algn="l" rtl="0">
              <a:spcBef>
                <a:spcPts val="600"/>
              </a:spcBef>
              <a:spcAft>
                <a:spcPts val="0"/>
              </a:spcAft>
              <a:buNone/>
            </a:pPr>
            <a:r>
              <a:rPr lang="en" i="1"/>
              <a:t>Library metaphor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600"/>
            <a:ext cx="7777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Readings:</a:t>
            </a:r>
            <a:endParaRPr/>
          </a:p>
          <a:p>
            <a:pPr marL="457200" lvl="0" indent="-419100" algn="l" rtl="0">
              <a:spcBef>
                <a:spcPts val="600"/>
              </a:spcBef>
              <a:spcAft>
                <a:spcPts val="0"/>
              </a:spcAft>
              <a:buSzPts val="3000"/>
              <a:buChar char="▷"/>
            </a:pPr>
            <a:r>
              <a:rPr lang="en"/>
              <a:t>Pryor et al. (2019) </a:t>
            </a:r>
            <a:r>
              <a:rPr lang="en" sz="1800"/>
              <a:t>(social norms)</a:t>
            </a:r>
            <a:endParaRPr sz="1800"/>
          </a:p>
          <a:p>
            <a:pPr marL="457200" lvl="0" indent="-419100" algn="l" rtl="0">
              <a:spcBef>
                <a:spcPts val="0"/>
              </a:spcBef>
              <a:spcAft>
                <a:spcPts val="0"/>
              </a:spcAft>
              <a:buSzPts val="3000"/>
              <a:buChar char="▷"/>
            </a:pPr>
            <a:r>
              <a:rPr lang="en"/>
              <a:t>Pearson et al. (2019) </a:t>
            </a:r>
            <a:r>
              <a:rPr lang="en" sz="1800"/>
              <a:t>(judgements about guilt; Duke)</a:t>
            </a:r>
            <a:endParaRPr sz="1800"/>
          </a:p>
          <a:p>
            <a:pPr marL="457200" lvl="0" indent="-419100" algn="l" rtl="0">
              <a:spcBef>
                <a:spcPts val="0"/>
              </a:spcBef>
              <a:spcAft>
                <a:spcPts val="0"/>
              </a:spcAft>
              <a:buSzPts val="3000"/>
              <a:buChar char="▷"/>
            </a:pPr>
            <a:r>
              <a:rPr lang="en"/>
              <a:t>SciComm: Lombrozo (2014) </a:t>
            </a:r>
            <a:r>
              <a:rPr lang="en" sz="1800"/>
              <a:t>(self-responsibility)</a:t>
            </a:r>
            <a:endParaRPr sz="1800"/>
          </a:p>
          <a:p>
            <a:pPr marL="0" lvl="0" indent="0" algn="l" rtl="0">
              <a:spcBef>
                <a:spcPts val="600"/>
              </a:spcBef>
              <a:spcAft>
                <a:spcPts val="0"/>
              </a:spcAft>
              <a:buNone/>
            </a:pPr>
            <a:endParaRPr i="1"/>
          </a:p>
          <a:p>
            <a:pPr marL="0" lvl="0" indent="0" algn="l" rtl="0">
              <a:spcBef>
                <a:spcPts val="600"/>
              </a:spcBef>
              <a:spcAft>
                <a:spcPts val="0"/>
              </a:spcAft>
              <a:buNone/>
            </a:pPr>
            <a:r>
              <a:rPr lang="en" i="1"/>
              <a:t>Theme</a:t>
            </a:r>
            <a:r>
              <a:rPr lang="en"/>
              <a:t>: moral decision-making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Library metaphor</a:t>
            </a:r>
            <a:endParaRPr/>
          </a:p>
        </p:txBody>
      </p:sp>
      <p:sp>
        <p:nvSpPr>
          <p:cNvPr id="271" name="Google Shape;271;p42"/>
          <p:cNvSpPr txBox="1">
            <a:spLocks noGrp="1"/>
          </p:cNvSpPr>
          <p:nvPr>
            <p:ph type="body" idx="1"/>
          </p:nvPr>
        </p:nvSpPr>
        <p:spPr>
          <a:xfrm>
            <a:off x="893699" y="1373588"/>
            <a:ext cx="7547935"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Memory: Large multi-floor library in which the records for all books stored in a single computer in the basement</a:t>
            </a:r>
            <a:endParaRPr dirty="0"/>
          </a:p>
          <a:p>
            <a:pPr marL="457200" lvl="0" indent="-381000" algn="l" rtl="0">
              <a:spcBef>
                <a:spcPts val="600"/>
              </a:spcBef>
              <a:spcAft>
                <a:spcPts val="0"/>
              </a:spcAft>
              <a:buSzPts val="2400"/>
              <a:buChar char="▷"/>
            </a:pPr>
            <a:r>
              <a:rPr lang="en" sz="2400" dirty="0"/>
              <a:t>Cortical vs. MTL damage</a:t>
            </a:r>
            <a:endParaRPr sz="2400" dirty="0"/>
          </a:p>
          <a:p>
            <a:pPr marL="457200" lvl="0" indent="-381000" algn="l" rtl="0">
              <a:spcBef>
                <a:spcPts val="0"/>
              </a:spcBef>
              <a:spcAft>
                <a:spcPts val="0"/>
              </a:spcAft>
              <a:buSzPts val="2400"/>
              <a:buChar char="▷"/>
            </a:pPr>
            <a:r>
              <a:rPr lang="en" sz="2400" dirty="0"/>
              <a:t>Retrograde amnesia</a:t>
            </a:r>
            <a:endParaRPr sz="2400" dirty="0"/>
          </a:p>
          <a:p>
            <a:pPr marL="457200" lvl="0" indent="-381000" algn="l" rtl="0">
              <a:spcBef>
                <a:spcPts val="0"/>
              </a:spcBef>
              <a:spcAft>
                <a:spcPts val="0"/>
              </a:spcAft>
              <a:buSzPts val="2400"/>
              <a:buChar char="▷"/>
            </a:pPr>
            <a:r>
              <a:rPr lang="en" sz="2400" dirty="0"/>
              <a:t>Anterograde amnesia</a:t>
            </a:r>
            <a:endParaRPr sz="2400" dirty="0"/>
          </a:p>
          <a:p>
            <a:pPr marL="457200" lvl="0" indent="-381000" algn="l" rtl="0">
              <a:spcBef>
                <a:spcPts val="0"/>
              </a:spcBef>
              <a:spcAft>
                <a:spcPts val="0"/>
              </a:spcAft>
              <a:buSzPts val="2400"/>
              <a:buChar char="▷"/>
            </a:pPr>
            <a:r>
              <a:rPr lang="en" sz="2400" dirty="0"/>
              <a:t>MTL amnesia affects all domains</a:t>
            </a:r>
            <a:endParaRPr sz="2400" dirty="0"/>
          </a:p>
          <a:p>
            <a:pPr marL="457200" lvl="0" indent="-381000" algn="l" rtl="0">
              <a:spcBef>
                <a:spcPts val="0"/>
              </a:spcBef>
              <a:spcAft>
                <a:spcPts val="0"/>
              </a:spcAft>
              <a:buSzPts val="2400"/>
              <a:buChar char="▷"/>
            </a:pPr>
            <a:r>
              <a:rPr lang="en" sz="2400" dirty="0"/>
              <a:t>Temporal gradient</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Putting It All Together</a:t>
            </a:r>
            <a:endParaRPr/>
          </a:p>
        </p:txBody>
      </p:sp>
      <p:sp>
        <p:nvSpPr>
          <p:cNvPr id="277" name="Google Shape;277;p4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do the journal article worksheet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our Topics relate?</a:t>
            </a:r>
            <a:endParaRPr/>
          </a:p>
        </p:txBody>
      </p:sp>
      <p:sp>
        <p:nvSpPr>
          <p:cNvPr id="283" name="Google Shape;283;p44"/>
          <p:cNvSpPr txBox="1">
            <a:spLocks noGrp="1"/>
          </p:cNvSpPr>
          <p:nvPr>
            <p:ph type="body" idx="1"/>
          </p:nvPr>
        </p:nvSpPr>
        <p:spPr>
          <a:xfrm>
            <a:off x="893700" y="1373600"/>
            <a:ext cx="7129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Perception -&gt; Attention -&gt; Emotion -&gt; Language -&gt; Memory: Why?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89" name="Google Shape;289;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Baby Language Papers: </a:t>
            </a:r>
            <a:endParaRPr/>
          </a:p>
          <a:p>
            <a:pPr marL="914400" lvl="1" indent="-381000" algn="l" rtl="0">
              <a:spcBef>
                <a:spcPts val="0"/>
              </a:spcBef>
              <a:spcAft>
                <a:spcPts val="0"/>
              </a:spcAft>
              <a:buSzPts val="2400"/>
              <a:buChar char="○"/>
            </a:pPr>
            <a:r>
              <a:rPr lang="en"/>
              <a:t>First, what did they show? </a:t>
            </a:r>
            <a:endParaRPr/>
          </a:p>
          <a:p>
            <a:pPr marL="914400" lvl="1" indent="-381000" algn="l" rtl="0">
              <a:spcBef>
                <a:spcPts val="0"/>
              </a:spcBef>
              <a:spcAft>
                <a:spcPts val="0"/>
              </a:spcAft>
              <a:buSzPts val="2400"/>
              <a:buChar char="○"/>
            </a:pPr>
            <a:r>
              <a:rPr lang="en"/>
              <a:t>Second, how do they connect back to memory, perception, attention?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95" name="Google Shape;295;p46"/>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News Events Clustered in Time, Hippocampus Film-Editor, &amp; Coupled Ripples during Retrieval: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Next: what’s the common theme?</a:t>
            </a:r>
            <a:endParaRPr/>
          </a:p>
          <a:p>
            <a:pPr marL="914400" lvl="1" indent="-381000" algn="l" rtl="0">
              <a:spcBef>
                <a:spcPts val="0"/>
              </a:spcBef>
              <a:spcAft>
                <a:spcPts val="0"/>
              </a:spcAft>
              <a:buSzPts val="2400"/>
              <a:buChar char="○"/>
            </a:pPr>
            <a:r>
              <a:rPr lang="en"/>
              <a:t>Why brain papers here?</a:t>
            </a:r>
            <a:endParaRPr/>
          </a:p>
          <a:p>
            <a:pPr marL="914400" lvl="1" indent="-381000" algn="l" rtl="0">
              <a:spcBef>
                <a:spcPts val="0"/>
              </a:spcBef>
              <a:spcAft>
                <a:spcPts val="0"/>
              </a:spcAft>
              <a:buSzPts val="2400"/>
              <a:buChar char="○"/>
            </a:pPr>
            <a:r>
              <a:rPr lang="en"/>
              <a:t>Other LTM?</a:t>
            </a:r>
            <a:endParaRPr/>
          </a:p>
          <a:p>
            <a:pPr marL="914400" lvl="1" indent="-381000" algn="l" rtl="0">
              <a:spcBef>
                <a:spcPts val="0"/>
              </a:spcBef>
              <a:spcAft>
                <a:spcPts val="0"/>
              </a:spcAft>
              <a:buSzPts val="2400"/>
              <a:buChar char="○"/>
            </a:pPr>
            <a:r>
              <a:rPr lang="en"/>
              <a:t>How do these connect to perception &amp; attention?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301" name="Google Shape;301;p47"/>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Constructing memory based on scenes, reconstructing memory based on ‘what if’: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How does this tie back into all we learned about memory so far?</a:t>
            </a:r>
            <a:endParaRPr/>
          </a:p>
          <a:p>
            <a:pPr marL="914400" lvl="1" indent="-381000" algn="l" rtl="0">
              <a:spcBef>
                <a:spcPts val="0"/>
              </a:spcBef>
              <a:spcAft>
                <a:spcPts val="0"/>
              </a:spcAft>
              <a:buSzPts val="2400"/>
              <a:buChar char="○"/>
            </a:pPr>
            <a:r>
              <a:rPr lang="en"/>
              <a:t>Worksheet on these papers - let’s spend ~10 min filling out together &amp; then discussing as class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open questions?</a:t>
            </a:r>
            <a:endParaRPr/>
          </a:p>
        </p:txBody>
      </p:sp>
      <p:sp>
        <p:nvSpPr>
          <p:cNvPr id="307" name="Google Shape;307;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Language</a:t>
            </a:r>
            <a:endParaRPr/>
          </a:p>
          <a:p>
            <a:pPr marL="457200" lvl="0" indent="-419100" algn="l" rtl="0">
              <a:spcBef>
                <a:spcPts val="0"/>
              </a:spcBef>
              <a:spcAft>
                <a:spcPts val="0"/>
              </a:spcAft>
              <a:buSzPts val="3000"/>
              <a:buChar char="▷"/>
            </a:pPr>
            <a:r>
              <a:rPr lang="en"/>
              <a:t>Working memory</a:t>
            </a:r>
            <a:endParaRPr/>
          </a:p>
          <a:p>
            <a:pPr marL="457200" lvl="0" indent="-419100" algn="l" rtl="0">
              <a:spcBef>
                <a:spcPts val="0"/>
              </a:spcBef>
              <a:spcAft>
                <a:spcPts val="0"/>
              </a:spcAft>
              <a:buSzPts val="3000"/>
              <a:buChar char="▷"/>
            </a:pPr>
            <a:r>
              <a:rPr lang="en"/>
              <a:t>LTM: Structure</a:t>
            </a:r>
            <a:endParaRPr/>
          </a:p>
          <a:p>
            <a:pPr marL="457200" lvl="0" indent="-419100" algn="l" rtl="0">
              <a:spcBef>
                <a:spcPts val="0"/>
              </a:spcBef>
              <a:spcAft>
                <a:spcPts val="0"/>
              </a:spcAft>
              <a:buSzPts val="3000"/>
              <a:buChar char="▷"/>
            </a:pPr>
            <a:r>
              <a:rPr lang="en"/>
              <a:t>LTM: Processes</a:t>
            </a:r>
            <a:endParaRPr/>
          </a:p>
          <a:p>
            <a:pPr marL="457200" lvl="0" indent="-419100" algn="l" rtl="0">
              <a:spcBef>
                <a:spcPts val="0"/>
              </a:spcBef>
              <a:spcAft>
                <a:spcPts val="0"/>
              </a:spcAft>
              <a:buSzPts val="3000"/>
              <a:buChar char="▷"/>
            </a:pPr>
            <a:r>
              <a:rPr lang="en"/>
              <a:t>Autobiographical Memory</a:t>
            </a:r>
            <a:endParaRPr/>
          </a:p>
          <a:p>
            <a:pPr marL="457200" lvl="0" indent="-419100" algn="l" rtl="0">
              <a:spcBef>
                <a:spcPts val="0"/>
              </a:spcBef>
              <a:spcAft>
                <a:spcPts val="0"/>
              </a:spcAft>
              <a:buSzPts val="3000"/>
              <a:buChar char="▷"/>
            </a:pPr>
            <a:r>
              <a:rPr lang="en"/>
              <a:t>Knowledge &amp; Categorization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Jeopardy Style Qs</a:t>
            </a:r>
            <a:endParaRPr/>
          </a:p>
        </p:txBody>
      </p:sp>
      <p:sp>
        <p:nvSpPr>
          <p:cNvPr id="313" name="Google Shape;313;p4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Testing knowledge of Language, STM/WM, LTM, 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Yoda, a central character of the Star Wars movies created by George Lucas, has a distinctive way of speaking. His statement, "Afraid you will be," violates which property of the English language?</a:t>
            </a:r>
            <a:endParaRPr sz="2400"/>
          </a:p>
          <a:p>
            <a:pPr marL="457200" lvl="0" indent="-381000" algn="l" rtl="0">
              <a:spcBef>
                <a:spcPts val="600"/>
              </a:spcBef>
              <a:spcAft>
                <a:spcPts val="0"/>
              </a:spcAft>
              <a:buSzPts val="2400"/>
              <a:buAutoNum type="alphaUcPeriod"/>
            </a:pPr>
            <a:r>
              <a:rPr lang="en" sz="2400"/>
              <a:t>Language involves the use of a lexicon</a:t>
            </a:r>
            <a:endParaRPr sz="2400"/>
          </a:p>
          <a:p>
            <a:pPr marL="457200" lvl="0" indent="-381000" algn="l" rtl="0">
              <a:spcBef>
                <a:spcPts val="0"/>
              </a:spcBef>
              <a:spcAft>
                <a:spcPts val="0"/>
              </a:spcAft>
              <a:buSzPts val="2400"/>
              <a:buAutoNum type="alphaUcPeriod"/>
            </a:pPr>
            <a:r>
              <a:rPr lang="en" sz="2400"/>
              <a:t>Coding is required for language</a:t>
            </a:r>
            <a:endParaRPr sz="2400"/>
          </a:p>
          <a:p>
            <a:pPr marL="457200" lvl="0" indent="-381000" algn="l" rtl="0">
              <a:spcBef>
                <a:spcPts val="0"/>
              </a:spcBef>
              <a:spcAft>
                <a:spcPts val="0"/>
              </a:spcAft>
              <a:buSzPts val="2400"/>
              <a:buAutoNum type="alphaUcPeriod"/>
            </a:pPr>
            <a:r>
              <a:rPr lang="en" sz="2400"/>
              <a:t>Language symbols must have high discriminability</a:t>
            </a:r>
            <a:endParaRPr sz="2400"/>
          </a:p>
          <a:p>
            <a:pPr marL="457200" lvl="0" indent="-381000" algn="l" rtl="0">
              <a:spcBef>
                <a:spcPts val="0"/>
              </a:spcBef>
              <a:spcAft>
                <a:spcPts val="0"/>
              </a:spcAft>
              <a:buSzPts val="2400"/>
              <a:buAutoNum type="alphaUcPeriod"/>
            </a:pPr>
            <a:r>
              <a:rPr lang="en" sz="2400"/>
              <a:t>Language has a structure that is governed by rules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Noam Chomsky proposed that</a:t>
            </a:r>
            <a:endParaRPr sz="2400"/>
          </a:p>
          <a:p>
            <a:pPr marL="457200" lvl="0" indent="-381000" algn="l" rtl="0">
              <a:spcBef>
                <a:spcPts val="600"/>
              </a:spcBef>
              <a:spcAft>
                <a:spcPts val="0"/>
              </a:spcAft>
              <a:buSzPts val="2400"/>
              <a:buAutoNum type="alphaUcPeriod"/>
            </a:pPr>
            <a:r>
              <a:rPr lang="en" sz="2400"/>
              <a:t>Humans are genetically programmed to acquire and use language</a:t>
            </a:r>
            <a:endParaRPr sz="2400"/>
          </a:p>
          <a:p>
            <a:pPr marL="457200" lvl="0" indent="-381000" algn="l" rtl="0">
              <a:spcBef>
                <a:spcPts val="0"/>
              </a:spcBef>
              <a:spcAft>
                <a:spcPts val="0"/>
              </a:spcAft>
              <a:buSzPts val="2400"/>
              <a:buAutoNum type="alphaUcPeriod"/>
            </a:pPr>
            <a:r>
              <a:rPr lang="en" sz="2400"/>
              <a:t>Language is learned through the mechanism of reinforcement</a:t>
            </a:r>
            <a:endParaRPr sz="2400"/>
          </a:p>
          <a:p>
            <a:pPr marL="457200" lvl="0" indent="-381000" algn="l" rtl="0">
              <a:spcBef>
                <a:spcPts val="0"/>
              </a:spcBef>
              <a:spcAft>
                <a:spcPts val="0"/>
              </a:spcAft>
              <a:buSzPts val="2400"/>
              <a:buAutoNum type="alphaUcPeriod"/>
            </a:pPr>
            <a:r>
              <a:rPr lang="en" sz="2400"/>
              <a:t>As children learn language, they produce only sentences they have heard before</a:t>
            </a:r>
            <a:endParaRPr sz="2400"/>
          </a:p>
          <a:p>
            <a:pPr marL="457200" lvl="0" indent="-381000" algn="l" rtl="0">
              <a:spcBef>
                <a:spcPts val="0"/>
              </a:spcBef>
              <a:spcAft>
                <a:spcPts val="0"/>
              </a:spcAft>
              <a:buSzPts val="2400"/>
              <a:buAutoNum type="alphaUcPeriod"/>
            </a:pPr>
            <a:r>
              <a:rPr lang="en" sz="2400"/>
              <a:t>The underlying basis of language is different across cultures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Likes &amp; Dislikes of Class (N = 5)</a:t>
            </a:r>
            <a:endParaRPr sz="3400"/>
          </a:p>
        </p:txBody>
      </p:sp>
      <p:sp>
        <p:nvSpPr>
          <p:cNvPr id="110" name="Google Shape;110;p16"/>
          <p:cNvSpPr txBox="1">
            <a:spLocks noGrp="1"/>
          </p:cNvSpPr>
          <p:nvPr>
            <p:ph type="body" idx="1"/>
          </p:nvPr>
        </p:nvSpPr>
        <p:spPr>
          <a:xfrm>
            <a:off x="893625" y="10477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Likes:</a:t>
            </a:r>
            <a:endParaRPr/>
          </a:p>
          <a:p>
            <a:pPr marL="457200" lvl="0" indent="-342900" algn="l" rtl="0">
              <a:spcBef>
                <a:spcPts val="600"/>
              </a:spcBef>
              <a:spcAft>
                <a:spcPts val="0"/>
              </a:spcAft>
              <a:buSzPts val="1800"/>
              <a:buChar char="▷"/>
            </a:pPr>
            <a:r>
              <a:rPr lang="en"/>
              <a:t>Discussion</a:t>
            </a:r>
            <a:endParaRPr/>
          </a:p>
          <a:p>
            <a:pPr marL="457200" lvl="0" indent="-342900" algn="l" rtl="0">
              <a:spcBef>
                <a:spcPts val="0"/>
              </a:spcBef>
              <a:spcAft>
                <a:spcPts val="0"/>
              </a:spcAft>
              <a:buSzPts val="1800"/>
              <a:buChar char="▷"/>
            </a:pPr>
            <a:r>
              <a:rPr lang="en"/>
              <a:t>Peer review</a:t>
            </a:r>
            <a:endParaRPr/>
          </a:p>
          <a:p>
            <a:pPr marL="457200" lvl="0" indent="-342900" algn="l" rtl="0">
              <a:spcBef>
                <a:spcPts val="0"/>
              </a:spcBef>
              <a:spcAft>
                <a:spcPts val="0"/>
              </a:spcAft>
              <a:buSzPts val="1800"/>
              <a:buChar char="▷"/>
            </a:pPr>
            <a:r>
              <a:rPr lang="en"/>
              <a:t>Interesting material</a:t>
            </a:r>
            <a:endParaRPr/>
          </a:p>
          <a:p>
            <a:pPr marL="457200" lvl="0" indent="-342900" algn="l" rtl="0">
              <a:spcBef>
                <a:spcPts val="0"/>
              </a:spcBef>
              <a:spcAft>
                <a:spcPts val="0"/>
              </a:spcAft>
              <a:buSzPts val="1800"/>
              <a:buChar char="▷"/>
            </a:pPr>
            <a:r>
              <a:rPr lang="en"/>
              <a:t>Additional practice problems (or included in content discussions)</a:t>
            </a:r>
            <a:endParaRPr/>
          </a:p>
          <a:p>
            <a:pPr marL="457200" lvl="0" indent="-342900" algn="l" rtl="0">
              <a:spcBef>
                <a:spcPts val="0"/>
              </a:spcBef>
              <a:spcAft>
                <a:spcPts val="0"/>
              </a:spcAft>
              <a:buSzPts val="1800"/>
              <a:buChar char="▷"/>
            </a:pPr>
            <a:r>
              <a:rPr lang="en"/>
              <a:t>Connecting work to journal articles / SciComm pieces</a:t>
            </a:r>
            <a:endParaRPr/>
          </a:p>
          <a:p>
            <a:pPr marL="457200" lvl="0" indent="-342900" algn="l" rtl="0">
              <a:spcBef>
                <a:spcPts val="0"/>
              </a:spcBef>
              <a:spcAft>
                <a:spcPts val="0"/>
              </a:spcAft>
              <a:buSzPts val="1800"/>
              <a:buChar char="▷"/>
            </a:pPr>
            <a:r>
              <a:rPr lang="en"/>
              <a:t>Flexible</a:t>
            </a:r>
            <a:endParaRPr/>
          </a:p>
          <a:p>
            <a:pPr marL="457200" lvl="0" indent="-342900" algn="l" rtl="0">
              <a:spcBef>
                <a:spcPts val="0"/>
              </a:spcBef>
              <a:spcAft>
                <a:spcPts val="0"/>
              </a:spcAft>
              <a:buSzPts val="1800"/>
              <a:buChar char="▷"/>
            </a:pPr>
            <a:r>
              <a:rPr lang="en"/>
              <a:t>Demos</a:t>
            </a:r>
            <a:endParaRPr/>
          </a:p>
          <a:p>
            <a:pPr marL="457200" lvl="0" indent="-342900" algn="l" rtl="0">
              <a:spcBef>
                <a:spcPts val="0"/>
              </a:spcBef>
              <a:spcAft>
                <a:spcPts val="0"/>
              </a:spcAft>
              <a:buSzPts val="1800"/>
              <a:buChar char="▷"/>
            </a:pPr>
            <a:r>
              <a:rPr lang="en"/>
              <a:t>All using info already!!</a:t>
            </a:r>
            <a:endParaRPr/>
          </a:p>
        </p:txBody>
      </p:sp>
      <p:sp>
        <p:nvSpPr>
          <p:cNvPr id="111" name="Google Shape;111;p16"/>
          <p:cNvSpPr txBox="1">
            <a:spLocks noGrp="1"/>
          </p:cNvSpPr>
          <p:nvPr>
            <p:ph type="body" idx="2"/>
          </p:nvPr>
        </p:nvSpPr>
        <p:spPr>
          <a:xfrm>
            <a:off x="4219450" y="1047750"/>
            <a:ext cx="448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Dislikes/Need to be improved:</a:t>
            </a:r>
            <a:endParaRPr/>
          </a:p>
          <a:p>
            <a:pPr marL="457200" lvl="0" indent="-342900" algn="l" rtl="0">
              <a:spcBef>
                <a:spcPts val="600"/>
              </a:spcBef>
              <a:spcAft>
                <a:spcPts val="0"/>
              </a:spcAft>
              <a:buSzPts val="1800"/>
              <a:buAutoNum type="arabicPeriod"/>
            </a:pPr>
            <a:r>
              <a:rPr lang="en"/>
              <a:t>Connect back to the articles better; discuss more</a:t>
            </a:r>
            <a:endParaRPr/>
          </a:p>
          <a:p>
            <a:pPr marL="914400" lvl="1" indent="-342900" algn="l" rtl="0">
              <a:spcBef>
                <a:spcPts val="0"/>
              </a:spcBef>
              <a:spcAft>
                <a:spcPts val="0"/>
              </a:spcAft>
              <a:buSzPts val="1800"/>
              <a:buAutoNum type="alphaLcPeriod"/>
            </a:pPr>
            <a:r>
              <a:rPr lang="en"/>
              <a:t>E.g., Content &amp; Article separate</a:t>
            </a:r>
            <a:endParaRPr/>
          </a:p>
          <a:p>
            <a:pPr marL="914400" lvl="1" indent="-342900" algn="l" rtl="0">
              <a:spcBef>
                <a:spcPts val="0"/>
              </a:spcBef>
              <a:spcAft>
                <a:spcPts val="0"/>
              </a:spcAft>
              <a:buSzPts val="1800"/>
              <a:buAutoNum type="alphaLcPeriod"/>
            </a:pPr>
            <a:r>
              <a:rPr lang="en"/>
              <a:t>Fewer brain-oriented ones</a:t>
            </a:r>
            <a:endParaRPr/>
          </a:p>
          <a:p>
            <a:pPr marL="457200" lvl="0" indent="-342900" algn="l" rtl="0">
              <a:spcBef>
                <a:spcPts val="0"/>
              </a:spcBef>
              <a:spcAft>
                <a:spcPts val="0"/>
              </a:spcAft>
              <a:buSzPts val="1800"/>
              <a:buAutoNum type="arabicPeriod"/>
            </a:pPr>
            <a:r>
              <a:rPr lang="en"/>
              <a:t>More in depth assignment instructions</a:t>
            </a:r>
            <a:endParaRPr/>
          </a:p>
          <a:p>
            <a:pPr marL="457200" lvl="0" indent="-342900" algn="l" rtl="0">
              <a:spcBef>
                <a:spcPts val="0"/>
              </a:spcBef>
              <a:spcAft>
                <a:spcPts val="0"/>
              </a:spcAft>
              <a:buSzPts val="1800"/>
              <a:buAutoNum type="arabicPeriod"/>
            </a:pPr>
            <a:r>
              <a:rPr lang="en"/>
              <a:t>Quizzes kind of long; more time or cut</a:t>
            </a:r>
            <a:endParaRPr/>
          </a:p>
          <a:p>
            <a:pPr marL="457200" lvl="0" indent="0" algn="l" rtl="0">
              <a:spcBef>
                <a:spcPts val="600"/>
              </a:spcBef>
              <a:spcAft>
                <a:spcPts val="0"/>
              </a:spcAft>
              <a:buNone/>
            </a:pPr>
            <a:endParaRPr sz="600"/>
          </a:p>
          <a:p>
            <a:pPr marL="0" lvl="0" indent="0" algn="l" rtl="0">
              <a:spcBef>
                <a:spcPts val="600"/>
              </a:spcBef>
              <a:spcAft>
                <a:spcPts val="0"/>
              </a:spcAft>
              <a:buNone/>
            </a:pPr>
            <a:r>
              <a:rPr lang="en"/>
              <a:t>Make explicit:</a:t>
            </a:r>
            <a:endParaRPr/>
          </a:p>
          <a:p>
            <a:pPr marL="457200" lvl="0" indent="-342900" algn="l" rtl="0">
              <a:spcBef>
                <a:spcPts val="600"/>
              </a:spcBef>
              <a:spcAft>
                <a:spcPts val="0"/>
              </a:spcAft>
              <a:buSzPts val="1800"/>
              <a:buChar char="▷"/>
            </a:pPr>
            <a:r>
              <a:rPr lang="en"/>
              <a:t>More thorough notes</a:t>
            </a:r>
            <a:endParaRPr/>
          </a:p>
          <a:p>
            <a:pPr marL="914400" lvl="1" indent="-342900" algn="l" rtl="0">
              <a:spcBef>
                <a:spcPts val="0"/>
              </a:spcBef>
              <a:spcAft>
                <a:spcPts val="0"/>
              </a:spcAft>
              <a:buSzPts val="1800"/>
              <a:buChar char="○"/>
            </a:pPr>
            <a:r>
              <a:rPr lang="en"/>
              <a:t>All my notes are in the PPTX</a:t>
            </a:r>
            <a:endParaRPr/>
          </a:p>
          <a:p>
            <a:pPr marL="914400" lvl="1" indent="-342900" algn="l" rtl="0">
              <a:spcBef>
                <a:spcPts val="0"/>
              </a:spcBef>
              <a:spcAft>
                <a:spcPts val="0"/>
              </a:spcAft>
              <a:buSzPts val="1800"/>
              <a:buChar char="○"/>
            </a:pPr>
            <a:r>
              <a:rPr lang="en"/>
              <a:t>Expected to know what we actually go over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In the phonemic restoration effect, participants "fill in" the missing phoneme based on all of the following EXCEPT</a:t>
            </a:r>
            <a:endParaRPr sz="2400"/>
          </a:p>
          <a:p>
            <a:pPr marL="457200" lvl="0" indent="-381000" algn="l" rtl="0">
              <a:spcBef>
                <a:spcPts val="600"/>
              </a:spcBef>
              <a:spcAft>
                <a:spcPts val="0"/>
              </a:spcAft>
              <a:buSzPts val="2400"/>
              <a:buAutoNum type="alphaUcPeriod"/>
            </a:pPr>
            <a:r>
              <a:rPr lang="en" sz="2400"/>
              <a:t>The context produced by the sentence</a:t>
            </a:r>
            <a:endParaRPr sz="2400"/>
          </a:p>
          <a:p>
            <a:pPr marL="457200" lvl="0" indent="-381000" algn="l" rtl="0">
              <a:spcBef>
                <a:spcPts val="0"/>
              </a:spcBef>
              <a:spcAft>
                <a:spcPts val="0"/>
              </a:spcAft>
              <a:buSzPts val="2400"/>
              <a:buAutoNum type="alphaUcPeriod"/>
            </a:pPr>
            <a:r>
              <a:rPr lang="en" sz="2400"/>
              <a:t>The portion of the word that was presented</a:t>
            </a:r>
            <a:endParaRPr sz="2400"/>
          </a:p>
          <a:p>
            <a:pPr marL="457200" lvl="0" indent="-381000" algn="l" rtl="0">
              <a:spcBef>
                <a:spcPts val="0"/>
              </a:spcBef>
              <a:spcAft>
                <a:spcPts val="0"/>
              </a:spcAft>
              <a:buSzPts val="2400"/>
              <a:buAutoNum type="alphaUcPeriod"/>
            </a:pPr>
            <a:r>
              <a:rPr lang="en" sz="2400"/>
              <a:t>The meaning of the words that follow the missing phoneme</a:t>
            </a:r>
            <a:endParaRPr sz="2400"/>
          </a:p>
          <a:p>
            <a:pPr marL="457200" lvl="0" indent="-381000" algn="l" rtl="0">
              <a:spcBef>
                <a:spcPts val="0"/>
              </a:spcBef>
              <a:spcAft>
                <a:spcPts val="0"/>
              </a:spcAft>
              <a:buSzPts val="2400"/>
              <a:buAutoNum type="alphaUcPeriod"/>
            </a:pPr>
            <a:r>
              <a:rPr lang="en" sz="2400"/>
              <a:t>A mental “skimming” of the lexicon to find likely words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researcher had participants read each of the sentences below and measured the time it took to read each sentence.</a:t>
            </a:r>
            <a:endParaRPr sz="1800"/>
          </a:p>
          <a:p>
            <a:pPr marL="0" lvl="0" indent="0" algn="l" rtl="0">
              <a:spcBef>
                <a:spcPts val="600"/>
              </a:spcBef>
              <a:spcAft>
                <a:spcPts val="0"/>
              </a:spcAft>
              <a:buNone/>
            </a:pPr>
            <a:r>
              <a:rPr lang="en" sz="1800"/>
              <a:t>Trial 1: The lamb ran past the cottage into the pasture.</a:t>
            </a:r>
            <a:endParaRPr sz="1800"/>
          </a:p>
          <a:p>
            <a:pPr marL="0" lvl="0" indent="0" algn="l" rtl="0">
              <a:spcBef>
                <a:spcPts val="600"/>
              </a:spcBef>
              <a:spcAft>
                <a:spcPts val="0"/>
              </a:spcAft>
              <a:buNone/>
            </a:pPr>
            <a:r>
              <a:rPr lang="en" sz="1800"/>
              <a:t>Trial 2: The dog ran past the house into the yard.</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participants' response times were longer for _____ because of the _____ effect.</a:t>
            </a:r>
            <a:endParaRPr sz="1800"/>
          </a:p>
          <a:p>
            <a:pPr marL="457200" lvl="0" indent="-342900" algn="l" rtl="0">
              <a:spcBef>
                <a:spcPts val="600"/>
              </a:spcBef>
              <a:spcAft>
                <a:spcPts val="0"/>
              </a:spcAft>
              <a:buSzPts val="1800"/>
              <a:buAutoNum type="alphaUcPeriod"/>
            </a:pPr>
            <a:r>
              <a:rPr lang="en" sz="1800"/>
              <a:t>Trial 2; word frequency</a:t>
            </a:r>
            <a:endParaRPr sz="1800"/>
          </a:p>
          <a:p>
            <a:pPr marL="457200" lvl="0" indent="-342900" algn="l" rtl="0">
              <a:spcBef>
                <a:spcPts val="0"/>
              </a:spcBef>
              <a:spcAft>
                <a:spcPts val="0"/>
              </a:spcAft>
              <a:buSzPts val="1800"/>
              <a:buAutoNum type="alphaUcPeriod"/>
            </a:pPr>
            <a:r>
              <a:rPr lang="en" sz="1800"/>
              <a:t>Trial 1; word frequency</a:t>
            </a:r>
            <a:endParaRPr sz="1800"/>
          </a:p>
          <a:p>
            <a:pPr marL="457200" lvl="0" indent="-342900" algn="l" rtl="0">
              <a:spcBef>
                <a:spcPts val="0"/>
              </a:spcBef>
              <a:spcAft>
                <a:spcPts val="0"/>
              </a:spcAft>
              <a:buSzPts val="1800"/>
              <a:buAutoNum type="alphaUcPeriod"/>
            </a:pPr>
            <a:r>
              <a:rPr lang="en" sz="1800"/>
              <a:t>Trial 2; word superiority</a:t>
            </a:r>
            <a:endParaRPr sz="1800"/>
          </a:p>
          <a:p>
            <a:pPr marL="457200" lvl="0" indent="-342900" algn="l" rtl="0">
              <a:spcBef>
                <a:spcPts val="0"/>
              </a:spcBef>
              <a:spcAft>
                <a:spcPts val="0"/>
              </a:spcAft>
              <a:buSzPts val="1800"/>
              <a:buAutoNum type="alphaUcPeriod"/>
            </a:pPr>
            <a:r>
              <a:rPr lang="en" sz="1800"/>
              <a:t>Trial 1; word superiority</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NOT influenced by meaning?</a:t>
            </a:r>
            <a:endParaRPr sz="1800"/>
          </a:p>
          <a:p>
            <a:pPr marL="457200" lvl="0" indent="-342900" algn="l" rtl="0">
              <a:spcBef>
                <a:spcPts val="600"/>
              </a:spcBef>
              <a:spcAft>
                <a:spcPts val="0"/>
              </a:spcAft>
              <a:buSzPts val="1800"/>
              <a:buAutoNum type="alphaUcPeriod"/>
            </a:pPr>
            <a:r>
              <a:rPr lang="en" sz="1800"/>
              <a:t>Word frequency effect</a:t>
            </a:r>
            <a:endParaRPr sz="1800"/>
          </a:p>
          <a:p>
            <a:pPr marL="457200" lvl="0" indent="-342900" algn="l" rtl="0">
              <a:spcBef>
                <a:spcPts val="0"/>
              </a:spcBef>
              <a:spcAft>
                <a:spcPts val="0"/>
              </a:spcAft>
              <a:buSzPts val="1800"/>
              <a:buAutoNum type="alphaUcPeriod"/>
            </a:pPr>
            <a:r>
              <a:rPr lang="en" sz="1800"/>
              <a:t>Word superiority effect</a:t>
            </a:r>
            <a:endParaRPr sz="1800"/>
          </a:p>
          <a:p>
            <a:pPr marL="457200" lvl="0" indent="-342900" algn="l" rtl="0">
              <a:spcBef>
                <a:spcPts val="0"/>
              </a:spcBef>
              <a:spcAft>
                <a:spcPts val="0"/>
              </a:spcAft>
              <a:buSzPts val="1800"/>
              <a:buAutoNum type="alphaUcPeriod"/>
            </a:pPr>
            <a:r>
              <a:rPr lang="en" sz="1800"/>
              <a:t>Phonemic restoration effect</a:t>
            </a:r>
            <a:endParaRPr sz="1800"/>
          </a:p>
          <a:p>
            <a:pPr marL="457200" lvl="0" indent="-342900" algn="l" rtl="0">
              <a:spcBef>
                <a:spcPts val="0"/>
              </a:spcBef>
              <a:spcAft>
                <a:spcPts val="0"/>
              </a:spcAft>
              <a:buSzPts val="1800"/>
              <a:buAutoNum type="alphaUcPeriod"/>
            </a:pPr>
            <a:r>
              <a:rPr lang="en" sz="1800"/>
              <a:t>The lexical decision task</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the best example of a garden path sentence?</a:t>
            </a:r>
            <a:endParaRPr sz="1800"/>
          </a:p>
          <a:p>
            <a:pPr marL="457200" lvl="0" indent="-342900" algn="l" rtl="0">
              <a:spcBef>
                <a:spcPts val="600"/>
              </a:spcBef>
              <a:spcAft>
                <a:spcPts val="0"/>
              </a:spcAft>
              <a:buSzPts val="1800"/>
              <a:buAutoNum type="alphaUcPeriod"/>
            </a:pPr>
            <a:r>
              <a:rPr lang="en" sz="1800"/>
              <a:t>Before the police stopped the Toyota disappeared into the night</a:t>
            </a:r>
            <a:endParaRPr sz="1800"/>
          </a:p>
          <a:p>
            <a:pPr marL="457200" lvl="0" indent="-342900" algn="l" rtl="0">
              <a:spcBef>
                <a:spcPts val="0"/>
              </a:spcBef>
              <a:spcAft>
                <a:spcPts val="0"/>
              </a:spcAft>
              <a:buSzPts val="1800"/>
              <a:buAutoNum type="alphaUcPeriod"/>
            </a:pPr>
            <a:r>
              <a:rPr lang="en" sz="1800"/>
              <a:t>The man was not surprised when he found several spiders, roaches, and other bugs in the corner of the room.</a:t>
            </a:r>
            <a:endParaRPr sz="1800"/>
          </a:p>
          <a:p>
            <a:pPr marL="457200" lvl="0" indent="-342900" algn="l" rtl="0">
              <a:spcBef>
                <a:spcPts val="0"/>
              </a:spcBef>
              <a:spcAft>
                <a:spcPts val="0"/>
              </a:spcAft>
              <a:buSzPts val="1800"/>
              <a:buAutoNum type="alphaUcPeriod"/>
            </a:pPr>
            <a:r>
              <a:rPr lang="en" sz="1800"/>
              <a:t>The cats won’t bake.</a:t>
            </a:r>
            <a:endParaRPr sz="1800"/>
          </a:p>
          <a:p>
            <a:pPr marL="457200" lvl="0" indent="-342900" algn="l" rtl="0">
              <a:spcBef>
                <a:spcPts val="0"/>
              </a:spcBef>
              <a:spcAft>
                <a:spcPts val="0"/>
              </a:spcAft>
              <a:buSzPts val="1800"/>
              <a:buAutoNum type="alphaUcPeriod"/>
            </a:pPr>
            <a:r>
              <a:rPr lang="en" sz="1800"/>
              <a:t>The Eskimos were frightened by the walrus.</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6"/>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Compared to the whole-report technique, the partial-report procedure involves</a:t>
            </a:r>
            <a:endParaRPr sz="2400"/>
          </a:p>
          <a:p>
            <a:pPr marL="457200" lvl="0" indent="-381000" algn="l" rtl="0">
              <a:spcBef>
                <a:spcPts val="600"/>
              </a:spcBef>
              <a:spcAft>
                <a:spcPts val="0"/>
              </a:spcAft>
              <a:buSzPts val="2400"/>
              <a:buAutoNum type="alphaUcPeriod"/>
            </a:pPr>
            <a:r>
              <a:rPr lang="en" sz="2400"/>
              <a:t>A smaller stimulus set</a:t>
            </a:r>
            <a:endParaRPr sz="2400"/>
          </a:p>
          <a:p>
            <a:pPr marL="457200" lvl="0" indent="-381000" algn="l" rtl="0">
              <a:spcBef>
                <a:spcPts val="0"/>
              </a:spcBef>
              <a:spcAft>
                <a:spcPts val="0"/>
              </a:spcAft>
              <a:buSzPts val="2400"/>
              <a:buAutoNum type="alphaUcPeriod"/>
            </a:pPr>
            <a:r>
              <a:rPr lang="en" sz="2400"/>
              <a:t>A smaller response set</a:t>
            </a:r>
            <a:endParaRPr sz="2400"/>
          </a:p>
          <a:p>
            <a:pPr marL="457200" lvl="0" indent="-381000" algn="l" rtl="0">
              <a:spcBef>
                <a:spcPts val="0"/>
              </a:spcBef>
              <a:spcAft>
                <a:spcPts val="0"/>
              </a:spcAft>
              <a:buSzPts val="2400"/>
              <a:buAutoNum type="alphaUcPeriod"/>
            </a:pPr>
            <a:r>
              <a:rPr lang="en" sz="2400"/>
              <a:t>A smaller stimulus set and a smaller response set</a:t>
            </a:r>
            <a:endParaRPr sz="2400"/>
          </a:p>
          <a:p>
            <a:pPr marL="457200" lvl="0" indent="-381000" algn="l" rtl="0">
              <a:spcBef>
                <a:spcPts val="0"/>
              </a:spcBef>
              <a:spcAft>
                <a:spcPts val="0"/>
              </a:spcAft>
              <a:buSzPts val="2400"/>
              <a:buAutoNum type="alphaUcPeriod"/>
            </a:pPr>
            <a:r>
              <a:rPr lang="en" sz="2400"/>
              <a:t>A shorter rehearsal period</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body" idx="1"/>
          </p:nvPr>
        </p:nvSpPr>
        <p:spPr>
          <a:xfrm>
            <a:off x="893700" y="243029"/>
            <a:ext cx="7156996"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Jill's friends tell her they think she has a really good memory. She finds this interesting so she decides to purposefully test her memory. Jill receives a list of to-do tasks each day at work. Usually, she checks off each item as the day progresses, but this week, she is determined to memorize the to-do lists. On Monday, Jill is proud to find that she remembers 95 percent of the tasks without referring to the list. On Tuesday, her memory drops to 80 percent, and by Thursday, she is dismayed to see her performance has declined to 20 percent. Jill's memory is declining over the course of the week because other information she encounters is “competing” with that which she memorized on Monday. This process is called</a:t>
            </a:r>
            <a:endParaRPr sz="1800" dirty="0"/>
          </a:p>
          <a:p>
            <a:pPr marL="457200" lvl="0" indent="-342900" algn="l" rtl="0">
              <a:spcBef>
                <a:spcPts val="600"/>
              </a:spcBef>
              <a:spcAft>
                <a:spcPts val="0"/>
              </a:spcAft>
              <a:buSzPts val="1800"/>
              <a:buAutoNum type="alphaUcPeriod"/>
            </a:pPr>
            <a:r>
              <a:rPr lang="en" sz="1800" dirty="0"/>
              <a:t>Anterograde amnesia</a:t>
            </a:r>
            <a:endParaRPr sz="1800" dirty="0"/>
          </a:p>
          <a:p>
            <a:pPr marL="457200" lvl="0" indent="-342900" algn="l" rtl="0">
              <a:spcBef>
                <a:spcPts val="0"/>
              </a:spcBef>
              <a:spcAft>
                <a:spcPts val="0"/>
              </a:spcAft>
              <a:buSzPts val="1800"/>
              <a:buAutoNum type="alphaUcPeriod"/>
            </a:pPr>
            <a:r>
              <a:rPr lang="en" sz="1800" dirty="0"/>
              <a:t>Episodic buffering</a:t>
            </a:r>
            <a:endParaRPr sz="1800" dirty="0"/>
          </a:p>
          <a:p>
            <a:pPr marL="457200" lvl="0" indent="-342900" algn="l" rtl="0">
              <a:spcBef>
                <a:spcPts val="0"/>
              </a:spcBef>
              <a:spcAft>
                <a:spcPts val="0"/>
              </a:spcAft>
              <a:buSzPts val="1800"/>
              <a:buAutoNum type="alphaUcPeriod"/>
            </a:pPr>
            <a:r>
              <a:rPr lang="en" sz="1800" dirty="0"/>
              <a:t>Chunking</a:t>
            </a:r>
            <a:endParaRPr sz="1800" dirty="0"/>
          </a:p>
          <a:p>
            <a:pPr marL="457200" lvl="0" indent="-342900" algn="l" rtl="0">
              <a:spcBef>
                <a:spcPts val="0"/>
              </a:spcBef>
              <a:spcAft>
                <a:spcPts val="0"/>
              </a:spcAft>
              <a:buSzPts val="1800"/>
              <a:buAutoNum type="alphaUcPeriod"/>
            </a:pPr>
            <a:r>
              <a:rPr lang="en" sz="1800" dirty="0"/>
              <a:t>Proactive interference</a:t>
            </a:r>
            <a:endParaRPr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Observations that people may actually process and manipulate information rather than simply store it for brief periods of time challenged the conceptualization of</a:t>
            </a:r>
            <a:endParaRPr sz="2400"/>
          </a:p>
          <a:p>
            <a:pPr marL="457200" lvl="0" indent="-381000" algn="l" rtl="0">
              <a:spcBef>
                <a:spcPts val="600"/>
              </a:spcBef>
              <a:spcAft>
                <a:spcPts val="0"/>
              </a:spcAft>
              <a:buSzPts val="2400"/>
              <a:buAutoNum type="alphaUcPeriod"/>
            </a:pPr>
            <a:r>
              <a:rPr lang="en" sz="2400"/>
              <a:t>The phonological similarity effect</a:t>
            </a:r>
            <a:endParaRPr sz="2400"/>
          </a:p>
          <a:p>
            <a:pPr marL="457200" lvl="0" indent="-381000" algn="l" rtl="0">
              <a:spcBef>
                <a:spcPts val="0"/>
              </a:spcBef>
              <a:spcAft>
                <a:spcPts val="0"/>
              </a:spcAft>
              <a:buSzPts val="2400"/>
              <a:buAutoNum type="alphaUcPeriod"/>
            </a:pPr>
            <a:r>
              <a:rPr lang="en" sz="2400"/>
              <a:t>Short-term memory</a:t>
            </a:r>
            <a:endParaRPr sz="2400"/>
          </a:p>
          <a:p>
            <a:pPr marL="457200" lvl="0" indent="-381000" algn="l" rtl="0">
              <a:spcBef>
                <a:spcPts val="0"/>
              </a:spcBef>
              <a:spcAft>
                <a:spcPts val="0"/>
              </a:spcAft>
              <a:buSzPts val="2400"/>
              <a:buAutoNum type="alphaUcPeriod"/>
            </a:pPr>
            <a:r>
              <a:rPr lang="en" sz="2400"/>
              <a:t>The persistence of vision</a:t>
            </a:r>
            <a:endParaRPr sz="2400"/>
          </a:p>
          <a:p>
            <a:pPr marL="457200" lvl="0" indent="-381000" algn="l" rtl="0">
              <a:spcBef>
                <a:spcPts val="0"/>
              </a:spcBef>
              <a:spcAft>
                <a:spcPts val="0"/>
              </a:spcAft>
              <a:buSzPts val="2400"/>
              <a:buAutoNum type="alphaUcPeriod"/>
            </a:pPr>
            <a:r>
              <a:rPr lang="en" sz="2400"/>
              <a:t>The physiological approach to coding</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9"/>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yourself walking from your car, bus stop, or dorm to your first class. Your ability to form such a picture in your mind depends on which of the following components of working memory?</a:t>
            </a:r>
            <a:endParaRPr sz="1800"/>
          </a:p>
          <a:p>
            <a:pPr marL="457200" lvl="0" indent="-342900" algn="l" rtl="0">
              <a:spcBef>
                <a:spcPts val="600"/>
              </a:spcBef>
              <a:spcAft>
                <a:spcPts val="0"/>
              </a:spcAft>
              <a:buSzPts val="1800"/>
              <a:buAutoNum type="alphaUcPeriod"/>
            </a:pPr>
            <a:r>
              <a:rPr lang="en" sz="1800"/>
              <a:t>The STM recency effect</a:t>
            </a:r>
            <a:endParaRPr sz="1800"/>
          </a:p>
          <a:p>
            <a:pPr marL="457200" lvl="0" indent="-342900" algn="l" rtl="0">
              <a:spcBef>
                <a:spcPts val="0"/>
              </a:spcBef>
              <a:spcAft>
                <a:spcPts val="0"/>
              </a:spcAft>
              <a:buSzPts val="1800"/>
              <a:buAutoNum type="alphaUcPeriod"/>
            </a:pPr>
            <a:r>
              <a:rPr lang="en" sz="1800"/>
              <a:t>Delayed response coding</a:t>
            </a:r>
            <a:endParaRPr sz="1800"/>
          </a:p>
          <a:p>
            <a:pPr marL="457200" lvl="0" indent="-342900" algn="l" rtl="0">
              <a:spcBef>
                <a:spcPts val="0"/>
              </a:spcBef>
              <a:spcAft>
                <a:spcPts val="0"/>
              </a:spcAft>
              <a:buSzPts val="1800"/>
              <a:buAutoNum type="alphaUcPeriod"/>
            </a:pPr>
            <a:r>
              <a:rPr lang="en" sz="1800"/>
              <a:t>The phonological loop</a:t>
            </a:r>
            <a:endParaRPr sz="1800"/>
          </a:p>
          <a:p>
            <a:pPr marL="457200" lvl="0" indent="-342900" algn="l" rtl="0">
              <a:spcBef>
                <a:spcPts val="0"/>
              </a:spcBef>
              <a:spcAft>
                <a:spcPts val="0"/>
              </a:spcAft>
              <a:buSzPts val="1800"/>
              <a:buAutoNum type="alphaUcPeriod"/>
            </a:pPr>
            <a:r>
              <a:rPr lang="en" sz="1800"/>
              <a:t>The visuospatial sketch pad</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word-length effect reveals that</a:t>
            </a:r>
            <a:endParaRPr sz="1800"/>
          </a:p>
          <a:p>
            <a:pPr marL="457200" lvl="0" indent="-342900" algn="l" rtl="0">
              <a:spcBef>
                <a:spcPts val="600"/>
              </a:spcBef>
              <a:spcAft>
                <a:spcPts val="0"/>
              </a:spcAft>
              <a:buSzPts val="1800"/>
              <a:buAutoNum type="alphaUcPeriod"/>
            </a:pPr>
            <a:r>
              <a:rPr lang="en" sz="1800"/>
              <a:t>STM digit span remains constant across native speakers of different languages</a:t>
            </a:r>
            <a:endParaRPr sz="1800"/>
          </a:p>
          <a:p>
            <a:pPr marL="457200" lvl="0" indent="-342900" algn="l" rtl="0">
              <a:spcBef>
                <a:spcPts val="0"/>
              </a:spcBef>
              <a:spcAft>
                <a:spcPts val="0"/>
              </a:spcAft>
              <a:buSzPts val="1800"/>
              <a:buAutoNum type="alphaUcPeriod"/>
            </a:pPr>
            <a:r>
              <a:rPr lang="en" sz="1800"/>
              <a:t>Longer words are typically more distinctive and easier to retrieve from LTM than shorter words</a:t>
            </a:r>
            <a:endParaRPr sz="1800"/>
          </a:p>
          <a:p>
            <a:pPr marL="457200" lvl="0" indent="-342900" algn="l" rtl="0">
              <a:spcBef>
                <a:spcPts val="0"/>
              </a:spcBef>
              <a:spcAft>
                <a:spcPts val="0"/>
              </a:spcAft>
              <a:buSzPts val="1800"/>
              <a:buAutoNum type="alphaUcPeriod"/>
            </a:pPr>
            <a:r>
              <a:rPr lang="en" sz="1800"/>
              <a:t>Working memory’s central executive processes verbal information differently than visual/image information</a:t>
            </a:r>
            <a:endParaRPr sz="1800"/>
          </a:p>
          <a:p>
            <a:pPr marL="457200" lvl="0" indent="-342900" algn="l" rtl="0">
              <a:spcBef>
                <a:spcPts val="0"/>
              </a:spcBef>
              <a:spcAft>
                <a:spcPts val="0"/>
              </a:spcAft>
              <a:buSzPts val="1800"/>
              <a:buAutoNum type="alphaUcPeriod"/>
            </a:pPr>
            <a:r>
              <a:rPr lang="en" sz="1800"/>
              <a:t>The phonological loop of the working memory model has a limited capacity.</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primacy effect is attributed to</a:t>
            </a:r>
            <a:endParaRPr sz="1800"/>
          </a:p>
          <a:p>
            <a:pPr marL="457200" lvl="0" indent="-342900" algn="l" rtl="0">
              <a:spcBef>
                <a:spcPts val="600"/>
              </a:spcBef>
              <a:spcAft>
                <a:spcPts val="0"/>
              </a:spcAft>
              <a:buSzPts val="1800"/>
              <a:buAutoNum type="alphaUcPeriod"/>
            </a:pPr>
            <a:r>
              <a:rPr lang="en" sz="1800"/>
              <a:t>Recall of information stored in LTM</a:t>
            </a:r>
            <a:endParaRPr sz="1800"/>
          </a:p>
          <a:p>
            <a:pPr marL="457200" lvl="0" indent="-342900" algn="l" rtl="0">
              <a:spcBef>
                <a:spcPts val="0"/>
              </a:spcBef>
              <a:spcAft>
                <a:spcPts val="0"/>
              </a:spcAft>
              <a:buSzPts val="1800"/>
              <a:buAutoNum type="alphaUcPeriod"/>
            </a:pPr>
            <a:r>
              <a:rPr lang="en" sz="1800"/>
              <a:t>A type of rehearsal that improves memory for all items in a list</a:t>
            </a:r>
            <a:endParaRPr sz="1800"/>
          </a:p>
          <a:p>
            <a:pPr marL="457200" lvl="0" indent="-342900" algn="l" rtl="0">
              <a:spcBef>
                <a:spcPts val="0"/>
              </a:spcBef>
              <a:spcAft>
                <a:spcPts val="0"/>
              </a:spcAft>
              <a:buSzPts val="1800"/>
              <a:buAutoNum type="alphaUcPeriod"/>
            </a:pPr>
            <a:r>
              <a:rPr lang="en" sz="1800"/>
              <a:t>Recall of information still active in STM</a:t>
            </a:r>
            <a:endParaRPr sz="1800"/>
          </a:p>
          <a:p>
            <a:pPr marL="457200" lvl="0" indent="-342900" algn="l" rtl="0">
              <a:spcBef>
                <a:spcPts val="0"/>
              </a:spcBef>
              <a:spcAft>
                <a:spcPts val="0"/>
              </a:spcAft>
              <a:buSzPts val="1800"/>
              <a:buAutoNum type="alphaUcPeriod"/>
            </a:pPr>
            <a:r>
              <a:rPr lang="en" sz="1800"/>
              <a:t>Forgetting of early items in a list as they are replaced by later items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6000"/>
            <a:ext cx="679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Assignments Left (via Syllabus)</a:t>
            </a:r>
            <a:endParaRPr/>
          </a:p>
        </p:txBody>
      </p:sp>
      <p:sp>
        <p:nvSpPr>
          <p:cNvPr id="117" name="Google Shape;117;p17"/>
          <p:cNvSpPr txBox="1">
            <a:spLocks noGrp="1"/>
          </p:cNvSpPr>
          <p:nvPr>
            <p:ph type="body" idx="1"/>
          </p:nvPr>
        </p:nvSpPr>
        <p:spPr>
          <a:xfrm>
            <a:off x="893699" y="1145000"/>
            <a:ext cx="8005135"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Multiple paragraph science summary (June 11)</a:t>
            </a:r>
            <a:endParaRPr sz="1800" dirty="0"/>
          </a:p>
          <a:p>
            <a:pPr marL="914400" lvl="1" indent="-342900" algn="l" rtl="0">
              <a:spcBef>
                <a:spcPts val="0"/>
              </a:spcBef>
              <a:spcAft>
                <a:spcPts val="0"/>
              </a:spcAft>
              <a:buSzPts val="1800"/>
              <a:buChar char="○"/>
            </a:pPr>
            <a:r>
              <a:rPr lang="en" sz="1800" dirty="0"/>
              <a:t>Still completion-based, Sci summaries are usually ~1k without references, but let’s cut a FULL one to ~800 words. Here, you’re getting </a:t>
            </a:r>
            <a:r>
              <a:rPr lang="en" sz="1800" i="1" dirty="0"/>
              <a:t>halfway</a:t>
            </a:r>
            <a:r>
              <a:rPr lang="en" sz="1800" dirty="0"/>
              <a:t> again (so ~400 words).</a:t>
            </a:r>
            <a:endParaRPr sz="1800" dirty="0"/>
          </a:p>
          <a:p>
            <a:pPr marL="914400" lvl="1" indent="-342900" algn="l" rtl="0">
              <a:spcBef>
                <a:spcPts val="0"/>
              </a:spcBef>
              <a:spcAft>
                <a:spcPts val="0"/>
              </a:spcAft>
              <a:buSzPts val="1800"/>
              <a:buChar char="○"/>
            </a:pPr>
            <a:r>
              <a:rPr lang="en" sz="1800" dirty="0"/>
              <a:t>Like multiple paragraph of SciComm, do reverse outline + incorporate feedback from classmates &amp; me</a:t>
            </a:r>
            <a:endParaRPr sz="1800" dirty="0"/>
          </a:p>
          <a:p>
            <a:pPr marL="457200" lvl="0" indent="-342900" algn="l" rtl="0">
              <a:spcBef>
                <a:spcPts val="0"/>
              </a:spcBef>
              <a:spcAft>
                <a:spcPts val="0"/>
              </a:spcAft>
              <a:buSzPts val="1800"/>
              <a:buChar char="▷"/>
            </a:pPr>
            <a:r>
              <a:rPr lang="en" sz="1800" dirty="0"/>
              <a:t>Will have rubrics:</a:t>
            </a:r>
            <a:endParaRPr sz="1800" dirty="0"/>
          </a:p>
          <a:p>
            <a:pPr marL="914400" lvl="1" indent="-342900" algn="l" rtl="0">
              <a:spcBef>
                <a:spcPts val="0"/>
              </a:spcBef>
              <a:spcAft>
                <a:spcPts val="0"/>
              </a:spcAft>
              <a:buSzPts val="1800"/>
              <a:buChar char="○"/>
            </a:pPr>
            <a:r>
              <a:rPr lang="en" sz="1800" dirty="0"/>
              <a:t>Outline (June 10), draft (June 13), &amp; final draft (June 19) of Duke Research Blog post</a:t>
            </a:r>
            <a:endParaRPr sz="1800" dirty="0"/>
          </a:p>
          <a:p>
            <a:pPr marL="914400" lvl="1" indent="-342900" algn="l" rtl="0">
              <a:spcBef>
                <a:spcPts val="0"/>
              </a:spcBef>
              <a:spcAft>
                <a:spcPts val="0"/>
              </a:spcAft>
              <a:buSzPts val="1800"/>
              <a:buChar char="○"/>
            </a:pPr>
            <a:r>
              <a:rPr lang="en" sz="1800" dirty="0"/>
              <a:t>Outline of Research (June 14) + final profile for Wikipedia (June 24)</a:t>
            </a:r>
            <a:endParaRPr sz="1800" dirty="0"/>
          </a:p>
          <a:p>
            <a:pPr marL="914400" lvl="1" indent="-342900" algn="l" rtl="0">
              <a:spcBef>
                <a:spcPts val="0"/>
              </a:spcBef>
              <a:spcAft>
                <a:spcPts val="0"/>
              </a:spcAft>
              <a:buSzPts val="1800"/>
              <a:buChar char="○"/>
            </a:pPr>
            <a:r>
              <a:rPr lang="en" sz="1800" dirty="0"/>
              <a:t>Outline (June 17) + final draft of Science Summary piece (June 20)</a:t>
            </a:r>
            <a:endParaRPr sz="1800" dirty="0"/>
          </a:p>
          <a:p>
            <a:pPr marL="457200" lvl="0" indent="-342900" algn="l" rtl="0">
              <a:spcBef>
                <a:spcPts val="0"/>
              </a:spcBef>
              <a:spcAft>
                <a:spcPts val="0"/>
              </a:spcAft>
              <a:buSzPts val="1800"/>
              <a:buChar char="▷"/>
            </a:pPr>
            <a:r>
              <a:rPr lang="en" sz="1800" dirty="0"/>
              <a:t>3 more quizzes (June 7, June 14, June 21)</a:t>
            </a:r>
            <a:endParaRPr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recency effect occurs when participants are asked to recall a list of words. One way to get rid of the recency effect is to</a:t>
            </a:r>
            <a:endParaRPr sz="1800"/>
          </a:p>
          <a:p>
            <a:pPr marL="457200" lvl="0" indent="-342900" algn="l" rtl="0">
              <a:spcBef>
                <a:spcPts val="600"/>
              </a:spcBef>
              <a:spcAft>
                <a:spcPts val="0"/>
              </a:spcAft>
              <a:buSzPts val="1800"/>
              <a:buAutoNum type="alphaUcPeriod"/>
            </a:pPr>
            <a:r>
              <a:rPr lang="en" sz="1800"/>
              <a:t>Have participants say “la, la, la” while studying the list</a:t>
            </a:r>
            <a:endParaRPr sz="1800"/>
          </a:p>
          <a:p>
            <a:pPr marL="457200" lvl="0" indent="-342900" algn="l" rtl="0">
              <a:spcBef>
                <a:spcPts val="0"/>
              </a:spcBef>
              <a:spcAft>
                <a:spcPts val="0"/>
              </a:spcAft>
              <a:buSzPts val="1800"/>
              <a:buAutoNum type="alphaUcPeriod"/>
            </a:pPr>
            <a:r>
              <a:rPr lang="en" sz="1800"/>
              <a:t>Present the list more slowly</a:t>
            </a:r>
            <a:endParaRPr sz="1800"/>
          </a:p>
          <a:p>
            <a:pPr marL="457200" lvl="0" indent="-342900" algn="l" rtl="0">
              <a:spcBef>
                <a:spcPts val="0"/>
              </a:spcBef>
              <a:spcAft>
                <a:spcPts val="0"/>
              </a:spcAft>
              <a:buSzPts val="1800"/>
              <a:buAutoNum type="alphaUcPeriod"/>
            </a:pPr>
            <a:r>
              <a:rPr lang="en" sz="1800"/>
              <a:t>Have participants count backwards for 30 seconds after hearing the last word of the list</a:t>
            </a:r>
            <a:endParaRPr sz="1800"/>
          </a:p>
          <a:p>
            <a:pPr marL="457200" lvl="0" indent="-342900" algn="l" rtl="0">
              <a:spcBef>
                <a:spcPts val="0"/>
              </a:spcBef>
              <a:spcAft>
                <a:spcPts val="0"/>
              </a:spcAft>
              <a:buSzPts val="1800"/>
              <a:buAutoNum type="alphaUcPeriod"/>
            </a:pPr>
            <a:r>
              <a:rPr lang="en" sz="1800"/>
              <a:t>Have participants see the words on a screen, rather than hear them.</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discussed the memory functioning of patient H.M. who underwent brain surgery to relieve severe epileptic seizures. H.M.'s case has been extremely informative to psychologists by demonstrating that</a:t>
            </a:r>
            <a:endParaRPr sz="1800"/>
          </a:p>
          <a:p>
            <a:pPr marL="457200" lvl="0" indent="-342900" algn="l" rtl="0">
              <a:spcBef>
                <a:spcPts val="600"/>
              </a:spcBef>
              <a:spcAft>
                <a:spcPts val="0"/>
              </a:spcAft>
              <a:buSzPts val="1800"/>
              <a:buAutoNum type="alphaUcPeriod"/>
            </a:pPr>
            <a:r>
              <a:rPr lang="en" sz="1800"/>
              <a:t>LTM can operate normally while STM is impaired</a:t>
            </a:r>
            <a:endParaRPr sz="1800"/>
          </a:p>
          <a:p>
            <a:pPr marL="457200" lvl="0" indent="-342900" algn="l" rtl="0">
              <a:spcBef>
                <a:spcPts val="0"/>
              </a:spcBef>
              <a:spcAft>
                <a:spcPts val="0"/>
              </a:spcAft>
              <a:buSzPts val="1800"/>
              <a:buAutoNum type="alphaUcPeriod"/>
            </a:pPr>
            <a:r>
              <a:rPr lang="en" sz="1800"/>
              <a:t>Impairment of one memory system (LTM or STM) necessarily leads to deficits in the functioning of the other</a:t>
            </a:r>
            <a:endParaRPr sz="1800"/>
          </a:p>
          <a:p>
            <a:pPr marL="457200" lvl="0" indent="-342900" algn="l" rtl="0">
              <a:spcBef>
                <a:spcPts val="0"/>
              </a:spcBef>
              <a:spcAft>
                <a:spcPts val="0"/>
              </a:spcAft>
              <a:buSzPts val="1800"/>
              <a:buAutoNum type="alphaUcPeriod"/>
            </a:pPr>
            <a:r>
              <a:rPr lang="en" sz="1800"/>
              <a:t>A double dissociation exists for STM and LTM</a:t>
            </a:r>
            <a:endParaRPr sz="1800"/>
          </a:p>
          <a:p>
            <a:pPr marL="457200" lvl="0" indent="-342900" algn="l" rtl="0">
              <a:spcBef>
                <a:spcPts val="0"/>
              </a:spcBef>
              <a:spcAft>
                <a:spcPts val="0"/>
              </a:spcAft>
              <a:buSzPts val="1800"/>
              <a:buAutoNum type="alphaUcPeriod"/>
            </a:pPr>
            <a:r>
              <a:rPr lang="en" sz="1800"/>
              <a:t>STM can operate normally while LTM is impaired</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K.C., who was injured in a motorcycle accident, remembers facts like the difference between a strike and a spare in bowling, but he is unaware of experiencing things like hearing about the circumstances of his brother's death, which occurred two years before the accident. His memory behavior suggests</a:t>
            </a:r>
            <a:endParaRPr sz="1800"/>
          </a:p>
          <a:p>
            <a:pPr marL="457200" lvl="0" indent="-342900" algn="l" rtl="0">
              <a:spcBef>
                <a:spcPts val="600"/>
              </a:spcBef>
              <a:spcAft>
                <a:spcPts val="0"/>
              </a:spcAft>
              <a:buSzPts val="1800"/>
              <a:buAutoNum type="alphaUcPeriod"/>
            </a:pPr>
            <a:r>
              <a:rPr lang="en" sz="1800"/>
              <a:t>Intact semantic memory but defective episodic memory</a:t>
            </a:r>
            <a:endParaRPr sz="1800"/>
          </a:p>
          <a:p>
            <a:pPr marL="457200" lvl="0" indent="-342900" algn="l" rtl="0">
              <a:spcBef>
                <a:spcPts val="0"/>
              </a:spcBef>
              <a:spcAft>
                <a:spcPts val="0"/>
              </a:spcAft>
              <a:buSzPts val="1800"/>
              <a:buAutoNum type="alphaUcPeriod"/>
            </a:pPr>
            <a:r>
              <a:rPr lang="en" sz="1800"/>
              <a:t>Intact procedural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procedural memory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patient with impaired episodic memory would most likely have the greatest difficulty in</a:t>
            </a:r>
            <a:endParaRPr/>
          </a:p>
          <a:p>
            <a:pPr marL="457200" lvl="0" indent="-419100" algn="l" rtl="0">
              <a:spcBef>
                <a:spcPts val="600"/>
              </a:spcBef>
              <a:spcAft>
                <a:spcPts val="0"/>
              </a:spcAft>
              <a:buSzPts val="3000"/>
              <a:buAutoNum type="alphaUcPeriod"/>
            </a:pPr>
            <a:r>
              <a:rPr lang="en"/>
              <a:t>Recognizing famous people</a:t>
            </a:r>
            <a:endParaRPr/>
          </a:p>
          <a:p>
            <a:pPr marL="457200" lvl="0" indent="-419100" algn="l" rtl="0">
              <a:spcBef>
                <a:spcPts val="0"/>
              </a:spcBef>
              <a:spcAft>
                <a:spcPts val="0"/>
              </a:spcAft>
              <a:buSzPts val="3000"/>
              <a:buAutoNum type="alphaUcPeriod"/>
            </a:pPr>
            <a:r>
              <a:rPr lang="en"/>
              <a:t>Remembering the meaning of some words</a:t>
            </a:r>
            <a:endParaRPr/>
          </a:p>
          <a:p>
            <a:pPr marL="457200" lvl="0" indent="-419100" algn="l" rtl="0">
              <a:spcBef>
                <a:spcPts val="0"/>
              </a:spcBef>
              <a:spcAft>
                <a:spcPts val="0"/>
              </a:spcAft>
              <a:buSzPts val="3000"/>
              <a:buAutoNum type="alphaUcPeriod"/>
            </a:pPr>
            <a:r>
              <a:rPr lang="en"/>
              <a:t>Recalling where to find eating utensils in the kitchen</a:t>
            </a:r>
            <a:endParaRPr/>
          </a:p>
          <a:p>
            <a:pPr marL="457200" lvl="0" indent="-419100" algn="l" rtl="0">
              <a:spcBef>
                <a:spcPts val="0"/>
              </a:spcBef>
              <a:spcAft>
                <a:spcPts val="0"/>
              </a:spcAft>
              <a:buSzPts val="3000"/>
              <a:buAutoNum type="alphaUcPeriod"/>
            </a:pPr>
            <a:r>
              <a:rPr lang="en"/>
              <a:t>Remembering graduating from college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According to the levels of processing theory, which of the following tasks will produce the best long-term memory for a set of words?</a:t>
            </a:r>
            <a:endParaRPr sz="2400"/>
          </a:p>
          <a:p>
            <a:pPr marL="457200" lvl="0" indent="-381000" algn="l" rtl="0">
              <a:spcBef>
                <a:spcPts val="600"/>
              </a:spcBef>
              <a:spcAft>
                <a:spcPts val="0"/>
              </a:spcAft>
              <a:buSzPts val="2400"/>
              <a:buAutoNum type="alphaUcPeriod"/>
            </a:pPr>
            <a:r>
              <a:rPr lang="en" sz="2400"/>
              <a:t>Making a connection between each word and something you’ve previously learned</a:t>
            </a:r>
            <a:endParaRPr sz="2400"/>
          </a:p>
          <a:p>
            <a:pPr marL="457200" lvl="0" indent="-381000" algn="l" rtl="0">
              <a:spcBef>
                <a:spcPts val="0"/>
              </a:spcBef>
              <a:spcAft>
                <a:spcPts val="0"/>
              </a:spcAft>
              <a:buSzPts val="2400"/>
              <a:buAutoNum type="alphaUcPeriod"/>
            </a:pPr>
            <a:r>
              <a:rPr lang="en" sz="2400"/>
              <a:t>Deciding how many vowels each word has</a:t>
            </a:r>
            <a:endParaRPr sz="2400"/>
          </a:p>
          <a:p>
            <a:pPr marL="457200" lvl="0" indent="-381000" algn="l" rtl="0">
              <a:spcBef>
                <a:spcPts val="0"/>
              </a:spcBef>
              <a:spcAft>
                <a:spcPts val="0"/>
              </a:spcAft>
              <a:buSzPts val="2400"/>
              <a:buAutoNum type="alphaUcPeriod"/>
            </a:pPr>
            <a:r>
              <a:rPr lang="en" sz="2400"/>
              <a:t>Generating a rhyming word for each word to be remembered</a:t>
            </a:r>
            <a:endParaRPr sz="2400"/>
          </a:p>
          <a:p>
            <a:pPr marL="457200" lvl="0" indent="-381000" algn="l" rtl="0">
              <a:spcBef>
                <a:spcPts val="0"/>
              </a:spcBef>
              <a:spcAft>
                <a:spcPts val="0"/>
              </a:spcAft>
              <a:buSzPts val="2400"/>
              <a:buAutoNum type="alphaUcPeriod"/>
            </a:pPr>
            <a:r>
              <a:rPr lang="en" sz="2400"/>
              <a:t>Repeating the words over and over in your mind</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7"/>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Jeannie loves to dance, having taken ballet for many years. She is now learning salsa dancing. Although the movements are very different from the dances she is familiar with, she has found a successful memory strategy of linking the new dance information to her previous experiences as a dancer and to her own affection for dance. This strategy suggests reliance on</a:t>
            </a:r>
            <a:endParaRPr sz="1800"/>
          </a:p>
          <a:p>
            <a:pPr marL="457200" lvl="0" indent="-342900" algn="l" rtl="0">
              <a:spcBef>
                <a:spcPts val="600"/>
              </a:spcBef>
              <a:spcAft>
                <a:spcPts val="0"/>
              </a:spcAft>
              <a:buSzPts val="1800"/>
              <a:buAutoNum type="alphaUcPeriod"/>
            </a:pPr>
            <a:r>
              <a:rPr lang="en" sz="1800"/>
              <a:t>The self-reference effect</a:t>
            </a:r>
            <a:endParaRPr sz="1800"/>
          </a:p>
          <a:p>
            <a:pPr marL="457200" lvl="0" indent="-342900" algn="l" rtl="0">
              <a:spcBef>
                <a:spcPts val="0"/>
              </a:spcBef>
              <a:spcAft>
                <a:spcPts val="0"/>
              </a:spcAft>
              <a:buSzPts val="1800"/>
              <a:buAutoNum type="alphaUcPeriod"/>
            </a:pPr>
            <a:r>
              <a:rPr lang="en" sz="1800"/>
              <a:t>A mass practice effect</a:t>
            </a:r>
            <a:endParaRPr sz="1800"/>
          </a:p>
          <a:p>
            <a:pPr marL="457200" lvl="0" indent="-342900" algn="l" rtl="0">
              <a:spcBef>
                <a:spcPts val="0"/>
              </a:spcBef>
              <a:spcAft>
                <a:spcPts val="0"/>
              </a:spcAft>
              <a:buSzPts val="1800"/>
              <a:buAutoNum type="alphaUcPeriod"/>
            </a:pPr>
            <a:r>
              <a:rPr lang="en" sz="1800"/>
              <a:t>The integrative experience effect</a:t>
            </a:r>
            <a:endParaRPr sz="1800"/>
          </a:p>
          <a:p>
            <a:pPr marL="457200" lvl="0" indent="-342900" algn="l" rtl="0">
              <a:spcBef>
                <a:spcPts val="0"/>
              </a:spcBef>
              <a:spcAft>
                <a:spcPts val="0"/>
              </a:spcAft>
              <a:buSzPts val="1800"/>
              <a:buAutoNum type="alphaUcPeriod"/>
            </a:pPr>
            <a:r>
              <a:rPr lang="en" sz="1800"/>
              <a:t>Semantic memory</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8"/>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Memories, even ones from a long time ago, can be stimulated by locations, songs, and smells, highlighting the importance of ____ in LTM.</a:t>
            </a:r>
            <a:endParaRPr/>
          </a:p>
          <a:p>
            <a:pPr marL="457200" lvl="0" indent="-419100" algn="l" rtl="0">
              <a:spcBef>
                <a:spcPts val="600"/>
              </a:spcBef>
              <a:spcAft>
                <a:spcPts val="0"/>
              </a:spcAft>
              <a:buSzPts val="3000"/>
              <a:buAutoNum type="alphaUcPeriod"/>
            </a:pPr>
            <a:r>
              <a:rPr lang="en"/>
              <a:t>Long-term potentiation</a:t>
            </a:r>
            <a:endParaRPr/>
          </a:p>
          <a:p>
            <a:pPr marL="457200" lvl="0" indent="-419100" algn="l" rtl="0">
              <a:spcBef>
                <a:spcPts val="0"/>
              </a:spcBef>
              <a:spcAft>
                <a:spcPts val="0"/>
              </a:spcAft>
              <a:buSzPts val="3000"/>
              <a:buAutoNum type="alphaUcPeriod"/>
            </a:pPr>
            <a:r>
              <a:rPr lang="en"/>
              <a:t>Retrieval cues</a:t>
            </a:r>
            <a:endParaRPr/>
          </a:p>
          <a:p>
            <a:pPr marL="457200" lvl="0" indent="-419100" algn="l" rtl="0">
              <a:spcBef>
                <a:spcPts val="0"/>
              </a:spcBef>
              <a:spcAft>
                <a:spcPts val="0"/>
              </a:spcAft>
              <a:buSzPts val="3000"/>
              <a:buAutoNum type="alphaUcPeriod"/>
            </a:pPr>
            <a:r>
              <a:rPr lang="en"/>
              <a:t>Elaborative rehearsal</a:t>
            </a:r>
            <a:endParaRPr/>
          </a:p>
          <a:p>
            <a:pPr marL="457200" lvl="0" indent="-419100" algn="l" rtl="0">
              <a:spcBef>
                <a:spcPts val="0"/>
              </a:spcBef>
              <a:spcAft>
                <a:spcPts val="0"/>
              </a:spcAft>
              <a:buSzPts val="3000"/>
              <a:buAutoNum type="alphaUcPeriod"/>
            </a:pPr>
            <a:r>
              <a:rPr lang="en"/>
              <a:t>Mass practice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Lourdes and Kim have been studying for two hours for their chemistry exam. Both girls are tired of studying. Lourdes decides to watch a two-hour movie on DVD, while Kim decides to go to bed. What would you predict about their performance on the chemistry exam?</a:t>
            </a:r>
            <a:endParaRPr sz="1800"/>
          </a:p>
          <a:p>
            <a:pPr marL="457200" lvl="0" indent="-342900" algn="l" rtl="0">
              <a:spcBef>
                <a:spcPts val="600"/>
              </a:spcBef>
              <a:spcAft>
                <a:spcPts val="0"/>
              </a:spcAft>
              <a:buSzPts val="1800"/>
              <a:buAutoNum type="alphaUcPeriod"/>
            </a:pPr>
            <a:r>
              <a:rPr lang="en" sz="1800"/>
              <a:t>Lourdes performs better because of reactivation</a:t>
            </a:r>
            <a:endParaRPr sz="1800"/>
          </a:p>
          <a:p>
            <a:pPr marL="457200" lvl="0" indent="-342900" algn="l" rtl="0">
              <a:spcBef>
                <a:spcPts val="0"/>
              </a:spcBef>
              <a:spcAft>
                <a:spcPts val="0"/>
              </a:spcAft>
              <a:buSzPts val="1800"/>
              <a:buAutoNum type="alphaUcPeriod"/>
            </a:pPr>
            <a:r>
              <a:rPr lang="en" sz="1800"/>
              <a:t>Kim performs better because of reactivation</a:t>
            </a:r>
            <a:endParaRPr sz="1800"/>
          </a:p>
          <a:p>
            <a:pPr marL="457200" lvl="0" indent="-342900" algn="l" rtl="0">
              <a:spcBef>
                <a:spcPts val="0"/>
              </a:spcBef>
              <a:spcAft>
                <a:spcPts val="0"/>
              </a:spcAft>
              <a:buSzPts val="1800"/>
              <a:buAutoNum type="alphaUcPeriod"/>
            </a:pPr>
            <a:r>
              <a:rPr lang="en" sz="1800"/>
              <a:t>Lourdes performs better because of encoding specificity</a:t>
            </a:r>
            <a:endParaRPr sz="1800"/>
          </a:p>
          <a:p>
            <a:pPr marL="457200" lvl="0" indent="-342900" algn="l" rtl="0">
              <a:spcBef>
                <a:spcPts val="0"/>
              </a:spcBef>
              <a:spcAft>
                <a:spcPts val="0"/>
              </a:spcAft>
              <a:buSzPts val="1800"/>
              <a:buAutoNum type="alphaUcPeriod"/>
            </a:pPr>
            <a:r>
              <a:rPr lang="en" sz="1800"/>
              <a:t>Kim performs better because of encoding specificity</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19" name="Google Shape;419;p7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title"/>
          </p:nvPr>
        </p:nvSpPr>
        <p:spPr>
          <a:xfrm>
            <a:off x="893700" y="206000"/>
            <a:ext cx="7343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Participation + Rank Order Duke articles</a:t>
            </a:r>
            <a:endParaRPr sz="3000"/>
          </a:p>
        </p:txBody>
      </p:sp>
      <p:sp>
        <p:nvSpPr>
          <p:cNvPr id="425" name="Google Shape;425;p71"/>
          <p:cNvSpPr txBox="1">
            <a:spLocks noGrp="1"/>
          </p:cNvSpPr>
          <p:nvPr>
            <p:ph type="body" idx="1"/>
          </p:nvPr>
        </p:nvSpPr>
        <p:spPr>
          <a:xfrm>
            <a:off x="893700" y="1373600"/>
            <a:ext cx="7674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https://tinyurl.com/ChooseDukeArticle</a:t>
            </a:r>
            <a:r>
              <a:rPr lang="en"/>
              <a:t> (don’t have to do NOW; do before class on Thursday, so I can let you know your article before Friday)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Review Topics:</a:t>
            </a:r>
            <a:endParaRPr/>
          </a:p>
        </p:txBody>
      </p:sp>
      <p:sp>
        <p:nvSpPr>
          <p:cNvPr id="123" name="Google Shape;123;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Double Dissociations, Long Term Potentiation, Consolidation, Working Memory</a:t>
            </a:r>
            <a:endParaRPr sz="1800"/>
          </a:p>
          <a:p>
            <a:pPr marL="457200" lvl="0" indent="-342900" algn="l" rtl="0">
              <a:spcBef>
                <a:spcPts val="0"/>
              </a:spcBef>
              <a:spcAft>
                <a:spcPts val="0"/>
              </a:spcAft>
              <a:buSzPts val="1800"/>
              <a:buChar char="▷"/>
            </a:pPr>
            <a:r>
              <a:rPr lang="en" sz="1800"/>
              <a:t>The cause of autobiographical memory - ?</a:t>
            </a:r>
            <a:endParaRPr sz="1800"/>
          </a:p>
          <a:p>
            <a:pPr marL="457200" lvl="0" indent="-342900" algn="l" rtl="0">
              <a:spcBef>
                <a:spcPts val="0"/>
              </a:spcBef>
              <a:spcAft>
                <a:spcPts val="0"/>
              </a:spcAft>
              <a:buSzPts val="1800"/>
              <a:buChar char="▷"/>
            </a:pPr>
            <a:r>
              <a:rPr lang="en" sz="1800"/>
              <a:t>word superiority effect, phonemic restoration effect</a:t>
            </a:r>
            <a:endParaRPr sz="1800"/>
          </a:p>
          <a:p>
            <a:pPr marL="457200" lvl="0" indent="-342900" algn="l" rtl="0">
              <a:spcBef>
                <a:spcPts val="0"/>
              </a:spcBef>
              <a:spcAft>
                <a:spcPts val="0"/>
              </a:spcAft>
              <a:buSzPts val="1800"/>
              <a:buChar char="▷"/>
            </a:pPr>
            <a:r>
              <a:rPr lang="en" sz="1800"/>
              <a:t>I’d like to relate all of the big topics together.</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Connectionist model</a:t>
            </a:r>
            <a:endParaRPr sz="1800"/>
          </a:p>
          <a:p>
            <a:pPr marL="457200" lvl="0" indent="-342900" algn="l" rtl="0">
              <a:spcBef>
                <a:spcPts val="0"/>
              </a:spcBef>
              <a:spcAft>
                <a:spcPts val="0"/>
              </a:spcAft>
              <a:buSzPts val="1800"/>
              <a:buChar char="▷"/>
            </a:pPr>
            <a:r>
              <a:rPr lang="en" sz="1800"/>
              <a:t>Our memory articles -- as a way of relating what we have discussed so far, too.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First: How Much You’ve Already Learned</a:t>
            </a:r>
            <a:endParaRPr/>
          </a:p>
        </p:txBody>
      </p:sp>
      <p:sp>
        <p:nvSpPr>
          <p:cNvPr id="129" name="Google Shape;129;p1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We’ve gone over a lot since the last quiz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body" idx="1"/>
          </p:nvPr>
        </p:nvSpPr>
        <p:spPr>
          <a:xfrm>
            <a:off x="360824" y="0"/>
            <a:ext cx="8783175" cy="50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Language:</a:t>
            </a:r>
            <a:endParaRPr sz="1800" dirty="0"/>
          </a:p>
          <a:p>
            <a:pPr marL="457200" lvl="0" indent="-317500" algn="l" rtl="0">
              <a:spcBef>
                <a:spcPts val="600"/>
              </a:spcBef>
              <a:spcAft>
                <a:spcPts val="0"/>
              </a:spcAft>
              <a:buSzPts val="1400"/>
              <a:buChar char="▷"/>
            </a:pPr>
            <a:r>
              <a:rPr lang="en" sz="1400" dirty="0"/>
              <a:t>The Creativity &amp; Universality of Language; Studying Language; Perceiving Phonemes, Words, and Letters; Understanding Words, Sentences, Text, Stories, &amp; Conversations</a:t>
            </a:r>
            <a:endParaRPr sz="1400" dirty="0"/>
          </a:p>
          <a:p>
            <a:pPr marL="0" lvl="0" indent="0" algn="l" rtl="0">
              <a:spcBef>
                <a:spcPts val="600"/>
              </a:spcBef>
              <a:spcAft>
                <a:spcPts val="0"/>
              </a:spcAft>
              <a:buNone/>
            </a:pPr>
            <a:r>
              <a:rPr lang="en" sz="1800" dirty="0"/>
              <a:t>STM &amp; WM:</a:t>
            </a:r>
            <a:endParaRPr sz="1800" dirty="0"/>
          </a:p>
          <a:p>
            <a:pPr marL="457200" lvl="0" indent="-317500" algn="l" rtl="0">
              <a:spcBef>
                <a:spcPts val="600"/>
              </a:spcBef>
              <a:spcAft>
                <a:spcPts val="0"/>
              </a:spcAft>
              <a:buSzPts val="1400"/>
              <a:buChar char="▷"/>
            </a:pPr>
            <a:r>
              <a:rPr lang="en" sz="1400" dirty="0"/>
              <a:t>Modal model of memory; capacity &amp; duration of sensory memory; short-term memory; working memory</a:t>
            </a:r>
            <a:endParaRPr sz="1400" dirty="0"/>
          </a:p>
          <a:p>
            <a:pPr marL="0" lvl="0" indent="0" algn="l" rtl="0">
              <a:spcBef>
                <a:spcPts val="600"/>
              </a:spcBef>
              <a:spcAft>
                <a:spcPts val="0"/>
              </a:spcAft>
              <a:buNone/>
            </a:pPr>
            <a:r>
              <a:rPr lang="en" sz="1800" dirty="0"/>
              <a:t>LTM: Structure:</a:t>
            </a:r>
            <a:endParaRPr sz="1800" dirty="0"/>
          </a:p>
          <a:p>
            <a:pPr marL="457200" lvl="0" indent="-317500" algn="l" rtl="0">
              <a:spcBef>
                <a:spcPts val="600"/>
              </a:spcBef>
              <a:spcAft>
                <a:spcPts val="0"/>
              </a:spcAft>
              <a:buSzPts val="1400"/>
              <a:buChar char="▷"/>
            </a:pPr>
            <a:r>
              <a:rPr lang="en" sz="1400" dirty="0"/>
              <a:t>STM vs. LTM; Declarative Memory: Episodic &amp; Semantic; Nondeclarative: Procedural Memory, Priming &amp; Conditioning</a:t>
            </a:r>
            <a:endParaRPr sz="1400" dirty="0"/>
          </a:p>
          <a:p>
            <a:pPr marL="0" lvl="0" indent="0" algn="l" rtl="0">
              <a:spcBef>
                <a:spcPts val="600"/>
              </a:spcBef>
              <a:spcAft>
                <a:spcPts val="0"/>
              </a:spcAft>
              <a:buNone/>
            </a:pPr>
            <a:r>
              <a:rPr lang="en" sz="1800" dirty="0"/>
              <a:t>LTM: Processes:</a:t>
            </a:r>
            <a:endParaRPr sz="1800" dirty="0"/>
          </a:p>
          <a:p>
            <a:pPr marL="457200" lvl="0" indent="-317500" algn="l" rtl="0">
              <a:spcBef>
                <a:spcPts val="600"/>
              </a:spcBef>
              <a:spcAft>
                <a:spcPts val="0"/>
              </a:spcAft>
              <a:buSzPts val="1400"/>
              <a:buChar char="▷"/>
            </a:pPr>
            <a:r>
              <a:rPr lang="en" sz="1400" dirty="0"/>
              <a:t>Encoding (LOP theory, Imagery, Self-Reference, Generation, Organization, Survival, Retrieval Practice); Retrieval (State-Dependence, Encoding Specificity, Transfer-Appropriate Processing); Consolidation (Synaptic &amp; Systems)</a:t>
            </a:r>
            <a:endParaRPr sz="1400" dirty="0"/>
          </a:p>
          <a:p>
            <a:pPr marL="0" lvl="0" indent="0" algn="l" rtl="0">
              <a:spcBef>
                <a:spcPts val="600"/>
              </a:spcBef>
              <a:spcAft>
                <a:spcPts val="0"/>
              </a:spcAft>
              <a:buNone/>
            </a:pPr>
            <a:r>
              <a:rPr lang="en" sz="1800" dirty="0"/>
              <a:t>Autobiographical Memory:</a:t>
            </a:r>
            <a:endParaRPr sz="1800" dirty="0"/>
          </a:p>
          <a:p>
            <a:pPr marL="457200" lvl="0" indent="-317500" algn="l" rtl="0">
              <a:spcBef>
                <a:spcPts val="600"/>
              </a:spcBef>
              <a:spcAft>
                <a:spcPts val="0"/>
              </a:spcAft>
              <a:buSzPts val="1400"/>
              <a:buChar char="▷"/>
            </a:pPr>
            <a:r>
              <a:rPr lang="en" sz="1400" dirty="0"/>
              <a:t>AM Nature + Over Lifespan (Reminiscence Bump); Memory &amp; Emotion; Flashbulb Memories</a:t>
            </a:r>
            <a:endParaRPr sz="1400" dirty="0"/>
          </a:p>
          <a:p>
            <a:pPr marL="0" lvl="0" indent="0" algn="l" rtl="0">
              <a:spcBef>
                <a:spcPts val="600"/>
              </a:spcBef>
              <a:spcAft>
                <a:spcPts val="0"/>
              </a:spcAft>
              <a:buNone/>
            </a:pPr>
            <a:r>
              <a:rPr lang="en" sz="1800" dirty="0"/>
              <a:t>Knowledge &amp; Categorization:</a:t>
            </a:r>
            <a:endParaRPr sz="1800" dirty="0"/>
          </a:p>
          <a:p>
            <a:pPr marL="457200" lvl="0" indent="-317500" algn="l" rtl="0">
              <a:spcBef>
                <a:spcPts val="600"/>
              </a:spcBef>
              <a:spcAft>
                <a:spcPts val="0"/>
              </a:spcAft>
              <a:buSzPts val="1400"/>
              <a:buChar char="▷"/>
            </a:pPr>
            <a:r>
              <a:rPr lang="en" sz="1400" dirty="0"/>
              <a:t>Categorizing Objects; Hierarchical Approach to Categorization; Representing Category Relationships</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Connectionist Model</a:t>
            </a:r>
            <a:endParaRPr/>
          </a:p>
        </p:txBody>
      </p:sp>
      <p:sp>
        <p:nvSpPr>
          <p:cNvPr id="140" name="Google Shape;140;p21"/>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Yesterday’s minute paper</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3976</Words>
  <Application>Microsoft Office PowerPoint</Application>
  <PresentationFormat>On-screen Show (16:9)</PresentationFormat>
  <Paragraphs>383</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Lato</vt:lpstr>
      <vt:lpstr>Raleway</vt:lpstr>
      <vt:lpstr>Antonio template</vt:lpstr>
      <vt:lpstr>PSY102: Introduction to Cognitive Psychology Day 15 (06/05/19): Review</vt:lpstr>
      <vt:lpstr>Today’s Goals + Agenda</vt:lpstr>
      <vt:lpstr>Tomorrow’s Work</vt:lpstr>
      <vt:lpstr>Likes &amp; Dislikes of Class (N = 5)</vt:lpstr>
      <vt:lpstr>Assignments Left (via Syllabus)</vt:lpstr>
      <vt:lpstr>Review Topics:</vt:lpstr>
      <vt:lpstr>First: How Much You’ve Already Learned</vt:lpstr>
      <vt:lpstr>PowerPoint Presentation</vt:lpstr>
      <vt:lpstr>Connectionist Model</vt:lpstr>
      <vt:lpstr>Basic Properties</vt:lpstr>
      <vt:lpstr>PowerPoint Presentation</vt:lpstr>
      <vt:lpstr>The representation of an item is distributed across a lot of units</vt:lpstr>
      <vt:lpstr>Similar concepts have similar representations</vt:lpstr>
      <vt:lpstr>There are intermediate units (middle) which can allow us to have complicated representations on the other side (right) of the item (left)</vt:lpstr>
      <vt:lpstr>Not only is the representation that codes for an item distributed across a lot of units, that representation is repeated across the network…</vt:lpstr>
      <vt:lpstr>...So if you knock out any one part of the network, you don’t lose the whole concept</vt:lpstr>
      <vt:lpstr>The representation isn’t made up of binary 1s and 0s – there are “connection weights” that differ</vt:lpstr>
      <vt:lpstr>A network can be “trained” by having experiences over time, and those connection weights can be updated</vt:lpstr>
      <vt:lpstr>Connectionist Models</vt:lpstr>
      <vt:lpstr>Language</vt:lpstr>
      <vt:lpstr>Phonemic Restoration Effect</vt:lpstr>
      <vt:lpstr>Perceiving Phonemes, Words, and Letters</vt:lpstr>
      <vt:lpstr>Perceiving Phonemes, Words, and Letters</vt:lpstr>
      <vt:lpstr>LTM: Processes &amp; Structure</vt:lpstr>
      <vt:lpstr>Double Dissociations</vt:lpstr>
      <vt:lpstr>Consolidation</vt:lpstr>
      <vt:lpstr>Consolidation</vt:lpstr>
      <vt:lpstr>Information Storage at the Synapse</vt:lpstr>
      <vt:lpstr>Consolidation Theories</vt:lpstr>
      <vt:lpstr>Library metaphor</vt:lpstr>
      <vt:lpstr>Putting It All Together</vt:lpstr>
      <vt:lpstr>How do our Topics relate?</vt:lpstr>
      <vt:lpstr>How do the Papers relate?</vt:lpstr>
      <vt:lpstr>How do the Papers relate?</vt:lpstr>
      <vt:lpstr>How do the Papers relate?</vt:lpstr>
      <vt:lpstr>What are open questions?</vt:lpstr>
      <vt:lpstr>Jeopardy Style 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Today’s Goals + Agenda</vt:lpstr>
      <vt:lpstr>Participation + Rank Order Duke articles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15 (06/05/19): Review</dc:title>
  <cp:lastModifiedBy>Christina Bejjani</cp:lastModifiedBy>
  <cp:revision>1</cp:revision>
  <cp:lastPrinted>2019-06-05T13:43:20Z</cp:lastPrinted>
  <dcterms:modified xsi:type="dcterms:W3CDTF">2019-06-05T13:45:28Z</dcterms:modified>
</cp:coreProperties>
</file>