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2" r:id="rId6"/>
    <p:sldId id="265" r:id="rId7"/>
  </p:sldIdLst>
  <p:sldSz cx="23760113" cy="13679488"/>
  <p:notesSz cx="6858000" cy="9144000"/>
  <p:defaultTextStyle>
    <a:defPPr>
      <a:defRPr lang="en-US"/>
    </a:defPPr>
    <a:lvl1pPr marL="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3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4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66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7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9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32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A59-79DF-4C86-8F6B-E65F39DFC80E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3322E-E9CE-4C62-B053-3827CFF3FC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2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98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48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6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03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7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5" y="2238752"/>
            <a:ext cx="17820085" cy="4762488"/>
          </a:xfrm>
        </p:spPr>
        <p:txBody>
          <a:bodyPr anchor="b"/>
          <a:lstStyle>
            <a:lvl1pPr algn="ctr"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5" y="7184900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33" indent="0" algn="ctr">
              <a:buNone/>
              <a:defRPr sz="3897"/>
            </a:lvl2pPr>
            <a:lvl3pPr marL="1781868" indent="0" algn="ctr">
              <a:buNone/>
              <a:defRPr sz="3508"/>
            </a:lvl3pPr>
            <a:lvl4pPr marL="2672801" indent="0" algn="ctr">
              <a:buNone/>
              <a:defRPr sz="3118"/>
            </a:lvl4pPr>
            <a:lvl5pPr marL="3563734" indent="0" algn="ctr">
              <a:buNone/>
              <a:defRPr sz="3118"/>
            </a:lvl5pPr>
            <a:lvl6pPr marL="4454668" indent="0" algn="ctr">
              <a:buNone/>
              <a:defRPr sz="3118"/>
            </a:lvl6pPr>
            <a:lvl7pPr marL="5345602" indent="0" algn="ctr">
              <a:buNone/>
              <a:defRPr sz="3118"/>
            </a:lvl7pPr>
            <a:lvl8pPr marL="6236536" indent="0" algn="ctr">
              <a:buNone/>
              <a:defRPr sz="3118"/>
            </a:lvl8pPr>
            <a:lvl9pPr marL="7127469" indent="0" algn="ctr">
              <a:buNone/>
              <a:defRPr sz="311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4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728306"/>
            <a:ext cx="5123274" cy="115927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8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410374"/>
            <a:ext cx="20493097" cy="5690286"/>
          </a:xfrm>
        </p:spPr>
        <p:txBody>
          <a:bodyPr anchor="b"/>
          <a:lstStyle>
            <a:lvl1pPr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9154494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3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2pPr>
            <a:lvl3pPr marL="1781868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80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73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66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60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53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469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6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28308"/>
            <a:ext cx="20493097" cy="264406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4" y="3353376"/>
            <a:ext cx="10051641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4" y="4996814"/>
            <a:ext cx="10051641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353376"/>
            <a:ext cx="10101143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4996814"/>
            <a:ext cx="10101143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2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8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2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5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6"/>
            </a:lvl2pPr>
            <a:lvl3pPr>
              <a:defRPr sz="4677"/>
            </a:lvl3pPr>
            <a:lvl4pPr>
              <a:defRPr sz="3897"/>
            </a:lvl4pPr>
            <a:lvl5pPr>
              <a:defRPr sz="3897"/>
            </a:lvl5pPr>
            <a:lvl6pPr>
              <a:defRPr sz="3897"/>
            </a:lvl6pPr>
            <a:lvl7pPr>
              <a:defRPr sz="3897"/>
            </a:lvl7pPr>
            <a:lvl8pPr>
              <a:defRPr sz="3897"/>
            </a:lvl8pPr>
            <a:lvl9pPr>
              <a:defRPr sz="3897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1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5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33" indent="0">
              <a:buNone/>
              <a:defRPr sz="5456"/>
            </a:lvl2pPr>
            <a:lvl3pPr marL="1781868" indent="0">
              <a:buNone/>
              <a:defRPr sz="4677"/>
            </a:lvl3pPr>
            <a:lvl4pPr marL="2672801" indent="0">
              <a:buNone/>
              <a:defRPr sz="3897"/>
            </a:lvl4pPr>
            <a:lvl5pPr marL="3563734" indent="0">
              <a:buNone/>
              <a:defRPr sz="3897"/>
            </a:lvl5pPr>
            <a:lvl6pPr marL="4454668" indent="0">
              <a:buNone/>
              <a:defRPr sz="3897"/>
            </a:lvl6pPr>
            <a:lvl7pPr marL="5345602" indent="0">
              <a:buNone/>
              <a:defRPr sz="3897"/>
            </a:lvl7pPr>
            <a:lvl8pPr marL="6236536" indent="0">
              <a:buNone/>
              <a:defRPr sz="3897"/>
            </a:lvl8pPr>
            <a:lvl9pPr marL="7127469" indent="0">
              <a:buNone/>
              <a:defRPr sz="3897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6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8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2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9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1DD5-D7FC-4BBE-8E49-99897CB74606}" type="datetimeFigureOut">
              <a:rPr lang="pl-PL" smtClean="0"/>
              <a:t>2023-01-10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9" y="12678861"/>
            <a:ext cx="801903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1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868" rtl="0" eaLnBrk="1" latinLnBrk="0" hangingPunct="1">
        <a:lnSpc>
          <a:spcPct val="90000"/>
        </a:lnSpc>
        <a:spcBef>
          <a:spcPct val="0"/>
        </a:spcBef>
        <a:buNone/>
        <a:defRPr sz="8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7" indent="-445467" algn="l" defTabSz="1781868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6" kern="1200">
          <a:solidFill>
            <a:schemeClr val="tx1"/>
          </a:solidFill>
          <a:latin typeface="+mn-lt"/>
          <a:ea typeface="+mn-ea"/>
          <a:cs typeface="+mn-cs"/>
        </a:defRPr>
      </a:lvl1pPr>
      <a:lvl2pPr marL="13364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3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311826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2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1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069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002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293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33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8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801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734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6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602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536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469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821283" y="175860"/>
            <a:ext cx="14526590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3600" dirty="0"/>
          </a:p>
          <a:p>
            <a:pPr algn="just"/>
            <a:r>
              <a:rPr lang="pl-PL" sz="3600" dirty="0"/>
              <a:t>Po lewej stronie znajduje się układ kilku kółek połączonych ze sobą strzałkami w jakiś określony sposób. Po prawej stronie znajduje się dokładnie taki sam układ, w którym ktoś jednak poprzestawiał miejsca poszczególnych kółek, a strzałki podążyły za tą zmianą miejsc.</a:t>
            </a:r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Jedno z kółek po lewej stronie jest żółte. </a:t>
            </a:r>
          </a:p>
          <a:p>
            <a:pPr algn="just"/>
            <a:r>
              <a:rPr lang="pl-PL" sz="3600" b="1" dirty="0"/>
              <a:t>Twoim zadaniem jest odnaleźć żółte kółko po prawej stronie.</a:t>
            </a:r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		Układ po lewej:										Układ po prawej: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																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							Przyciśnij SPACJĘ by zobaczyć rozwiązanie.</a:t>
            </a:r>
          </a:p>
          <a:p>
            <a:pPr algn="just"/>
            <a:endParaRPr lang="pl-PL" sz="36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C753DA1-3068-00AD-12E0-ADAD9FCDB8E4}"/>
              </a:ext>
            </a:extLst>
          </p:cNvPr>
          <p:cNvSpPr txBox="1"/>
          <p:nvPr/>
        </p:nvSpPr>
        <p:spPr>
          <a:xfrm>
            <a:off x="12084578" y="9032092"/>
            <a:ext cx="7694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Zastanów się teraz, które z kółek</a:t>
            </a:r>
          </a:p>
          <a:p>
            <a:r>
              <a:rPr lang="pl-PL" sz="3600" dirty="0"/>
              <a:t>po tej stronie odpowiada żółtemu kółku </a:t>
            </a:r>
          </a:p>
          <a:p>
            <a:r>
              <a:rPr lang="pl-PL" sz="3600" dirty="0"/>
              <a:t>po lewej stronie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73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821283" y="419700"/>
            <a:ext cx="1452659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Zauważ, że zarówno w lewym jak i prawym układzie do żółtego kółka dochodzi jedna strzałka, a jedna strzałka z niego wychodzi.</a:t>
            </a:r>
          </a:p>
          <a:p>
            <a:pPr algn="just"/>
            <a:endParaRPr lang="pl-PL" sz="3600" dirty="0"/>
          </a:p>
          <a:p>
            <a:pPr algn="ctr"/>
            <a:r>
              <a:rPr lang="pl-PL" sz="3600" dirty="0"/>
              <a:t>Przyciśnij SPACJĘ by przejść do następnego przykładu.</a:t>
            </a:r>
          </a:p>
          <a:p>
            <a:pPr algn="just"/>
            <a:endParaRPr lang="pl-PL" sz="36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3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165958"/>
            <a:ext cx="15562851" cy="1283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b="1" dirty="0"/>
              <a:t>Ten przykład jest trudniejszy.</a:t>
            </a:r>
          </a:p>
          <a:p>
            <a:endParaRPr lang="pl-PL" sz="3600" b="1" dirty="0"/>
          </a:p>
          <a:p>
            <a:r>
              <a:rPr lang="pl-PL" sz="3600" dirty="0"/>
              <a:t>Zauważ, że w tym układzie żółte kółko to jedno z dwóch do których dochodzi jedna strzałka. Oba kółka po lewej stronie wydają się więc identyczne.</a:t>
            </a:r>
          </a:p>
          <a:p>
            <a:r>
              <a:rPr lang="pl-PL" sz="3600" dirty="0"/>
              <a:t>Skąd zatem możemy wiedzieć, które kółko po prawej odpowiada żółtemu po lewej?</a:t>
            </a:r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r>
              <a:rPr lang="pl-PL" sz="3600" dirty="0"/>
              <a:t>Otóż, zauważ, że do żółtego kółka dochodzi strzałka, która wychodzi z kółka, z którego jedna strzałka wychodzi, a jedna wchodzi. Zauważ też, że w układzie znajduje się również inne kółko, takie z którego wychodzą dwie strzałki.</a:t>
            </a:r>
          </a:p>
          <a:p>
            <a:endParaRPr lang="pl-PL" sz="3600" dirty="0"/>
          </a:p>
          <a:p>
            <a:r>
              <a:rPr lang="pl-PL" sz="3600" dirty="0"/>
              <a:t>Zastanów się teraz, które kółko po prawej stronie odpowiada żółtemu.</a:t>
            </a:r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Przyciśnij SPACJĘ by zobaczyć rozwiązanie</a:t>
            </a:r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684645" y="5119315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wal 15">
            <a:extLst>
              <a:ext uri="{FF2B5EF4-FFF2-40B4-BE49-F238E27FC236}">
                <a16:creationId xmlns:a16="http://schemas.microsoft.com/office/drawing/2014/main" id="{9C9B0977-8264-4F85-9468-D4BA1104391A}"/>
              </a:ext>
            </a:extLst>
          </p:cNvPr>
          <p:cNvSpPr/>
          <p:nvPr/>
        </p:nvSpPr>
        <p:spPr>
          <a:xfrm rot="5400000">
            <a:off x="14628702" y="5107740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05341466-2191-4EAD-8436-CDCDE59B544A}"/>
              </a:ext>
            </a:extLst>
          </p:cNvPr>
          <p:cNvSpPr/>
          <p:nvPr/>
        </p:nvSpPr>
        <p:spPr>
          <a:xfrm rot="5400000">
            <a:off x="12955450" y="5119315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D169A28-703F-4416-80A5-D0EE4EBCA9AB}"/>
              </a:ext>
            </a:extLst>
          </p:cNvPr>
          <p:cNvSpPr/>
          <p:nvPr/>
        </p:nvSpPr>
        <p:spPr>
          <a:xfrm rot="5400000">
            <a:off x="14628702" y="7016666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51F63EA-BEC7-4557-BCC6-D583944E4A49}"/>
              </a:ext>
            </a:extLst>
          </p:cNvPr>
          <p:cNvCxnSpPr>
            <a:cxnSpLocks/>
          </p:cNvCxnSpPr>
          <p:nvPr/>
        </p:nvCxnSpPr>
        <p:spPr>
          <a:xfrm rot="16200000">
            <a:off x="14520702" y="6399026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9E0070FF-317B-4683-9BBE-0CFE727D18BC}"/>
              </a:ext>
            </a:extLst>
          </p:cNvPr>
          <p:cNvSpPr/>
          <p:nvPr/>
        </p:nvSpPr>
        <p:spPr>
          <a:xfrm rot="5400000">
            <a:off x="12940210" y="7016666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FB1AA98-C86E-42A7-8311-7D8844C76CD1}"/>
              </a:ext>
            </a:extLst>
          </p:cNvPr>
          <p:cNvCxnSpPr>
            <a:cxnSpLocks/>
          </p:cNvCxnSpPr>
          <p:nvPr/>
        </p:nvCxnSpPr>
        <p:spPr>
          <a:xfrm rot="16200000">
            <a:off x="12892274" y="6386230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49A4F83-AC21-4176-90B1-BBEA9337934D}"/>
              </a:ext>
            </a:extLst>
          </p:cNvPr>
          <p:cNvCxnSpPr>
            <a:cxnSpLocks/>
          </p:cNvCxnSpPr>
          <p:nvPr/>
        </p:nvCxnSpPr>
        <p:spPr>
          <a:xfrm>
            <a:off x="13674915" y="7357444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3211037" y="7356953"/>
            <a:ext cx="16265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3600" dirty="0"/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Pamiętaj zatem, zawsze istnieje tylko jedna poprawna odpowiedź! </a:t>
            </a:r>
          </a:p>
          <a:p>
            <a:pPr algn="ctr"/>
            <a:r>
              <a:rPr lang="pl-PL" sz="3600" dirty="0"/>
              <a:t>To znaczy,  zawsze da się jednoznacznie wskazać, które kółko po prawej stronie odpowiada żółtemu kółku po lewej.</a:t>
            </a:r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Przyciśnij SPACJĘ</a:t>
            </a:r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684645" y="5117803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wal 15">
            <a:extLst>
              <a:ext uri="{FF2B5EF4-FFF2-40B4-BE49-F238E27FC236}">
                <a16:creationId xmlns:a16="http://schemas.microsoft.com/office/drawing/2014/main" id="{9C9B0977-8264-4F85-9468-D4BA1104391A}"/>
              </a:ext>
            </a:extLst>
          </p:cNvPr>
          <p:cNvSpPr/>
          <p:nvPr/>
        </p:nvSpPr>
        <p:spPr>
          <a:xfrm rot="5400000">
            <a:off x="14628702" y="5107740"/>
            <a:ext cx="684000" cy="68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05341466-2191-4EAD-8436-CDCDE59B544A}"/>
              </a:ext>
            </a:extLst>
          </p:cNvPr>
          <p:cNvSpPr/>
          <p:nvPr/>
        </p:nvSpPr>
        <p:spPr>
          <a:xfrm rot="5400000">
            <a:off x="12955450" y="5119315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D169A28-703F-4416-80A5-D0EE4EBCA9AB}"/>
              </a:ext>
            </a:extLst>
          </p:cNvPr>
          <p:cNvSpPr/>
          <p:nvPr/>
        </p:nvSpPr>
        <p:spPr>
          <a:xfrm rot="5400000">
            <a:off x="14628702" y="7016666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51F63EA-BEC7-4557-BCC6-D583944E4A49}"/>
              </a:ext>
            </a:extLst>
          </p:cNvPr>
          <p:cNvCxnSpPr>
            <a:cxnSpLocks/>
          </p:cNvCxnSpPr>
          <p:nvPr/>
        </p:nvCxnSpPr>
        <p:spPr>
          <a:xfrm rot="16200000">
            <a:off x="14520702" y="6399026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9E0070FF-317B-4683-9BBE-0CFE727D18BC}"/>
              </a:ext>
            </a:extLst>
          </p:cNvPr>
          <p:cNvSpPr/>
          <p:nvPr/>
        </p:nvSpPr>
        <p:spPr>
          <a:xfrm rot="5400000">
            <a:off x="12940210" y="7016666"/>
            <a:ext cx="684000" cy="68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FB1AA98-C86E-42A7-8311-7D8844C76CD1}"/>
              </a:ext>
            </a:extLst>
          </p:cNvPr>
          <p:cNvCxnSpPr>
            <a:cxnSpLocks/>
          </p:cNvCxnSpPr>
          <p:nvPr/>
        </p:nvCxnSpPr>
        <p:spPr>
          <a:xfrm rot="16200000">
            <a:off x="12892274" y="6386230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49A4F83-AC21-4176-90B1-BBEA9337934D}"/>
              </a:ext>
            </a:extLst>
          </p:cNvPr>
          <p:cNvCxnSpPr>
            <a:cxnSpLocks/>
          </p:cNvCxnSpPr>
          <p:nvPr/>
        </p:nvCxnSpPr>
        <p:spPr>
          <a:xfrm>
            <a:off x="13686512" y="7358666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9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2794148" y="560623"/>
            <a:ext cx="15223581" cy="2169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3600" dirty="0"/>
              <a:t>Zadanie będzie przebiegać tak:</a:t>
            </a:r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Najpierw na ekranie pojawi się zadanie do rozwiązania. </a:t>
            </a:r>
          </a:p>
          <a:p>
            <a:pPr algn="just"/>
            <a:r>
              <a:rPr lang="pl-PL" sz="3600" dirty="0"/>
              <a:t>To czas by postarać się znaleźć właściwą odpowiedź i zapamiętać ją: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Następnie na kółkach po prawej stronie pojawią się cyfry 1,2,3.</a:t>
            </a:r>
          </a:p>
          <a:p>
            <a:pPr algn="just"/>
            <a:r>
              <a:rPr lang="pl-PL" sz="3600" dirty="0"/>
              <a:t>To czas na udzielenie przez Ciebie odpowiedzi. </a:t>
            </a:r>
          </a:p>
          <a:p>
            <a:pPr algn="just"/>
            <a:r>
              <a:rPr lang="pl-PL" sz="3600" dirty="0"/>
              <a:t>Masz na to 10 sekund.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Odpowiedzi będziesz udzielał wybierając </a:t>
            </a:r>
          </a:p>
          <a:p>
            <a:pPr algn="just"/>
            <a:r>
              <a:rPr lang="pl-PL" sz="3600" dirty="0"/>
              <a:t>odpowiednią cyfrę na klawiaturze. </a:t>
            </a:r>
          </a:p>
          <a:p>
            <a:pPr algn="just"/>
            <a:r>
              <a:rPr lang="pl-PL" sz="3600" dirty="0"/>
              <a:t>Połóż teraz palce lewej ręki na cyfrach 1, 2, 3 na klawiaturze.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ctr"/>
            <a:r>
              <a:rPr lang="pl-PL" sz="3600" dirty="0"/>
              <a:t>Przejdź spacją dalej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 </a:t>
            </a:r>
          </a:p>
          <a:p>
            <a:pPr algn="just"/>
            <a:endParaRPr lang="pl-PL" sz="3600" dirty="0"/>
          </a:p>
        </p:txBody>
      </p:sp>
      <p:pic>
        <p:nvPicPr>
          <p:cNvPr id="3" name="Obraz 2" descr="Obraz zawierający tekst, sprzęt elektroniczny, klawiatura&#10;&#10;Opis wygenerowany automatycznie">
            <a:extLst>
              <a:ext uri="{FF2B5EF4-FFF2-40B4-BE49-F238E27FC236}">
                <a16:creationId xmlns:a16="http://schemas.microsoft.com/office/drawing/2014/main" id="{BC0559FF-5F74-C593-A6A9-D339D5CC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028" y="7205745"/>
            <a:ext cx="4684128" cy="250470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A9489486-6DDD-9585-923B-2D3ED9DF8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028" y="3974166"/>
            <a:ext cx="5258256" cy="249957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DE662155-F070-F58D-5F92-3E78850A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9388" y="701384"/>
            <a:ext cx="5586831" cy="24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3105982" y="875974"/>
            <a:ext cx="19331987" cy="1892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ctr"/>
            <a:r>
              <a:rPr lang="pl-PL" sz="3600" dirty="0"/>
              <a:t>Jeśli nie jesteś jeszcze pewien czy wszystko dobrze zrozumiałeś, </a:t>
            </a:r>
          </a:p>
          <a:p>
            <a:pPr algn="ctr"/>
            <a:r>
              <a:rPr lang="pl-PL" sz="3600" dirty="0"/>
              <a:t>osoba prowadzącą badanie chętnie udzieli Ci wszelkich odpowiedzi.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ctr"/>
            <a:r>
              <a:rPr lang="pl-PL" sz="3600" dirty="0"/>
              <a:t>Teraz czeka cię trening zadania.</a:t>
            </a:r>
          </a:p>
          <a:p>
            <a:pPr algn="ctr"/>
            <a:r>
              <a:rPr lang="pl-PL" sz="3600" dirty="0"/>
              <a:t>Przejdź spacją do treningu</a:t>
            </a:r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 </a:t>
            </a:r>
          </a:p>
          <a:p>
            <a:pPr algn="just"/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186493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418</Words>
  <Application>Microsoft Office PowerPoint</Application>
  <PresentationFormat>Niestandardowy</PresentationFormat>
  <Paragraphs>144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87</cp:revision>
  <dcterms:created xsi:type="dcterms:W3CDTF">2018-10-09T18:21:10Z</dcterms:created>
  <dcterms:modified xsi:type="dcterms:W3CDTF">2023-01-10T13:05:08Z</dcterms:modified>
</cp:coreProperties>
</file>