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69" r:id="rId2"/>
    <p:sldId id="274" r:id="rId3"/>
    <p:sldId id="264" r:id="rId4"/>
    <p:sldId id="287" r:id="rId5"/>
    <p:sldId id="284" r:id="rId6"/>
    <p:sldId id="285" r:id="rId7"/>
    <p:sldId id="286" r:id="rId8"/>
    <p:sldId id="283" r:id="rId9"/>
    <p:sldId id="288" r:id="rId10"/>
    <p:sldId id="289" r:id="rId11"/>
    <p:sldId id="290" r:id="rId12"/>
    <p:sldId id="292" r:id="rId13"/>
    <p:sldId id="291" r:id="rId14"/>
    <p:sldId id="282" r:id="rId15"/>
    <p:sldId id="293" r:id="rId16"/>
    <p:sldId id="272"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74" autoAdjust="0"/>
    <p:restoredTop sz="76956" autoAdjust="0"/>
  </p:normalViewPr>
  <p:slideViewPr>
    <p:cSldViewPr>
      <p:cViewPr>
        <p:scale>
          <a:sx n="66" d="100"/>
          <a:sy n="66" d="100"/>
        </p:scale>
        <p:origin x="-3318" y="-112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13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CC3B8E-38FC-43B0-AB3D-A610F62AA7BF}" type="datetimeFigureOut">
              <a:rPr lang="en-US" smtClean="0"/>
              <a:t>7/12/2018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A81086-2317-4E81-AD2F-D2253E452C97}" type="slidenum">
              <a:rPr lang="en-US" smtClean="0"/>
              <a:t>‹#›</a:t>
            </a:fld>
            <a:endParaRPr lang="en-US"/>
          </a:p>
        </p:txBody>
      </p:sp>
    </p:spTree>
    <p:extLst>
      <p:ext uri="{BB962C8B-B14F-4D97-AF65-F5344CB8AC3E}">
        <p14:creationId xmlns:p14="http://schemas.microsoft.com/office/powerpoint/2010/main" val="13359042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8A6DA0-ABEE-4318-8272-44D69635B9FB}" type="datetimeFigureOut">
              <a:rPr lang="en-US" smtClean="0"/>
              <a:t>7/12/2018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D60501-66D6-4012-97A4-C54CEA2EDD23}" type="slidenum">
              <a:rPr lang="en-US" smtClean="0"/>
              <a:t>‹#›</a:t>
            </a:fld>
            <a:endParaRPr lang="en-US"/>
          </a:p>
        </p:txBody>
      </p:sp>
    </p:spTree>
    <p:extLst>
      <p:ext uri="{BB962C8B-B14F-4D97-AF65-F5344CB8AC3E}">
        <p14:creationId xmlns:p14="http://schemas.microsoft.com/office/powerpoint/2010/main" val="3135528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SI</a:t>
            </a:r>
            <a:r>
              <a:rPr lang="en-US" baseline="0" dirty="0"/>
              <a:t> Play’s “LATO” font used throughout (Plain, Bold, Light).  Be sure to download fonts on your own machine and presentation machine. If emailing a presentation, save as PDF and send.</a:t>
            </a:r>
            <a:endParaRPr lang="en-US" dirty="0"/>
          </a:p>
          <a:p>
            <a:endParaRPr lang="en-US" dirty="0"/>
          </a:p>
        </p:txBody>
      </p:sp>
      <p:sp>
        <p:nvSpPr>
          <p:cNvPr id="4" name="Slide Number Placeholder 3"/>
          <p:cNvSpPr>
            <a:spLocks noGrp="1"/>
          </p:cNvSpPr>
          <p:nvPr>
            <p:ph type="sldNum" sz="quarter" idx="10"/>
          </p:nvPr>
        </p:nvSpPr>
        <p:spPr/>
        <p:txBody>
          <a:bodyPr/>
          <a:lstStyle/>
          <a:p>
            <a:fld id="{40D60501-66D6-4012-97A4-C54CEA2EDD23}" type="slidenum">
              <a:rPr lang="en-US" smtClean="0"/>
              <a:t>1</a:t>
            </a:fld>
            <a:endParaRPr lang="en-US"/>
          </a:p>
        </p:txBody>
      </p:sp>
    </p:spTree>
    <p:extLst>
      <p:ext uri="{BB962C8B-B14F-4D97-AF65-F5344CB8AC3E}">
        <p14:creationId xmlns:p14="http://schemas.microsoft.com/office/powerpoint/2010/main" val="393813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Portability: you can easily share your environment setup along all the team. (no need to be an expert on any matter, anyone can use the environment without going too deep on what’s installed).</a:t>
            </a:r>
          </a:p>
          <a:p>
            <a:endParaRPr lang="en-US" baseline="0" dirty="0" smtClean="0"/>
          </a:p>
          <a:p>
            <a:r>
              <a:rPr lang="en-US" baseline="0" dirty="0" smtClean="0"/>
              <a:t>Speed of build: in the case of </a:t>
            </a:r>
            <a:r>
              <a:rPr lang="en-US" baseline="0" dirty="0" err="1" smtClean="0"/>
              <a:t>devs</a:t>
            </a:r>
            <a:r>
              <a:rPr lang="en-US" baseline="0" dirty="0" smtClean="0"/>
              <a:t>, the speed happens from the same moment you build your app, since it will work the same way locally than in the build server (moreover you could push your own image).</a:t>
            </a:r>
          </a:p>
          <a:p>
            <a:endParaRPr lang="en-US" baseline="0" dirty="0" smtClean="0"/>
          </a:p>
          <a:p>
            <a:r>
              <a:rPr lang="en-US" baseline="0" dirty="0" err="1" smtClean="0"/>
              <a:t>Infrastrucrure</a:t>
            </a:r>
            <a:r>
              <a:rPr lang="en-US" baseline="0" dirty="0" smtClean="0"/>
              <a:t> agnostic: no need to take care of dependencies such as </a:t>
            </a:r>
            <a:r>
              <a:rPr lang="en-US" baseline="0" dirty="0" err="1" smtClean="0"/>
              <a:t>redis</a:t>
            </a:r>
            <a:r>
              <a:rPr lang="en-US" baseline="0" dirty="0" smtClean="0"/>
              <a:t>, </a:t>
            </a:r>
            <a:r>
              <a:rPr lang="en-US" baseline="0" dirty="0" err="1" smtClean="0"/>
              <a:t>mysql</a:t>
            </a:r>
            <a:r>
              <a:rPr lang="en-US" baseline="0" dirty="0" smtClean="0"/>
              <a:t>, </a:t>
            </a:r>
            <a:r>
              <a:rPr lang="en-US" baseline="0" dirty="0" err="1" smtClean="0"/>
              <a:t>mq</a:t>
            </a:r>
            <a:r>
              <a:rPr lang="en-US" baseline="0" dirty="0" smtClean="0"/>
              <a:t>, you can now run almost everything from your local </a:t>
            </a:r>
            <a:r>
              <a:rPr lang="en-US" baseline="0" dirty="0" err="1" smtClean="0"/>
              <a:t>docker</a:t>
            </a:r>
            <a:endParaRPr lang="en-US" baseline="0" dirty="0" smtClean="0"/>
          </a:p>
          <a:p>
            <a:endParaRPr lang="en-US" baseline="0" dirty="0" smtClean="0"/>
          </a:p>
          <a:p>
            <a:r>
              <a:rPr lang="en-US" baseline="0" dirty="0" smtClean="0"/>
              <a:t>When thinking on </a:t>
            </a:r>
            <a:r>
              <a:rPr lang="en-US" baseline="0" dirty="0" err="1" smtClean="0"/>
              <a:t>microservices</a:t>
            </a:r>
            <a:r>
              <a:rPr lang="en-US" baseline="0" dirty="0" smtClean="0"/>
              <a:t> we will face a new set of challenges we need to mitigate in order to get our app working and scaling properly.</a:t>
            </a:r>
          </a:p>
          <a:p>
            <a:endParaRPr lang="en-US" baseline="0" dirty="0" smtClean="0"/>
          </a:p>
        </p:txBody>
      </p:sp>
      <p:sp>
        <p:nvSpPr>
          <p:cNvPr id="4" name="Slide Number Placeholder 3"/>
          <p:cNvSpPr>
            <a:spLocks noGrp="1"/>
          </p:cNvSpPr>
          <p:nvPr>
            <p:ph type="sldNum" sz="quarter" idx="10"/>
          </p:nvPr>
        </p:nvSpPr>
        <p:spPr/>
        <p:txBody>
          <a:bodyPr/>
          <a:lstStyle/>
          <a:p>
            <a:fld id="{40D60501-66D6-4012-97A4-C54CEA2EDD23}" type="slidenum">
              <a:rPr lang="en-US" smtClean="0"/>
              <a:t>11</a:t>
            </a:fld>
            <a:endParaRPr lang="en-US"/>
          </a:p>
        </p:txBody>
      </p:sp>
    </p:spTree>
    <p:extLst>
      <p:ext uri="{BB962C8B-B14F-4D97-AF65-F5344CB8AC3E}">
        <p14:creationId xmlns:p14="http://schemas.microsoft.com/office/powerpoint/2010/main" val="370811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once you have your entire application split into smaller ones with the ability to be spawn across your entire datacenter, the first </a:t>
            </a:r>
            <a:r>
              <a:rPr lang="en-US" baseline="0" dirty="0" err="1" smtClean="0"/>
              <a:t>proble</a:t>
            </a:r>
            <a:r>
              <a:rPr lang="en-US" baseline="0" dirty="0" smtClean="0"/>
              <a:t> you will face is, how are you going to balance the load? The second and maybe more important aspect will also be, how are you going to instantly identify where are the instances of your service executing?</a:t>
            </a:r>
          </a:p>
          <a:p>
            <a:endParaRPr lang="en-US" baseline="0" dirty="0" smtClean="0"/>
          </a:p>
          <a:p>
            <a:r>
              <a:rPr lang="en-US" baseline="0" dirty="0" smtClean="0"/>
              <a:t>This questions have to be solved using a tool for service discovery (speak about consul and differences with K8s).</a:t>
            </a:r>
          </a:p>
          <a:p>
            <a:endParaRPr lang="en-US" baseline="0" dirty="0" smtClean="0"/>
          </a:p>
          <a:p>
            <a:r>
              <a:rPr lang="en-US" baseline="0" dirty="0" smtClean="0"/>
              <a:t>The final thought </a:t>
            </a:r>
            <a:r>
              <a:rPr lang="en-US" baseline="0" dirty="0" err="1" smtClean="0"/>
              <a:t>wich</a:t>
            </a:r>
            <a:r>
              <a:rPr lang="en-US" baseline="0" dirty="0" smtClean="0"/>
              <a:t> is important as well, is how are going to make configuration changes across thousands of instances of your running image? Again there are tools to spread configuration changes along all </a:t>
            </a:r>
            <a:r>
              <a:rPr lang="en-US" baseline="0" dirty="0" err="1" smtClean="0"/>
              <a:t>microservices</a:t>
            </a:r>
            <a:r>
              <a:rPr lang="en-US" baseline="0" dirty="0" smtClean="0"/>
              <a:t>.</a:t>
            </a:r>
          </a:p>
        </p:txBody>
      </p:sp>
      <p:sp>
        <p:nvSpPr>
          <p:cNvPr id="4" name="Slide Number Placeholder 3"/>
          <p:cNvSpPr>
            <a:spLocks noGrp="1"/>
          </p:cNvSpPr>
          <p:nvPr>
            <p:ph type="sldNum" sz="quarter" idx="10"/>
          </p:nvPr>
        </p:nvSpPr>
        <p:spPr/>
        <p:txBody>
          <a:bodyPr/>
          <a:lstStyle/>
          <a:p>
            <a:fld id="{40D60501-66D6-4012-97A4-C54CEA2EDD23}" type="slidenum">
              <a:rPr lang="en-US" smtClean="0"/>
              <a:t>12</a:t>
            </a:fld>
            <a:endParaRPr lang="en-US"/>
          </a:p>
        </p:txBody>
      </p:sp>
    </p:spTree>
    <p:extLst>
      <p:ext uri="{BB962C8B-B14F-4D97-AF65-F5344CB8AC3E}">
        <p14:creationId xmlns:p14="http://schemas.microsoft.com/office/powerpoint/2010/main" val="370811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Creating new environments should be easy to do, even you can leverage your dev team to manage their own environments on demand, without wasting resources unnecessarily.</a:t>
            </a:r>
          </a:p>
          <a:p>
            <a:endParaRPr lang="en-US" baseline="0" dirty="0" smtClean="0"/>
          </a:p>
          <a:p>
            <a:r>
              <a:rPr lang="en-US" baseline="0" dirty="0" smtClean="0"/>
              <a:t>You don’t need to worry again on dev access, as an IT operator,  you would let </a:t>
            </a:r>
            <a:r>
              <a:rPr lang="en-US" baseline="0" dirty="0" err="1" smtClean="0"/>
              <a:t>devs</a:t>
            </a:r>
            <a:r>
              <a:rPr lang="en-US" baseline="0" dirty="0" smtClean="0"/>
              <a:t> to get inside the container without worrying about the possible damage inside the container, since it is completely isolated and stateless, so you can easily replace any instance of your application and what a developer can do inside the container is very limited.</a:t>
            </a:r>
          </a:p>
          <a:p>
            <a:endParaRPr lang="en-US" baseline="0" dirty="0" smtClean="0"/>
          </a:p>
          <a:p>
            <a:r>
              <a:rPr lang="en-US" baseline="0" dirty="0" smtClean="0"/>
              <a:t>Since your application will be stateless you don’t have to worry about failing nodes, moving from one instance to another one, will end up in almost zero customer impact and you can complement this with any provisioning tooling existing in the market to replace the host.</a:t>
            </a:r>
          </a:p>
          <a:p>
            <a:endParaRPr lang="en-US" baseline="0" dirty="0" smtClean="0"/>
          </a:p>
          <a:p>
            <a:r>
              <a:rPr lang="en-US" baseline="0" dirty="0" smtClean="0"/>
              <a:t>Adding/Removing instances of your </a:t>
            </a:r>
            <a:r>
              <a:rPr lang="en-US" baseline="0" dirty="0" err="1" smtClean="0"/>
              <a:t>microservice</a:t>
            </a:r>
            <a:r>
              <a:rPr lang="en-US" baseline="0" dirty="0" smtClean="0"/>
              <a:t> within seconds, taking advantage of your whole infrastructure capacity, being also able to scale parts of your application </a:t>
            </a:r>
            <a:r>
              <a:rPr lang="en-US" baseline="0" dirty="0" err="1" smtClean="0"/>
              <a:t>isolatedly</a:t>
            </a:r>
            <a:r>
              <a:rPr lang="en-US" baseline="0" dirty="0" smtClean="0"/>
              <a:t>.</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0D60501-66D6-4012-97A4-C54CEA2EDD23}" type="slidenum">
              <a:rPr lang="en-US" smtClean="0"/>
              <a:t>13</a:t>
            </a:fld>
            <a:endParaRPr lang="en-US"/>
          </a:p>
        </p:txBody>
      </p:sp>
    </p:spTree>
    <p:extLst>
      <p:ext uri="{BB962C8B-B14F-4D97-AF65-F5344CB8AC3E}">
        <p14:creationId xmlns:p14="http://schemas.microsoft.com/office/powerpoint/2010/main" val="370811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start talking of </a:t>
            </a:r>
            <a:r>
              <a:rPr lang="en-US" dirty="0" err="1" smtClean="0"/>
              <a:t>docker</a:t>
            </a:r>
            <a:r>
              <a:rPr lang="en-US" dirty="0" smtClean="0"/>
              <a:t>,</a:t>
            </a:r>
            <a:r>
              <a:rPr lang="en-US" baseline="0" dirty="0" smtClean="0"/>
              <a:t> first we need to set the bases and understands why is it better to start thinking our applications as </a:t>
            </a:r>
            <a:r>
              <a:rPr lang="en-US" baseline="0" dirty="0" err="1" smtClean="0"/>
              <a:t>microservices</a:t>
            </a:r>
            <a:r>
              <a:rPr lang="en-US" baseline="0" dirty="0" smtClean="0"/>
              <a:t>, this term is not something new at all. This are a couple of properties that we can take when we think of a </a:t>
            </a:r>
            <a:r>
              <a:rPr lang="en-US" baseline="0" dirty="0" err="1" smtClean="0"/>
              <a:t>microservice</a:t>
            </a:r>
            <a:r>
              <a:rPr lang="en-US" baseline="0" dirty="0" smtClean="0"/>
              <a:t>:</a:t>
            </a:r>
          </a:p>
          <a:p>
            <a:endParaRPr lang="en-US" baseline="0" dirty="0" smtClean="0"/>
          </a:p>
          <a:p>
            <a:r>
              <a:rPr lang="en-US" baseline="0" dirty="0" smtClean="0"/>
              <a:t>Decoupling, it is important to have well defined functions, that have a very specific use.</a:t>
            </a:r>
          </a:p>
          <a:p>
            <a:r>
              <a:rPr lang="en-US" baseline="0" dirty="0" smtClean="0"/>
              <a:t>Technology stack, lets take the advantage of writing each function with the best tool to do it</a:t>
            </a:r>
          </a:p>
          <a:p>
            <a:r>
              <a:rPr lang="en-US" baseline="0" dirty="0" smtClean="0"/>
              <a:t>Highly decentralized, lets let the whole environment move whenever have enough space, without caring where is each </a:t>
            </a:r>
            <a:r>
              <a:rPr lang="en-US" baseline="0" dirty="0" err="1" smtClean="0"/>
              <a:t>microservice</a:t>
            </a:r>
            <a:r>
              <a:rPr lang="en-US" baseline="0" dirty="0" smtClean="0"/>
              <a:t>.</a:t>
            </a:r>
          </a:p>
          <a:p>
            <a:r>
              <a:rPr lang="en-US" baseline="0" dirty="0" err="1" smtClean="0"/>
              <a:t>Microservices</a:t>
            </a:r>
            <a:r>
              <a:rPr lang="en-US" baseline="0" dirty="0" smtClean="0"/>
              <a:t> are designed to be stateless, since each one of them can be created at any time in any place and has to be ready to work.</a:t>
            </a:r>
          </a:p>
          <a:p>
            <a:endParaRPr lang="es-AR" dirty="0"/>
          </a:p>
        </p:txBody>
      </p:sp>
      <p:sp>
        <p:nvSpPr>
          <p:cNvPr id="4" name="Slide Number Placeholder 3"/>
          <p:cNvSpPr>
            <a:spLocks noGrp="1"/>
          </p:cNvSpPr>
          <p:nvPr>
            <p:ph type="sldNum" sz="quarter" idx="10"/>
          </p:nvPr>
        </p:nvSpPr>
        <p:spPr/>
        <p:txBody>
          <a:bodyPr/>
          <a:lstStyle/>
          <a:p>
            <a:fld id="{40D60501-66D6-4012-97A4-C54CEA2EDD23}" type="slidenum">
              <a:rPr lang="en-US" smtClean="0"/>
              <a:t>3</a:t>
            </a:fld>
            <a:endParaRPr lang="en-US"/>
          </a:p>
        </p:txBody>
      </p:sp>
    </p:spTree>
    <p:extLst>
      <p:ext uri="{BB962C8B-B14F-4D97-AF65-F5344CB8AC3E}">
        <p14:creationId xmlns:p14="http://schemas.microsoft.com/office/powerpoint/2010/main" val="1474023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t>
            </a:r>
            <a:r>
              <a:rPr lang="en-US" baseline="0" dirty="0" smtClean="0"/>
              <a:t>hen we were first learning about programing one of the first terms one will see is decoupling. Basically a good practice in programing will be having a high decoupling, this means, write our code in a way that each module/function/class does not depends too much of each other. This sounds confusing at the beginning so lets take a look:</a:t>
            </a:r>
          </a:p>
          <a:p>
            <a:endParaRPr lang="en-US" baseline="0" dirty="0" smtClean="0"/>
          </a:p>
          <a:p>
            <a:r>
              <a:rPr lang="en-US" baseline="0" dirty="0" smtClean="0"/>
              <a:t>In the following examples we can identify the differences when we make a program which is highly coupled with another one which is decoupled. The first case is the coupled one, you can see that the function </a:t>
            </a:r>
            <a:r>
              <a:rPr lang="en-US" baseline="0" dirty="0" err="1" smtClean="0"/>
              <a:t>writeLog</a:t>
            </a:r>
            <a:r>
              <a:rPr lang="en-US" baseline="0" dirty="0" smtClean="0"/>
              <a:t> is coupled to </a:t>
            </a:r>
            <a:r>
              <a:rPr lang="en-US" baseline="0" dirty="0" err="1" smtClean="0"/>
              <a:t>processFile</a:t>
            </a:r>
            <a:r>
              <a:rPr lang="en-US" baseline="0" dirty="0" smtClean="0"/>
              <a:t> function since you wouldn’t be able to use the </a:t>
            </a:r>
            <a:r>
              <a:rPr lang="en-US" baseline="0" dirty="0" err="1" smtClean="0"/>
              <a:t>writeLog</a:t>
            </a:r>
            <a:r>
              <a:rPr lang="en-US" baseline="0" dirty="0" smtClean="0"/>
              <a:t> from another function rather than </a:t>
            </a:r>
            <a:r>
              <a:rPr lang="en-US" baseline="0" dirty="0" err="1" smtClean="0"/>
              <a:t>processFile</a:t>
            </a:r>
            <a:r>
              <a:rPr lang="en-US" baseline="0" dirty="0" smtClean="0"/>
              <a:t>. Instead the second case allow us to reuse </a:t>
            </a:r>
            <a:r>
              <a:rPr lang="en-US" baseline="0" dirty="0" err="1" smtClean="0"/>
              <a:t>writeLog</a:t>
            </a:r>
            <a:r>
              <a:rPr lang="en-US" baseline="0" dirty="0" smtClean="0"/>
              <a:t> function for another cases. </a:t>
            </a:r>
          </a:p>
          <a:p>
            <a:endParaRPr lang="en-US" baseline="0" dirty="0" smtClean="0"/>
          </a:p>
          <a:p>
            <a:r>
              <a:rPr lang="en-US" baseline="0" dirty="0" smtClean="0"/>
              <a:t>Writing program decoupled allow us to split our application into tiny parts that can be reused from different parts of the program, moreover, building our app like this, allow us to implement different strategies of availability. Lets suppose that writing the log is a heavy task that usually uses a lot of memory but it is not often used, while the </a:t>
            </a:r>
            <a:r>
              <a:rPr lang="en-US" baseline="0" dirty="0" err="1" smtClean="0"/>
              <a:t>processFile</a:t>
            </a:r>
            <a:r>
              <a:rPr lang="en-US" baseline="0" dirty="0" smtClean="0"/>
              <a:t> is not that heavy and also it is called 100x times compared with </a:t>
            </a:r>
            <a:r>
              <a:rPr lang="en-US" baseline="0" dirty="0" err="1" smtClean="0"/>
              <a:t>writeLog</a:t>
            </a:r>
            <a:r>
              <a:rPr lang="en-US" baseline="0" dirty="0" smtClean="0"/>
              <a:t>. If we couldn’t decouple them, we must ensure we have enough resources to allocate to run every instance of your application, while if we split them into two services, we can scale </a:t>
            </a:r>
            <a:r>
              <a:rPr lang="en-US" baseline="0" dirty="0" err="1" smtClean="0"/>
              <a:t>processFile</a:t>
            </a:r>
            <a:r>
              <a:rPr lang="en-US" baseline="0" dirty="0" smtClean="0"/>
              <a:t> easier since needs less resources.</a:t>
            </a:r>
          </a:p>
          <a:p>
            <a:endParaRPr lang="en-US" baseline="0" dirty="0" smtClean="0"/>
          </a:p>
          <a:p>
            <a:r>
              <a:rPr lang="en-US" baseline="0" dirty="0" smtClean="0"/>
              <a:t>Another important aspect is the impact on replacement, decoupled </a:t>
            </a:r>
            <a:r>
              <a:rPr lang="en-US" baseline="0" dirty="0" err="1" smtClean="0"/>
              <a:t>fuinctions</a:t>
            </a:r>
            <a:r>
              <a:rPr lang="en-US" baseline="0" dirty="0" smtClean="0"/>
              <a:t> are very easy to replace and rollback since the coupling is not high, moreover will discover that </a:t>
            </a:r>
            <a:r>
              <a:rPr lang="en-US" baseline="0" dirty="0" err="1" smtClean="0"/>
              <a:t>microservice</a:t>
            </a:r>
            <a:r>
              <a:rPr lang="en-US" baseline="0" dirty="0" smtClean="0"/>
              <a:t> orchestration allow us to do A-B testing, green-blue deployments and easy rollbacks.</a:t>
            </a:r>
          </a:p>
          <a:p>
            <a:endParaRPr lang="en-US" baseline="0" dirty="0" smtClean="0"/>
          </a:p>
        </p:txBody>
      </p:sp>
      <p:sp>
        <p:nvSpPr>
          <p:cNvPr id="4" name="Slide Number Placeholder 3"/>
          <p:cNvSpPr>
            <a:spLocks noGrp="1"/>
          </p:cNvSpPr>
          <p:nvPr>
            <p:ph type="sldNum" sz="quarter" idx="10"/>
          </p:nvPr>
        </p:nvSpPr>
        <p:spPr/>
        <p:txBody>
          <a:bodyPr/>
          <a:lstStyle/>
          <a:p>
            <a:fld id="{40D60501-66D6-4012-97A4-C54CEA2EDD23}" type="slidenum">
              <a:rPr lang="en-US" smtClean="0"/>
              <a:t>4</a:t>
            </a:fld>
            <a:endParaRPr lang="en-US"/>
          </a:p>
        </p:txBody>
      </p:sp>
    </p:spTree>
    <p:extLst>
      <p:ext uri="{BB962C8B-B14F-4D97-AF65-F5344CB8AC3E}">
        <p14:creationId xmlns:p14="http://schemas.microsoft.com/office/powerpoint/2010/main" val="1474023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Having</a:t>
            </a:r>
            <a:r>
              <a:rPr lang="en-US" baseline="0" dirty="0" smtClean="0"/>
              <a:t> your application split into multiple of small services allows you to choose the best tool for the job. So let’s start thinking that maybe a good frontend would be a made in </a:t>
            </a:r>
            <a:r>
              <a:rPr lang="en-US" baseline="0" dirty="0" err="1" smtClean="0"/>
              <a:t>ReactJS</a:t>
            </a:r>
            <a:r>
              <a:rPr lang="en-US" baseline="0" dirty="0" smtClean="0"/>
              <a:t>, while a </a:t>
            </a:r>
            <a:r>
              <a:rPr lang="en-US" baseline="0" dirty="0" err="1" smtClean="0"/>
              <a:t>backoffice</a:t>
            </a:r>
            <a:r>
              <a:rPr lang="en-US" baseline="0" dirty="0" smtClean="0"/>
              <a:t> portal would be made in Symphony….our backend </a:t>
            </a:r>
            <a:r>
              <a:rPr lang="en-US" baseline="0" dirty="0" err="1" smtClean="0"/>
              <a:t>api</a:t>
            </a:r>
            <a:r>
              <a:rPr lang="en-US" baseline="0" dirty="0" smtClean="0"/>
              <a:t> will be made in </a:t>
            </a:r>
            <a:r>
              <a:rPr lang="en-US" baseline="0" dirty="0" err="1" smtClean="0"/>
              <a:t>Nodejs</a:t>
            </a:r>
            <a:r>
              <a:rPr lang="en-US" baseline="0" dirty="0" smtClean="0"/>
              <a:t> while our </a:t>
            </a:r>
            <a:r>
              <a:rPr lang="en-US" baseline="0" dirty="0" err="1" smtClean="0"/>
              <a:t>transactionManager</a:t>
            </a:r>
            <a:r>
              <a:rPr lang="en-US" baseline="0" dirty="0" smtClean="0"/>
              <a:t> will be made on Java or .NET.</a:t>
            </a:r>
          </a:p>
          <a:p>
            <a:endParaRPr lang="en-US" baseline="0" dirty="0" smtClean="0"/>
          </a:p>
          <a:p>
            <a:r>
              <a:rPr lang="en-US" baseline="0" dirty="0" smtClean="0"/>
              <a:t>We can enhance our applications by using what is most needed in each case, the following are a few examples on different </a:t>
            </a:r>
            <a:r>
              <a:rPr lang="en-US" baseline="0" dirty="0" err="1" smtClean="0"/>
              <a:t>criterias</a:t>
            </a:r>
            <a:r>
              <a:rPr lang="en-US" baseline="0" dirty="0" smtClean="0"/>
              <a:t>:</a:t>
            </a:r>
          </a:p>
          <a:p>
            <a:endParaRPr lang="en-US" baseline="0" dirty="0" smtClean="0"/>
          </a:p>
          <a:p>
            <a:r>
              <a:rPr lang="en-US" baseline="0" dirty="0" smtClean="0"/>
              <a:t>Has to be reliable</a:t>
            </a:r>
          </a:p>
          <a:p>
            <a:r>
              <a:rPr lang="en-US" baseline="0" dirty="0" smtClean="0"/>
              <a:t>Has to be fast</a:t>
            </a:r>
          </a:p>
          <a:p>
            <a:r>
              <a:rPr lang="en-US" baseline="0" dirty="0" smtClean="0"/>
              <a:t>Hast to be easy to develop front end</a:t>
            </a:r>
          </a:p>
          <a:p>
            <a:endParaRPr lang="es-AR" dirty="0"/>
          </a:p>
        </p:txBody>
      </p:sp>
      <p:sp>
        <p:nvSpPr>
          <p:cNvPr id="4" name="Slide Number Placeholder 3"/>
          <p:cNvSpPr>
            <a:spLocks noGrp="1"/>
          </p:cNvSpPr>
          <p:nvPr>
            <p:ph type="sldNum" sz="quarter" idx="10"/>
          </p:nvPr>
        </p:nvSpPr>
        <p:spPr/>
        <p:txBody>
          <a:bodyPr/>
          <a:lstStyle/>
          <a:p>
            <a:fld id="{40D60501-66D6-4012-97A4-C54CEA2EDD23}" type="slidenum">
              <a:rPr lang="en-US" smtClean="0"/>
              <a:t>5</a:t>
            </a:fld>
            <a:endParaRPr lang="en-US"/>
          </a:p>
        </p:txBody>
      </p:sp>
    </p:spTree>
    <p:extLst>
      <p:ext uri="{BB962C8B-B14F-4D97-AF65-F5344CB8AC3E}">
        <p14:creationId xmlns:p14="http://schemas.microsoft.com/office/powerpoint/2010/main" val="1474023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Traditional programing  approaches</a:t>
            </a:r>
            <a:r>
              <a:rPr lang="en-US" baseline="0" dirty="0" smtClean="0"/>
              <a:t> think that one application must have one database where all the information that has to be persisted, should be inside of that database. When we start thinking on </a:t>
            </a:r>
            <a:r>
              <a:rPr lang="en-US" baseline="0" dirty="0" err="1" smtClean="0"/>
              <a:t>microservices</a:t>
            </a:r>
            <a:r>
              <a:rPr lang="en-US" baseline="0" dirty="0" smtClean="0"/>
              <a:t> we often makes ourselves the same question we did about decoupling and tech stack, so when we split up our application into smaller apps, should we  split up the information as well? Well the first approach to think is, why not? Life are full of examples that makes us think it’s a good idea, a couple of examples could include: customers information from transaction, credit card information from transaction information, etc.</a:t>
            </a:r>
          </a:p>
          <a:p>
            <a:endParaRPr lang="en-US" baseline="0" dirty="0" smtClean="0"/>
          </a:p>
          <a:p>
            <a:r>
              <a:rPr lang="en-US" baseline="0" dirty="0" smtClean="0"/>
              <a:t>The same idea of why not using what’s the best tool for the job came up again with this, why don’t we use document databases to store searches and types of assets on our application and use classic relational databases to securely store transactions, orders and stock? Why don’t we store information that is going to be used very often in a memory database such as </a:t>
            </a:r>
            <a:r>
              <a:rPr lang="en-US" baseline="0" dirty="0" err="1" smtClean="0"/>
              <a:t>redis</a:t>
            </a:r>
            <a:r>
              <a:rPr lang="en-US" baseline="0" dirty="0" smtClean="0"/>
              <a:t> or </a:t>
            </a:r>
            <a:r>
              <a:rPr lang="en-US" baseline="0" dirty="0" err="1" smtClean="0"/>
              <a:t>memcache</a:t>
            </a:r>
            <a:r>
              <a:rPr lang="en-US" baseline="0" dirty="0" smtClean="0"/>
              <a:t>?</a:t>
            </a:r>
          </a:p>
          <a:p>
            <a:endParaRPr lang="en-US" baseline="0" dirty="0" smtClean="0"/>
          </a:p>
          <a:p>
            <a:r>
              <a:rPr lang="en-US" baseline="0" dirty="0" smtClean="0"/>
              <a:t>So this is the first concept of decentralized, each function takes care of its own, we could also talk about distributed, which is also a case of </a:t>
            </a:r>
            <a:r>
              <a:rPr lang="en-US" baseline="0" dirty="0" err="1" smtClean="0"/>
              <a:t>microservices</a:t>
            </a:r>
            <a:r>
              <a:rPr lang="en-US" baseline="0" dirty="0" smtClean="0"/>
              <a:t>, how are going to use the nearest or available instance of the layer X? well I’ll postpone this later in this course.</a:t>
            </a:r>
          </a:p>
          <a:p>
            <a:endParaRPr lang="en-US" baseline="0" dirty="0" smtClean="0"/>
          </a:p>
          <a:p>
            <a:pPr fontAlgn="base"/>
            <a:r>
              <a:rPr lang="en-US" sz="1200" b="0" i="1" kern="1200" dirty="0" smtClean="0">
                <a:solidFill>
                  <a:schemeClr val="tx1"/>
                </a:solidFill>
                <a:effectLst/>
                <a:latin typeface="+mn-lt"/>
                <a:ea typeface="+mn-ea"/>
                <a:cs typeface="+mn-cs"/>
              </a:rPr>
              <a:t>So, what’s the difference between decentralized and distributed?</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Distributed means computation is spread across multiple nodes instead of just one. Decentralized means no node is instructing any other node as to what to do. A lot of Stacks such as Google have adopted a distributed architecture internally to speed up computing and data latency. This means that a system can be both centralized and distributed.</a:t>
            </a:r>
          </a:p>
          <a:p>
            <a:pPr fontAlgn="base"/>
            <a:r>
              <a:rPr lang="en-US" sz="1200" b="0" i="1" kern="1200" dirty="0" smtClean="0">
                <a:solidFill>
                  <a:schemeClr val="tx1"/>
                </a:solidFill>
                <a:effectLst/>
                <a:latin typeface="+mn-lt"/>
                <a:ea typeface="+mn-ea"/>
                <a:cs typeface="+mn-cs"/>
              </a:rPr>
              <a:t>Can a system be both distributed and decentralized?</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Yes, it can. Bitcoin is distributed because its timestamped public ledger, the </a:t>
            </a:r>
            <a:r>
              <a:rPr lang="en-US" sz="1200" b="0" i="0" kern="1200" dirty="0" err="1" smtClean="0">
                <a:solidFill>
                  <a:schemeClr val="tx1"/>
                </a:solidFill>
                <a:effectLst/>
                <a:latin typeface="+mn-lt"/>
                <a:ea typeface="+mn-ea"/>
                <a:cs typeface="+mn-cs"/>
              </a:rPr>
              <a:t>blockchain</a:t>
            </a:r>
            <a:r>
              <a:rPr lang="en-US" sz="1200" b="0" i="0" kern="1200" dirty="0" smtClean="0">
                <a:solidFill>
                  <a:schemeClr val="tx1"/>
                </a:solidFill>
                <a:effectLst/>
                <a:latin typeface="+mn-lt"/>
                <a:ea typeface="+mn-ea"/>
                <a:cs typeface="+mn-cs"/>
              </a:rPr>
              <a:t>, resides on multiple computers. It’s also decentralized because if one node fails, the network is still able to operate. That means that any app that uses a </a:t>
            </a:r>
            <a:r>
              <a:rPr lang="en-US" sz="1200" b="0" i="0" kern="1200" dirty="0" err="1" smtClean="0">
                <a:solidFill>
                  <a:schemeClr val="tx1"/>
                </a:solidFill>
                <a:effectLst/>
                <a:latin typeface="+mn-lt"/>
                <a:ea typeface="+mn-ea"/>
                <a:cs typeface="+mn-cs"/>
              </a:rPr>
              <a:t>blockchain</a:t>
            </a:r>
            <a:r>
              <a:rPr lang="en-US" sz="1200" b="0" i="0" kern="1200" dirty="0" smtClean="0">
                <a:solidFill>
                  <a:schemeClr val="tx1"/>
                </a:solidFill>
                <a:effectLst/>
                <a:latin typeface="+mn-lt"/>
                <a:ea typeface="+mn-ea"/>
                <a:cs typeface="+mn-cs"/>
              </a:rPr>
              <a:t> alongside other peer-to-peer tools can be distributed and decentralized.</a:t>
            </a:r>
          </a:p>
          <a:p>
            <a:endParaRPr lang="es-AR" dirty="0"/>
          </a:p>
        </p:txBody>
      </p:sp>
      <p:sp>
        <p:nvSpPr>
          <p:cNvPr id="4" name="Slide Number Placeholder 3"/>
          <p:cNvSpPr>
            <a:spLocks noGrp="1"/>
          </p:cNvSpPr>
          <p:nvPr>
            <p:ph type="sldNum" sz="quarter" idx="10"/>
          </p:nvPr>
        </p:nvSpPr>
        <p:spPr/>
        <p:txBody>
          <a:bodyPr/>
          <a:lstStyle/>
          <a:p>
            <a:fld id="{40D60501-66D6-4012-97A4-C54CEA2EDD23}" type="slidenum">
              <a:rPr lang="en-US" smtClean="0"/>
              <a:t>6</a:t>
            </a:fld>
            <a:endParaRPr lang="en-US"/>
          </a:p>
        </p:txBody>
      </p:sp>
    </p:spTree>
    <p:extLst>
      <p:ext uri="{BB962C8B-B14F-4D97-AF65-F5344CB8AC3E}">
        <p14:creationId xmlns:p14="http://schemas.microsoft.com/office/powerpoint/2010/main" val="1474023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one of the most important aspects of </a:t>
            </a:r>
            <a:r>
              <a:rPr lang="en-US" baseline="0" dirty="0" err="1" smtClean="0"/>
              <a:t>microservices</a:t>
            </a:r>
            <a:r>
              <a:rPr lang="en-US" baseline="0" dirty="0" smtClean="0"/>
              <a:t> is the fact that it does not hold any session. We will go deep in further slides, but it is important to hold the importance of designing services that are stateless, of course this is not a requisite, but it makes the life easier, whenever we can, let clients hold the state and let the backend live, die and be replaced without making the end user suffer because of that.</a:t>
            </a:r>
            <a:endParaRPr lang="es-AR" dirty="0"/>
          </a:p>
        </p:txBody>
      </p:sp>
      <p:sp>
        <p:nvSpPr>
          <p:cNvPr id="4" name="Slide Number Placeholder 3"/>
          <p:cNvSpPr>
            <a:spLocks noGrp="1"/>
          </p:cNvSpPr>
          <p:nvPr>
            <p:ph type="sldNum" sz="quarter" idx="10"/>
          </p:nvPr>
        </p:nvSpPr>
        <p:spPr/>
        <p:txBody>
          <a:bodyPr/>
          <a:lstStyle/>
          <a:p>
            <a:fld id="{40D60501-66D6-4012-97A4-C54CEA2EDD23}" type="slidenum">
              <a:rPr lang="en-US" smtClean="0"/>
              <a:t>7</a:t>
            </a:fld>
            <a:endParaRPr lang="en-US"/>
          </a:p>
        </p:txBody>
      </p:sp>
    </p:spTree>
    <p:extLst>
      <p:ext uri="{BB962C8B-B14F-4D97-AF65-F5344CB8AC3E}">
        <p14:creationId xmlns:p14="http://schemas.microsoft.com/office/powerpoint/2010/main" val="1474023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t>
            </a:r>
            <a:r>
              <a:rPr lang="en-US" dirty="0" err="1" smtClean="0"/>
              <a:t>docker</a:t>
            </a:r>
            <a:r>
              <a:rPr lang="en-US" dirty="0" smtClean="0"/>
              <a:t> is one</a:t>
            </a:r>
            <a:r>
              <a:rPr lang="en-US" baseline="0" dirty="0" smtClean="0"/>
              <a:t> technology to build our </a:t>
            </a:r>
            <a:r>
              <a:rPr lang="en-US" baseline="0" dirty="0" err="1" smtClean="0"/>
              <a:t>microservices</a:t>
            </a:r>
            <a:r>
              <a:rPr lang="en-US" baseline="0" dirty="0" smtClean="0"/>
              <a:t>. It is not only about </a:t>
            </a:r>
            <a:r>
              <a:rPr lang="en-US" baseline="0" dirty="0" err="1" smtClean="0"/>
              <a:t>linux</a:t>
            </a:r>
            <a:r>
              <a:rPr lang="en-US" baseline="0" dirty="0" smtClean="0"/>
              <a:t>, but most important are on </a:t>
            </a:r>
            <a:r>
              <a:rPr lang="en-US" baseline="0" dirty="0" err="1" smtClean="0"/>
              <a:t>linux</a:t>
            </a:r>
            <a:r>
              <a:rPr lang="en-US" baseline="0" dirty="0" smtClean="0"/>
              <a:t>. It uses some </a:t>
            </a:r>
            <a:r>
              <a:rPr lang="en-US" baseline="0" dirty="0" err="1" smtClean="0"/>
              <a:t>linux</a:t>
            </a:r>
            <a:r>
              <a:rPr lang="en-US" baseline="0" dirty="0" smtClean="0"/>
              <a:t> capabilities to create containers. So </a:t>
            </a:r>
            <a:r>
              <a:rPr lang="en-US" baseline="0" dirty="0" err="1" smtClean="0"/>
              <a:t>linux</a:t>
            </a:r>
            <a:r>
              <a:rPr lang="en-US" baseline="0" dirty="0" smtClean="0"/>
              <a:t> allow a process to be run in its own control group </a:t>
            </a:r>
            <a:r>
              <a:rPr lang="en-US" baseline="0" dirty="0" err="1" smtClean="0"/>
              <a:t>isolatedly</a:t>
            </a:r>
            <a:r>
              <a:rPr lang="en-US" baseline="0" dirty="0" smtClean="0"/>
              <a:t> allowing him to have their own namespaces (</a:t>
            </a:r>
            <a:r>
              <a:rPr lang="en-US" baseline="0" dirty="0" err="1" smtClean="0"/>
              <a:t>mnt</a:t>
            </a:r>
            <a:r>
              <a:rPr lang="en-US" baseline="0" dirty="0" smtClean="0"/>
              <a:t>, net, </a:t>
            </a:r>
            <a:r>
              <a:rPr lang="en-US" baseline="0" dirty="0" err="1" smtClean="0"/>
              <a:t>usr,etc</a:t>
            </a:r>
            <a:r>
              <a:rPr lang="en-US" baseline="0" dirty="0" smtClean="0"/>
              <a:t>). This pretty basic definition let us think, the first important thing </a:t>
            </a:r>
            <a:r>
              <a:rPr lang="en-US" baseline="0" dirty="0" err="1" smtClean="0"/>
              <a:t>docker</a:t>
            </a:r>
            <a:r>
              <a:rPr lang="en-US" baseline="0" dirty="0" smtClean="0"/>
              <a:t> brings: velocity, compared with virtualization, it is less expensive to spawn a process rather than creating a new virtual server. Also, it allow us to implement any </a:t>
            </a:r>
            <a:r>
              <a:rPr lang="en-US" baseline="0" dirty="0" err="1" smtClean="0"/>
              <a:t>linux</a:t>
            </a:r>
            <a:r>
              <a:rPr lang="en-US" baseline="0" dirty="0" smtClean="0"/>
              <a:t> implementation for your container, so you can choose from your preferred distribution.</a:t>
            </a:r>
          </a:p>
          <a:p>
            <a:endParaRPr lang="en-US" baseline="0" dirty="0" smtClean="0"/>
          </a:p>
          <a:p>
            <a:r>
              <a:rPr lang="en-US" baseline="0" dirty="0" smtClean="0"/>
              <a:t>Definitions:</a:t>
            </a:r>
          </a:p>
          <a:p>
            <a:endParaRPr lang="en-US" baseline="0" dirty="0" smtClean="0"/>
          </a:p>
          <a:p>
            <a:r>
              <a:rPr lang="en-US" baseline="0" dirty="0" smtClean="0"/>
              <a:t>Docker engine: this is the local orchestrator, in any </a:t>
            </a:r>
            <a:r>
              <a:rPr lang="en-US" baseline="0" dirty="0" err="1" smtClean="0"/>
              <a:t>architechture</a:t>
            </a:r>
            <a:r>
              <a:rPr lang="en-US" baseline="0" dirty="0" smtClean="0"/>
              <a:t> you need this engine running on your </a:t>
            </a:r>
            <a:r>
              <a:rPr lang="en-US" baseline="0" dirty="0" err="1" smtClean="0"/>
              <a:t>phisical</a:t>
            </a:r>
            <a:r>
              <a:rPr lang="en-US" baseline="0" dirty="0" smtClean="0"/>
              <a:t> host. It will take care of manage your containers.</a:t>
            </a:r>
          </a:p>
          <a:p>
            <a:r>
              <a:rPr lang="en-US" baseline="0" dirty="0" smtClean="0"/>
              <a:t>Registry: this is the source of your containers, each container will run an image of your code, this will be stored on the registry.</a:t>
            </a:r>
          </a:p>
          <a:p>
            <a:r>
              <a:rPr lang="en-US" baseline="0" dirty="0" smtClean="0"/>
              <a:t>Hub: is the public registry of images.</a:t>
            </a:r>
          </a:p>
        </p:txBody>
      </p:sp>
      <p:sp>
        <p:nvSpPr>
          <p:cNvPr id="4" name="Slide Number Placeholder 3"/>
          <p:cNvSpPr>
            <a:spLocks noGrp="1"/>
          </p:cNvSpPr>
          <p:nvPr>
            <p:ph type="sldNum" sz="quarter" idx="10"/>
          </p:nvPr>
        </p:nvSpPr>
        <p:spPr/>
        <p:txBody>
          <a:bodyPr/>
          <a:lstStyle/>
          <a:p>
            <a:fld id="{40D60501-66D6-4012-97A4-C54CEA2EDD23}" type="slidenum">
              <a:rPr lang="en-US" smtClean="0"/>
              <a:t>8</a:t>
            </a:fld>
            <a:endParaRPr lang="en-US"/>
          </a:p>
        </p:txBody>
      </p:sp>
    </p:spTree>
    <p:extLst>
      <p:ext uri="{BB962C8B-B14F-4D97-AF65-F5344CB8AC3E}">
        <p14:creationId xmlns:p14="http://schemas.microsoft.com/office/powerpoint/2010/main" val="370811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Features:</a:t>
            </a:r>
          </a:p>
          <a:p>
            <a:endParaRPr lang="en-US" baseline="0" dirty="0" smtClean="0"/>
          </a:p>
          <a:p>
            <a:r>
              <a:rPr lang="en-US" baseline="0" dirty="0" smtClean="0"/>
              <a:t>Portability: each image is </a:t>
            </a:r>
            <a:r>
              <a:rPr lang="en-US" baseline="0" dirty="0" err="1" smtClean="0"/>
              <a:t>selfcontained</a:t>
            </a:r>
            <a:r>
              <a:rPr lang="en-US" baseline="0" dirty="0" smtClean="0"/>
              <a:t>, it means it has all the necessary dependencies inside in order to have your application running.</a:t>
            </a:r>
          </a:p>
          <a:p>
            <a:endParaRPr lang="en-US" baseline="0" dirty="0" smtClean="0"/>
          </a:p>
          <a:p>
            <a:r>
              <a:rPr lang="en-US" baseline="0" dirty="0" err="1" smtClean="0"/>
              <a:t>Inmutability</a:t>
            </a:r>
            <a:r>
              <a:rPr lang="en-US" baseline="0" dirty="0" smtClean="0"/>
              <a:t>: once your image is build, you can’t change it, any change will </a:t>
            </a:r>
            <a:r>
              <a:rPr lang="en-US" baseline="0" dirty="0" err="1" smtClean="0"/>
              <a:t>endup</a:t>
            </a:r>
            <a:r>
              <a:rPr lang="en-US" baseline="0" dirty="0" smtClean="0"/>
              <a:t> on a new image.</a:t>
            </a:r>
          </a:p>
          <a:p>
            <a:endParaRPr lang="en-US" baseline="0" dirty="0" smtClean="0"/>
          </a:p>
          <a:p>
            <a:r>
              <a:rPr lang="en-US" baseline="0" dirty="0" smtClean="0"/>
              <a:t>Speed of build: </a:t>
            </a:r>
            <a:r>
              <a:rPr lang="en-US" baseline="0" dirty="0" err="1" smtClean="0"/>
              <a:t>docker</a:t>
            </a:r>
            <a:r>
              <a:rPr lang="en-US" baseline="0" dirty="0" smtClean="0"/>
              <a:t> uses a versioned stack of executions that builds the image, every time you change something, it will build from the changed version of the stack, improving the time to build images.</a:t>
            </a:r>
          </a:p>
          <a:p>
            <a:endParaRPr lang="en-US" baseline="0" dirty="0" smtClean="0"/>
          </a:p>
          <a:p>
            <a:r>
              <a:rPr lang="en-US" baseline="0" dirty="0" smtClean="0"/>
              <a:t>Speed of deploy, once the image of your application is locally stored on your server, spawning </a:t>
            </a:r>
            <a:r>
              <a:rPr lang="en-US" baseline="0" dirty="0" err="1" smtClean="0"/>
              <a:t>containres</a:t>
            </a:r>
            <a:r>
              <a:rPr lang="en-US" baseline="0" dirty="0" smtClean="0"/>
              <a:t> of your image will happen within seconds.</a:t>
            </a:r>
          </a:p>
          <a:p>
            <a:endParaRPr lang="en-US" baseline="0" dirty="0" smtClean="0"/>
          </a:p>
          <a:p>
            <a:r>
              <a:rPr lang="en-US" baseline="0" dirty="0" smtClean="0"/>
              <a:t>When talking </a:t>
            </a:r>
            <a:r>
              <a:rPr lang="en-US" baseline="0" dirty="0" err="1" smtClean="0"/>
              <a:t>aobut</a:t>
            </a:r>
            <a:r>
              <a:rPr lang="en-US" baseline="0" dirty="0" smtClean="0"/>
              <a:t> </a:t>
            </a:r>
            <a:r>
              <a:rPr lang="en-US" baseline="0" dirty="0" err="1" smtClean="0"/>
              <a:t>docker</a:t>
            </a:r>
            <a:r>
              <a:rPr lang="en-US" baseline="0" dirty="0" smtClean="0"/>
              <a:t> you don’t need to think again about your IT dependencies, since it is all included inside the container, your runtime version such as java, </a:t>
            </a:r>
            <a:r>
              <a:rPr lang="en-US" baseline="0" dirty="0" err="1" smtClean="0"/>
              <a:t>.net</a:t>
            </a:r>
            <a:r>
              <a:rPr lang="en-US" baseline="0" dirty="0" smtClean="0"/>
              <a:t>, </a:t>
            </a:r>
            <a:r>
              <a:rPr lang="en-US" baseline="0" dirty="0" err="1" smtClean="0"/>
              <a:t>php</a:t>
            </a:r>
            <a:r>
              <a:rPr lang="en-US" baseline="0" dirty="0" smtClean="0"/>
              <a:t>, etc. The same with the OS specific, will also be included </a:t>
            </a:r>
            <a:r>
              <a:rPr lang="en-US" baseline="0" dirty="0" err="1" smtClean="0"/>
              <a:t>withing</a:t>
            </a:r>
            <a:r>
              <a:rPr lang="en-US" baseline="0" dirty="0" smtClean="0"/>
              <a:t> the image.</a:t>
            </a:r>
          </a:p>
        </p:txBody>
      </p:sp>
      <p:sp>
        <p:nvSpPr>
          <p:cNvPr id="4" name="Slide Number Placeholder 3"/>
          <p:cNvSpPr>
            <a:spLocks noGrp="1"/>
          </p:cNvSpPr>
          <p:nvPr>
            <p:ph type="sldNum" sz="quarter" idx="10"/>
          </p:nvPr>
        </p:nvSpPr>
        <p:spPr/>
        <p:txBody>
          <a:bodyPr/>
          <a:lstStyle/>
          <a:p>
            <a:fld id="{40D60501-66D6-4012-97A4-C54CEA2EDD23}" type="slidenum">
              <a:rPr lang="en-US" smtClean="0"/>
              <a:t>9</a:t>
            </a:fld>
            <a:endParaRPr lang="en-US"/>
          </a:p>
        </p:txBody>
      </p:sp>
    </p:spTree>
    <p:extLst>
      <p:ext uri="{BB962C8B-B14F-4D97-AF65-F5344CB8AC3E}">
        <p14:creationId xmlns:p14="http://schemas.microsoft.com/office/powerpoint/2010/main" val="370811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Explain what is a </a:t>
            </a:r>
            <a:r>
              <a:rPr lang="en-US" baseline="0" dirty="0" err="1" smtClean="0"/>
              <a:t>dockerfile</a:t>
            </a:r>
            <a:endParaRPr lang="en-US" baseline="0" dirty="0" smtClean="0"/>
          </a:p>
        </p:txBody>
      </p:sp>
      <p:sp>
        <p:nvSpPr>
          <p:cNvPr id="4" name="Slide Number Placeholder 3"/>
          <p:cNvSpPr>
            <a:spLocks noGrp="1"/>
          </p:cNvSpPr>
          <p:nvPr>
            <p:ph type="sldNum" sz="quarter" idx="10"/>
          </p:nvPr>
        </p:nvSpPr>
        <p:spPr/>
        <p:txBody>
          <a:bodyPr/>
          <a:lstStyle/>
          <a:p>
            <a:fld id="{40D60501-66D6-4012-97A4-C54CEA2EDD23}" type="slidenum">
              <a:rPr lang="en-US" smtClean="0"/>
              <a:t>10</a:t>
            </a:fld>
            <a:endParaRPr lang="en-US"/>
          </a:p>
        </p:txBody>
      </p:sp>
    </p:spTree>
    <p:extLst>
      <p:ext uri="{BB962C8B-B14F-4D97-AF65-F5344CB8AC3E}">
        <p14:creationId xmlns:p14="http://schemas.microsoft.com/office/powerpoint/2010/main" val="370811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34000" y="1657350"/>
            <a:ext cx="3429000" cy="1102519"/>
          </a:xfrm>
        </p:spPr>
        <p:txBody>
          <a:bodyPr>
            <a:noAutofit/>
          </a:bodyPr>
          <a:lstStyle>
            <a:lvl1pPr>
              <a:defRPr sz="3400" b="0">
                <a:latin typeface="+mn-lt"/>
              </a:defRPr>
            </a:lvl1pPr>
          </a:lstStyle>
          <a:p>
            <a:r>
              <a:rPr lang="en-US" dirty="0"/>
              <a:t>Click to edit Master title style</a:t>
            </a:r>
          </a:p>
        </p:txBody>
      </p:sp>
      <p:sp>
        <p:nvSpPr>
          <p:cNvPr id="3" name="Subtitle 2"/>
          <p:cNvSpPr>
            <a:spLocks noGrp="1"/>
          </p:cNvSpPr>
          <p:nvPr>
            <p:ph type="subTitle" idx="1"/>
          </p:nvPr>
        </p:nvSpPr>
        <p:spPr>
          <a:xfrm>
            <a:off x="5334000" y="3162300"/>
            <a:ext cx="3429000" cy="1314450"/>
          </a:xfrm>
        </p:spPr>
        <p:txBody>
          <a:bodyPr>
            <a:normAutofit/>
          </a:bodyPr>
          <a:lstStyle>
            <a:lvl1pPr marL="0" indent="0" algn="ctr">
              <a:buNone/>
              <a:defRPr sz="2000">
                <a:solidFill>
                  <a:schemeClr val="tx1">
                    <a:tint val="75000"/>
                  </a:schemeClr>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EE4F6C4-919F-429C-83E0-69C5A2C203B5}" type="datetimeFigureOut">
              <a:rPr lang="en-US" smtClean="0"/>
              <a:t>7/12/2018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latin typeface="+mn-lt"/>
              </a:defRPr>
            </a:lvl1pPr>
          </a:lstStyle>
          <a:p>
            <a:fld id="{A2C81FB3-4E96-4923-98A3-EC3E0323A209}" type="slidenum">
              <a:rPr lang="en-US" smtClean="0"/>
              <a:pPr/>
              <a:t>‹#›</a:t>
            </a:fld>
            <a:endParaRPr lang="en-US"/>
          </a:p>
        </p:txBody>
      </p:sp>
    </p:spTree>
    <p:extLst>
      <p:ext uri="{BB962C8B-B14F-4D97-AF65-F5344CB8AC3E}">
        <p14:creationId xmlns:p14="http://schemas.microsoft.com/office/powerpoint/2010/main" val="45342957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E4F6C4-919F-429C-83E0-69C5A2C203B5}" type="datetimeFigureOut">
              <a:rPr lang="en-US" smtClean="0"/>
              <a:t>7/12/2018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81FB3-4E96-4923-98A3-EC3E0323A209}" type="slidenum">
              <a:rPr lang="en-US" smtClean="0"/>
              <a:t>‹#›</a:t>
            </a:fld>
            <a:endParaRPr lang="en-US"/>
          </a:p>
        </p:txBody>
      </p:sp>
    </p:spTree>
    <p:extLst>
      <p:ext uri="{BB962C8B-B14F-4D97-AF65-F5344CB8AC3E}">
        <p14:creationId xmlns:p14="http://schemas.microsoft.com/office/powerpoint/2010/main" val="214654664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E4F6C4-919F-429C-83E0-69C5A2C203B5}" type="datetimeFigureOut">
              <a:rPr lang="en-US" smtClean="0"/>
              <a:t>7/12/2018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81FB3-4E96-4923-98A3-EC3E0323A209}" type="slidenum">
              <a:rPr lang="en-US" smtClean="0"/>
              <a:t>‹#›</a:t>
            </a:fld>
            <a:endParaRPr lang="en-US"/>
          </a:p>
        </p:txBody>
      </p:sp>
    </p:spTree>
    <p:extLst>
      <p:ext uri="{BB962C8B-B14F-4D97-AF65-F5344CB8AC3E}">
        <p14:creationId xmlns:p14="http://schemas.microsoft.com/office/powerpoint/2010/main" val="222063468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E4F6C4-919F-429C-83E0-69C5A2C203B5}" type="datetimeFigureOut">
              <a:rPr lang="en-US" smtClean="0"/>
              <a:t>7/12/2018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81FB3-4E96-4923-98A3-EC3E0323A209}" type="slidenum">
              <a:rPr lang="en-US" smtClean="0"/>
              <a:t>‹#›</a:t>
            </a:fld>
            <a:endParaRPr lang="en-US"/>
          </a:p>
        </p:txBody>
      </p:sp>
    </p:spTree>
    <p:extLst>
      <p:ext uri="{BB962C8B-B14F-4D97-AF65-F5344CB8AC3E}">
        <p14:creationId xmlns:p14="http://schemas.microsoft.com/office/powerpoint/2010/main" val="22468006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ounded Rectangle 6"/>
          <p:cNvSpPr/>
          <p:nvPr userDrawn="1"/>
        </p:nvSpPr>
        <p:spPr>
          <a:xfrm>
            <a:off x="1" y="126462"/>
            <a:ext cx="9156852" cy="719460"/>
          </a:xfrm>
          <a:prstGeom prst="roundRect">
            <a:avLst>
              <a:gd name="adj" fmla="val 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600" y="141072"/>
            <a:ext cx="7620000" cy="688374"/>
          </a:xfrm>
        </p:spPr>
        <p:txBody>
          <a:bodyPr>
            <a:noAutofit/>
          </a:bodyPr>
          <a:lstStyle>
            <a:lvl1pPr algn="l">
              <a:defRPr sz="3200" b="0">
                <a:solidFill>
                  <a:schemeClr val="bg1"/>
                </a:solidFill>
                <a:latin typeface="+mn-lt"/>
              </a:defRPr>
            </a:lvl1pPr>
          </a:lstStyle>
          <a:p>
            <a:r>
              <a:rPr lang="en-US" dirty="0"/>
              <a:t>Click to edit Master title style</a:t>
            </a:r>
          </a:p>
        </p:txBody>
      </p:sp>
      <p:sp>
        <p:nvSpPr>
          <p:cNvPr id="3" name="Content Placeholder 2"/>
          <p:cNvSpPr>
            <a:spLocks noGrp="1"/>
          </p:cNvSpPr>
          <p:nvPr>
            <p:ph idx="1"/>
          </p:nvPr>
        </p:nvSpPr>
        <p:spPr>
          <a:xfrm>
            <a:off x="457200" y="1200150"/>
            <a:ext cx="8229600" cy="3581399"/>
          </a:xfrm>
        </p:spPr>
        <p:txBody>
          <a:bodyPr>
            <a:normAutofit/>
          </a:bodyPr>
          <a:lstStyle>
            <a:lvl1pPr>
              <a:defRPr sz="2800">
                <a:solidFill>
                  <a:schemeClr val="tx1">
                    <a:lumMod val="85000"/>
                    <a:lumOff val="15000"/>
                  </a:schemeClr>
                </a:solidFill>
                <a:latin typeface="+mn-lt"/>
              </a:defRPr>
            </a:lvl1pPr>
            <a:lvl2pPr>
              <a:defRPr sz="2400">
                <a:solidFill>
                  <a:schemeClr val="tx1">
                    <a:lumMod val="85000"/>
                    <a:lumOff val="15000"/>
                  </a:schemeClr>
                </a:solidFill>
                <a:latin typeface="+mn-lt"/>
              </a:defRPr>
            </a:lvl2pPr>
            <a:lvl3pPr>
              <a:defRPr sz="2000">
                <a:solidFill>
                  <a:schemeClr val="tx1">
                    <a:lumMod val="85000"/>
                    <a:lumOff val="15000"/>
                  </a:schemeClr>
                </a:solidFill>
                <a:latin typeface="+mn-lt"/>
              </a:defRPr>
            </a:lvl3pPr>
            <a:lvl4pPr>
              <a:defRPr sz="1800">
                <a:solidFill>
                  <a:schemeClr val="tx1">
                    <a:lumMod val="85000"/>
                    <a:lumOff val="15000"/>
                  </a:schemeClr>
                </a:solidFill>
                <a:latin typeface="+mn-lt"/>
              </a:defRPr>
            </a:lvl4pPr>
            <a:lvl5pPr>
              <a:defRPr sz="1800">
                <a:solidFill>
                  <a:schemeClr val="tx1">
                    <a:lumMod val="85000"/>
                    <a:lumOff val="15000"/>
                  </a:schemeClr>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EE4F6C4-919F-429C-83E0-69C5A2C203B5}" type="datetimeFigureOut">
              <a:rPr lang="en-US" smtClean="0"/>
              <a:t>7/12/2018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81FB3-4E96-4923-98A3-EC3E0323A209}" type="slidenum">
              <a:rPr lang="en-US" smtClean="0"/>
              <a:t>‹#›</a:t>
            </a:fld>
            <a:endParaRPr lang="en-US"/>
          </a:p>
        </p:txBody>
      </p:sp>
    </p:spTree>
    <p:extLst>
      <p:ext uri="{BB962C8B-B14F-4D97-AF65-F5344CB8AC3E}">
        <p14:creationId xmlns:p14="http://schemas.microsoft.com/office/powerpoint/2010/main" val="6035833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92994"/>
            <a:ext cx="4038600" cy="3688556"/>
          </a:xfrm>
        </p:spPr>
        <p:txBody>
          <a:bodyPr>
            <a:normAutofit/>
          </a:bodyPr>
          <a:lstStyle>
            <a:lvl1pPr>
              <a:defRPr sz="2800">
                <a:solidFill>
                  <a:schemeClr val="tx1">
                    <a:lumMod val="85000"/>
                    <a:lumOff val="15000"/>
                  </a:schemeClr>
                </a:solidFill>
                <a:latin typeface="+mn-lt"/>
              </a:defRPr>
            </a:lvl1pPr>
            <a:lvl2pPr>
              <a:defRPr sz="2400">
                <a:solidFill>
                  <a:schemeClr val="tx1">
                    <a:lumMod val="85000"/>
                    <a:lumOff val="15000"/>
                  </a:schemeClr>
                </a:solidFill>
                <a:latin typeface="+mn-lt"/>
              </a:defRPr>
            </a:lvl2pPr>
            <a:lvl3pPr>
              <a:defRPr sz="2000">
                <a:solidFill>
                  <a:schemeClr val="tx1">
                    <a:lumMod val="85000"/>
                    <a:lumOff val="15000"/>
                  </a:schemeClr>
                </a:solidFill>
                <a:latin typeface="+mn-lt"/>
              </a:defRPr>
            </a:lvl3pPr>
            <a:lvl4pPr>
              <a:defRPr sz="1800">
                <a:solidFill>
                  <a:schemeClr val="tx1">
                    <a:lumMod val="85000"/>
                    <a:lumOff val="15000"/>
                  </a:schemeClr>
                </a:solidFill>
                <a:latin typeface="+mn-lt"/>
              </a:defRPr>
            </a:lvl4pPr>
            <a:lvl5pPr>
              <a:defRPr sz="1800">
                <a:solidFill>
                  <a:schemeClr val="tx1">
                    <a:lumMod val="85000"/>
                    <a:lumOff val="15000"/>
                  </a:schemeClr>
                </a:solidFill>
                <a:latin typeface="+mn-lt"/>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092994"/>
            <a:ext cx="4038600" cy="3688556"/>
          </a:xfrm>
        </p:spPr>
        <p:txBody>
          <a:bodyPr>
            <a:normAutofit/>
          </a:bodyPr>
          <a:lstStyle>
            <a:lvl1pPr>
              <a:defRPr sz="2800">
                <a:solidFill>
                  <a:schemeClr val="tx1">
                    <a:lumMod val="85000"/>
                    <a:lumOff val="15000"/>
                  </a:schemeClr>
                </a:solidFill>
                <a:latin typeface="+mn-lt"/>
              </a:defRPr>
            </a:lvl1pPr>
            <a:lvl2pPr>
              <a:defRPr sz="2400">
                <a:solidFill>
                  <a:schemeClr val="tx1">
                    <a:lumMod val="85000"/>
                    <a:lumOff val="15000"/>
                  </a:schemeClr>
                </a:solidFill>
                <a:latin typeface="+mn-lt"/>
              </a:defRPr>
            </a:lvl2pPr>
            <a:lvl3pPr>
              <a:defRPr sz="2000">
                <a:solidFill>
                  <a:schemeClr val="tx1">
                    <a:lumMod val="85000"/>
                    <a:lumOff val="15000"/>
                  </a:schemeClr>
                </a:solidFill>
                <a:latin typeface="+mn-lt"/>
              </a:defRPr>
            </a:lvl3pPr>
            <a:lvl4pPr>
              <a:defRPr sz="1800">
                <a:solidFill>
                  <a:schemeClr val="tx1">
                    <a:lumMod val="85000"/>
                    <a:lumOff val="15000"/>
                  </a:schemeClr>
                </a:solidFill>
                <a:latin typeface="+mn-lt"/>
              </a:defRPr>
            </a:lvl4pPr>
            <a:lvl5pPr>
              <a:defRPr sz="1800">
                <a:solidFill>
                  <a:schemeClr val="tx1">
                    <a:lumMod val="85000"/>
                    <a:lumOff val="15000"/>
                  </a:schemeClr>
                </a:solidFill>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E4F6C4-919F-429C-83E0-69C5A2C203B5}" type="datetimeFigureOut">
              <a:rPr lang="en-US" smtClean="0"/>
              <a:t>7/12/2018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81FB3-4E96-4923-98A3-EC3E0323A209}" type="slidenum">
              <a:rPr lang="en-US" smtClean="0"/>
              <a:t>‹#›</a:t>
            </a:fld>
            <a:endParaRPr lang="en-US"/>
          </a:p>
        </p:txBody>
      </p:sp>
      <p:sp>
        <p:nvSpPr>
          <p:cNvPr id="20" name="Rounded Rectangle 19"/>
          <p:cNvSpPr/>
          <p:nvPr userDrawn="1"/>
        </p:nvSpPr>
        <p:spPr>
          <a:xfrm>
            <a:off x="1" y="126462"/>
            <a:ext cx="9156852" cy="719460"/>
          </a:xfrm>
          <a:prstGeom prst="roundRect">
            <a:avLst>
              <a:gd name="adj" fmla="val 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p:cNvSpPr>
            <a:spLocks noGrp="1"/>
          </p:cNvSpPr>
          <p:nvPr>
            <p:ph type="title"/>
          </p:nvPr>
        </p:nvSpPr>
        <p:spPr>
          <a:xfrm>
            <a:off x="228600" y="141072"/>
            <a:ext cx="7620000" cy="688374"/>
          </a:xfrm>
        </p:spPr>
        <p:txBody>
          <a:bodyPr>
            <a:noAutofit/>
          </a:bodyPr>
          <a:lstStyle>
            <a:lvl1pPr algn="l">
              <a:defRPr sz="3200" b="0">
                <a:solidFill>
                  <a:schemeClr val="bg1"/>
                </a:solidFill>
                <a:latin typeface="+mn-lt"/>
              </a:defRPr>
            </a:lvl1pPr>
          </a:lstStyle>
          <a:p>
            <a:r>
              <a:rPr lang="en-US" dirty="0"/>
              <a:t>Click to edit Master title style</a:t>
            </a:r>
          </a:p>
        </p:txBody>
      </p:sp>
    </p:spTree>
    <p:extLst>
      <p:ext uri="{BB962C8B-B14F-4D97-AF65-F5344CB8AC3E}">
        <p14:creationId xmlns:p14="http://schemas.microsoft.com/office/powerpoint/2010/main" val="250832586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92994"/>
            <a:ext cx="5105400" cy="3688556"/>
          </a:xfrm>
        </p:spPr>
        <p:txBody>
          <a:bodyPr>
            <a:normAutofit/>
          </a:bodyPr>
          <a:lstStyle>
            <a:lvl1pPr>
              <a:defRPr sz="2800">
                <a:solidFill>
                  <a:schemeClr val="tx1">
                    <a:lumMod val="85000"/>
                    <a:lumOff val="15000"/>
                  </a:schemeClr>
                </a:solidFill>
                <a:latin typeface="+mn-lt"/>
              </a:defRPr>
            </a:lvl1pPr>
            <a:lvl2pPr>
              <a:defRPr sz="2400">
                <a:solidFill>
                  <a:schemeClr val="tx1">
                    <a:lumMod val="85000"/>
                    <a:lumOff val="15000"/>
                  </a:schemeClr>
                </a:solidFill>
                <a:latin typeface="+mn-lt"/>
              </a:defRPr>
            </a:lvl2pPr>
            <a:lvl3pPr>
              <a:defRPr sz="2000">
                <a:solidFill>
                  <a:schemeClr val="tx1">
                    <a:lumMod val="85000"/>
                    <a:lumOff val="15000"/>
                  </a:schemeClr>
                </a:solidFill>
                <a:latin typeface="+mn-lt"/>
              </a:defRPr>
            </a:lvl3pPr>
            <a:lvl4pPr>
              <a:defRPr sz="1800">
                <a:solidFill>
                  <a:schemeClr val="tx1">
                    <a:lumMod val="85000"/>
                    <a:lumOff val="15000"/>
                  </a:schemeClr>
                </a:solidFill>
                <a:latin typeface="+mn-lt"/>
              </a:defRPr>
            </a:lvl4pPr>
            <a:lvl5pPr>
              <a:defRPr sz="1800">
                <a:solidFill>
                  <a:schemeClr val="tx1">
                    <a:lumMod val="85000"/>
                    <a:lumOff val="15000"/>
                  </a:schemeClr>
                </a:solidFill>
                <a:latin typeface="+mn-lt"/>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EE4F6C4-919F-429C-83E0-69C5A2C203B5}" type="datetimeFigureOut">
              <a:rPr lang="en-US" smtClean="0"/>
              <a:t>7/12/2018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81FB3-4E96-4923-98A3-EC3E0323A209}" type="slidenum">
              <a:rPr lang="en-US" smtClean="0"/>
              <a:t>‹#›</a:t>
            </a:fld>
            <a:endParaRPr lang="en-US"/>
          </a:p>
        </p:txBody>
      </p:sp>
      <p:sp>
        <p:nvSpPr>
          <p:cNvPr id="16" name="Rounded Rectangle 15"/>
          <p:cNvSpPr/>
          <p:nvPr userDrawn="1"/>
        </p:nvSpPr>
        <p:spPr>
          <a:xfrm>
            <a:off x="1" y="126462"/>
            <a:ext cx="9156852" cy="719460"/>
          </a:xfrm>
          <a:prstGeom prst="roundRect">
            <a:avLst>
              <a:gd name="adj" fmla="val 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a:spLocks noGrp="1"/>
          </p:cNvSpPr>
          <p:nvPr>
            <p:ph type="title"/>
          </p:nvPr>
        </p:nvSpPr>
        <p:spPr>
          <a:xfrm>
            <a:off x="228600" y="141072"/>
            <a:ext cx="7620000" cy="688374"/>
          </a:xfrm>
        </p:spPr>
        <p:txBody>
          <a:bodyPr>
            <a:noAutofit/>
          </a:bodyPr>
          <a:lstStyle>
            <a:lvl1pPr algn="l">
              <a:defRPr sz="3200" b="0">
                <a:solidFill>
                  <a:schemeClr val="bg1"/>
                </a:solidFill>
                <a:latin typeface="+mn-lt"/>
              </a:defRPr>
            </a:lvl1pPr>
          </a:lstStyle>
          <a:p>
            <a:r>
              <a:rPr lang="en-US" dirty="0"/>
              <a:t>Click to edit Master title style</a:t>
            </a:r>
          </a:p>
        </p:txBody>
      </p:sp>
    </p:spTree>
    <p:extLst>
      <p:ext uri="{BB962C8B-B14F-4D97-AF65-F5344CB8AC3E}">
        <p14:creationId xmlns:p14="http://schemas.microsoft.com/office/powerpoint/2010/main" val="394730529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047750"/>
            <a:ext cx="4040188" cy="479822"/>
          </a:xfrm>
        </p:spPr>
        <p:txBody>
          <a:bodyPr anchor="b">
            <a:normAutofit/>
          </a:bodyPr>
          <a:lstStyle>
            <a:lvl1pPr marL="0" indent="0">
              <a:buNone/>
              <a:defRPr sz="2400" b="1">
                <a:solidFill>
                  <a:schemeClr val="tx1">
                    <a:lumMod val="85000"/>
                    <a:lumOff val="1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527570"/>
            <a:ext cx="4040188" cy="3253979"/>
          </a:xfrm>
        </p:spPr>
        <p:txBody>
          <a:bodyPr>
            <a:normAutofit/>
          </a:bodyPr>
          <a:lstStyle>
            <a:lvl1pPr>
              <a:defRPr sz="2400">
                <a:solidFill>
                  <a:schemeClr val="tx1">
                    <a:lumMod val="85000"/>
                    <a:lumOff val="15000"/>
                  </a:schemeClr>
                </a:solidFill>
                <a:latin typeface="+mn-lt"/>
              </a:defRPr>
            </a:lvl1pPr>
            <a:lvl2pPr>
              <a:defRPr sz="2000">
                <a:solidFill>
                  <a:schemeClr val="tx1">
                    <a:lumMod val="85000"/>
                    <a:lumOff val="15000"/>
                  </a:schemeClr>
                </a:solidFill>
                <a:latin typeface="+mn-lt"/>
              </a:defRPr>
            </a:lvl2pPr>
            <a:lvl3pPr>
              <a:defRPr sz="1800">
                <a:solidFill>
                  <a:schemeClr val="tx1">
                    <a:lumMod val="85000"/>
                    <a:lumOff val="15000"/>
                  </a:schemeClr>
                </a:solidFill>
                <a:latin typeface="+mn-lt"/>
              </a:defRPr>
            </a:lvl3pPr>
            <a:lvl4pPr>
              <a:defRPr sz="1600">
                <a:solidFill>
                  <a:schemeClr val="tx1">
                    <a:lumMod val="85000"/>
                    <a:lumOff val="15000"/>
                  </a:schemeClr>
                </a:solidFill>
                <a:latin typeface="+mn-lt"/>
              </a:defRPr>
            </a:lvl4pPr>
            <a:lvl5pPr>
              <a:defRPr sz="1600">
                <a:solidFill>
                  <a:schemeClr val="tx1">
                    <a:lumMod val="85000"/>
                    <a:lumOff val="15000"/>
                  </a:schemeClr>
                </a:solidFill>
                <a:latin typeface="+mn-lt"/>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047750"/>
            <a:ext cx="4041775" cy="479822"/>
          </a:xfrm>
        </p:spPr>
        <p:txBody>
          <a:bodyPr anchor="b">
            <a:normAutofit/>
          </a:bodyPr>
          <a:lstStyle>
            <a:lvl1pPr marL="0" indent="0">
              <a:buNone/>
              <a:defRPr sz="2400" b="1">
                <a:solidFill>
                  <a:schemeClr val="tx1">
                    <a:lumMod val="85000"/>
                    <a:lumOff val="1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527570"/>
            <a:ext cx="4041775" cy="3253979"/>
          </a:xfrm>
        </p:spPr>
        <p:txBody>
          <a:bodyPr>
            <a:normAutofit/>
          </a:bodyPr>
          <a:lstStyle>
            <a:lvl1pPr>
              <a:defRPr sz="2400">
                <a:solidFill>
                  <a:schemeClr val="tx1">
                    <a:lumMod val="85000"/>
                    <a:lumOff val="15000"/>
                  </a:schemeClr>
                </a:solidFill>
                <a:latin typeface="+mn-lt"/>
              </a:defRPr>
            </a:lvl1pPr>
            <a:lvl2pPr>
              <a:defRPr sz="2000">
                <a:solidFill>
                  <a:schemeClr val="tx1">
                    <a:lumMod val="85000"/>
                    <a:lumOff val="15000"/>
                  </a:schemeClr>
                </a:solidFill>
                <a:latin typeface="+mn-lt"/>
              </a:defRPr>
            </a:lvl2pPr>
            <a:lvl3pPr>
              <a:defRPr sz="1800">
                <a:solidFill>
                  <a:schemeClr val="tx1">
                    <a:lumMod val="85000"/>
                    <a:lumOff val="15000"/>
                  </a:schemeClr>
                </a:solidFill>
                <a:latin typeface="+mn-lt"/>
              </a:defRPr>
            </a:lvl3pPr>
            <a:lvl4pPr>
              <a:defRPr sz="1600">
                <a:solidFill>
                  <a:schemeClr val="tx1">
                    <a:lumMod val="85000"/>
                    <a:lumOff val="15000"/>
                  </a:schemeClr>
                </a:solidFill>
                <a:latin typeface="+mn-lt"/>
              </a:defRPr>
            </a:lvl4pPr>
            <a:lvl5pPr>
              <a:defRPr sz="1600">
                <a:solidFill>
                  <a:schemeClr val="tx1">
                    <a:lumMod val="85000"/>
                    <a:lumOff val="15000"/>
                  </a:schemeClr>
                </a:solidFill>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EE4F6C4-919F-429C-83E0-69C5A2C203B5}" type="datetimeFigureOut">
              <a:rPr lang="en-US" smtClean="0"/>
              <a:t>7/12/2018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C81FB3-4E96-4923-98A3-EC3E0323A209}" type="slidenum">
              <a:rPr lang="en-US" smtClean="0"/>
              <a:t>‹#›</a:t>
            </a:fld>
            <a:endParaRPr lang="en-US"/>
          </a:p>
        </p:txBody>
      </p:sp>
      <p:sp>
        <p:nvSpPr>
          <p:cNvPr id="19" name="Rounded Rectangle 18"/>
          <p:cNvSpPr/>
          <p:nvPr userDrawn="1"/>
        </p:nvSpPr>
        <p:spPr>
          <a:xfrm>
            <a:off x="0" y="126462"/>
            <a:ext cx="9144000" cy="719460"/>
          </a:xfrm>
          <a:prstGeom prst="roundRect">
            <a:avLst>
              <a:gd name="adj" fmla="val 708"/>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p:cNvSpPr>
            <a:spLocks noGrp="1"/>
          </p:cNvSpPr>
          <p:nvPr>
            <p:ph type="title"/>
          </p:nvPr>
        </p:nvSpPr>
        <p:spPr>
          <a:xfrm>
            <a:off x="228600" y="141072"/>
            <a:ext cx="7620000" cy="688374"/>
          </a:xfrm>
        </p:spPr>
        <p:txBody>
          <a:bodyPr>
            <a:noAutofit/>
          </a:bodyPr>
          <a:lstStyle>
            <a:lvl1pPr algn="l">
              <a:defRPr sz="3200" b="0">
                <a:solidFill>
                  <a:schemeClr val="bg1"/>
                </a:solidFill>
                <a:latin typeface="+mn-lt"/>
              </a:defRPr>
            </a:lvl1pPr>
          </a:lstStyle>
          <a:p>
            <a:r>
              <a:rPr lang="en-US" dirty="0"/>
              <a:t>Click to edit Master title style</a:t>
            </a:r>
          </a:p>
        </p:txBody>
      </p:sp>
    </p:spTree>
    <p:extLst>
      <p:ext uri="{BB962C8B-B14F-4D97-AF65-F5344CB8AC3E}">
        <p14:creationId xmlns:p14="http://schemas.microsoft.com/office/powerpoint/2010/main" val="230223045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047750"/>
            <a:ext cx="5105400" cy="479822"/>
          </a:xfrm>
        </p:spPr>
        <p:txBody>
          <a:bodyPr anchor="b"/>
          <a:lstStyle>
            <a:lvl1pPr marL="0" indent="0">
              <a:buNone/>
              <a:defRPr sz="2400" b="1">
                <a:solidFill>
                  <a:schemeClr val="tx1">
                    <a:lumMod val="85000"/>
                    <a:lumOff val="1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527570"/>
            <a:ext cx="5105400" cy="3253979"/>
          </a:xfrm>
        </p:spPr>
        <p:txBody>
          <a:bodyPr>
            <a:normAutofit/>
          </a:bodyPr>
          <a:lstStyle>
            <a:lvl1pPr>
              <a:defRPr sz="2400">
                <a:solidFill>
                  <a:schemeClr val="tx1">
                    <a:lumMod val="85000"/>
                    <a:lumOff val="15000"/>
                  </a:schemeClr>
                </a:solidFill>
                <a:latin typeface="+mn-lt"/>
              </a:defRPr>
            </a:lvl1pPr>
            <a:lvl2pPr>
              <a:defRPr sz="2000">
                <a:solidFill>
                  <a:schemeClr val="tx1">
                    <a:lumMod val="85000"/>
                    <a:lumOff val="15000"/>
                  </a:schemeClr>
                </a:solidFill>
                <a:latin typeface="+mn-lt"/>
              </a:defRPr>
            </a:lvl2pPr>
            <a:lvl3pPr>
              <a:defRPr sz="1800">
                <a:solidFill>
                  <a:schemeClr val="tx1">
                    <a:lumMod val="85000"/>
                    <a:lumOff val="15000"/>
                  </a:schemeClr>
                </a:solidFill>
                <a:latin typeface="+mn-lt"/>
              </a:defRPr>
            </a:lvl3pPr>
            <a:lvl4pPr>
              <a:defRPr sz="1600">
                <a:solidFill>
                  <a:schemeClr val="tx1">
                    <a:lumMod val="85000"/>
                    <a:lumOff val="15000"/>
                  </a:schemeClr>
                </a:solidFill>
                <a:latin typeface="+mn-lt"/>
              </a:defRPr>
            </a:lvl4pPr>
            <a:lvl5pPr>
              <a:defRPr sz="1600">
                <a:solidFill>
                  <a:schemeClr val="tx1">
                    <a:lumMod val="85000"/>
                    <a:lumOff val="15000"/>
                  </a:schemeClr>
                </a:solidFill>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EE4F6C4-919F-429C-83E0-69C5A2C203B5}" type="datetimeFigureOut">
              <a:rPr lang="en-US" smtClean="0"/>
              <a:t>7/12/2018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C81FB3-4E96-4923-98A3-EC3E0323A209}" type="slidenum">
              <a:rPr lang="en-US" smtClean="0"/>
              <a:t>‹#›</a:t>
            </a:fld>
            <a:endParaRPr lang="en-US"/>
          </a:p>
        </p:txBody>
      </p:sp>
      <p:sp>
        <p:nvSpPr>
          <p:cNvPr id="16" name="Rounded Rectangle 15"/>
          <p:cNvSpPr/>
          <p:nvPr userDrawn="1"/>
        </p:nvSpPr>
        <p:spPr>
          <a:xfrm>
            <a:off x="1" y="126462"/>
            <a:ext cx="9156852" cy="719460"/>
          </a:xfrm>
          <a:prstGeom prst="roundRect">
            <a:avLst>
              <a:gd name="adj" fmla="val 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a:spLocks noGrp="1"/>
          </p:cNvSpPr>
          <p:nvPr>
            <p:ph type="title"/>
          </p:nvPr>
        </p:nvSpPr>
        <p:spPr>
          <a:xfrm>
            <a:off x="228600" y="141072"/>
            <a:ext cx="7620000" cy="688374"/>
          </a:xfrm>
        </p:spPr>
        <p:txBody>
          <a:bodyPr>
            <a:noAutofit/>
          </a:bodyPr>
          <a:lstStyle>
            <a:lvl1pPr algn="l">
              <a:defRPr sz="3200" b="0">
                <a:solidFill>
                  <a:schemeClr val="bg1"/>
                </a:solidFill>
                <a:latin typeface="+mn-lt"/>
              </a:defRPr>
            </a:lvl1pPr>
          </a:lstStyle>
          <a:p>
            <a:r>
              <a:rPr lang="en-US" dirty="0"/>
              <a:t>Click to edit Master title style</a:t>
            </a:r>
          </a:p>
        </p:txBody>
      </p:sp>
    </p:spTree>
    <p:extLst>
      <p:ext uri="{BB962C8B-B14F-4D97-AF65-F5344CB8AC3E}">
        <p14:creationId xmlns:p14="http://schemas.microsoft.com/office/powerpoint/2010/main" val="316509589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EE4F6C4-919F-429C-83E0-69C5A2C203B5}" type="datetimeFigureOut">
              <a:rPr lang="en-US" smtClean="0"/>
              <a:t>7/12/2018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C81FB3-4E96-4923-98A3-EC3E0323A209}" type="slidenum">
              <a:rPr lang="en-US" smtClean="0"/>
              <a:t>‹#›</a:t>
            </a:fld>
            <a:endParaRPr lang="en-US"/>
          </a:p>
        </p:txBody>
      </p:sp>
      <p:sp>
        <p:nvSpPr>
          <p:cNvPr id="6" name="Rounded Rectangle 5"/>
          <p:cNvSpPr/>
          <p:nvPr userDrawn="1"/>
        </p:nvSpPr>
        <p:spPr>
          <a:xfrm>
            <a:off x="1" y="126462"/>
            <a:ext cx="9156852" cy="719460"/>
          </a:xfrm>
          <a:prstGeom prst="roundRect">
            <a:avLst>
              <a:gd name="adj" fmla="val 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28600" y="141072"/>
            <a:ext cx="7620000" cy="688374"/>
          </a:xfrm>
        </p:spPr>
        <p:txBody>
          <a:bodyPr>
            <a:noAutofit/>
          </a:bodyPr>
          <a:lstStyle>
            <a:lvl1pPr algn="l">
              <a:defRPr sz="3200" b="0">
                <a:solidFill>
                  <a:schemeClr val="bg1"/>
                </a:solidFill>
                <a:latin typeface="+mn-lt"/>
              </a:defRPr>
            </a:lvl1pPr>
          </a:lstStyle>
          <a:p>
            <a:r>
              <a:rPr lang="en-US" dirty="0"/>
              <a:t>Click to edit Master title style</a:t>
            </a:r>
          </a:p>
        </p:txBody>
      </p:sp>
    </p:spTree>
    <p:extLst>
      <p:ext uri="{BB962C8B-B14F-4D97-AF65-F5344CB8AC3E}">
        <p14:creationId xmlns:p14="http://schemas.microsoft.com/office/powerpoint/2010/main" val="314255646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4F6C4-919F-429C-83E0-69C5A2C203B5}" type="datetimeFigureOut">
              <a:rPr lang="en-US" smtClean="0"/>
              <a:t>7/12/2018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C81FB3-4E96-4923-98A3-EC3E0323A209}" type="slidenum">
              <a:rPr lang="en-US" smtClean="0"/>
              <a:t>‹#›</a:t>
            </a:fld>
            <a:endParaRPr lang="en-US"/>
          </a:p>
        </p:txBody>
      </p:sp>
    </p:spTree>
    <p:extLst>
      <p:ext uri="{BB962C8B-B14F-4D97-AF65-F5344CB8AC3E}">
        <p14:creationId xmlns:p14="http://schemas.microsoft.com/office/powerpoint/2010/main" val="270176671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E4F6C4-919F-429C-83E0-69C5A2C203B5}" type="datetimeFigureOut">
              <a:rPr lang="en-US" smtClean="0"/>
              <a:t>7/12/2018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81FB3-4E96-4923-98A3-EC3E0323A209}" type="slidenum">
              <a:rPr lang="en-US" smtClean="0"/>
              <a:t>‹#›</a:t>
            </a:fld>
            <a:endParaRPr lang="en-US"/>
          </a:p>
        </p:txBody>
      </p:sp>
    </p:spTree>
    <p:extLst>
      <p:ext uri="{BB962C8B-B14F-4D97-AF65-F5344CB8AC3E}">
        <p14:creationId xmlns:p14="http://schemas.microsoft.com/office/powerpoint/2010/main" val="7358056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EE4F6C4-919F-429C-83E0-69C5A2C203B5}" type="datetimeFigureOut">
              <a:rPr lang="en-US" smtClean="0"/>
              <a:t>7/12/2018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2C81FB3-4E96-4923-98A3-EC3E0323A209}" type="slidenum">
              <a:rPr lang="en-US" smtClean="0"/>
              <a:t>‹#›</a:t>
            </a:fld>
            <a:endParaRPr lang="en-US"/>
          </a:p>
        </p:txBody>
      </p:sp>
    </p:spTree>
    <p:extLst>
      <p:ext uri="{BB962C8B-B14F-4D97-AF65-F5344CB8AC3E}">
        <p14:creationId xmlns:p14="http://schemas.microsoft.com/office/powerpoint/2010/main" val="3677057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1"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819400" y="819150"/>
            <a:ext cx="3429000" cy="1102519"/>
          </a:xfrm>
        </p:spPr>
        <p:txBody>
          <a:bodyPr/>
          <a:lstStyle/>
          <a:p>
            <a:r>
              <a:rPr lang="es-AR" dirty="0" smtClean="0"/>
              <a:t>DOCKER</a:t>
            </a:r>
            <a:endParaRPr lang="es-AR" dirty="0"/>
          </a:p>
        </p:txBody>
      </p:sp>
      <p:sp>
        <p:nvSpPr>
          <p:cNvPr id="5" name="Subtitle 4"/>
          <p:cNvSpPr>
            <a:spLocks noGrp="1"/>
          </p:cNvSpPr>
          <p:nvPr>
            <p:ph type="subTitle" idx="1"/>
          </p:nvPr>
        </p:nvSpPr>
        <p:spPr>
          <a:xfrm>
            <a:off x="2819400" y="3867150"/>
            <a:ext cx="3429000" cy="609600"/>
          </a:xfrm>
        </p:spPr>
        <p:txBody>
          <a:bodyPr/>
          <a:lstStyle/>
          <a:p>
            <a:r>
              <a:rPr lang="en-US" dirty="0" smtClean="0"/>
              <a:t>What is it? How can we use it?</a:t>
            </a:r>
            <a:endParaRPr lang="en-US" dirty="0"/>
          </a:p>
        </p:txBody>
      </p:sp>
      <p:pic>
        <p:nvPicPr>
          <p:cNvPr id="1028" name="Picture 4" descr="Image result for dock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733550"/>
            <a:ext cx="2562225"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92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a:t>
            </a:r>
            <a:r>
              <a:rPr lang="en-US" dirty="0"/>
              <a:t>IS IT</a:t>
            </a:r>
            <a:r>
              <a:rPr lang="en-US" dirty="0" smtClean="0"/>
              <a:t>? DOCKER - DOCKERFILE</a:t>
            </a:r>
            <a:endParaRPr lang="en-US"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385" y="861786"/>
            <a:ext cx="2833815" cy="4224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7050" y="861786"/>
            <a:ext cx="2966822" cy="4224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63936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a:t>
            </a:r>
            <a:r>
              <a:rPr lang="en-US" dirty="0"/>
              <a:t>IS IT</a:t>
            </a:r>
            <a:r>
              <a:rPr lang="en-US" dirty="0" smtClean="0"/>
              <a:t>? DOCKER – FOR DEVS</a:t>
            </a:r>
            <a:endParaRPr lang="en-US" dirty="0"/>
          </a:p>
        </p:txBody>
      </p:sp>
      <p:sp>
        <p:nvSpPr>
          <p:cNvPr id="5" name="Content Placeholder 4"/>
          <p:cNvSpPr>
            <a:spLocks noGrp="1"/>
          </p:cNvSpPr>
          <p:nvPr>
            <p:ph sz="half" idx="1"/>
          </p:nvPr>
        </p:nvSpPr>
        <p:spPr>
          <a:xfrm>
            <a:off x="2286000" y="1885950"/>
            <a:ext cx="5257800" cy="2895600"/>
          </a:xfrm>
        </p:spPr>
        <p:txBody>
          <a:bodyPr>
            <a:normAutofit/>
          </a:bodyPr>
          <a:lstStyle/>
          <a:p>
            <a:r>
              <a:rPr lang="en-US" sz="3000" b="1" dirty="0" smtClean="0"/>
              <a:t>PORTABILITY</a:t>
            </a:r>
          </a:p>
          <a:p>
            <a:r>
              <a:rPr lang="en-US" sz="3000" b="1" dirty="0" smtClean="0"/>
              <a:t>SPEED OF BUILD</a:t>
            </a:r>
          </a:p>
          <a:p>
            <a:r>
              <a:rPr lang="en-US" sz="3000" b="1" dirty="0" smtClean="0"/>
              <a:t>INFRASTRUCTURE AGNOSTIC</a:t>
            </a:r>
          </a:p>
          <a:p>
            <a:r>
              <a:rPr lang="en-US" sz="3000" b="1" dirty="0" smtClean="0"/>
              <a:t>CHALLENGES</a:t>
            </a:r>
          </a:p>
          <a:p>
            <a:endParaRPr lang="en-US" sz="2000" b="1" dirty="0" smtClean="0"/>
          </a:p>
          <a:p>
            <a:endParaRPr lang="en-US" sz="1200" dirty="0"/>
          </a:p>
          <a:p>
            <a:pPr marL="0" indent="0">
              <a:buNone/>
            </a:pPr>
            <a:endParaRPr lang="en-US" sz="1200" dirty="0"/>
          </a:p>
          <a:p>
            <a:endParaRPr lang="en-US" sz="1100" dirty="0"/>
          </a:p>
        </p:txBody>
      </p:sp>
    </p:spTree>
    <p:extLst>
      <p:ext uri="{BB962C8B-B14F-4D97-AF65-F5344CB8AC3E}">
        <p14:creationId xmlns:p14="http://schemas.microsoft.com/office/powerpoint/2010/main" val="12023640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a:t>
            </a:r>
            <a:r>
              <a:rPr lang="en-US" dirty="0"/>
              <a:t>IS IT</a:t>
            </a:r>
            <a:r>
              <a:rPr lang="en-US" dirty="0" smtClean="0"/>
              <a:t>? DOCKER – CHALLENGES</a:t>
            </a:r>
            <a:endParaRPr lang="en-US" dirty="0"/>
          </a:p>
        </p:txBody>
      </p:sp>
      <p:sp>
        <p:nvSpPr>
          <p:cNvPr id="5" name="Content Placeholder 4"/>
          <p:cNvSpPr>
            <a:spLocks noGrp="1"/>
          </p:cNvSpPr>
          <p:nvPr>
            <p:ph sz="half" idx="1"/>
          </p:nvPr>
        </p:nvSpPr>
        <p:spPr>
          <a:xfrm>
            <a:off x="2286000" y="1885950"/>
            <a:ext cx="5257800" cy="2895600"/>
          </a:xfrm>
        </p:spPr>
        <p:txBody>
          <a:bodyPr>
            <a:normAutofit/>
          </a:bodyPr>
          <a:lstStyle/>
          <a:p>
            <a:r>
              <a:rPr lang="en-US" sz="3000" b="1" dirty="0" smtClean="0"/>
              <a:t>BALANCING</a:t>
            </a:r>
          </a:p>
          <a:p>
            <a:r>
              <a:rPr lang="en-US" sz="3000" b="1" dirty="0" smtClean="0"/>
              <a:t>SERVICE DISCOVERY</a:t>
            </a:r>
          </a:p>
          <a:p>
            <a:r>
              <a:rPr lang="en-US" sz="3000" b="1" dirty="0" smtClean="0"/>
              <a:t>CONFIGURATION MANAGEMENT</a:t>
            </a:r>
          </a:p>
          <a:p>
            <a:endParaRPr lang="en-US" sz="2000" b="1" dirty="0" smtClean="0"/>
          </a:p>
          <a:p>
            <a:endParaRPr lang="en-US" sz="1200" dirty="0"/>
          </a:p>
          <a:p>
            <a:pPr marL="0" indent="0">
              <a:buNone/>
            </a:pPr>
            <a:endParaRPr lang="en-US" sz="1200" dirty="0"/>
          </a:p>
          <a:p>
            <a:endParaRPr lang="en-US" sz="1100" dirty="0"/>
          </a:p>
        </p:txBody>
      </p:sp>
    </p:spTree>
    <p:extLst>
      <p:ext uri="{BB962C8B-B14F-4D97-AF65-F5344CB8AC3E}">
        <p14:creationId xmlns:p14="http://schemas.microsoft.com/office/powerpoint/2010/main" val="16717919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a:t>
            </a:r>
            <a:r>
              <a:rPr lang="en-US" dirty="0"/>
              <a:t>IS IT</a:t>
            </a:r>
            <a:r>
              <a:rPr lang="en-US" dirty="0" smtClean="0"/>
              <a:t>? DOCKER – FOR IT</a:t>
            </a:r>
            <a:endParaRPr lang="en-US" dirty="0"/>
          </a:p>
        </p:txBody>
      </p:sp>
      <p:sp>
        <p:nvSpPr>
          <p:cNvPr id="5" name="Content Placeholder 4"/>
          <p:cNvSpPr>
            <a:spLocks noGrp="1"/>
          </p:cNvSpPr>
          <p:nvPr>
            <p:ph sz="half" idx="1"/>
          </p:nvPr>
        </p:nvSpPr>
        <p:spPr>
          <a:xfrm>
            <a:off x="2286000" y="1885950"/>
            <a:ext cx="5257800" cy="2895600"/>
          </a:xfrm>
        </p:spPr>
        <p:txBody>
          <a:bodyPr>
            <a:normAutofit/>
          </a:bodyPr>
          <a:lstStyle/>
          <a:p>
            <a:r>
              <a:rPr lang="en-US" sz="3000" b="1" dirty="0" smtClean="0"/>
              <a:t>SPEED OF PROVISION</a:t>
            </a:r>
          </a:p>
          <a:p>
            <a:r>
              <a:rPr lang="en-US" sz="3000" b="1" dirty="0" smtClean="0"/>
              <a:t>EMPOWER DEVELOPER TEAMS</a:t>
            </a:r>
          </a:p>
          <a:p>
            <a:r>
              <a:rPr lang="en-US" sz="3000" b="1" dirty="0" smtClean="0"/>
              <a:t>BALANCING THE LOAD</a:t>
            </a:r>
          </a:p>
          <a:p>
            <a:endParaRPr lang="en-US" sz="3000" b="1" dirty="0" smtClean="0"/>
          </a:p>
          <a:p>
            <a:endParaRPr lang="en-US" sz="2000" b="1" dirty="0" smtClean="0"/>
          </a:p>
          <a:p>
            <a:endParaRPr lang="en-US" sz="1200" dirty="0"/>
          </a:p>
          <a:p>
            <a:pPr marL="0" indent="0">
              <a:buNone/>
            </a:pPr>
            <a:endParaRPr lang="en-US" sz="1200" dirty="0"/>
          </a:p>
          <a:p>
            <a:endParaRPr lang="en-US" sz="1100" dirty="0"/>
          </a:p>
        </p:txBody>
      </p:sp>
    </p:spTree>
    <p:extLst>
      <p:ext uri="{BB962C8B-B14F-4D97-AF65-F5344CB8AC3E}">
        <p14:creationId xmlns:p14="http://schemas.microsoft.com/office/powerpoint/2010/main" val="22247558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371600" y="1504950"/>
            <a:ext cx="6629400" cy="2819400"/>
          </a:xfrm>
        </p:spPr>
        <p:txBody>
          <a:bodyPr>
            <a:normAutofit/>
          </a:bodyPr>
          <a:lstStyle/>
          <a:p>
            <a:r>
              <a:rPr lang="en-US" sz="3000" b="1" dirty="0" err="1" smtClean="0"/>
              <a:t>Dockerfile</a:t>
            </a:r>
            <a:endParaRPr lang="en-US" sz="3000" b="1" dirty="0" smtClean="0"/>
          </a:p>
          <a:p>
            <a:r>
              <a:rPr lang="en-US" sz="3000" b="1" dirty="0" smtClean="0"/>
              <a:t>Docker-compose</a:t>
            </a:r>
          </a:p>
          <a:p>
            <a:r>
              <a:rPr lang="en-US" sz="3000" b="1" dirty="0" smtClean="0"/>
              <a:t>Scaling</a:t>
            </a:r>
          </a:p>
          <a:p>
            <a:r>
              <a:rPr lang="en-US" sz="3000" b="1" dirty="0" smtClean="0"/>
              <a:t>Configuration Management</a:t>
            </a:r>
          </a:p>
          <a:p>
            <a:endParaRPr lang="en-US" sz="1500" dirty="0"/>
          </a:p>
        </p:txBody>
      </p:sp>
      <p:sp>
        <p:nvSpPr>
          <p:cNvPr id="4" name="Title 3"/>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1913029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371600" y="1504950"/>
            <a:ext cx="6629400" cy="2819400"/>
          </a:xfrm>
        </p:spPr>
        <p:txBody>
          <a:bodyPr>
            <a:normAutofit/>
          </a:bodyPr>
          <a:lstStyle/>
          <a:p>
            <a:pPr marL="0" indent="0">
              <a:buNone/>
            </a:pPr>
            <a:r>
              <a:rPr lang="en-US" sz="2500" dirty="0" smtClean="0"/>
              <a:t>Docker as a tool for developing </a:t>
            </a:r>
            <a:r>
              <a:rPr lang="en-US" sz="2500" dirty="0" err="1" smtClean="0"/>
              <a:t>microservices</a:t>
            </a:r>
            <a:r>
              <a:rPr lang="en-US" sz="2500" dirty="0" smtClean="0"/>
              <a:t> is a great opportunity for developers as for IT people who needs to start thinking on organizations that moves faster. </a:t>
            </a:r>
            <a:r>
              <a:rPr lang="en-US" sz="2500" dirty="0"/>
              <a:t> </a:t>
            </a:r>
            <a:r>
              <a:rPr lang="en-US" sz="2500" dirty="0" smtClean="0"/>
              <a:t>It provides a common language for </a:t>
            </a:r>
            <a:r>
              <a:rPr lang="en-US" sz="2500" dirty="0" err="1" smtClean="0"/>
              <a:t>devs</a:t>
            </a:r>
            <a:r>
              <a:rPr lang="en-US" sz="2500" dirty="0" smtClean="0"/>
              <a:t> and IT people.</a:t>
            </a:r>
            <a:endParaRPr lang="en-US" sz="2500" dirty="0"/>
          </a:p>
          <a:p>
            <a:endParaRPr lang="en-US" sz="1500" dirty="0"/>
          </a:p>
        </p:txBody>
      </p:sp>
      <p:sp>
        <p:nvSpPr>
          <p:cNvPr id="4" name="Title 3"/>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2304646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Questions?</a:t>
            </a:r>
          </a:p>
        </p:txBody>
      </p:sp>
      <p:sp>
        <p:nvSpPr>
          <p:cNvPr id="2" name="CuadroTexto 1"/>
          <p:cNvSpPr txBox="1"/>
          <p:nvPr/>
        </p:nvSpPr>
        <p:spPr>
          <a:xfrm>
            <a:off x="2895600" y="2266950"/>
            <a:ext cx="3813288" cy="1569660"/>
          </a:xfrm>
          <a:prstGeom prst="rect">
            <a:avLst/>
          </a:prstGeom>
          <a:noFill/>
        </p:spPr>
        <p:txBody>
          <a:bodyPr wrap="none" rtlCol="0">
            <a:spAutoFit/>
          </a:bodyPr>
          <a:lstStyle/>
          <a:p>
            <a:r>
              <a:rPr lang="es-AR" sz="9600" dirty="0"/>
              <a:t>&lt;EOF/&gt;</a:t>
            </a:r>
          </a:p>
        </p:txBody>
      </p:sp>
    </p:spTree>
    <p:extLst>
      <p:ext uri="{BB962C8B-B14F-4D97-AF65-F5344CB8AC3E}">
        <p14:creationId xmlns:p14="http://schemas.microsoft.com/office/powerpoint/2010/main" val="1239482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10" name="CuadroTexto 9"/>
          <p:cNvSpPr txBox="1"/>
          <p:nvPr/>
        </p:nvSpPr>
        <p:spPr>
          <a:xfrm>
            <a:off x="1828800" y="1200150"/>
            <a:ext cx="5791200" cy="3600986"/>
          </a:xfrm>
          <a:prstGeom prst="rect">
            <a:avLst/>
          </a:prstGeom>
          <a:noFill/>
        </p:spPr>
        <p:txBody>
          <a:bodyPr wrap="square" rtlCol="0">
            <a:spAutoFit/>
          </a:bodyPr>
          <a:lstStyle/>
          <a:p>
            <a:pPr marL="285750" indent="-285750">
              <a:buFont typeface="Arial" panose="020B0604020202020204" pitchFamily="34" charset="0"/>
              <a:buChar char="•"/>
            </a:pPr>
            <a:r>
              <a:rPr lang="es-AR" sz="3800" dirty="0" err="1" smtClean="0"/>
              <a:t>Microservices</a:t>
            </a:r>
            <a:r>
              <a:rPr lang="es-AR" sz="3800" dirty="0" smtClean="0"/>
              <a:t> </a:t>
            </a:r>
          </a:p>
          <a:p>
            <a:pPr marL="285750" indent="-285750">
              <a:buFont typeface="Arial" panose="020B0604020202020204" pitchFamily="34" charset="0"/>
              <a:buChar char="•"/>
            </a:pPr>
            <a:r>
              <a:rPr lang="es-AR" sz="3800" dirty="0" err="1" smtClean="0"/>
              <a:t>What</a:t>
            </a:r>
            <a:r>
              <a:rPr lang="es-AR" sz="3800" dirty="0" smtClean="0"/>
              <a:t> </a:t>
            </a:r>
            <a:r>
              <a:rPr lang="es-AR" sz="3800" dirty="0" err="1"/>
              <a:t>is</a:t>
            </a:r>
            <a:r>
              <a:rPr lang="es-AR" sz="3800" dirty="0"/>
              <a:t> </a:t>
            </a:r>
            <a:r>
              <a:rPr lang="es-AR" sz="3800" dirty="0" err="1" smtClean="0"/>
              <a:t>docker</a:t>
            </a:r>
            <a:r>
              <a:rPr lang="es-AR" sz="3800" dirty="0" smtClean="0"/>
              <a:t>?</a:t>
            </a:r>
            <a:endParaRPr lang="es-AR" sz="3800" dirty="0"/>
          </a:p>
          <a:p>
            <a:pPr marL="285750" indent="-285750">
              <a:buFont typeface="Arial" panose="020B0604020202020204" pitchFamily="34" charset="0"/>
              <a:buChar char="•"/>
            </a:pPr>
            <a:r>
              <a:rPr lang="es-AR" sz="3800" dirty="0" err="1" smtClean="0"/>
              <a:t>Benefits</a:t>
            </a:r>
            <a:r>
              <a:rPr lang="es-AR" sz="3800" dirty="0" smtClean="0"/>
              <a:t> </a:t>
            </a:r>
            <a:r>
              <a:rPr lang="es-AR" sz="3800" dirty="0" err="1" smtClean="0"/>
              <a:t>for</a:t>
            </a:r>
            <a:r>
              <a:rPr lang="es-AR" sz="3800" dirty="0" smtClean="0"/>
              <a:t> </a:t>
            </a:r>
            <a:r>
              <a:rPr lang="es-AR" sz="3800" dirty="0" err="1" smtClean="0"/>
              <a:t>developers</a:t>
            </a:r>
            <a:endParaRPr lang="es-AR" sz="3800" dirty="0"/>
          </a:p>
          <a:p>
            <a:pPr marL="285750" indent="-285750">
              <a:buFont typeface="Arial" panose="020B0604020202020204" pitchFamily="34" charset="0"/>
              <a:buChar char="•"/>
            </a:pPr>
            <a:r>
              <a:rPr lang="es-AR" sz="3800" dirty="0" err="1" smtClean="0"/>
              <a:t>Benefits</a:t>
            </a:r>
            <a:r>
              <a:rPr lang="es-AR" sz="3800" dirty="0" smtClean="0"/>
              <a:t> </a:t>
            </a:r>
            <a:r>
              <a:rPr lang="es-AR" sz="3800" dirty="0" err="1" smtClean="0"/>
              <a:t>for</a:t>
            </a:r>
            <a:r>
              <a:rPr lang="es-AR" sz="3800" dirty="0" smtClean="0"/>
              <a:t> IT</a:t>
            </a:r>
            <a:endParaRPr lang="es-AR" sz="3800" dirty="0"/>
          </a:p>
          <a:p>
            <a:pPr marL="285750" indent="-285750">
              <a:buFont typeface="Arial" panose="020B0604020202020204" pitchFamily="34" charset="0"/>
              <a:buChar char="•"/>
            </a:pPr>
            <a:r>
              <a:rPr lang="es-AR" sz="3800" dirty="0"/>
              <a:t>Demo</a:t>
            </a:r>
          </a:p>
          <a:p>
            <a:pPr marL="285750" indent="-285750">
              <a:buFont typeface="Arial" panose="020B0604020202020204" pitchFamily="34" charset="0"/>
              <a:buChar char="•"/>
            </a:pPr>
            <a:r>
              <a:rPr lang="es-AR" sz="3800" dirty="0" err="1"/>
              <a:t>Conclusion</a:t>
            </a:r>
            <a:endParaRPr lang="es-AR" sz="3800" dirty="0"/>
          </a:p>
        </p:txBody>
      </p:sp>
    </p:spTree>
    <p:extLst>
      <p:ext uri="{BB962C8B-B14F-4D97-AF65-F5344CB8AC3E}">
        <p14:creationId xmlns:p14="http://schemas.microsoft.com/office/powerpoint/2010/main" val="42901032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MICROSERVICES</a:t>
            </a:r>
            <a:endParaRPr lang="en-US" dirty="0"/>
          </a:p>
        </p:txBody>
      </p:sp>
      <p:sp>
        <p:nvSpPr>
          <p:cNvPr id="10" name="CuadroTexto 9"/>
          <p:cNvSpPr txBox="1"/>
          <p:nvPr/>
        </p:nvSpPr>
        <p:spPr>
          <a:xfrm>
            <a:off x="2133600" y="1447383"/>
            <a:ext cx="5257800" cy="2800767"/>
          </a:xfrm>
          <a:prstGeom prst="rect">
            <a:avLst/>
          </a:prstGeom>
          <a:noFill/>
        </p:spPr>
        <p:txBody>
          <a:bodyPr wrap="square" rtlCol="0">
            <a:spAutoFit/>
          </a:bodyPr>
          <a:lstStyle/>
          <a:p>
            <a:pPr marL="285750" indent="-285750">
              <a:buFont typeface="Arial" panose="020B0604020202020204" pitchFamily="34" charset="0"/>
              <a:buChar char="•"/>
            </a:pPr>
            <a:r>
              <a:rPr lang="en-US" sz="4400" dirty="0" smtClean="0"/>
              <a:t>High decoupling</a:t>
            </a:r>
            <a:endParaRPr lang="es-AR" sz="4400" dirty="0" smtClean="0"/>
          </a:p>
          <a:p>
            <a:pPr marL="285750" indent="-285750">
              <a:buFont typeface="Arial" panose="020B0604020202020204" pitchFamily="34" charset="0"/>
              <a:buChar char="•"/>
            </a:pPr>
            <a:r>
              <a:rPr lang="en-US" sz="4400" dirty="0" smtClean="0"/>
              <a:t>Technology stack</a:t>
            </a:r>
            <a:endParaRPr lang="es-AR" sz="4400" dirty="0"/>
          </a:p>
          <a:p>
            <a:pPr marL="285750" indent="-285750">
              <a:buFont typeface="Arial" panose="020B0604020202020204" pitchFamily="34" charset="0"/>
              <a:buChar char="•"/>
            </a:pPr>
            <a:r>
              <a:rPr lang="es-AR" sz="4400" dirty="0" err="1" smtClean="0"/>
              <a:t>Decentralized</a:t>
            </a:r>
            <a:endParaRPr lang="es-AR" sz="4400" dirty="0"/>
          </a:p>
          <a:p>
            <a:pPr marL="285750" indent="-285750">
              <a:buFont typeface="Arial" panose="020B0604020202020204" pitchFamily="34" charset="0"/>
              <a:buChar char="•"/>
            </a:pPr>
            <a:r>
              <a:rPr lang="es-AR" sz="4400" dirty="0" err="1" smtClean="0"/>
              <a:t>Stateless</a:t>
            </a:r>
            <a:endParaRPr lang="es-AR" sz="4400" dirty="0"/>
          </a:p>
        </p:txBody>
      </p:sp>
    </p:spTree>
    <p:extLst>
      <p:ext uri="{BB962C8B-B14F-4D97-AF65-F5344CB8AC3E}">
        <p14:creationId xmlns:p14="http://schemas.microsoft.com/office/powerpoint/2010/main" val="987792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MICROSERVICES - DECOUPLING</a:t>
            </a:r>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647825"/>
            <a:ext cx="4191000" cy="221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1055" y="1647825"/>
            <a:ext cx="4833938" cy="221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39223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MICROSERVICES – TECH STACK</a:t>
            </a:r>
            <a:endParaRPr lang="en-US" dirty="0"/>
          </a:p>
        </p:txBody>
      </p:sp>
      <p:sp>
        <p:nvSpPr>
          <p:cNvPr id="2" name="TextBox 1"/>
          <p:cNvSpPr txBox="1"/>
          <p:nvPr/>
        </p:nvSpPr>
        <p:spPr>
          <a:xfrm>
            <a:off x="1636511" y="2138532"/>
            <a:ext cx="6199389" cy="553998"/>
          </a:xfrm>
          <a:prstGeom prst="rect">
            <a:avLst/>
          </a:prstGeom>
          <a:noFill/>
        </p:spPr>
        <p:txBody>
          <a:bodyPr wrap="none" rtlCol="0">
            <a:spAutoFit/>
          </a:bodyPr>
          <a:lstStyle/>
          <a:p>
            <a:r>
              <a:rPr lang="en-US" sz="3000" dirty="0" smtClean="0"/>
              <a:t>USE WHATEVER DOES BEST YOUR JOB!</a:t>
            </a:r>
            <a:endParaRPr lang="es-AR" sz="3000" dirty="0"/>
          </a:p>
        </p:txBody>
      </p:sp>
      <p:sp>
        <p:nvSpPr>
          <p:cNvPr id="3" name="AutoShape 2" descr="Image result for .n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6" name="AutoShape 4" descr="Image result for .ne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7" name="AutoShape 6" descr="Image result for .ne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8" name="AutoShape 8" descr="Image result for .net"/>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1024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1276350"/>
            <a:ext cx="1220349" cy="1251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5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2832616"/>
            <a:ext cx="1666875"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51"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4833" y="1023823"/>
            <a:ext cx="20574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52" name="Picture 1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9299" y="3576359"/>
            <a:ext cx="872700" cy="608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53" name="Picture 1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19400" y="3904694"/>
            <a:ext cx="1295400" cy="64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54"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1023823"/>
            <a:ext cx="1720865" cy="842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55" name="Picture 1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48600" y="1352550"/>
            <a:ext cx="782652" cy="7859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56" name="Picture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67556" y="2909549"/>
            <a:ext cx="878171" cy="950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57" name="Picture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14396" y="3576359"/>
            <a:ext cx="738187" cy="8892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89590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MICROSERVICES - DECENTRALIZED</a:t>
            </a:r>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047750"/>
            <a:ext cx="5924550" cy="3866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88279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MICROSERVICES - STATELESS</a:t>
            </a:r>
            <a:endParaRPr 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895350"/>
            <a:ext cx="4419600" cy="4094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9390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IT</a:t>
            </a:r>
            <a:r>
              <a:rPr lang="en-US" dirty="0" smtClean="0"/>
              <a:t>? DOCKER</a:t>
            </a:r>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4938" y="1047750"/>
            <a:ext cx="6334125"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46803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a:t>
            </a:r>
            <a:r>
              <a:rPr lang="en-US" dirty="0"/>
              <a:t>IS IT</a:t>
            </a:r>
            <a:r>
              <a:rPr lang="en-US" dirty="0" smtClean="0"/>
              <a:t>? DOCKER - FEATURES</a:t>
            </a:r>
            <a:endParaRPr lang="en-US" dirty="0"/>
          </a:p>
        </p:txBody>
      </p:sp>
      <p:sp>
        <p:nvSpPr>
          <p:cNvPr id="5" name="Content Placeholder 4"/>
          <p:cNvSpPr>
            <a:spLocks noGrp="1"/>
          </p:cNvSpPr>
          <p:nvPr>
            <p:ph sz="half" idx="1"/>
          </p:nvPr>
        </p:nvSpPr>
        <p:spPr>
          <a:xfrm>
            <a:off x="2438400" y="1581150"/>
            <a:ext cx="5257800" cy="3581400"/>
          </a:xfrm>
        </p:spPr>
        <p:txBody>
          <a:bodyPr>
            <a:normAutofit/>
          </a:bodyPr>
          <a:lstStyle/>
          <a:p>
            <a:r>
              <a:rPr lang="en-US" sz="3000" b="1" dirty="0" smtClean="0"/>
              <a:t>PORTABILITY</a:t>
            </a:r>
          </a:p>
          <a:p>
            <a:r>
              <a:rPr lang="en-US" sz="3000" b="1" dirty="0" smtClean="0"/>
              <a:t>INMUTABILITY</a:t>
            </a:r>
          </a:p>
          <a:p>
            <a:r>
              <a:rPr lang="en-US" sz="3000" b="1" dirty="0" smtClean="0"/>
              <a:t>SPEED OF BUILD</a:t>
            </a:r>
          </a:p>
          <a:p>
            <a:r>
              <a:rPr lang="en-US" sz="3000" b="1" dirty="0" smtClean="0"/>
              <a:t>SPEED OF DEPLOY</a:t>
            </a:r>
          </a:p>
          <a:p>
            <a:r>
              <a:rPr lang="en-US" sz="3000" b="1" dirty="0" smtClean="0"/>
              <a:t>INFRASTRUCTURE AGNOSTIC</a:t>
            </a:r>
          </a:p>
          <a:p>
            <a:endParaRPr lang="en-US" sz="2000" b="1" dirty="0" smtClean="0"/>
          </a:p>
          <a:p>
            <a:endParaRPr lang="en-US" sz="1200" dirty="0"/>
          </a:p>
          <a:p>
            <a:pPr marL="0" indent="0">
              <a:buNone/>
            </a:pPr>
            <a:endParaRPr lang="en-US" sz="1200" dirty="0"/>
          </a:p>
          <a:p>
            <a:endParaRPr lang="en-US" sz="1100" dirty="0"/>
          </a:p>
        </p:txBody>
      </p:sp>
    </p:spTree>
    <p:extLst>
      <p:ext uri="{BB962C8B-B14F-4D97-AF65-F5344CB8AC3E}">
        <p14:creationId xmlns:p14="http://schemas.microsoft.com/office/powerpoint/2010/main" val="40777576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1032</TotalTime>
  <Words>1947</Words>
  <Application>Microsoft Office PowerPoint</Application>
  <PresentationFormat>On-screen Show (16:9)</PresentationFormat>
  <Paragraphs>142</Paragraphs>
  <Slides>16</Slides>
  <Notes>12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DOCKER</vt:lpstr>
      <vt:lpstr>AGENDA</vt:lpstr>
      <vt:lpstr>MICROSERVICES</vt:lpstr>
      <vt:lpstr>MICROSERVICES - DECOUPLING</vt:lpstr>
      <vt:lpstr>MICROSERVICES – TECH STACK</vt:lpstr>
      <vt:lpstr>MICROSERVICES - DECENTRALIZED</vt:lpstr>
      <vt:lpstr>MICROSERVICES - STATELESS</vt:lpstr>
      <vt:lpstr>WHAT IS IT? DOCKER</vt:lpstr>
      <vt:lpstr>WHAT IS IT? DOCKER - FEATURES</vt:lpstr>
      <vt:lpstr>WHAT IS IT? DOCKER - DOCKERFILE</vt:lpstr>
      <vt:lpstr>WHAT IS IT? DOCKER – FOR DEVS</vt:lpstr>
      <vt:lpstr>WHAT IS IT? DOCKER – CHALLENGES</vt:lpstr>
      <vt:lpstr>WHAT IS IT? DOCKER – FOR IT</vt:lpstr>
      <vt:lpstr>DEMO</vt:lpstr>
      <vt:lpstr>CONCLUSION</vt:lpstr>
      <vt:lpstr>Questions?</vt:lpstr>
    </vt:vector>
  </TitlesOfParts>
  <Company>Time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TimeAdmin</dc:creator>
  <cp:lastModifiedBy>David</cp:lastModifiedBy>
  <cp:revision>89</cp:revision>
  <dcterms:created xsi:type="dcterms:W3CDTF">2016-03-11T14:52:17Z</dcterms:created>
  <dcterms:modified xsi:type="dcterms:W3CDTF">2018-07-12T14:17:00Z</dcterms:modified>
</cp:coreProperties>
</file>