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7" r:id="rId4"/>
    <p:sldId id="274" r:id="rId5"/>
    <p:sldId id="258" r:id="rId6"/>
    <p:sldId id="260" r:id="rId7"/>
    <p:sldId id="270" r:id="rId8"/>
    <p:sldId id="264" r:id="rId9"/>
    <p:sldId id="261" r:id="rId10"/>
    <p:sldId id="272" r:id="rId11"/>
    <p:sldId id="273" r:id="rId12"/>
    <p:sldId id="265" r:id="rId13"/>
    <p:sldId id="275" r:id="rId14"/>
    <p:sldId id="262" r:id="rId15"/>
    <p:sldId id="268" r:id="rId16"/>
    <p:sldId id="269" r:id="rId17"/>
    <p:sldId id="276" r:id="rId18"/>
    <p:sldId id="277" r:id="rId19"/>
    <p:sldId id="26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ad" initials="E" lastIdx="1" clrIdx="0">
    <p:extLst>
      <p:ext uri="{19B8F6BF-5375-455C-9EA6-DF929625EA0E}">
        <p15:presenceInfo xmlns:p15="http://schemas.microsoft.com/office/powerpoint/2012/main" userId="El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5879" autoAdjust="0"/>
  </p:normalViewPr>
  <p:slideViewPr>
    <p:cSldViewPr snapToGrid="0">
      <p:cViewPr varScale="1">
        <p:scale>
          <a:sx n="139" d="100"/>
          <a:sy n="139" d="100"/>
        </p:scale>
        <p:origin x="9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3T15:28:37.134" idx="1">
    <p:pos x="10" y="10"/>
    <p:text>צריך להוסיף פה איך נראים הדטה סטים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1043E7-0AF3-4686-9664-65D1D5612F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529E5-A924-49E7-92AA-67D113222C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1F859-27DF-4810-8DE5-16E92A703337}" type="datetimeFigureOut">
              <a:rPr lang="en-IL" smtClean="0"/>
              <a:t>18/06/2020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3CB5C-58A6-4F12-A54E-94E5E077ED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ED2CD-9941-4FA9-8E91-D34E116164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74E3D-6F56-4296-AB89-429AC3E6AE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8144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0C254-67DD-4271-831E-3D29CF84D6B3}" type="datetimeFigureOut">
              <a:rPr lang="en-IL" smtClean="0"/>
              <a:t>15/06/2020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D8D39-A64B-4750-BF8E-933B809921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1579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Supervised: </a:t>
            </a:r>
            <a:r>
              <a:rPr lang="he-IL" dirty="0"/>
              <a:t>לציין כי הגיין זה תלוי אלגוריתם, יש כאלה שהם אינפורמיישן גיין ויש כאלה שם אנטרופיה ויש מיוטואל גיין</a:t>
            </a:r>
          </a:p>
          <a:p>
            <a:r>
              <a:rPr lang="en-US" dirty="0"/>
              <a:t>Unsupervised</a:t>
            </a:r>
            <a:r>
              <a:rPr lang="he-IL" dirty="0"/>
              <a:t>:</a:t>
            </a:r>
            <a:r>
              <a:rPr lang="en-US" dirty="0"/>
              <a:t> </a:t>
            </a:r>
            <a:r>
              <a:rPr lang="he-IL" dirty="0"/>
              <a:t>זה הדומיין שלנו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D8D39-A64B-4750-BF8E-933B80992141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908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כיום כדי לבצע פיצ'ר סלקשן צריך מומחה, שיכיר את הבעיה ואת הדטה כדי לדעת באיזה אלגוריתם עדיף להשתמש, צריך מישהו עם ידע כדי שגם יוכל להתמיע את האלגוריתם.</a:t>
            </a:r>
          </a:p>
          <a:p>
            <a:pPr algn="r" rtl="1"/>
            <a:r>
              <a:rPr lang="he-IL" dirty="0"/>
              <a:t>המטרה היא בעצם לבצע אוטומציה לתהליך, אוטומציה מטבעה מדברת על לקחת תהליך ולהפוך אותו לאוטומטי, ללא מגע אדם, וכך לצמצם את הצורך במומחה ולחסוך בכוח אדם ובכסף</a:t>
            </a:r>
          </a:p>
          <a:p>
            <a:endParaRPr lang="he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D8D39-A64B-4750-BF8E-933B80992141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294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בסופו של דבר המטרה שלנו זה ללמד את המחשב איך ללמוד בעצמו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D8D39-A64B-4750-BF8E-933B80992141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9749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בלי לגעת בפיצ'רים או לאמן את הדטה החדש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D8D39-A64B-4750-BF8E-933B80992141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9502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D8D39-A64B-4750-BF8E-933B80992141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4345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להסביר שמחלצים תתי גרפים ע"י כמה שיטות:</a:t>
            </a:r>
          </a:p>
          <a:p>
            <a:pPr algn="r" rtl="1"/>
            <a:r>
              <a:rPr lang="en-US" dirty="0"/>
              <a:t>Random selection</a:t>
            </a:r>
            <a:r>
              <a:rPr lang="he-IL" dirty="0"/>
              <a:t> – כדי להביא דוגמאות לא טובות של סאבסטים של פיצ'רים יתנו ביצועים גרועים</a:t>
            </a:r>
          </a:p>
          <a:p>
            <a:pPr algn="r" rtl="1"/>
            <a:r>
              <a:rPr lang="en-US" dirty="0"/>
              <a:t>Random walk</a:t>
            </a:r>
            <a:r>
              <a:rPr lang="he-IL" dirty="0"/>
              <a:t> – קצת יותר טוב מ </a:t>
            </a:r>
            <a:r>
              <a:rPr lang="en-US" dirty="0"/>
              <a:t>random selection</a:t>
            </a:r>
            <a:r>
              <a:rPr lang="he-IL" dirty="0"/>
              <a:t> כי אין קשר בין הפיצ'רים (יש קשר בגרף -&gt; אין קשר במציאות)</a:t>
            </a:r>
          </a:p>
          <a:p>
            <a:pPr algn="r" rtl="1"/>
            <a:r>
              <a:rPr lang="en-US" dirty="0"/>
              <a:t>Feature selection</a:t>
            </a:r>
            <a:r>
              <a:rPr lang="he-IL" dirty="0"/>
              <a:t> – הרצה של אלגוריתמי </a:t>
            </a:r>
            <a:r>
              <a:rPr lang="en-US" dirty="0"/>
              <a:t>feature selection</a:t>
            </a:r>
            <a:r>
              <a:rPr lang="he-IL" dirty="0"/>
              <a:t> כדי לקבל דוגמאות טובות של סאבסטים של פיצ'רים שיתנו ביצועים טובים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להסביר למה </a:t>
            </a:r>
            <a:r>
              <a:rPr lang="en-US" dirty="0"/>
              <a:t>Decision tree</a:t>
            </a:r>
            <a:r>
              <a:rPr lang="he-IL" dirty="0"/>
              <a:t> – הוא סובל מעודף פיצ'רים</a:t>
            </a:r>
          </a:p>
          <a:p>
            <a:pPr algn="r" rtl="1"/>
            <a:r>
              <a:rPr lang="he-IL" dirty="0"/>
              <a:t>להסביר את הפלט של ה </a:t>
            </a:r>
            <a:r>
              <a:rPr lang="en-US" dirty="0"/>
              <a:t>decision tree</a:t>
            </a:r>
            <a:r>
              <a:rPr lang="he-IL" dirty="0"/>
              <a:t> – מיפוי של תת גרף לביצועי המודל</a:t>
            </a:r>
          </a:p>
          <a:p>
            <a:pPr algn="r" rtl="1"/>
            <a:r>
              <a:rPr lang="he-IL" dirty="0"/>
              <a:t>להסביר את הפלט של ה </a:t>
            </a:r>
            <a:r>
              <a:rPr lang="en-US" dirty="0"/>
              <a:t>feature selection</a:t>
            </a:r>
            <a:r>
              <a:rPr lang="he-IL" dirty="0"/>
              <a:t> – חילוץ פיצ'רים מבניים על תתי הגרפים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D8D39-A64B-4750-BF8E-933B80992141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69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להסביר את הרעיון, מחפשים סאבסט של פיצ'רים שיתן את הביצועים הכי טובים, משמע, המודל יתן את החיזוי לביצועים הכי טובים</a:t>
            </a:r>
          </a:p>
          <a:p>
            <a:pPr algn="r" rtl="1"/>
            <a:r>
              <a:rPr lang="he-IL" dirty="0"/>
              <a:t>לא להיכנס לפרטים ל </a:t>
            </a:r>
            <a:r>
              <a:rPr lang="en-US" dirty="0"/>
              <a:t>SA</a:t>
            </a:r>
            <a:r>
              <a:rPr lang="he-IL" dirty="0"/>
              <a:t>, יש הדגמה שקופית הבאה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D8D39-A64B-4750-BF8E-933B80992141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472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E641-F3FE-4926-8D0A-E34420FEC675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37EEA7-F931-4B83-9C08-127575E69327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520" y="805"/>
            <a:ext cx="1300480" cy="9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6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0EFF-0DFB-4550-857D-E7D8B7A37CF4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7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E6E6-27B2-4644-AAC9-F84CF5E7FC03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43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B759-8467-4296-A059-D60AC2092865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05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FA32-58F6-4120-93D7-31573BADC923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36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7302-3C27-4368-BD32-46AAE2405E2E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14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90E8-0735-406A-92C2-258C79405B51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2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CAD1-63E7-4C45-B929-0C0EA5612251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26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72E4-C07D-4EE8-964B-D41D5F2C8897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48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520" y="805"/>
            <a:ext cx="1300480" cy="93726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379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2EA7-4A0B-4898-8F7C-4D1A555B91B1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36A438C-100A-449B-98B8-AB0A4A4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5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2FBC-BFA6-45A1-AD80-EDA60614A0F6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83E7-D0A3-4028-85F7-0B399E7C586F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C3E8-B488-457F-8B5B-61B0E67CCE88}" type="datetime1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4E86-CEA3-4C51-9DC1-E9B20500424E}" type="datetime1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2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8110-1B3E-4E30-ABB5-3CE5FABA8140}" type="datetime1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1D02-23F0-47B1-AEC2-E58A8EF36FB2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6064-6C25-4F4B-B8EF-4E89DD44A922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9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7F5F2F-2C6F-4855-A30E-BF4922995B60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6A438C-100A-449B-98B8-AB0A4A41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1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49" r:id="rId18"/>
  </p:sldLayoutIdLst>
  <p:hf hdr="0" ftr="0" dt="0"/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eadershipfreak.wordpress.com/2010/05/page/2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ngimg.com/download/3546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pngimg.com/download/662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589" y="1784372"/>
            <a:ext cx="11071761" cy="238760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Correlation Graph Structure based Feature Selection (CGSFS)</a:t>
            </a:r>
            <a:br>
              <a:rPr lang="en-US" sz="4400" dirty="0"/>
            </a:br>
            <a:r>
              <a:rPr lang="he-IL" sz="2800" dirty="0"/>
              <a:t>בחירת פיצ'רים מבוססת מבנה גרף קורלציות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he-IL" sz="1400" u="sng" dirty="0">
                <a:latin typeface="Arial" panose="020B0604020202020204" pitchFamily="34" charset="0"/>
                <a:cs typeface="Arial" panose="020B0604020202020204" pitchFamily="34" charset="0"/>
              </a:rPr>
              <a:t>מציגים:</a:t>
            </a:r>
          </a:p>
          <a:p>
            <a:pPr algn="r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אלעד כהן</a:t>
            </a:r>
          </a:p>
          <a:p>
            <a:pPr algn="r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אבי אלי</a:t>
            </a:r>
          </a:p>
          <a:p>
            <a:pPr algn="r"/>
            <a:r>
              <a:rPr lang="he-IL" sz="1400" u="sng" dirty="0">
                <a:latin typeface="Arial" panose="020B0604020202020204" pitchFamily="34" charset="0"/>
                <a:cs typeface="Arial" panose="020B0604020202020204" pitchFamily="34" charset="0"/>
              </a:rPr>
              <a:t>מנחים:</a:t>
            </a:r>
          </a:p>
          <a:p>
            <a:pPr algn="r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ד"ר רמי פוזיס</a:t>
            </a:r>
          </a:p>
          <a:p>
            <a:pPr algn="r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מר. אביעד אלישר</a:t>
            </a:r>
          </a:p>
          <a:p>
            <a:pPr algn="r"/>
            <a:r>
              <a:rPr lang="he-IL" sz="1400" u="sng" dirty="0">
                <a:latin typeface="Arial" panose="020B0604020202020204" pitchFamily="34" charset="0"/>
                <a:cs typeface="Arial" panose="020B0604020202020204" pitchFamily="34" charset="0"/>
              </a:rPr>
              <a:t>מנחה סמינר:</a:t>
            </a:r>
          </a:p>
          <a:p>
            <a:pPr algn="r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פרו"פ ברכה שפירא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E7B69-65A8-4CAA-891E-8829C4C28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487" y="973182"/>
            <a:ext cx="1284514" cy="6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5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he-IL" dirty="0"/>
              <a:t>הפתרון שלנו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pPr marL="457200" indent="-457200" rtl="1">
              <a:lnSpc>
                <a:spcPct val="90000"/>
              </a:lnSpc>
              <a:buFont typeface="+mj-lt"/>
              <a:buAutoNum type="arabicPeriod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ייצוג הדטה ע"י מטריצת הקורלציות בין הפיצ'רים, אשר מהווה גרף קורלציות שלם.</a:t>
            </a:r>
          </a:p>
          <a:p>
            <a:pPr marL="457200" indent="-457200" rtl="1">
              <a:lnSpc>
                <a:spcPct val="90000"/>
              </a:lnSpc>
              <a:buFont typeface="+mj-lt"/>
              <a:buAutoNum type="arabicPeriod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ייצוג תתי גרפים ע"י מטריצות קורלציה בהם קשת קיימת אם ורק אם היא בטווח שנקבע מראש.</a:t>
            </a:r>
          </a:p>
          <a:p>
            <a:pPr marL="457200" indent="-457200" rtl="1">
              <a:lnSpc>
                <a:spcPct val="90000"/>
              </a:lnSpc>
              <a:buFont typeface="+mj-lt"/>
              <a:buAutoNum type="arabicPeriod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חילוץ פיצ'רים מבניים על הגרפים.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אימון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 באמצעות תתי הגרפים.</a:t>
            </a:r>
          </a:p>
          <a:p>
            <a:pPr marL="457200" indent="-457200" rtl="1">
              <a:lnSpc>
                <a:spcPct val="90000"/>
              </a:lnSpc>
              <a:buFont typeface="+mj-lt"/>
              <a:buAutoNum type="arabicPeriod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אימון מודל רגרסיה על הפיצ'רים המבניים כ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 וביצועי המודל המאומן כ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rtl="1">
              <a:lnSpc>
                <a:spcPct val="90000"/>
              </a:lnSpc>
              <a:buFont typeface="+mj-lt"/>
              <a:buAutoNum type="arabicPeriod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הרצת אלגוריתם חיפוש על דטה חדש כדי לזהות את התת גרף (או קבוצת הפיצ'רים) עם הביצועים הכי טובים</a:t>
            </a:r>
          </a:p>
          <a:p>
            <a:pPr marL="0" indent="0" rtl="1">
              <a:lnSpc>
                <a:spcPct val="90000"/>
              </a:lnSpc>
              <a:buNone/>
            </a:pPr>
            <a:endParaRPr lang="he-IL" sz="1500" dirty="0"/>
          </a:p>
          <a:p>
            <a:pPr marL="0" indent="0" rtl="1">
              <a:lnSpc>
                <a:spcPct val="90000"/>
              </a:lnSpc>
              <a:buNone/>
            </a:pPr>
            <a:endParaRPr lang="he-IL" sz="1500" dirty="0"/>
          </a:p>
          <a:p>
            <a:pPr marL="0" indent="0" rtl="1">
              <a:lnSpc>
                <a:spcPct val="90000"/>
              </a:lnSpc>
              <a:buNone/>
            </a:pPr>
            <a:endParaRPr lang="en-US" sz="1500" dirty="0"/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A30FBB-27D4-43C7-94F2-1A7D3678C5BD}"/>
              </a:ext>
            </a:extLst>
          </p:cNvPr>
          <p:cNvGraphicFramePr>
            <a:graphicFrameLocks noGrp="1"/>
          </p:cNvGraphicFramePr>
          <p:nvPr/>
        </p:nvGraphicFramePr>
        <p:xfrm>
          <a:off x="6095999" y="1579911"/>
          <a:ext cx="5407017" cy="3370004"/>
        </p:xfrm>
        <a:graphic>
          <a:graphicData uri="http://schemas.openxmlformats.org/drawingml/2006/table">
            <a:tbl>
              <a:tblPr rtl="1" firstRow="1" bandRow="1"/>
              <a:tblGrid>
                <a:gridCol w="491547">
                  <a:extLst>
                    <a:ext uri="{9D8B030D-6E8A-4147-A177-3AD203B41FA5}">
                      <a16:colId xmlns:a16="http://schemas.microsoft.com/office/drawing/2014/main" val="3203571359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182686962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1122372123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3665491463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2622683539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129382388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446670607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1873894692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2699311249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150319342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3377288696"/>
                    </a:ext>
                  </a:extLst>
                </a:gridCol>
              </a:tblGrid>
              <a:tr h="306364">
                <a:tc>
                  <a:txBody>
                    <a:bodyPr/>
                    <a:lstStyle/>
                    <a:p>
                      <a:pPr algn="ctr" rtl="0" fontAlgn="b"/>
                      <a:endParaRPr lang="en-I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10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515524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556331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727980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317258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383214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160559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06675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495394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362942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360388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10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14687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0715286-891C-4E12-B0AE-D4F29145696B}"/>
              </a:ext>
            </a:extLst>
          </p:cNvPr>
          <p:cNvSpPr/>
          <p:nvPr/>
        </p:nvSpPr>
        <p:spPr>
          <a:xfrm>
            <a:off x="6612850" y="1056691"/>
            <a:ext cx="43733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מטריצת קורלציות בין פיצ'רים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3ADE2C-6E00-4566-A530-FCA47DF5F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18" y="1479132"/>
            <a:ext cx="5309460" cy="41910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67B7B5-CD32-410F-8C3B-AF54E9AC4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511" y="1473434"/>
            <a:ext cx="5292375" cy="41910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E1B059A-75B5-47AC-8AE0-634B3DBAB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850" y="1473434"/>
            <a:ext cx="4841036" cy="420239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4903A1-F441-4AA5-9BCD-147020A02573}"/>
              </a:ext>
            </a:extLst>
          </p:cNvPr>
          <p:cNvSpPr/>
          <p:nvPr/>
        </p:nvSpPr>
        <p:spPr>
          <a:xfrm>
            <a:off x="6161511" y="2991028"/>
            <a:ext cx="606758" cy="1059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CE69E-5810-4A33-B03A-0CFBE4F88AC4}"/>
              </a:ext>
            </a:extLst>
          </p:cNvPr>
          <p:cNvSpPr/>
          <p:nvPr/>
        </p:nvSpPr>
        <p:spPr>
          <a:xfrm>
            <a:off x="8204808" y="1062389"/>
            <a:ext cx="12057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תת-גרף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3C7044-AD1A-4433-98EF-950A5148F336}"/>
              </a:ext>
            </a:extLst>
          </p:cNvPr>
          <p:cNvSpPr/>
          <p:nvPr/>
        </p:nvSpPr>
        <p:spPr>
          <a:xfrm>
            <a:off x="6301098" y="1011833"/>
            <a:ext cx="5126476" cy="466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8D0BF70-72BA-46F5-82B2-71375309B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208" y="762762"/>
            <a:ext cx="1624219" cy="14099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E1A42-22B5-489B-A83D-CEC30BBD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E9560-CE73-433D-8EE6-A41A7BB09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3515" y="827076"/>
            <a:ext cx="1730041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C1306-AFC6-4E96-B188-9CB4433DB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6131" y="854946"/>
            <a:ext cx="1583366" cy="119536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43585C-07D6-4F13-9916-854A9CB1D05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226318" y="2172710"/>
            <a:ext cx="0" cy="570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F16439-BA43-43CE-8F75-F5A4ED6A2A3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37814" y="2050309"/>
            <a:ext cx="13593" cy="692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7DE791-122B-4A6B-A38D-D0A8FBEA45D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0521033" y="2122476"/>
            <a:ext cx="7503" cy="620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82FEF1A9-ED5F-4445-9A30-FB4360ED78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8715" y="2743200"/>
            <a:ext cx="4951242" cy="1906397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DAE239-6B8E-4767-BB7A-B428B31C44E6}"/>
              </a:ext>
            </a:extLst>
          </p:cNvPr>
          <p:cNvCxnSpPr>
            <a:cxnSpLocks/>
          </p:cNvCxnSpPr>
          <p:nvPr/>
        </p:nvCxnSpPr>
        <p:spPr>
          <a:xfrm>
            <a:off x="7226317" y="4434843"/>
            <a:ext cx="0" cy="32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2B89FA2-BECF-4DB3-B639-B97C5B2A552A}"/>
              </a:ext>
            </a:extLst>
          </p:cNvPr>
          <p:cNvCxnSpPr>
            <a:cxnSpLocks/>
          </p:cNvCxnSpPr>
          <p:nvPr/>
        </p:nvCxnSpPr>
        <p:spPr>
          <a:xfrm>
            <a:off x="8864336" y="4441770"/>
            <a:ext cx="0" cy="32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62A729-BFBC-455C-A4D1-99C985C0A64B}"/>
              </a:ext>
            </a:extLst>
          </p:cNvPr>
          <p:cNvCxnSpPr>
            <a:cxnSpLocks/>
          </p:cNvCxnSpPr>
          <p:nvPr/>
        </p:nvCxnSpPr>
        <p:spPr>
          <a:xfrm>
            <a:off x="10521033" y="4455623"/>
            <a:ext cx="0" cy="32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F5A3AC0-A980-4E96-8181-DC92937838EF}"/>
              </a:ext>
            </a:extLst>
          </p:cNvPr>
          <p:cNvSpPr txBox="1"/>
          <p:nvPr/>
        </p:nvSpPr>
        <p:spPr>
          <a:xfrm>
            <a:off x="6074964" y="5418232"/>
            <a:ext cx="548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Weighed F1</a:t>
            </a:r>
            <a:endParaRPr lang="en-IL" dirty="0"/>
          </a:p>
        </p:txBody>
      </p:sp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1785AAD2-3F86-4A1F-A778-351F7EEAE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60277"/>
              </p:ext>
            </p:extLst>
          </p:nvPr>
        </p:nvGraphicFramePr>
        <p:xfrm>
          <a:off x="6365654" y="4803220"/>
          <a:ext cx="4923120" cy="5854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41040">
                  <a:extLst>
                    <a:ext uri="{9D8B030D-6E8A-4147-A177-3AD203B41FA5}">
                      <a16:colId xmlns:a16="http://schemas.microsoft.com/office/drawing/2014/main" val="3193064020"/>
                    </a:ext>
                  </a:extLst>
                </a:gridCol>
                <a:gridCol w="1641040">
                  <a:extLst>
                    <a:ext uri="{9D8B030D-6E8A-4147-A177-3AD203B41FA5}">
                      <a16:colId xmlns:a16="http://schemas.microsoft.com/office/drawing/2014/main" val="887434456"/>
                    </a:ext>
                  </a:extLst>
                </a:gridCol>
                <a:gridCol w="1641040">
                  <a:extLst>
                    <a:ext uri="{9D8B030D-6E8A-4147-A177-3AD203B41FA5}">
                      <a16:colId xmlns:a16="http://schemas.microsoft.com/office/drawing/2014/main" val="1027149571"/>
                    </a:ext>
                  </a:extLst>
                </a:gridCol>
              </a:tblGrid>
              <a:tr h="585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0.9843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30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84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he-IL" dirty="0"/>
              <a:t>הפתרון שלנו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pPr marL="457200" indent="-457200" rtl="1">
              <a:lnSpc>
                <a:spcPct val="90000"/>
              </a:lnSpc>
              <a:buFont typeface="+mj-lt"/>
              <a:buAutoNum type="arabicPeriod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ייצוג הדטה ע"י מטריצת הקורלציות בין הפיצ'רים, אשר מהווה גרף קורלציות שלם.</a:t>
            </a:r>
          </a:p>
          <a:p>
            <a:pPr marL="457200" indent="-457200" rtl="1">
              <a:lnSpc>
                <a:spcPct val="90000"/>
              </a:lnSpc>
              <a:buFont typeface="+mj-lt"/>
              <a:buAutoNum type="arabicPeriod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ייצוג תתי גרפים ע"י מטריצות קורלציה בהם קשת קיימת אם ורק אם היא בטווח שנקבע מראש.</a:t>
            </a:r>
          </a:p>
          <a:p>
            <a:pPr marL="457200" indent="-457200" rtl="1">
              <a:lnSpc>
                <a:spcPct val="90000"/>
              </a:lnSpc>
              <a:buFont typeface="+mj-lt"/>
              <a:buAutoNum type="arabicPeriod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חילוץ פיצ'רים מבניים על הגרפים.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אימון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 באמצעות תתי הגרפים.</a:t>
            </a:r>
          </a:p>
          <a:p>
            <a:pPr marL="457200" indent="-457200" rtl="1">
              <a:lnSpc>
                <a:spcPct val="90000"/>
              </a:lnSpc>
              <a:buFont typeface="+mj-lt"/>
              <a:buAutoNum type="arabicPeriod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אימון מודל רגרסיה על הפיצ'רים המבניים כ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 וביצועי המודל המאומן כ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rtl="1">
              <a:lnSpc>
                <a:spcPct val="90000"/>
              </a:lnSpc>
              <a:buFont typeface="+mj-lt"/>
              <a:buAutoNum type="arabicPeriod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הרצת אלגוריתם חיפוש על דטה חדש כדי לזהות את התת גרף (או קבוצת הפיצ'רים) עם הביצועים הכי טובים</a:t>
            </a:r>
          </a:p>
          <a:p>
            <a:pPr marL="0" indent="0" rtl="1">
              <a:lnSpc>
                <a:spcPct val="90000"/>
              </a:lnSpc>
              <a:buNone/>
            </a:pPr>
            <a:endParaRPr lang="he-IL" sz="1500" dirty="0"/>
          </a:p>
          <a:p>
            <a:pPr marL="0" indent="0" rtl="1">
              <a:lnSpc>
                <a:spcPct val="90000"/>
              </a:lnSpc>
              <a:buNone/>
            </a:pPr>
            <a:endParaRPr lang="he-IL" sz="1500" dirty="0"/>
          </a:p>
          <a:p>
            <a:pPr marL="0" indent="0" rtl="1">
              <a:lnSpc>
                <a:spcPct val="90000"/>
              </a:lnSpc>
              <a:buNone/>
            </a:pPr>
            <a:endParaRPr lang="en-US" sz="1500" dirty="0"/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A30FBB-27D4-43C7-94F2-1A7D3678C5BD}"/>
              </a:ext>
            </a:extLst>
          </p:cNvPr>
          <p:cNvGraphicFramePr>
            <a:graphicFrameLocks noGrp="1"/>
          </p:cNvGraphicFramePr>
          <p:nvPr/>
        </p:nvGraphicFramePr>
        <p:xfrm>
          <a:off x="6095999" y="1579911"/>
          <a:ext cx="5407017" cy="3370004"/>
        </p:xfrm>
        <a:graphic>
          <a:graphicData uri="http://schemas.openxmlformats.org/drawingml/2006/table">
            <a:tbl>
              <a:tblPr rtl="1" firstRow="1" bandRow="1"/>
              <a:tblGrid>
                <a:gridCol w="491547">
                  <a:extLst>
                    <a:ext uri="{9D8B030D-6E8A-4147-A177-3AD203B41FA5}">
                      <a16:colId xmlns:a16="http://schemas.microsoft.com/office/drawing/2014/main" val="3203571359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182686962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1122372123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3665491463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2622683539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129382388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446670607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1873894692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2699311249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150319342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3377288696"/>
                    </a:ext>
                  </a:extLst>
                </a:gridCol>
              </a:tblGrid>
              <a:tr h="306364">
                <a:tc>
                  <a:txBody>
                    <a:bodyPr/>
                    <a:lstStyle/>
                    <a:p>
                      <a:pPr algn="ctr" rtl="0" fontAlgn="b"/>
                      <a:endParaRPr lang="en-I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10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515524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556331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727980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317258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383214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160559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06675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495394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362942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360388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10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14687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0715286-891C-4E12-B0AE-D4F29145696B}"/>
              </a:ext>
            </a:extLst>
          </p:cNvPr>
          <p:cNvSpPr/>
          <p:nvPr/>
        </p:nvSpPr>
        <p:spPr>
          <a:xfrm>
            <a:off x="6612850" y="1056691"/>
            <a:ext cx="43733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מטריצת קורלציות בין פיצ'רים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3ADE2C-6E00-4566-A530-FCA47DF5F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18" y="1479132"/>
            <a:ext cx="5309460" cy="41910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67B7B5-CD32-410F-8C3B-AF54E9AC4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511" y="1473434"/>
            <a:ext cx="5292375" cy="41910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E1B059A-75B5-47AC-8AE0-634B3DBAB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850" y="1473434"/>
            <a:ext cx="4841036" cy="420239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4903A1-F441-4AA5-9BCD-147020A02573}"/>
              </a:ext>
            </a:extLst>
          </p:cNvPr>
          <p:cNvSpPr/>
          <p:nvPr/>
        </p:nvSpPr>
        <p:spPr>
          <a:xfrm>
            <a:off x="6161511" y="2991028"/>
            <a:ext cx="606758" cy="1059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CE69E-5810-4A33-B03A-0CFBE4F88AC4}"/>
              </a:ext>
            </a:extLst>
          </p:cNvPr>
          <p:cNvSpPr/>
          <p:nvPr/>
        </p:nvSpPr>
        <p:spPr>
          <a:xfrm>
            <a:off x="8204808" y="1062389"/>
            <a:ext cx="12057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תת-גרף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3C7044-AD1A-4433-98EF-950A5148F336}"/>
              </a:ext>
            </a:extLst>
          </p:cNvPr>
          <p:cNvSpPr/>
          <p:nvPr/>
        </p:nvSpPr>
        <p:spPr>
          <a:xfrm>
            <a:off x="6301098" y="1011833"/>
            <a:ext cx="5126476" cy="466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8D0BF70-72BA-46F5-82B2-71375309B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208" y="762762"/>
            <a:ext cx="1624219" cy="1409948"/>
          </a:xfrm>
          <a:prstGeom prst="rect">
            <a:avLst/>
          </a:prstGeom>
        </p:spPr>
      </p:pic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4062CA17-545D-4606-815E-8F6548995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69682"/>
              </p:ext>
            </p:extLst>
          </p:nvPr>
        </p:nvGraphicFramePr>
        <p:xfrm>
          <a:off x="6329007" y="3123270"/>
          <a:ext cx="1709420" cy="237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710">
                  <a:extLst>
                    <a:ext uri="{9D8B030D-6E8A-4147-A177-3AD203B41FA5}">
                      <a16:colId xmlns:a16="http://schemas.microsoft.com/office/drawing/2014/main" val="3246290127"/>
                    </a:ext>
                  </a:extLst>
                </a:gridCol>
                <a:gridCol w="854710">
                  <a:extLst>
                    <a:ext uri="{9D8B030D-6E8A-4147-A177-3AD203B41FA5}">
                      <a16:colId xmlns:a16="http://schemas.microsoft.com/office/drawing/2014/main" val="116609522"/>
                    </a:ext>
                  </a:extLst>
                </a:gridCol>
              </a:tblGrid>
              <a:tr h="3718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avg weight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-0.31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9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avg CC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0.76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2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nodes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3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edges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64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94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E1A42-22B5-489B-A83D-CEC30BBD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31" name="Table 33">
            <a:extLst>
              <a:ext uri="{FF2B5EF4-FFF2-40B4-BE49-F238E27FC236}">
                <a16:creationId xmlns:a16="http://schemas.microsoft.com/office/drawing/2014/main" id="{2FB930C1-7E14-4992-BD14-73EA7324A78C}"/>
              </a:ext>
            </a:extLst>
          </p:cNvPr>
          <p:cNvGraphicFramePr>
            <a:graphicFrameLocks noGrp="1"/>
          </p:cNvGraphicFramePr>
          <p:nvPr/>
        </p:nvGraphicFramePr>
        <p:xfrm>
          <a:off x="8042296" y="3130310"/>
          <a:ext cx="1709420" cy="237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710">
                  <a:extLst>
                    <a:ext uri="{9D8B030D-6E8A-4147-A177-3AD203B41FA5}">
                      <a16:colId xmlns:a16="http://schemas.microsoft.com/office/drawing/2014/main" val="3246290127"/>
                    </a:ext>
                  </a:extLst>
                </a:gridCol>
                <a:gridCol w="854710">
                  <a:extLst>
                    <a:ext uri="{9D8B030D-6E8A-4147-A177-3AD203B41FA5}">
                      <a16:colId xmlns:a16="http://schemas.microsoft.com/office/drawing/2014/main" val="116609522"/>
                    </a:ext>
                  </a:extLst>
                </a:gridCol>
              </a:tblGrid>
              <a:tr h="3718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avg weight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-0.0275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9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avg CC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0.583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2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nodes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3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edges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64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944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5576EB0-41E6-4DF8-847A-A315D068E9A6}"/>
              </a:ext>
            </a:extLst>
          </p:cNvPr>
          <p:cNvGraphicFramePr>
            <a:graphicFrameLocks noGrp="1"/>
          </p:cNvGraphicFramePr>
          <p:nvPr/>
        </p:nvGraphicFramePr>
        <p:xfrm>
          <a:off x="9741862" y="3130310"/>
          <a:ext cx="1709420" cy="237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710">
                  <a:extLst>
                    <a:ext uri="{9D8B030D-6E8A-4147-A177-3AD203B41FA5}">
                      <a16:colId xmlns:a16="http://schemas.microsoft.com/office/drawing/2014/main" val="3246290127"/>
                    </a:ext>
                  </a:extLst>
                </a:gridCol>
                <a:gridCol w="854710">
                  <a:extLst>
                    <a:ext uri="{9D8B030D-6E8A-4147-A177-3AD203B41FA5}">
                      <a16:colId xmlns:a16="http://schemas.microsoft.com/office/drawing/2014/main" val="116609522"/>
                    </a:ext>
                  </a:extLst>
                </a:gridCol>
              </a:tblGrid>
              <a:tr h="3718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avg weight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-0.347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9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avg CC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2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nodes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3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edges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64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94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A0E9560-CE73-433D-8EE6-A41A7BB09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3515" y="827076"/>
            <a:ext cx="1730041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C1306-AFC6-4E96-B188-9CB4433DB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6131" y="854946"/>
            <a:ext cx="1583366" cy="1195363"/>
          </a:xfrm>
          <a:prstGeom prst="rect">
            <a:avLst/>
          </a:prstGeom>
        </p:spPr>
      </p:pic>
      <p:graphicFrame>
        <p:nvGraphicFramePr>
          <p:cNvPr id="32" name="Table 57">
            <a:extLst>
              <a:ext uri="{FF2B5EF4-FFF2-40B4-BE49-F238E27FC236}">
                <a16:creationId xmlns:a16="http://schemas.microsoft.com/office/drawing/2014/main" id="{DE2A1ADC-6B7E-477D-8018-4233FAE62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636123"/>
              </p:ext>
            </p:extLst>
          </p:nvPr>
        </p:nvGraphicFramePr>
        <p:xfrm>
          <a:off x="6340738" y="2752555"/>
          <a:ext cx="5086836" cy="35659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47806">
                  <a:extLst>
                    <a:ext uri="{9D8B030D-6E8A-4147-A177-3AD203B41FA5}">
                      <a16:colId xmlns:a16="http://schemas.microsoft.com/office/drawing/2014/main" val="90387814"/>
                    </a:ext>
                  </a:extLst>
                </a:gridCol>
                <a:gridCol w="847806">
                  <a:extLst>
                    <a:ext uri="{9D8B030D-6E8A-4147-A177-3AD203B41FA5}">
                      <a16:colId xmlns:a16="http://schemas.microsoft.com/office/drawing/2014/main" val="3193064020"/>
                    </a:ext>
                  </a:extLst>
                </a:gridCol>
                <a:gridCol w="847806">
                  <a:extLst>
                    <a:ext uri="{9D8B030D-6E8A-4147-A177-3AD203B41FA5}">
                      <a16:colId xmlns:a16="http://schemas.microsoft.com/office/drawing/2014/main" val="1879489007"/>
                    </a:ext>
                  </a:extLst>
                </a:gridCol>
                <a:gridCol w="847806">
                  <a:extLst>
                    <a:ext uri="{9D8B030D-6E8A-4147-A177-3AD203B41FA5}">
                      <a16:colId xmlns:a16="http://schemas.microsoft.com/office/drawing/2014/main" val="887434456"/>
                    </a:ext>
                  </a:extLst>
                </a:gridCol>
                <a:gridCol w="847806">
                  <a:extLst>
                    <a:ext uri="{9D8B030D-6E8A-4147-A177-3AD203B41FA5}">
                      <a16:colId xmlns:a16="http://schemas.microsoft.com/office/drawing/2014/main" val="2339623611"/>
                    </a:ext>
                  </a:extLst>
                </a:gridCol>
                <a:gridCol w="847806">
                  <a:extLst>
                    <a:ext uri="{9D8B030D-6E8A-4147-A177-3AD203B41FA5}">
                      <a16:colId xmlns:a16="http://schemas.microsoft.com/office/drawing/2014/main" val="1027149571"/>
                    </a:ext>
                  </a:extLst>
                </a:gridCol>
              </a:tblGrid>
              <a:tr h="3565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AWF1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0.9843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AWF1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0.794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AWF1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0.913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307507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CAA73-9F2A-4FB9-83BD-71B6EE694F94}"/>
              </a:ext>
            </a:extLst>
          </p:cNvPr>
          <p:cNvCxnSpPr/>
          <p:nvPr/>
        </p:nvCxnSpPr>
        <p:spPr>
          <a:xfrm>
            <a:off x="6301098" y="3123270"/>
            <a:ext cx="0" cy="237335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AF9456-5544-4E1F-84B2-ADFD66C91EA9}"/>
              </a:ext>
            </a:extLst>
          </p:cNvPr>
          <p:cNvCxnSpPr>
            <a:cxnSpLocks/>
          </p:cNvCxnSpPr>
          <p:nvPr/>
        </p:nvCxnSpPr>
        <p:spPr>
          <a:xfrm>
            <a:off x="6301098" y="2752555"/>
            <a:ext cx="0" cy="3216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87BD5EE-2A24-4DA0-83C0-824FD188322C}"/>
              </a:ext>
            </a:extLst>
          </p:cNvPr>
          <p:cNvSpPr/>
          <p:nvPr/>
        </p:nvSpPr>
        <p:spPr>
          <a:xfrm>
            <a:off x="5940544" y="4182949"/>
            <a:ext cx="5059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3E07EF-271A-4055-A5B5-E70B4FACD56E}"/>
              </a:ext>
            </a:extLst>
          </p:cNvPr>
          <p:cNvSpPr/>
          <p:nvPr/>
        </p:nvSpPr>
        <p:spPr>
          <a:xfrm>
            <a:off x="6008433" y="2688850"/>
            <a:ext cx="3802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4F572B-2A52-476D-9591-5D8E4816E993}"/>
              </a:ext>
            </a:extLst>
          </p:cNvPr>
          <p:cNvSpPr/>
          <p:nvPr/>
        </p:nvSpPr>
        <p:spPr>
          <a:xfrm>
            <a:off x="6236268" y="2256324"/>
            <a:ext cx="5215014" cy="3267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3B6441CF-DF8A-40EF-A11E-755877ACCC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81" y="2652577"/>
            <a:ext cx="1608460" cy="160846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F1E8888-B97F-4C3E-8A5A-4EC848460690}"/>
              </a:ext>
            </a:extLst>
          </p:cNvPr>
          <p:cNvSpPr/>
          <p:nvPr/>
        </p:nvSpPr>
        <p:spPr>
          <a:xfrm>
            <a:off x="6271217" y="3109914"/>
            <a:ext cx="46858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andom                  Forest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A511FF-031E-4EED-8145-F6A054FC4A92}"/>
              </a:ext>
            </a:extLst>
          </p:cNvPr>
          <p:cNvCxnSpPr/>
          <p:nvPr/>
        </p:nvCxnSpPr>
        <p:spPr>
          <a:xfrm>
            <a:off x="7412182" y="2306782"/>
            <a:ext cx="633949" cy="382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63607C-731D-4EFD-82AC-E50063AC81D0}"/>
              </a:ext>
            </a:extLst>
          </p:cNvPr>
          <p:cNvCxnSpPr>
            <a:cxnSpLocks/>
          </p:cNvCxnSpPr>
          <p:nvPr/>
        </p:nvCxnSpPr>
        <p:spPr>
          <a:xfrm flipH="1">
            <a:off x="8711604" y="2198805"/>
            <a:ext cx="2514" cy="451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DF4AD9-5B70-4EEA-808F-4160CA7ACAEF}"/>
              </a:ext>
            </a:extLst>
          </p:cNvPr>
          <p:cNvCxnSpPr>
            <a:cxnSpLocks/>
          </p:cNvCxnSpPr>
          <p:nvPr/>
        </p:nvCxnSpPr>
        <p:spPr>
          <a:xfrm flipH="1">
            <a:off x="9354584" y="2330044"/>
            <a:ext cx="640214" cy="377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3A3466-E731-4B00-AA1C-584157D5973E}"/>
              </a:ext>
            </a:extLst>
          </p:cNvPr>
          <p:cNvCxnSpPr>
            <a:cxnSpLocks/>
          </p:cNvCxnSpPr>
          <p:nvPr/>
        </p:nvCxnSpPr>
        <p:spPr>
          <a:xfrm flipH="1">
            <a:off x="8800065" y="4324742"/>
            <a:ext cx="2514" cy="451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Flowchart: Magnetic Disk 51">
            <a:extLst>
              <a:ext uri="{FF2B5EF4-FFF2-40B4-BE49-F238E27FC236}">
                <a16:creationId xmlns:a16="http://schemas.microsoft.com/office/drawing/2014/main" id="{927D4FB9-FACF-452D-B0A1-6103B65FD7EE}"/>
              </a:ext>
            </a:extLst>
          </p:cNvPr>
          <p:cNvSpPr/>
          <p:nvPr/>
        </p:nvSpPr>
        <p:spPr>
          <a:xfrm>
            <a:off x="8347543" y="4902472"/>
            <a:ext cx="924678" cy="5703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Regression model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389030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1" grpId="0" animBg="1"/>
      <p:bldP spid="42" grpId="0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224" y="346364"/>
            <a:ext cx="9570315" cy="1171280"/>
          </a:xfrm>
        </p:spPr>
        <p:txBody>
          <a:bodyPr>
            <a:normAutofit fontScale="90000"/>
          </a:bodyPr>
          <a:lstStyle/>
          <a:p>
            <a:r>
              <a:rPr lang="he-IL" dirty="0"/>
              <a:t>הפתרון שלנו- בחירת </a:t>
            </a:r>
            <a:r>
              <a:rPr lang="en-US" dirty="0"/>
              <a:t>Feature subset</a:t>
            </a:r>
            <a:r>
              <a:rPr lang="he-IL" dirty="0"/>
              <a:t> ע"י מיקסום ה </a:t>
            </a:r>
            <a:r>
              <a:rPr lang="en-US" dirty="0"/>
              <a:t>score</a:t>
            </a:r>
            <a:r>
              <a:rPr lang="he-IL" dirty="0"/>
              <a:t> שחוזה המודל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EB7C8F-74A2-4B03-A202-3C8FA83C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CB04EE-1990-475A-B58B-05DA520DD322}"/>
              </a:ext>
            </a:extLst>
          </p:cNvPr>
          <p:cNvSpPr/>
          <p:nvPr/>
        </p:nvSpPr>
        <p:spPr>
          <a:xfrm rot="16200000">
            <a:off x="6241728" y="1737964"/>
            <a:ext cx="1285308" cy="3382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909F09-8E05-45D8-B867-CD83C08B8B32}"/>
              </a:ext>
            </a:extLst>
          </p:cNvPr>
          <p:cNvSpPr/>
          <p:nvPr/>
        </p:nvSpPr>
        <p:spPr>
          <a:xfrm>
            <a:off x="5308781" y="3069445"/>
            <a:ext cx="1398850" cy="7009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</a:t>
            </a:r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92ED-DC3A-4DBE-A8EE-EBD5C89C07D1}"/>
              </a:ext>
            </a:extLst>
          </p:cNvPr>
          <p:cNvSpPr/>
          <p:nvPr/>
        </p:nvSpPr>
        <p:spPr>
          <a:xfrm>
            <a:off x="7013066" y="3069444"/>
            <a:ext cx="1398850" cy="7009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Simulated annealing</a:t>
            </a:r>
            <a:endParaRPr lang="en-IL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B8827A14-2DED-4477-BD58-310B7C25C609}"/>
              </a:ext>
            </a:extLst>
          </p:cNvPr>
          <p:cNvSpPr/>
          <p:nvPr/>
        </p:nvSpPr>
        <p:spPr>
          <a:xfrm>
            <a:off x="7189686" y="4822552"/>
            <a:ext cx="1047623" cy="937849"/>
          </a:xfrm>
          <a:prstGeom prst="flowChartMagneticDisk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Regression model</a:t>
            </a:r>
            <a:endParaRPr lang="en-IL" sz="1200" dirty="0"/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62CB8F16-AA6E-4557-9661-943E4852156F}"/>
              </a:ext>
            </a:extLst>
          </p:cNvPr>
          <p:cNvSpPr/>
          <p:nvPr/>
        </p:nvSpPr>
        <p:spPr>
          <a:xfrm>
            <a:off x="3409964" y="3111079"/>
            <a:ext cx="1071846" cy="635841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  <a:endParaRPr lang="en-IL" dirty="0"/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EA90948F-657B-4A4B-A2D6-8750E1CF8FB3}"/>
              </a:ext>
            </a:extLst>
          </p:cNvPr>
          <p:cNvSpPr/>
          <p:nvPr/>
        </p:nvSpPr>
        <p:spPr>
          <a:xfrm>
            <a:off x="9169877" y="3111078"/>
            <a:ext cx="1071846" cy="635841"/>
          </a:xfrm>
          <a:prstGeom prst="foldedCorner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subset</a:t>
            </a:r>
            <a:endParaRPr lang="en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6DD689-F607-45F4-B5BA-D94555ADCD35}"/>
              </a:ext>
            </a:extLst>
          </p:cNvPr>
          <p:cNvCxnSpPr>
            <a:cxnSpLocks/>
            <a:stCxn id="11" idx="3"/>
            <a:endCxn id="6" idx="0"/>
          </p:cNvCxnSpPr>
          <p:nvPr/>
        </p:nvCxnSpPr>
        <p:spPr>
          <a:xfrm>
            <a:off x="4481810" y="3429000"/>
            <a:ext cx="7115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6AEA9E-8609-4AF7-80F1-80855D0696B8}"/>
              </a:ext>
            </a:extLst>
          </p:cNvPr>
          <p:cNvCxnSpPr>
            <a:cxnSpLocks/>
            <a:stCxn id="6" idx="2"/>
            <a:endCxn id="12" idx="1"/>
          </p:cNvCxnSpPr>
          <p:nvPr/>
        </p:nvCxnSpPr>
        <p:spPr>
          <a:xfrm flipV="1">
            <a:off x="8575418" y="3428999"/>
            <a:ext cx="59445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B8F265-2087-4BEB-B77C-92916CE884FC}"/>
              </a:ext>
            </a:extLst>
          </p:cNvPr>
          <p:cNvCxnSpPr>
            <a:cxnSpLocks/>
            <a:stCxn id="10" idx="1"/>
            <a:endCxn id="9" idx="2"/>
          </p:cNvCxnSpPr>
          <p:nvPr/>
        </p:nvCxnSpPr>
        <p:spPr>
          <a:xfrm flipH="1" flipV="1">
            <a:off x="7712491" y="3770383"/>
            <a:ext cx="1007" cy="1052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9E7B12-1987-4CA7-9BD1-46B8399A334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6707631" y="3419914"/>
            <a:ext cx="30543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1812E46-3496-41DD-AC5F-BD5A2B0B7F01}"/>
              </a:ext>
            </a:extLst>
          </p:cNvPr>
          <p:cNvSpPr txBox="1"/>
          <p:nvPr/>
        </p:nvSpPr>
        <p:spPr>
          <a:xfrm>
            <a:off x="2982759" y="5035408"/>
            <a:ext cx="414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האלגוריתם מנסה למקסם את פונקציית ה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של המודל המאומן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3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92AF-82FB-4B85-A6CE-607CD53D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054" y="385659"/>
            <a:ext cx="6640079" cy="858982"/>
          </a:xfrm>
        </p:spPr>
        <p:txBody>
          <a:bodyPr/>
          <a:lstStyle/>
          <a:p>
            <a:r>
              <a:rPr lang="en-US" dirty="0"/>
              <a:t>Simulated Annealing Demo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F0F6D-54F8-4739-AE60-B763BFF2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FC7636D-0532-4637-940D-741260E97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02" y="2143857"/>
            <a:ext cx="9788537" cy="3151909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04F3BF93-7E80-4CFF-995A-D764E1B33C86}"/>
              </a:ext>
            </a:extLst>
          </p:cNvPr>
          <p:cNvSpPr/>
          <p:nvPr/>
        </p:nvSpPr>
        <p:spPr>
          <a:xfrm>
            <a:off x="11406042" y="2097903"/>
            <a:ext cx="423733" cy="31328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FAA04C-AB3C-48A0-8C80-A5C2109EF041}"/>
              </a:ext>
            </a:extLst>
          </p:cNvPr>
          <p:cNvSpPr/>
          <p:nvPr/>
        </p:nvSpPr>
        <p:spPr>
          <a:xfrm>
            <a:off x="10924248" y="1451572"/>
            <a:ext cx="12715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84200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456" y="74912"/>
            <a:ext cx="3465576" cy="923226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ניסויים ומסקנות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685418"/>
              </p:ext>
            </p:extLst>
          </p:nvPr>
        </p:nvGraphicFramePr>
        <p:xfrm>
          <a:off x="3829656" y="1459611"/>
          <a:ext cx="4771972" cy="2456499"/>
        </p:xfrm>
        <a:graphic>
          <a:graphicData uri="http://schemas.openxmlformats.org/drawingml/2006/table">
            <a:tbl>
              <a:tblPr/>
              <a:tblGrid>
                <a:gridCol w="914017">
                  <a:extLst>
                    <a:ext uri="{9D8B030D-6E8A-4147-A177-3AD203B41FA5}">
                      <a16:colId xmlns:a16="http://schemas.microsoft.com/office/drawing/2014/main" val="1322807706"/>
                    </a:ext>
                  </a:extLst>
                </a:gridCol>
                <a:gridCol w="1380591">
                  <a:extLst>
                    <a:ext uri="{9D8B030D-6E8A-4147-A177-3AD203B41FA5}">
                      <a16:colId xmlns:a16="http://schemas.microsoft.com/office/drawing/2014/main" val="2752841762"/>
                    </a:ext>
                  </a:extLst>
                </a:gridCol>
                <a:gridCol w="1441745">
                  <a:extLst>
                    <a:ext uri="{9D8B030D-6E8A-4147-A177-3AD203B41FA5}">
                      <a16:colId xmlns:a16="http://schemas.microsoft.com/office/drawing/2014/main" val="489901526"/>
                    </a:ext>
                  </a:extLst>
                </a:gridCol>
                <a:gridCol w="1035619">
                  <a:extLst>
                    <a:ext uri="{9D8B030D-6E8A-4147-A177-3AD203B41FA5}">
                      <a16:colId xmlns:a16="http://schemas.microsoft.com/office/drawing/2014/main" val="29840918"/>
                    </a:ext>
                  </a:extLst>
                </a:gridCol>
              </a:tblGrid>
              <a:tr h="419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Features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Instances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classes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57921"/>
                  </a:ext>
                </a:extLst>
              </a:tr>
              <a:tr h="399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522706"/>
                  </a:ext>
                </a:extLst>
              </a:tr>
              <a:tr h="399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839382"/>
                  </a:ext>
                </a:extLst>
              </a:tr>
              <a:tr h="399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45772"/>
                  </a:ext>
                </a:extLst>
              </a:tr>
              <a:tr h="419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182588"/>
                  </a:ext>
                </a:extLst>
              </a:tr>
              <a:tr h="419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0795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5B581C-FB94-4494-B1BF-5345BD9D5947}"/>
              </a:ext>
            </a:extLst>
          </p:cNvPr>
          <p:cNvSpPr txBox="1"/>
          <p:nvPr/>
        </p:nvSpPr>
        <p:spPr>
          <a:xfrm>
            <a:off x="3435409" y="4178893"/>
            <a:ext cx="516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את הדטה סטים בחרנו לפי הקריטריונים הבאים: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שימוש תדיר במחקרים אחרים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מגוון רחב של יחסים בין כמות הפיצ'רים לאינסטנסים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ערכים נומריים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47211-5060-4221-81C8-82F391199D96}"/>
              </a:ext>
            </a:extLst>
          </p:cNvPr>
          <p:cNvSpPr txBox="1"/>
          <p:nvPr/>
        </p:nvSpPr>
        <p:spPr>
          <a:xfrm>
            <a:off x="9366191" y="767305"/>
            <a:ext cx="2409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/>
              <a:t> Test Datasets</a:t>
            </a:r>
            <a:endParaRPr lang="en-IL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73ECE-177D-47CC-84D5-C57D6D32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1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456" y="74912"/>
            <a:ext cx="3465576" cy="923226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ניסויים ומסקנות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47211-5060-4221-81C8-82F391199D96}"/>
              </a:ext>
            </a:extLst>
          </p:cNvPr>
          <p:cNvSpPr txBox="1"/>
          <p:nvPr/>
        </p:nvSpPr>
        <p:spPr>
          <a:xfrm>
            <a:off x="9366191" y="767305"/>
            <a:ext cx="2409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תכנון הניסוי</a:t>
            </a:r>
            <a:endParaRPr lang="en-IL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46440E-DF18-474D-B648-53577DF27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10057"/>
            <a:ext cx="10018713" cy="43811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על כל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הפעלנו כמה אלגוריתמי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Unsupervised Feature Selection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לכל קבוצת פיצ'רים שקיבלנו מאלגוריתם שהפעלנו, אימנו מודל בשימוש אותם פיצ'רים.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מדדנו את זמן הריצה של האלגוריתמים ואת מדד ה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weighted F1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של המודל המאומן עם הפיצ'רים שהתקבלו מאותו אלגוריתם.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ביצענו את אותו תהליך בשימוש האלגוריתם שלנו ושמרנו את התוצאות.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24584-782B-41C0-9676-39E041D0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5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456" y="74912"/>
            <a:ext cx="3465576" cy="923226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ניסויים ומסקנות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47211-5060-4221-81C8-82F391199D96}"/>
              </a:ext>
            </a:extLst>
          </p:cNvPr>
          <p:cNvSpPr txBox="1"/>
          <p:nvPr/>
        </p:nvSpPr>
        <p:spPr>
          <a:xfrm>
            <a:off x="9366191" y="767305"/>
            <a:ext cx="2409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תוצאות הניסויים</a:t>
            </a:r>
            <a:endParaRPr lang="en-IL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A359C3-8559-4C18-BECE-D807B644E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06336"/>
              </p:ext>
            </p:extLst>
          </p:nvPr>
        </p:nvGraphicFramePr>
        <p:xfrm>
          <a:off x="2563736" y="3714176"/>
          <a:ext cx="5367551" cy="1140084"/>
        </p:xfrm>
        <a:graphic>
          <a:graphicData uri="http://schemas.openxmlformats.org/drawingml/2006/table">
            <a:tbl>
              <a:tblPr rtl="1" firstRow="1" firstCol="1" bandRow="1">
                <a:tableStyleId>{5202B0CA-FC54-4496-8BCA-5EF66A818D29}</a:tableStyleId>
              </a:tblPr>
              <a:tblGrid>
                <a:gridCol w="1555458">
                  <a:extLst>
                    <a:ext uri="{9D8B030D-6E8A-4147-A177-3AD203B41FA5}">
                      <a16:colId xmlns:a16="http://schemas.microsoft.com/office/drawing/2014/main" val="2914068423"/>
                    </a:ext>
                  </a:extLst>
                </a:gridCol>
                <a:gridCol w="1709596">
                  <a:extLst>
                    <a:ext uri="{9D8B030D-6E8A-4147-A177-3AD203B41FA5}">
                      <a16:colId xmlns:a16="http://schemas.microsoft.com/office/drawing/2014/main" val="1616772431"/>
                    </a:ext>
                  </a:extLst>
                </a:gridCol>
                <a:gridCol w="2102497">
                  <a:extLst>
                    <a:ext uri="{9D8B030D-6E8A-4147-A177-3AD203B41FA5}">
                      <a16:colId xmlns:a16="http://schemas.microsoft.com/office/drawing/2014/main" val="227726013"/>
                    </a:ext>
                  </a:extLst>
                </a:gridCol>
              </a:tblGrid>
              <a:tr h="190014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IL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</a:t>
                      </a:r>
                      <a:endParaRPr lang="en-IL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average_weighted_F1 </a:t>
                      </a:r>
                      <a:endParaRPr lang="en-IL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91958542"/>
                  </a:ext>
                </a:extLst>
              </a:tr>
              <a:tr h="19001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</a:t>
                      </a:r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0.736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0.851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9693"/>
                  </a:ext>
                </a:extLst>
              </a:tr>
              <a:tr h="190014"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Laplacian Score</a:t>
                      </a:r>
                      <a:endParaRPr lang="en-IL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0.251251543</a:t>
                      </a:r>
                      <a:endParaRPr lang="en-IL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0.833603197</a:t>
                      </a:r>
                      <a:endParaRPr lang="en-IL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25590663"/>
                  </a:ext>
                </a:extLst>
              </a:tr>
              <a:tr h="190014"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UDFS</a:t>
                      </a:r>
                      <a:endParaRPr lang="en-IL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4.612498731</a:t>
                      </a:r>
                      <a:endParaRPr lang="en-IL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0.825</a:t>
                      </a:r>
                      <a:endParaRPr lang="en-IL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83464757"/>
                  </a:ext>
                </a:extLst>
              </a:tr>
              <a:tr h="190014"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CGSFS</a:t>
                      </a:r>
                      <a:endParaRPr lang="en-IL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117.3239105</a:t>
                      </a:r>
                      <a:endParaRPr lang="en-IL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0.804761905</a:t>
                      </a:r>
                      <a:endParaRPr lang="en-IL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9884130"/>
                  </a:ext>
                </a:extLst>
              </a:tr>
              <a:tr h="190014"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MRMR</a:t>
                      </a:r>
                      <a:endParaRPr lang="en-IL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106.4039578</a:t>
                      </a:r>
                      <a:endParaRPr lang="en-IL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0.748748016</a:t>
                      </a:r>
                      <a:endParaRPr lang="en-IL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05132862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FA43200-1EA3-484F-BEB0-CE0B6EEB3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997501"/>
              </p:ext>
            </p:extLst>
          </p:nvPr>
        </p:nvGraphicFramePr>
        <p:xfrm>
          <a:off x="8310532" y="1367470"/>
          <a:ext cx="3465576" cy="3779496"/>
        </p:xfrm>
        <a:graphic>
          <a:graphicData uri="http://schemas.openxmlformats.org/drawingml/2006/table">
            <a:tbl>
              <a:tblPr/>
              <a:tblGrid>
                <a:gridCol w="545423">
                  <a:extLst>
                    <a:ext uri="{9D8B030D-6E8A-4147-A177-3AD203B41FA5}">
                      <a16:colId xmlns:a16="http://schemas.microsoft.com/office/drawing/2014/main" val="1322807706"/>
                    </a:ext>
                  </a:extLst>
                </a:gridCol>
                <a:gridCol w="823843">
                  <a:extLst>
                    <a:ext uri="{9D8B030D-6E8A-4147-A177-3AD203B41FA5}">
                      <a16:colId xmlns:a16="http://schemas.microsoft.com/office/drawing/2014/main" val="2752841762"/>
                    </a:ext>
                  </a:extLst>
                </a:gridCol>
                <a:gridCol w="860336">
                  <a:extLst>
                    <a:ext uri="{9D8B030D-6E8A-4147-A177-3AD203B41FA5}">
                      <a16:colId xmlns:a16="http://schemas.microsoft.com/office/drawing/2014/main" val="489901526"/>
                    </a:ext>
                  </a:extLst>
                </a:gridCol>
                <a:gridCol w="617987">
                  <a:extLst>
                    <a:ext uri="{9D8B030D-6E8A-4147-A177-3AD203B41FA5}">
                      <a16:colId xmlns:a16="http://schemas.microsoft.com/office/drawing/2014/main" val="29840918"/>
                    </a:ext>
                  </a:extLst>
                </a:gridCol>
                <a:gridCol w="617987">
                  <a:extLst>
                    <a:ext uri="{9D8B030D-6E8A-4147-A177-3AD203B41FA5}">
                      <a16:colId xmlns:a16="http://schemas.microsoft.com/office/drawing/2014/main" val="4224237081"/>
                    </a:ext>
                  </a:extLst>
                </a:gridCol>
              </a:tblGrid>
              <a:tr h="645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Features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Instances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classes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57921"/>
                  </a:ext>
                </a:extLst>
              </a:tr>
              <a:tr h="614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522706"/>
                  </a:ext>
                </a:extLst>
              </a:tr>
              <a:tr h="614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839382"/>
                  </a:ext>
                </a:extLst>
              </a:tr>
              <a:tr h="614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45772"/>
                  </a:ext>
                </a:extLst>
              </a:tr>
              <a:tr h="645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182588"/>
                  </a:ext>
                </a:extLst>
              </a:tr>
              <a:tr h="645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07955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262344F-028E-4FA8-8FA6-26B9356E2F43}"/>
              </a:ext>
            </a:extLst>
          </p:cNvPr>
          <p:cNvSpPr/>
          <p:nvPr/>
        </p:nvSpPr>
        <p:spPr>
          <a:xfrm>
            <a:off x="4606054" y="3344844"/>
            <a:ext cx="108715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3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038A3C-B6E7-4FF2-85A6-5631A3BC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48574"/>
              </p:ext>
            </p:extLst>
          </p:nvPr>
        </p:nvGraphicFramePr>
        <p:xfrm>
          <a:off x="2563738" y="510302"/>
          <a:ext cx="5367549" cy="1140084"/>
        </p:xfrm>
        <a:graphic>
          <a:graphicData uri="http://schemas.openxmlformats.org/drawingml/2006/table">
            <a:tbl>
              <a:tblPr rtl="1" firstRow="1" firstCol="1" bandRow="1">
                <a:tableStyleId>{5202B0CA-FC54-4496-8BCA-5EF66A818D29}</a:tableStyleId>
              </a:tblPr>
              <a:tblGrid>
                <a:gridCol w="1602834">
                  <a:extLst>
                    <a:ext uri="{9D8B030D-6E8A-4147-A177-3AD203B41FA5}">
                      <a16:colId xmlns:a16="http://schemas.microsoft.com/office/drawing/2014/main" val="3649105228"/>
                    </a:ext>
                  </a:extLst>
                </a:gridCol>
                <a:gridCol w="1703443">
                  <a:extLst>
                    <a:ext uri="{9D8B030D-6E8A-4147-A177-3AD203B41FA5}">
                      <a16:colId xmlns:a16="http://schemas.microsoft.com/office/drawing/2014/main" val="3168479376"/>
                    </a:ext>
                  </a:extLst>
                </a:gridCol>
                <a:gridCol w="2061272">
                  <a:extLst>
                    <a:ext uri="{9D8B030D-6E8A-4147-A177-3AD203B41FA5}">
                      <a16:colId xmlns:a16="http://schemas.microsoft.com/office/drawing/2014/main" val="2535690274"/>
                    </a:ext>
                  </a:extLst>
                </a:gridCol>
              </a:tblGrid>
              <a:tr h="190014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average_weighted_F1 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46279677"/>
                  </a:ext>
                </a:extLst>
              </a:tr>
              <a:tr h="190014"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CGSFS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328.2229729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0.47439431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79906227"/>
                  </a:ext>
                </a:extLst>
              </a:tr>
              <a:tr h="190014"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UDFS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16001.79895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0.464203641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83377247"/>
                  </a:ext>
                </a:extLst>
              </a:tr>
              <a:tr h="190014"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Laplacian Score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33.40503542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0.451377908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5060988"/>
                  </a:ext>
                </a:extLst>
              </a:tr>
              <a:tr h="19001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</a:t>
                      </a:r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481.2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0.451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8364337"/>
                  </a:ext>
                </a:extLst>
              </a:tr>
              <a:tr h="190014"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MRMR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8089.399889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0.433059076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2090402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558B1ED-0532-480E-91F9-C4264B3B14E7}"/>
              </a:ext>
            </a:extLst>
          </p:cNvPr>
          <p:cNvSpPr/>
          <p:nvPr/>
        </p:nvSpPr>
        <p:spPr>
          <a:xfrm>
            <a:off x="4549290" y="0"/>
            <a:ext cx="108715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ACB5093-96D3-4BEB-977E-43DF44489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704"/>
              </p:ext>
            </p:extLst>
          </p:nvPr>
        </p:nvGraphicFramePr>
        <p:xfrm>
          <a:off x="2563737" y="2166297"/>
          <a:ext cx="5367550" cy="1140084"/>
        </p:xfrm>
        <a:graphic>
          <a:graphicData uri="http://schemas.openxmlformats.org/drawingml/2006/table">
            <a:tbl>
              <a:tblPr rtl="1" firstRow="1" firstCol="1" bandRow="1">
                <a:tableStyleId>{5202B0CA-FC54-4496-8BCA-5EF66A818D29}</a:tableStyleId>
              </a:tblPr>
              <a:tblGrid>
                <a:gridCol w="1602859">
                  <a:extLst>
                    <a:ext uri="{9D8B030D-6E8A-4147-A177-3AD203B41FA5}">
                      <a16:colId xmlns:a16="http://schemas.microsoft.com/office/drawing/2014/main" val="2558220177"/>
                    </a:ext>
                  </a:extLst>
                </a:gridCol>
                <a:gridCol w="1679516">
                  <a:extLst>
                    <a:ext uri="{9D8B030D-6E8A-4147-A177-3AD203B41FA5}">
                      <a16:colId xmlns:a16="http://schemas.microsoft.com/office/drawing/2014/main" val="1242058732"/>
                    </a:ext>
                  </a:extLst>
                </a:gridCol>
                <a:gridCol w="2085175">
                  <a:extLst>
                    <a:ext uri="{9D8B030D-6E8A-4147-A177-3AD203B41FA5}">
                      <a16:colId xmlns:a16="http://schemas.microsoft.com/office/drawing/2014/main" val="2930637919"/>
                    </a:ext>
                  </a:extLst>
                </a:gridCol>
              </a:tblGrid>
              <a:tr h="190014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average_weighted_F1 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30109528"/>
                  </a:ext>
                </a:extLst>
              </a:tr>
              <a:tr h="190014"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CGSFS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475.4550235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0.785664397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3159138"/>
                  </a:ext>
                </a:extLst>
              </a:tr>
              <a:tr h="190014"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UDFS</a:t>
                      </a:r>
                      <a:endParaRPr lang="en-IL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2587.102732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0.534359285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79347394"/>
                  </a:ext>
                </a:extLst>
              </a:tr>
              <a:tr h="190014"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Laplacian Score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8.659230045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0.499897094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42801754"/>
                  </a:ext>
                </a:extLst>
              </a:tr>
              <a:tr h="19001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</a:t>
                      </a:r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588.9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0.389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5601574"/>
                  </a:ext>
                </a:extLst>
              </a:tr>
              <a:tr h="190014"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MRMR</a:t>
                      </a:r>
                      <a:endParaRPr lang="en-IL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306.2219198</a:t>
                      </a:r>
                      <a:endParaRPr lang="en-IL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0.245008367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9111952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7451A60-F2E8-48DC-A71F-99DCD4678A1D}"/>
              </a:ext>
            </a:extLst>
          </p:cNvPr>
          <p:cNvSpPr/>
          <p:nvPr/>
        </p:nvSpPr>
        <p:spPr>
          <a:xfrm>
            <a:off x="4591626" y="1788590"/>
            <a:ext cx="11015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2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214E9B4-C70C-42E9-BEAC-54FF64EB8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51484"/>
              </p:ext>
            </p:extLst>
          </p:nvPr>
        </p:nvGraphicFramePr>
        <p:xfrm>
          <a:off x="325660" y="5466554"/>
          <a:ext cx="5367551" cy="1143330"/>
        </p:xfrm>
        <a:graphic>
          <a:graphicData uri="http://schemas.openxmlformats.org/drawingml/2006/table">
            <a:tbl>
              <a:tblPr rtl="1" firstRow="1" firstCol="1" bandRow="1">
                <a:tableStyleId>{5202B0CA-FC54-4496-8BCA-5EF66A818D29}</a:tableStyleId>
              </a:tblPr>
              <a:tblGrid>
                <a:gridCol w="1555543">
                  <a:extLst>
                    <a:ext uri="{9D8B030D-6E8A-4147-A177-3AD203B41FA5}">
                      <a16:colId xmlns:a16="http://schemas.microsoft.com/office/drawing/2014/main" val="3175090145"/>
                    </a:ext>
                  </a:extLst>
                </a:gridCol>
                <a:gridCol w="1743923">
                  <a:extLst>
                    <a:ext uri="{9D8B030D-6E8A-4147-A177-3AD203B41FA5}">
                      <a16:colId xmlns:a16="http://schemas.microsoft.com/office/drawing/2014/main" val="2534508008"/>
                    </a:ext>
                  </a:extLst>
                </a:gridCol>
                <a:gridCol w="2068085">
                  <a:extLst>
                    <a:ext uri="{9D8B030D-6E8A-4147-A177-3AD203B41FA5}">
                      <a16:colId xmlns:a16="http://schemas.microsoft.com/office/drawing/2014/main" val="306157190"/>
                    </a:ext>
                  </a:extLst>
                </a:gridCol>
              </a:tblGrid>
              <a:tr h="17704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</a:t>
                      </a:r>
                      <a:endParaRPr lang="en-IL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average_weighted_F1 </a:t>
                      </a:r>
                      <a:endParaRPr lang="en-IL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62178908"/>
                  </a:ext>
                </a:extLst>
              </a:tr>
              <a:tr h="193258"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CGSFS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234.5342163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0.951028122</a:t>
                      </a:r>
                      <a:endParaRPr lang="en-IL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03684083"/>
                  </a:ext>
                </a:extLst>
              </a:tr>
              <a:tr h="193258"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UDFS</a:t>
                      </a:r>
                      <a:endParaRPr lang="en-IL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3686.899631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0.893862632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51617034"/>
                  </a:ext>
                </a:extLst>
              </a:tr>
              <a:tr h="193258"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Laplacian Score</a:t>
                      </a:r>
                      <a:endParaRPr lang="en-IL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9.628932873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0.885629163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35020306"/>
                  </a:ext>
                </a:extLst>
              </a:tr>
              <a:tr h="193258"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MRMR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218.6737341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0.836192246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9661109"/>
                  </a:ext>
                </a:extLst>
              </a:tr>
              <a:tr h="19325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</a:t>
                      </a:r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745.5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0.604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397243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98E0168-EF36-4E92-A8BD-835E32A9CA4E}"/>
              </a:ext>
            </a:extLst>
          </p:cNvPr>
          <p:cNvSpPr/>
          <p:nvPr/>
        </p:nvSpPr>
        <p:spPr>
          <a:xfrm>
            <a:off x="2458642" y="5097221"/>
            <a:ext cx="11015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4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7A5C63B-6051-42A9-825A-555506A9E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13597"/>
              </p:ext>
            </p:extLst>
          </p:nvPr>
        </p:nvGraphicFramePr>
        <p:xfrm>
          <a:off x="6096000" y="5615660"/>
          <a:ext cx="5397118" cy="1140084"/>
        </p:xfrm>
        <a:graphic>
          <a:graphicData uri="http://schemas.openxmlformats.org/drawingml/2006/table">
            <a:tbl>
              <a:tblPr rtl="1" firstRow="1" firstCol="1" bandRow="1">
                <a:tableStyleId>{5202B0CA-FC54-4496-8BCA-5EF66A818D29}</a:tableStyleId>
              </a:tblPr>
              <a:tblGrid>
                <a:gridCol w="1596391">
                  <a:extLst>
                    <a:ext uri="{9D8B030D-6E8A-4147-A177-3AD203B41FA5}">
                      <a16:colId xmlns:a16="http://schemas.microsoft.com/office/drawing/2014/main" val="864468911"/>
                    </a:ext>
                  </a:extLst>
                </a:gridCol>
                <a:gridCol w="1702408">
                  <a:extLst>
                    <a:ext uri="{9D8B030D-6E8A-4147-A177-3AD203B41FA5}">
                      <a16:colId xmlns:a16="http://schemas.microsoft.com/office/drawing/2014/main" val="1579450051"/>
                    </a:ext>
                  </a:extLst>
                </a:gridCol>
                <a:gridCol w="2098319">
                  <a:extLst>
                    <a:ext uri="{9D8B030D-6E8A-4147-A177-3AD203B41FA5}">
                      <a16:colId xmlns:a16="http://schemas.microsoft.com/office/drawing/2014/main" val="1787277221"/>
                    </a:ext>
                  </a:extLst>
                </a:gridCol>
              </a:tblGrid>
              <a:tr h="190014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 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 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average_weighted_F1  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87799916"/>
                  </a:ext>
                </a:extLst>
              </a:tr>
              <a:tr h="190014"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CGSFS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4758.840998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0.993178947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72313344"/>
                  </a:ext>
                </a:extLst>
              </a:tr>
              <a:tr h="19001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</a:t>
                      </a:r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95618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0.98973</a:t>
                      </a:r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1155003"/>
                  </a:ext>
                </a:extLst>
              </a:tr>
              <a:tr h="190014"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Laplacian Score</a:t>
                      </a:r>
                      <a:endParaRPr lang="en-IL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336.9044618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0.988875704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91432488"/>
                  </a:ext>
                </a:extLst>
              </a:tr>
              <a:tr h="190014"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MRMR</a:t>
                      </a:r>
                      <a:endParaRPr lang="en-IL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167006.0264</a:t>
                      </a:r>
                      <a:endParaRPr lang="en-IL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0.987973028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2121148"/>
                  </a:ext>
                </a:extLst>
              </a:tr>
              <a:tr h="190014"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UDFS</a:t>
                      </a:r>
                      <a:endParaRPr lang="en-IL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268295.347</a:t>
                      </a:r>
                      <a:endParaRPr lang="en-IL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L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0.98784239</a:t>
                      </a:r>
                      <a:endParaRPr lang="en-IL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6313093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64302CED-2419-4820-AF2F-E1FA605B3EEE}"/>
              </a:ext>
            </a:extLst>
          </p:cNvPr>
          <p:cNvSpPr/>
          <p:nvPr/>
        </p:nvSpPr>
        <p:spPr>
          <a:xfrm>
            <a:off x="8892523" y="5079768"/>
            <a:ext cx="11015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D682C-5EFB-41E7-9024-7436A277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4742" y="6417963"/>
            <a:ext cx="551167" cy="365125"/>
          </a:xfrm>
        </p:spPr>
        <p:txBody>
          <a:bodyPr/>
          <a:lstStyle/>
          <a:p>
            <a:fld id="{936A438C-100A-449B-98B8-AB0A4A41ED8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4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455" y="-222960"/>
            <a:ext cx="3465576" cy="923226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ניסויים ומסקנות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47211-5060-4221-81C8-82F391199D96}"/>
              </a:ext>
            </a:extLst>
          </p:cNvPr>
          <p:cNvSpPr txBox="1"/>
          <p:nvPr/>
        </p:nvSpPr>
        <p:spPr>
          <a:xfrm>
            <a:off x="1375630" y="7820"/>
            <a:ext cx="2409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תוצאות הניסויים</a:t>
            </a:r>
            <a:endParaRPr lang="en-IL" sz="2400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FA43200-1EA3-484F-BEB0-CE0B6EEB3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182107"/>
              </p:ext>
            </p:extLst>
          </p:nvPr>
        </p:nvGraphicFramePr>
        <p:xfrm>
          <a:off x="1378527" y="469485"/>
          <a:ext cx="10418618" cy="6252201"/>
        </p:xfrm>
        <a:graphic>
          <a:graphicData uri="http://schemas.openxmlformats.org/drawingml/2006/table">
            <a:tbl>
              <a:tblPr/>
              <a:tblGrid>
                <a:gridCol w="770484">
                  <a:extLst>
                    <a:ext uri="{9D8B030D-6E8A-4147-A177-3AD203B41FA5}">
                      <a16:colId xmlns:a16="http://schemas.microsoft.com/office/drawing/2014/main" val="1322807706"/>
                    </a:ext>
                  </a:extLst>
                </a:gridCol>
                <a:gridCol w="1027310">
                  <a:extLst>
                    <a:ext uri="{9D8B030D-6E8A-4147-A177-3AD203B41FA5}">
                      <a16:colId xmlns:a16="http://schemas.microsoft.com/office/drawing/2014/main" val="2752841762"/>
                    </a:ext>
                  </a:extLst>
                </a:gridCol>
                <a:gridCol w="1006486">
                  <a:extLst>
                    <a:ext uri="{9D8B030D-6E8A-4147-A177-3AD203B41FA5}">
                      <a16:colId xmlns:a16="http://schemas.microsoft.com/office/drawing/2014/main" val="489901526"/>
                    </a:ext>
                  </a:extLst>
                </a:gridCol>
                <a:gridCol w="867662">
                  <a:extLst>
                    <a:ext uri="{9D8B030D-6E8A-4147-A177-3AD203B41FA5}">
                      <a16:colId xmlns:a16="http://schemas.microsoft.com/office/drawing/2014/main" val="29840918"/>
                    </a:ext>
                  </a:extLst>
                </a:gridCol>
                <a:gridCol w="6746676">
                  <a:extLst>
                    <a:ext uri="{9D8B030D-6E8A-4147-A177-3AD203B41FA5}">
                      <a16:colId xmlns:a16="http://schemas.microsoft.com/office/drawing/2014/main" val="4224237081"/>
                    </a:ext>
                  </a:extLst>
                </a:gridCol>
              </a:tblGrid>
              <a:tr h="10674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Features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Instances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classes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57921"/>
                  </a:ext>
                </a:extLst>
              </a:tr>
              <a:tr h="1016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522706"/>
                  </a:ext>
                </a:extLst>
              </a:tr>
              <a:tr h="1016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839382"/>
                  </a:ext>
                </a:extLst>
              </a:tr>
              <a:tr h="1016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45772"/>
                  </a:ext>
                </a:extLst>
              </a:tr>
              <a:tr h="10674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182588"/>
                  </a:ext>
                </a:extLst>
              </a:tr>
              <a:tr h="10674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0795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D682C-5EFB-41E7-9024-7436A277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6448" y="6356558"/>
            <a:ext cx="551167" cy="365125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8D0ED-38BC-46F0-9251-398183FB2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09" y="1543243"/>
            <a:ext cx="6733309" cy="1005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85D2D5-46C5-4F0C-9E74-3E180817E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910" y="2549237"/>
            <a:ext cx="6740236" cy="1005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B8321-D73B-4C94-8A98-938C7D070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117" y="3569085"/>
            <a:ext cx="6733101" cy="10059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23D5D22-FE55-44D0-B3A5-E51B43DA9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909" y="4588933"/>
            <a:ext cx="6740236" cy="10637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DCE903E-C7E1-4B73-8B0C-A98C7BF3D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909" y="5652655"/>
            <a:ext cx="6740236" cy="106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71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455" y="-222960"/>
            <a:ext cx="3465576" cy="923226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ניסויים ומסקנות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47211-5060-4221-81C8-82F391199D96}"/>
              </a:ext>
            </a:extLst>
          </p:cNvPr>
          <p:cNvSpPr txBox="1"/>
          <p:nvPr/>
        </p:nvSpPr>
        <p:spPr>
          <a:xfrm>
            <a:off x="1375630" y="7820"/>
            <a:ext cx="2409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תוצאות הניסויים</a:t>
            </a:r>
            <a:endParaRPr lang="en-IL" sz="2400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FA43200-1EA3-484F-BEB0-CE0B6EEB3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971409"/>
              </p:ext>
            </p:extLst>
          </p:nvPr>
        </p:nvGraphicFramePr>
        <p:xfrm>
          <a:off x="1378527" y="469485"/>
          <a:ext cx="10418618" cy="6252201"/>
        </p:xfrm>
        <a:graphic>
          <a:graphicData uri="http://schemas.openxmlformats.org/drawingml/2006/table">
            <a:tbl>
              <a:tblPr/>
              <a:tblGrid>
                <a:gridCol w="770484">
                  <a:extLst>
                    <a:ext uri="{9D8B030D-6E8A-4147-A177-3AD203B41FA5}">
                      <a16:colId xmlns:a16="http://schemas.microsoft.com/office/drawing/2014/main" val="1322807706"/>
                    </a:ext>
                  </a:extLst>
                </a:gridCol>
                <a:gridCol w="1027310">
                  <a:extLst>
                    <a:ext uri="{9D8B030D-6E8A-4147-A177-3AD203B41FA5}">
                      <a16:colId xmlns:a16="http://schemas.microsoft.com/office/drawing/2014/main" val="2752841762"/>
                    </a:ext>
                  </a:extLst>
                </a:gridCol>
                <a:gridCol w="1006486">
                  <a:extLst>
                    <a:ext uri="{9D8B030D-6E8A-4147-A177-3AD203B41FA5}">
                      <a16:colId xmlns:a16="http://schemas.microsoft.com/office/drawing/2014/main" val="489901526"/>
                    </a:ext>
                  </a:extLst>
                </a:gridCol>
                <a:gridCol w="867662">
                  <a:extLst>
                    <a:ext uri="{9D8B030D-6E8A-4147-A177-3AD203B41FA5}">
                      <a16:colId xmlns:a16="http://schemas.microsoft.com/office/drawing/2014/main" val="29840918"/>
                    </a:ext>
                  </a:extLst>
                </a:gridCol>
                <a:gridCol w="6746676">
                  <a:extLst>
                    <a:ext uri="{9D8B030D-6E8A-4147-A177-3AD203B41FA5}">
                      <a16:colId xmlns:a16="http://schemas.microsoft.com/office/drawing/2014/main" val="4224237081"/>
                    </a:ext>
                  </a:extLst>
                </a:gridCol>
              </a:tblGrid>
              <a:tr h="10674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Features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Instances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classes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57921"/>
                  </a:ext>
                </a:extLst>
              </a:tr>
              <a:tr h="1016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522706"/>
                  </a:ext>
                </a:extLst>
              </a:tr>
              <a:tr h="1016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839382"/>
                  </a:ext>
                </a:extLst>
              </a:tr>
              <a:tr h="1016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45772"/>
                  </a:ext>
                </a:extLst>
              </a:tr>
              <a:tr h="10674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182588"/>
                  </a:ext>
                </a:extLst>
              </a:tr>
              <a:tr h="10674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0795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D682C-5EFB-41E7-9024-7436A277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6448" y="6356558"/>
            <a:ext cx="551167" cy="365125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8C7A0-895B-47C2-9CDD-407EC724A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04" y="2561954"/>
            <a:ext cx="6725971" cy="1002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10EFB-8711-478A-8B25-CB93E205A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029" y="3577661"/>
            <a:ext cx="6739981" cy="1002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67B5EF-EFE8-4712-900D-CF14A0FD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904" y="4597134"/>
            <a:ext cx="6739981" cy="10664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87457B-A8A3-4613-9D10-D90493D05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520" y="5643409"/>
            <a:ext cx="6739981" cy="1085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EABA35-625C-4C93-AA72-1ED1E466F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3520" y="1545310"/>
            <a:ext cx="6719355" cy="10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46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7043" y="685800"/>
            <a:ext cx="4875981" cy="803635"/>
          </a:xfrm>
        </p:spPr>
        <p:txBody>
          <a:bodyPr/>
          <a:lstStyle/>
          <a:p>
            <a:r>
              <a:rPr lang="he-IL" dirty="0"/>
              <a:t>מסקנות ועבודה עתידית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32143"/>
          </a:xfrm>
        </p:spPr>
        <p:txBody>
          <a:bodyPr>
            <a:normAutofit lnSpcReduction="10000"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ניתן לראות כי זמן הריצה גדל בקצב נמוך מאוד ביחס לאלגוריתמים האחרים, מה שגורם לו להיות מאוד מהיר בשימוש על דטה רב מימדי.</a:t>
            </a: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ניתן גם לראות כי האלגוריתם מצא ברוב המקרים את קבוצת הפיצ'רים עם הביצועים הכי טובים, ברוב המקרים בפער גדול.</a:t>
            </a: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בנוסף האלגוריתם גמיש, ניתן למדוד איתו מגוון גדול של מדדי ביצועים (כל עוד נאמן מודל כזה)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אופציה לפרסום מאמר</a:t>
            </a:r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F29B3-56E6-4554-8ADA-45DD66C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8082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61" y="366860"/>
            <a:ext cx="2179916" cy="69994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רקע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764" y="1162606"/>
            <a:ext cx="10018713" cy="3894299"/>
          </a:xfrm>
        </p:spPr>
        <p:txBody>
          <a:bodyPr>
            <a:normAutofit fontScale="85000" lnSpcReduction="20000"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כיום,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כללי לאימון מודל כולל כמה שלבים סטנדרטים</a:t>
            </a:r>
          </a:p>
          <a:p>
            <a:pPr lv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איסוף ה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עליו אנחנו רוצים לאמן מודל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עיבוד מקדים, ניקוי, אגרגציות,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וכ'ו</a:t>
            </a:r>
          </a:p>
          <a:p>
            <a:pPr lv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בחירת הפיצ'רים שמקסמו את איכות המודל המאומן</a:t>
            </a:r>
          </a:p>
          <a:p>
            <a:pPr lv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אימון המודל ע"י אלגוריתם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– ביצוע חיזוי ע"י המודל המאומן</a:t>
            </a:r>
          </a:p>
          <a:p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בעולם ה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selection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קיימים 2 סוגי אלגוריתמים: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: אלגוריתמים המנסים למקסם את ה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(לדוגמא, אנטרופיה) ע"י השוואת הפיצ'רים עם ה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: מנסים למצוא את הקשר בין הפיצ'רים (לדוגמא, קורלציה) כדי לסנן את הפיצ'רים שתורמים הכי פחות</a:t>
            </a:r>
          </a:p>
          <a:p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F07B3-83D4-4322-B132-8564572A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36A438C-100A-449B-98B8-AB0A4A41ED82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93E70-14D2-499E-89F2-CFFA988DE936}"/>
              </a:ext>
            </a:extLst>
          </p:cNvPr>
          <p:cNvSpPr/>
          <p:nvPr/>
        </p:nvSpPr>
        <p:spPr>
          <a:xfrm>
            <a:off x="2057401" y="5271518"/>
            <a:ext cx="1350818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איסוף </a:t>
            </a:r>
            <a:r>
              <a:rPr lang="en-US" dirty="0"/>
              <a:t>data</a:t>
            </a:r>
            <a:endParaRPr lang="en-I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A7785-ED0B-4AF8-9A47-7EB797CDFE2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08219" y="5583245"/>
            <a:ext cx="519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473C966-097A-4D00-A5E3-C4D67D31C94E}"/>
              </a:ext>
            </a:extLst>
          </p:cNvPr>
          <p:cNvSpPr/>
          <p:nvPr/>
        </p:nvSpPr>
        <p:spPr>
          <a:xfrm>
            <a:off x="3927248" y="5271518"/>
            <a:ext cx="1350818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/>
              <a:t>preprocessing</a:t>
            </a:r>
            <a:endParaRPr lang="en-IL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F52584-D956-4385-B29B-5E3B3AEE7653}"/>
              </a:ext>
            </a:extLst>
          </p:cNvPr>
          <p:cNvCxnSpPr>
            <a:cxnSpLocks/>
          </p:cNvCxnSpPr>
          <p:nvPr/>
        </p:nvCxnSpPr>
        <p:spPr>
          <a:xfrm>
            <a:off x="5278066" y="5590172"/>
            <a:ext cx="519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46D69BB-019A-4B9F-BD02-F5083DE83CEF}"/>
              </a:ext>
            </a:extLst>
          </p:cNvPr>
          <p:cNvSpPr/>
          <p:nvPr/>
        </p:nvSpPr>
        <p:spPr>
          <a:xfrm>
            <a:off x="5797095" y="5271518"/>
            <a:ext cx="1350818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/>
              <a:t>Feature selection</a:t>
            </a:r>
            <a:endParaRPr lang="en-IL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AFD7A-1C29-4689-9F8A-210C3F8A3F81}"/>
              </a:ext>
            </a:extLst>
          </p:cNvPr>
          <p:cNvSpPr/>
          <p:nvPr/>
        </p:nvSpPr>
        <p:spPr>
          <a:xfrm>
            <a:off x="7666942" y="5292299"/>
            <a:ext cx="1350818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/>
              <a:t>Training</a:t>
            </a:r>
            <a:endParaRPr lang="en-IL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DABE15-340A-4A9A-AE31-871C6F92828E}"/>
              </a:ext>
            </a:extLst>
          </p:cNvPr>
          <p:cNvCxnSpPr>
            <a:cxnSpLocks/>
          </p:cNvCxnSpPr>
          <p:nvPr/>
        </p:nvCxnSpPr>
        <p:spPr>
          <a:xfrm>
            <a:off x="7147913" y="5604026"/>
            <a:ext cx="519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0B8AC2D-CE67-447F-B243-B41958EBE580}"/>
              </a:ext>
            </a:extLst>
          </p:cNvPr>
          <p:cNvSpPr/>
          <p:nvPr/>
        </p:nvSpPr>
        <p:spPr>
          <a:xfrm>
            <a:off x="2686296" y="5867131"/>
            <a:ext cx="3645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הדומיין שלנו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761AE5-333C-4BE1-BD30-12F9DF297C1A}"/>
              </a:ext>
            </a:extLst>
          </p:cNvPr>
          <p:cNvCxnSpPr>
            <a:cxnSpLocks/>
          </p:cNvCxnSpPr>
          <p:nvPr/>
        </p:nvCxnSpPr>
        <p:spPr>
          <a:xfrm>
            <a:off x="9017760" y="5604026"/>
            <a:ext cx="519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949A12D-B54F-4705-AD2A-EBE040EB7E46}"/>
              </a:ext>
            </a:extLst>
          </p:cNvPr>
          <p:cNvSpPr/>
          <p:nvPr/>
        </p:nvSpPr>
        <p:spPr>
          <a:xfrm>
            <a:off x="9536789" y="5278445"/>
            <a:ext cx="1350818" cy="62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/>
              <a:t>Prediction using the trained model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247929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7043" y="685800"/>
            <a:ext cx="4875981" cy="803635"/>
          </a:xfrm>
        </p:spPr>
        <p:txBody>
          <a:bodyPr/>
          <a:lstStyle/>
          <a:p>
            <a:r>
              <a:rPr lang="he-IL" dirty="0"/>
              <a:t>שאלות?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0AF5D-3FE9-4FF0-BE12-A964B05D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18</a:t>
            </a:r>
          </a:p>
        </p:txBody>
      </p:sp>
      <p:pic>
        <p:nvPicPr>
          <p:cNvPr id="6" name="Picture 5" descr="A close up of a toy&#10;&#10;Description automatically generated">
            <a:extLst>
              <a:ext uri="{FF2B5EF4-FFF2-40B4-BE49-F238E27FC236}">
                <a16:creationId xmlns:a16="http://schemas.microsoft.com/office/drawing/2014/main" id="{16A15D40-2E46-407C-8D24-D63EE112A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98900" y="1521227"/>
            <a:ext cx="4394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9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055" y="366860"/>
            <a:ext cx="2146421" cy="69994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מוטיבציה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763" y="1151642"/>
            <a:ext cx="10018713" cy="3124201"/>
          </a:xfrm>
        </p:spPr>
        <p:txBody>
          <a:bodyPr>
            <a:normAutofit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אלגוריתמי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Unsupervised feature selection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מתאפיינים בזמני ריצה גבוהים וביצועים נמוכים יותר מאלגוריתמי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בחירת האלגוריתם תלויה ב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Domain expert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שמכיר את ה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ואת הבעיה לעומק</a:t>
            </a:r>
          </a:p>
          <a:p>
            <a:pPr lv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דבר שעולה בשעות עבודה וכוח אדם</a:t>
            </a:r>
          </a:p>
          <a:p>
            <a:pPr lv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מה שבסופו של דבר מתורגם לכסף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15982-0971-4F6A-9E90-4C3361CE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3FB3B504-0818-4601-942D-83B615E0EA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21272" y="4603297"/>
            <a:ext cx="1532774" cy="1524000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919D7CD-A06F-4A14-9940-AF33A0C9CC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84427" y="4494896"/>
            <a:ext cx="2086301" cy="17373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7CB02-41B7-4128-BFB2-8AFA3DB29CBE}"/>
              </a:ext>
            </a:extLst>
          </p:cNvPr>
          <p:cNvSpPr/>
          <p:nvPr/>
        </p:nvSpPr>
        <p:spPr>
          <a:xfrm>
            <a:off x="4980207" y="3534798"/>
            <a:ext cx="188254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004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1011" y="366860"/>
            <a:ext cx="1529465" cy="69994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מטרה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763" y="1151642"/>
            <a:ext cx="10018713" cy="312420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יצירת שיטה חדשה ל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unsupervised feature selection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בא נלמד את המסווג לבצע את ה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בעצמו, בצורה אוטומטית.</a:t>
            </a: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השיטה תביא לשיפור בתוצאות ובזמן הריצה של אימון המודל.</a:t>
            </a:r>
          </a:p>
          <a:p>
            <a:pPr marL="0" indent="0"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15982-0971-4F6A-9E90-4C3361CE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0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השיטה המוצעת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4595" y="1562099"/>
            <a:ext cx="10018713" cy="3124201"/>
          </a:xfrm>
        </p:spPr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בחירת פיצ'רים אוטומטית ממידע לא מקוטלג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) באמצעות מודל שאומן מראש לצורך מציאת קבוצת פיצ'רים שתניב ביצועים טובים יותר</a:t>
            </a:r>
            <a:endParaRPr lang="he-IL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he-I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143826"/>
              </p:ext>
            </p:extLst>
          </p:nvPr>
        </p:nvGraphicFramePr>
        <p:xfrm>
          <a:off x="987992" y="3255477"/>
          <a:ext cx="383235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88">
                  <a:extLst>
                    <a:ext uri="{9D8B030D-6E8A-4147-A177-3AD203B41FA5}">
                      <a16:colId xmlns:a16="http://schemas.microsoft.com/office/drawing/2014/main" val="455911365"/>
                    </a:ext>
                  </a:extLst>
                </a:gridCol>
                <a:gridCol w="958088">
                  <a:extLst>
                    <a:ext uri="{9D8B030D-6E8A-4147-A177-3AD203B41FA5}">
                      <a16:colId xmlns:a16="http://schemas.microsoft.com/office/drawing/2014/main" val="403075657"/>
                    </a:ext>
                  </a:extLst>
                </a:gridCol>
                <a:gridCol w="958088">
                  <a:extLst>
                    <a:ext uri="{9D8B030D-6E8A-4147-A177-3AD203B41FA5}">
                      <a16:colId xmlns:a16="http://schemas.microsoft.com/office/drawing/2014/main" val="1935811733"/>
                    </a:ext>
                  </a:extLst>
                </a:gridCol>
                <a:gridCol w="958088">
                  <a:extLst>
                    <a:ext uri="{9D8B030D-6E8A-4147-A177-3AD203B41FA5}">
                      <a16:colId xmlns:a16="http://schemas.microsoft.com/office/drawing/2014/main" val="3529313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Feature</a:t>
                      </a:r>
                      <a:r>
                        <a:rPr lang="en-US" sz="1400" baseline="0" dirty="0"/>
                        <a:t> 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3342"/>
                  </a:ext>
                </a:extLst>
              </a:tr>
              <a:tr h="265913">
                <a:tc>
                  <a:txBody>
                    <a:bodyPr/>
                    <a:lstStyle/>
                    <a:p>
                      <a:r>
                        <a:rPr lang="en-US" sz="1400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89503"/>
                  </a:ext>
                </a:extLst>
              </a:tr>
              <a:tr h="265913">
                <a:tc>
                  <a:txBody>
                    <a:bodyPr/>
                    <a:lstStyle/>
                    <a:p>
                      <a:r>
                        <a:rPr lang="en-US" sz="14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998828"/>
                  </a:ext>
                </a:extLst>
              </a:tr>
              <a:tr h="265913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705833"/>
                  </a:ext>
                </a:extLst>
              </a:tr>
              <a:tr h="265913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77427"/>
                  </a:ext>
                </a:extLst>
              </a:tr>
              <a:tr h="265913"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94296"/>
                  </a:ext>
                </a:extLst>
              </a:tr>
              <a:tr h="265913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3813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553896" y="3373611"/>
            <a:ext cx="2365248" cy="19222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8" name="Straight Arrow Connector 7"/>
          <p:cNvCxnSpPr>
            <a:cxnSpLocks/>
            <a:stCxn id="5" idx="3"/>
            <a:endCxn id="6" idx="1"/>
          </p:cNvCxnSpPr>
          <p:nvPr/>
        </p:nvCxnSpPr>
        <p:spPr>
          <a:xfrm>
            <a:off x="4820344" y="4322277"/>
            <a:ext cx="733552" cy="12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endCxn id="12" idx="1"/>
          </p:cNvCxnSpPr>
          <p:nvPr/>
        </p:nvCxnSpPr>
        <p:spPr>
          <a:xfrm>
            <a:off x="7844837" y="4419601"/>
            <a:ext cx="663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6810"/>
              </p:ext>
            </p:extLst>
          </p:nvPr>
        </p:nvGraphicFramePr>
        <p:xfrm>
          <a:off x="8508015" y="3147323"/>
          <a:ext cx="3040928" cy="2544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031">
                  <a:extLst>
                    <a:ext uri="{9D8B030D-6E8A-4147-A177-3AD203B41FA5}">
                      <a16:colId xmlns:a16="http://schemas.microsoft.com/office/drawing/2014/main" val="4559113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3075657"/>
                    </a:ext>
                  </a:extLst>
                </a:gridCol>
                <a:gridCol w="924686">
                  <a:extLst>
                    <a:ext uri="{9D8B030D-6E8A-4147-A177-3AD203B41FA5}">
                      <a16:colId xmlns:a16="http://schemas.microsoft.com/office/drawing/2014/main" val="1935811733"/>
                    </a:ext>
                  </a:extLst>
                </a:gridCol>
                <a:gridCol w="234811">
                  <a:extLst>
                    <a:ext uri="{9D8B030D-6E8A-4147-A177-3AD203B41FA5}">
                      <a16:colId xmlns:a16="http://schemas.microsoft.com/office/drawing/2014/main" val="3529313753"/>
                    </a:ext>
                  </a:extLst>
                </a:gridCol>
              </a:tblGrid>
              <a:tr h="561785">
                <a:tc>
                  <a:txBody>
                    <a:bodyPr/>
                    <a:lstStyle/>
                    <a:p>
                      <a:r>
                        <a:rPr lang="en-US" sz="1400" dirty="0"/>
                        <a:t>Feature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3342"/>
                  </a:ext>
                </a:extLst>
              </a:tr>
              <a:tr h="330462">
                <a:tc>
                  <a:txBody>
                    <a:bodyPr/>
                    <a:lstStyle/>
                    <a:p>
                      <a:r>
                        <a:rPr lang="en-US" sz="1400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89503"/>
                  </a:ext>
                </a:extLst>
              </a:tr>
              <a:tr h="330462">
                <a:tc>
                  <a:txBody>
                    <a:bodyPr/>
                    <a:lstStyle/>
                    <a:p>
                      <a:r>
                        <a:rPr lang="en-US" sz="14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998828"/>
                  </a:ext>
                </a:extLst>
              </a:tr>
              <a:tr h="33046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705833"/>
                  </a:ext>
                </a:extLst>
              </a:tr>
              <a:tr h="330462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77427"/>
                  </a:ext>
                </a:extLst>
              </a:tr>
              <a:tr h="330462"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94296"/>
                  </a:ext>
                </a:extLst>
              </a:tr>
              <a:tr h="330462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381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4408D-14B0-47F3-A64C-FF13054A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4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5332" y="285697"/>
            <a:ext cx="3096548" cy="751251"/>
          </a:xfrm>
        </p:spPr>
        <p:txBody>
          <a:bodyPr/>
          <a:lstStyle/>
          <a:p>
            <a:pPr algn="ctr"/>
            <a:r>
              <a:rPr lang="he-IL" dirty="0"/>
              <a:t>מה קיים היום?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96" y="1874393"/>
            <a:ext cx="10515600" cy="334378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קיימות מגוון שיטות לבצע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unsupervised feature selection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השיטות הנחשבות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of the art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הן:</a:t>
            </a:r>
          </a:p>
          <a:p>
            <a:pPr algn="r" rtl="1"/>
            <a:r>
              <a:rPr lang="en-US" i="1" dirty="0"/>
              <a:t>Minimum Redundancy Maximum Relevance</a:t>
            </a:r>
            <a:r>
              <a:rPr lang="en-US" dirty="0"/>
              <a:t> (</a:t>
            </a:r>
            <a:r>
              <a:rPr lang="en-US" dirty="0" err="1"/>
              <a:t>mRMR</a:t>
            </a:r>
            <a:r>
              <a:rPr lang="en-US" dirty="0"/>
              <a:t>)</a:t>
            </a:r>
          </a:p>
          <a:p>
            <a:pPr algn="r" rtl="1"/>
            <a:r>
              <a:rPr lang="en-US" dirty="0"/>
              <a:t>Laplacian Score</a:t>
            </a:r>
          </a:p>
          <a:p>
            <a:pPr algn="r" rtl="1"/>
            <a:r>
              <a:rPr lang="en-US" dirty="0"/>
              <a:t>Unsupervised Discriminative Feature Selection (UDFS)</a:t>
            </a:r>
          </a:p>
          <a:p>
            <a:pPr algn="r" rtl="1"/>
            <a:r>
              <a:rPr lang="en-US" dirty="0"/>
              <a:t>Spectral Feature Selection (SPEC)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99909-87D6-4493-A7A5-41AFAE73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2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420" y="285697"/>
            <a:ext cx="2918460" cy="75125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ה </a:t>
            </a:r>
            <a:r>
              <a:rPr lang="en-US" dirty="0"/>
              <a:t>Data</a:t>
            </a:r>
            <a:r>
              <a:rPr lang="he-IL" dirty="0"/>
              <a:t> שלנו:</a:t>
            </a:r>
            <a:br>
              <a:rPr lang="en-US" dirty="0"/>
            </a:br>
            <a:r>
              <a:rPr lang="en-US" sz="2000" dirty="0"/>
              <a:t>Train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23" y="2470138"/>
            <a:ext cx="10515600" cy="3343783"/>
          </a:xfrm>
        </p:spPr>
        <p:txBody>
          <a:bodyPr>
            <a:normAutofit fontScale="92500" lnSpcReduction="20000"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ישנם 8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ב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סוג הדטה:</a:t>
            </a:r>
          </a:p>
          <a:p>
            <a:pPr lv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ערכים נומריים</a:t>
            </a:r>
          </a:p>
          <a:p>
            <a:pPr lv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ישנו מגוון בין ה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, בין 2 ל 6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האלו שומשו כדי לאמן את ה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מהם חולצו תתי הגרף</a:t>
            </a:r>
          </a:p>
          <a:p>
            <a:pPr lv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תתי הגרף שומשו כדי לאמן את ה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Regressor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A32BD-3A24-415B-A47F-BE8D8DD8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16D1BA-1792-4204-B95E-D9C177623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12877"/>
              </p:ext>
            </p:extLst>
          </p:nvPr>
        </p:nvGraphicFramePr>
        <p:xfrm>
          <a:off x="1800918" y="661322"/>
          <a:ext cx="5237364" cy="2554485"/>
        </p:xfrm>
        <a:graphic>
          <a:graphicData uri="http://schemas.openxmlformats.org/drawingml/2006/table">
            <a:tbl>
              <a:tblPr rtl="1">
                <a:tableStyleId>{616DA210-FB5B-4158-B5E0-FEB733F419BA}</a:tableStyleId>
              </a:tblPr>
              <a:tblGrid>
                <a:gridCol w="1309341">
                  <a:extLst>
                    <a:ext uri="{9D8B030D-6E8A-4147-A177-3AD203B41FA5}">
                      <a16:colId xmlns:a16="http://schemas.microsoft.com/office/drawing/2014/main" val="3491090036"/>
                    </a:ext>
                  </a:extLst>
                </a:gridCol>
                <a:gridCol w="1309341">
                  <a:extLst>
                    <a:ext uri="{9D8B030D-6E8A-4147-A177-3AD203B41FA5}">
                      <a16:colId xmlns:a16="http://schemas.microsoft.com/office/drawing/2014/main" val="2014672531"/>
                    </a:ext>
                  </a:extLst>
                </a:gridCol>
                <a:gridCol w="1309341">
                  <a:extLst>
                    <a:ext uri="{9D8B030D-6E8A-4147-A177-3AD203B41FA5}">
                      <a16:colId xmlns:a16="http://schemas.microsoft.com/office/drawing/2014/main" val="3885475019"/>
                    </a:ext>
                  </a:extLst>
                </a:gridCol>
                <a:gridCol w="1309341">
                  <a:extLst>
                    <a:ext uri="{9D8B030D-6E8A-4147-A177-3AD203B41FA5}">
                      <a16:colId xmlns:a16="http://schemas.microsoft.com/office/drawing/2014/main" val="4205773754"/>
                    </a:ext>
                  </a:extLst>
                </a:gridCol>
              </a:tblGrid>
              <a:tr h="197673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Train datasets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0222266"/>
                  </a:ext>
                </a:extLst>
              </a:tr>
              <a:tr h="4348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  <a:latin typeface="Arial Black" panose="020B0A04020102020204" pitchFamily="34" charset="0"/>
                        </a:rPr>
                        <a:t># instances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  <a:latin typeface="Arial Black" panose="020B0A04020102020204" pitchFamily="34" charset="0"/>
                        </a:rPr>
                        <a:t># features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  <a:latin typeface="Arial Black" panose="020B0A04020102020204" pitchFamily="34" charset="0"/>
                        </a:rPr>
                        <a:t># classes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dataset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1213237"/>
                  </a:ext>
                </a:extLst>
              </a:tr>
              <a:tr h="2402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 dirty="0">
                          <a:effectLst/>
                          <a:latin typeface="Arial Black" panose="020B0A04020102020204" pitchFamily="34" charset="0"/>
                        </a:rPr>
                        <a:t>756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>
                          <a:effectLst/>
                          <a:latin typeface="Arial Black" panose="020B0A04020102020204" pitchFamily="34" charset="0"/>
                        </a:rPr>
                        <a:t>755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 dirty="0">
                          <a:effectLst/>
                          <a:latin typeface="Arial Black" panose="020B0A04020102020204" pitchFamily="34" charset="0"/>
                        </a:rPr>
                        <a:t>2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4717748"/>
                  </a:ext>
                </a:extLst>
              </a:tr>
              <a:tr h="2402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 dirty="0">
                          <a:effectLst/>
                          <a:latin typeface="Arial Black" panose="020B0A04020102020204" pitchFamily="34" charset="0"/>
                        </a:rPr>
                        <a:t>16592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>
                          <a:effectLst/>
                          <a:latin typeface="Arial Black" panose="020B0A04020102020204" pitchFamily="34" charset="0"/>
                        </a:rPr>
                        <a:t>5409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 dirty="0">
                          <a:effectLst/>
                          <a:latin typeface="Arial Black" panose="020B0A04020102020204" pitchFamily="34" charset="0"/>
                        </a:rPr>
                        <a:t>2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2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7123286"/>
                  </a:ext>
                </a:extLst>
              </a:tr>
              <a:tr h="2402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 dirty="0">
                          <a:effectLst/>
                          <a:latin typeface="Arial Black" panose="020B0A04020102020204" pitchFamily="34" charset="0"/>
                        </a:rPr>
                        <a:t>3600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>
                          <a:effectLst/>
                          <a:latin typeface="Arial Black" panose="020B0A04020102020204" pitchFamily="34" charset="0"/>
                        </a:rPr>
                        <a:t>3209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 dirty="0">
                          <a:effectLst/>
                          <a:latin typeface="Arial Black" panose="020B0A04020102020204" pitchFamily="34" charset="0"/>
                        </a:rPr>
                        <a:t>6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3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358484"/>
                  </a:ext>
                </a:extLst>
              </a:tr>
              <a:tr h="2402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 dirty="0">
                          <a:effectLst/>
                          <a:latin typeface="Arial Black" panose="020B0A04020102020204" pitchFamily="34" charset="0"/>
                        </a:rPr>
                        <a:t>7352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>
                          <a:effectLst/>
                          <a:latin typeface="Arial Black" panose="020B0A04020102020204" pitchFamily="34" charset="0"/>
                        </a:rPr>
                        <a:t>563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 dirty="0">
                          <a:effectLst/>
                          <a:latin typeface="Arial Black" panose="020B0A04020102020204" pitchFamily="34" charset="0"/>
                        </a:rPr>
                        <a:t>6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4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7250937"/>
                  </a:ext>
                </a:extLst>
              </a:tr>
              <a:tr h="2402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 dirty="0">
                          <a:effectLst/>
                          <a:latin typeface="Arial Black" panose="020B0A04020102020204" pitchFamily="34" charset="0"/>
                        </a:rPr>
                        <a:t>13910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>
                          <a:effectLst/>
                          <a:latin typeface="Arial Black" panose="020B0A04020102020204" pitchFamily="34" charset="0"/>
                        </a:rPr>
                        <a:t>129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 dirty="0">
                          <a:effectLst/>
                          <a:latin typeface="Arial Black" panose="020B0A04020102020204" pitchFamily="34" charset="0"/>
                        </a:rPr>
                        <a:t>6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5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7894572"/>
                  </a:ext>
                </a:extLst>
              </a:tr>
              <a:tr h="2402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 dirty="0">
                          <a:effectLst/>
                          <a:latin typeface="Arial Black" panose="020B0A04020102020204" pitchFamily="34" charset="0"/>
                        </a:rPr>
                        <a:t>76000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>
                          <a:effectLst/>
                          <a:latin typeface="Arial Black" panose="020B0A04020102020204" pitchFamily="34" charset="0"/>
                        </a:rPr>
                        <a:t>171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 dirty="0">
                          <a:effectLst/>
                          <a:latin typeface="Arial Black" panose="020B0A04020102020204" pitchFamily="34" charset="0"/>
                        </a:rPr>
                        <a:t>2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6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3632239"/>
                  </a:ext>
                </a:extLst>
              </a:tr>
              <a:tr h="2402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 dirty="0">
                          <a:effectLst/>
                          <a:latin typeface="Arial Black" panose="020B0A04020102020204" pitchFamily="34" charset="0"/>
                        </a:rPr>
                        <a:t>3600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>
                          <a:effectLst/>
                          <a:latin typeface="Arial Black" panose="020B0A04020102020204" pitchFamily="34" charset="0"/>
                        </a:rPr>
                        <a:t>7508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 dirty="0">
                          <a:effectLst/>
                          <a:latin typeface="Arial Black" panose="020B0A04020102020204" pitchFamily="34" charset="0"/>
                        </a:rPr>
                        <a:t>6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7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8075918"/>
                  </a:ext>
                </a:extLst>
              </a:tr>
              <a:tr h="2402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 dirty="0">
                          <a:effectLst/>
                          <a:latin typeface="Arial Black" panose="020B0A04020102020204" pitchFamily="34" charset="0"/>
                        </a:rPr>
                        <a:t>3600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 dirty="0">
                          <a:effectLst/>
                          <a:latin typeface="Arial Black" panose="020B0A04020102020204" pitchFamily="34" charset="0"/>
                        </a:rPr>
                        <a:t>4814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100" u="none" strike="noStrike" dirty="0">
                          <a:effectLst/>
                          <a:latin typeface="Arial Black" panose="020B0A04020102020204" pitchFamily="34" charset="0"/>
                        </a:rPr>
                        <a:t>6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8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617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68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896" y="-180976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הפתרון שלנו – בניית ואימון המודל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5369C0-8CF4-42BA-A0E4-39DAF457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414052FA-9ECC-4ADE-98B6-84A563563F4F}"/>
              </a:ext>
            </a:extLst>
          </p:cNvPr>
          <p:cNvSpPr/>
          <p:nvPr/>
        </p:nvSpPr>
        <p:spPr>
          <a:xfrm>
            <a:off x="1398843" y="1425343"/>
            <a:ext cx="1071846" cy="635841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  <a:p>
            <a:pPr algn="ctr"/>
            <a:r>
              <a:rPr lang="en-US" dirty="0"/>
              <a:t>1</a:t>
            </a:r>
            <a:endParaRPr lang="en-IL" dirty="0"/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F35DA84-7776-4D37-BD1A-13AA3CEC69E5}"/>
              </a:ext>
            </a:extLst>
          </p:cNvPr>
          <p:cNvSpPr/>
          <p:nvPr/>
        </p:nvSpPr>
        <p:spPr>
          <a:xfrm>
            <a:off x="1714745" y="1970045"/>
            <a:ext cx="1071846" cy="635841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E972935D-E72F-47F7-A647-8CAF01DE39FD}"/>
              </a:ext>
            </a:extLst>
          </p:cNvPr>
          <p:cNvSpPr/>
          <p:nvPr/>
        </p:nvSpPr>
        <p:spPr>
          <a:xfrm>
            <a:off x="2030647" y="2514747"/>
            <a:ext cx="1071846" cy="635841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  <a:p>
            <a:pPr algn="ctr"/>
            <a:r>
              <a:rPr lang="en-US" dirty="0"/>
              <a:t>n</a:t>
            </a:r>
            <a:endParaRPr lang="en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DDFEB5-7D72-4ED8-9B81-F1F7B5A735C2}"/>
              </a:ext>
            </a:extLst>
          </p:cNvPr>
          <p:cNvCxnSpPr>
            <a:cxnSpLocks/>
          </p:cNvCxnSpPr>
          <p:nvPr/>
        </p:nvCxnSpPr>
        <p:spPr>
          <a:xfrm>
            <a:off x="3257920" y="2179269"/>
            <a:ext cx="7115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2CDAA-9B65-4327-AAA2-61477968901C}"/>
              </a:ext>
            </a:extLst>
          </p:cNvPr>
          <p:cNvSpPr/>
          <p:nvPr/>
        </p:nvSpPr>
        <p:spPr>
          <a:xfrm>
            <a:off x="3969457" y="1828799"/>
            <a:ext cx="1398850" cy="7009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Correlation graph generation</a:t>
            </a:r>
            <a:endParaRPr lang="en-IL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C7778E-0D5F-452E-9A87-AF69DC74AFFB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368307" y="2179268"/>
            <a:ext cx="7115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A1EEFF02-A21F-4B32-94E0-F51526A4B60A}"/>
              </a:ext>
            </a:extLst>
          </p:cNvPr>
          <p:cNvSpPr/>
          <p:nvPr/>
        </p:nvSpPr>
        <p:spPr>
          <a:xfrm>
            <a:off x="6101040" y="1425343"/>
            <a:ext cx="1071846" cy="635841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Correlation matrix 1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95460D5-E974-4F0C-8380-C91F7B61D18E}"/>
              </a:ext>
            </a:extLst>
          </p:cNvPr>
          <p:cNvSpPr/>
          <p:nvPr/>
        </p:nvSpPr>
        <p:spPr>
          <a:xfrm>
            <a:off x="6416942" y="1970045"/>
            <a:ext cx="1071846" cy="635841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Correlation matrix 2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F3DAF698-9116-4EAC-B423-E23D5D095313}"/>
              </a:ext>
            </a:extLst>
          </p:cNvPr>
          <p:cNvSpPr/>
          <p:nvPr/>
        </p:nvSpPr>
        <p:spPr>
          <a:xfrm>
            <a:off x="6732844" y="2514747"/>
            <a:ext cx="1071846" cy="635841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Correlation matrix n</a:t>
            </a:r>
            <a:endParaRPr lang="en-IL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0A0BAD-EA5E-4B52-B281-CF343049AA11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566570" y="3983469"/>
            <a:ext cx="1402887" cy="1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73C057-57D6-4E31-9616-B603AE328B01}"/>
              </a:ext>
            </a:extLst>
          </p:cNvPr>
          <p:cNvCxnSpPr/>
          <p:nvPr/>
        </p:nvCxnSpPr>
        <p:spPr>
          <a:xfrm>
            <a:off x="2566570" y="3276095"/>
            <a:ext cx="0" cy="7087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940D448-ABCA-431D-A640-4C02D6A4B6E7}"/>
              </a:ext>
            </a:extLst>
          </p:cNvPr>
          <p:cNvSpPr/>
          <p:nvPr/>
        </p:nvSpPr>
        <p:spPr>
          <a:xfrm>
            <a:off x="3969457" y="3632999"/>
            <a:ext cx="1398850" cy="7009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Decision Tree</a:t>
            </a:r>
          </a:p>
          <a:p>
            <a:pPr algn="ctr"/>
            <a:r>
              <a:rPr lang="en-US" sz="1400" dirty="0"/>
              <a:t>Classifier</a:t>
            </a:r>
            <a:endParaRPr lang="en-I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87BF0A-5CBA-4976-9A3D-1DBE51CADA76}"/>
              </a:ext>
            </a:extLst>
          </p:cNvPr>
          <p:cNvSpPr/>
          <p:nvPr/>
        </p:nvSpPr>
        <p:spPr>
          <a:xfrm>
            <a:off x="6301883" y="3625576"/>
            <a:ext cx="1398850" cy="7009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 graph</a:t>
            </a:r>
          </a:p>
          <a:p>
            <a:pPr algn="ctr"/>
            <a:r>
              <a:rPr lang="en-US" sz="1400" dirty="0"/>
              <a:t>embedding</a:t>
            </a:r>
            <a:endParaRPr lang="en-IL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0138C5-6DF9-4769-A19F-E55BC1DB7C0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001308" y="3232424"/>
            <a:ext cx="0" cy="393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89DE00-517B-4BF9-BDBA-E8C20B687BA2}"/>
              </a:ext>
            </a:extLst>
          </p:cNvPr>
          <p:cNvCxnSpPr>
            <a:cxnSpLocks/>
            <a:stCxn id="24" idx="1"/>
            <a:endCxn id="22" idx="3"/>
          </p:cNvCxnSpPr>
          <p:nvPr/>
        </p:nvCxnSpPr>
        <p:spPr>
          <a:xfrm flipH="1">
            <a:off x="5368307" y="3976046"/>
            <a:ext cx="933576" cy="7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C91D1ECB-A8F3-4D1A-B847-4086C020F0CE}"/>
              </a:ext>
            </a:extLst>
          </p:cNvPr>
          <p:cNvSpPr/>
          <p:nvPr/>
        </p:nvSpPr>
        <p:spPr>
          <a:xfrm>
            <a:off x="4132959" y="5549210"/>
            <a:ext cx="1071846" cy="635841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Graph -&gt; score</a:t>
            </a:r>
            <a:endParaRPr lang="en-IL" sz="11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BEDBC0-7CEA-457F-86B0-9E9675B7B2B5}"/>
              </a:ext>
            </a:extLst>
          </p:cNvPr>
          <p:cNvSpPr/>
          <p:nvPr/>
        </p:nvSpPr>
        <p:spPr>
          <a:xfrm>
            <a:off x="6300702" y="5054180"/>
            <a:ext cx="1398850" cy="7009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</a:t>
            </a:r>
          </a:p>
          <a:p>
            <a:pPr algn="ctr"/>
            <a:r>
              <a:rPr lang="en-US" sz="1400" dirty="0"/>
              <a:t>extraction</a:t>
            </a:r>
            <a:endParaRPr lang="en-IL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B5633E-9B9C-4197-945B-2B6241ABF5DA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 flipH="1">
            <a:off x="7000127" y="4326515"/>
            <a:ext cx="1181" cy="727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78D246-7EA8-4665-876C-B3101FBE07A7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>
            <a:off x="4668882" y="4333938"/>
            <a:ext cx="0" cy="1215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A24635-9F83-40F1-9465-6E74202D45DA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204805" y="5867130"/>
            <a:ext cx="445307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3E1F3825-FEE1-44B5-BD97-CABEA98EF820}"/>
              </a:ext>
            </a:extLst>
          </p:cNvPr>
          <p:cNvSpPr/>
          <p:nvPr/>
        </p:nvSpPr>
        <p:spPr>
          <a:xfrm>
            <a:off x="8142795" y="5086728"/>
            <a:ext cx="1071846" cy="635841"/>
          </a:xfrm>
          <a:prstGeom prst="foldedCorne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Graph -&gt; structural features</a:t>
            </a:r>
            <a:endParaRPr lang="en-IL" sz="11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570BCA-3545-4652-9632-6C25C5ED30BD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 flipV="1">
            <a:off x="7699552" y="5404649"/>
            <a:ext cx="44324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2742D7-331F-42E2-B4CF-FD50EE2D3304}"/>
              </a:ext>
            </a:extLst>
          </p:cNvPr>
          <p:cNvCxnSpPr>
            <a:cxnSpLocks/>
          </p:cNvCxnSpPr>
          <p:nvPr/>
        </p:nvCxnSpPr>
        <p:spPr>
          <a:xfrm flipV="1">
            <a:off x="9214641" y="5404647"/>
            <a:ext cx="44324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C4739733-B97D-4DAA-B562-8FE6E8FE49C4}"/>
              </a:ext>
            </a:extLst>
          </p:cNvPr>
          <p:cNvSpPr/>
          <p:nvPr/>
        </p:nvSpPr>
        <p:spPr>
          <a:xfrm>
            <a:off x="9657884" y="5289854"/>
            <a:ext cx="1071846" cy="635841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</a:t>
            </a:r>
          </a:p>
          <a:p>
            <a:pPr algn="ctr"/>
            <a:r>
              <a:rPr lang="en-US" dirty="0"/>
              <a:t>dataset</a:t>
            </a:r>
            <a:endParaRPr lang="en-IL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A31243-C9CE-4711-BBAC-A3D3295CF30E}"/>
              </a:ext>
            </a:extLst>
          </p:cNvPr>
          <p:cNvSpPr/>
          <p:nvPr/>
        </p:nvSpPr>
        <p:spPr>
          <a:xfrm>
            <a:off x="9494382" y="3647084"/>
            <a:ext cx="1398850" cy="7009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Random forest</a:t>
            </a:r>
          </a:p>
          <a:p>
            <a:pPr algn="ctr"/>
            <a:r>
              <a:rPr lang="en-US" sz="1400" dirty="0"/>
              <a:t>Regressor</a:t>
            </a:r>
            <a:endParaRPr lang="en-IL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1E03D33-D0B7-4000-90AC-3093A59EF732}"/>
              </a:ext>
            </a:extLst>
          </p:cNvPr>
          <p:cNvCxnSpPr>
            <a:cxnSpLocks/>
            <a:stCxn id="49" idx="0"/>
            <a:endCxn id="51" idx="2"/>
          </p:cNvCxnSpPr>
          <p:nvPr/>
        </p:nvCxnSpPr>
        <p:spPr>
          <a:xfrm flipV="1">
            <a:off x="10193807" y="4348023"/>
            <a:ext cx="0" cy="941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Flowchart: Magnetic Disk 55">
            <a:extLst>
              <a:ext uri="{FF2B5EF4-FFF2-40B4-BE49-F238E27FC236}">
                <a16:creationId xmlns:a16="http://schemas.microsoft.com/office/drawing/2014/main" id="{32275056-2868-4AAB-A5AA-B04AA0EE667E}"/>
              </a:ext>
            </a:extLst>
          </p:cNvPr>
          <p:cNvSpPr/>
          <p:nvPr/>
        </p:nvSpPr>
        <p:spPr>
          <a:xfrm>
            <a:off x="9669995" y="1668037"/>
            <a:ext cx="1047623" cy="937849"/>
          </a:xfrm>
          <a:prstGeom prst="flowChartMagneticDisk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Regression model</a:t>
            </a:r>
            <a:endParaRPr lang="en-IL" sz="12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D009DE-B5E8-442B-B216-9719B569F81B}"/>
              </a:ext>
            </a:extLst>
          </p:cNvPr>
          <p:cNvCxnSpPr>
            <a:cxnSpLocks/>
            <a:stCxn id="51" idx="0"/>
            <a:endCxn id="56" idx="3"/>
          </p:cNvCxnSpPr>
          <p:nvPr/>
        </p:nvCxnSpPr>
        <p:spPr>
          <a:xfrm flipV="1">
            <a:off x="10193807" y="2605886"/>
            <a:ext cx="0" cy="1041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9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he-IL" dirty="0"/>
              <a:t>הפתרון שלנו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pPr marL="457200" indent="-457200" rtl="1">
              <a:lnSpc>
                <a:spcPct val="90000"/>
              </a:lnSpc>
              <a:buFont typeface="+mj-lt"/>
              <a:buAutoNum type="arabicPeriod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ייצוג הדטה ע"י מטריצת הקורלציות בין הפיצ'רים, אשר מהווה גרף קורלציות שלם.</a:t>
            </a:r>
          </a:p>
          <a:p>
            <a:pPr marL="457200" indent="-457200" rtl="1">
              <a:lnSpc>
                <a:spcPct val="90000"/>
              </a:lnSpc>
              <a:buFont typeface="+mj-lt"/>
              <a:buAutoNum type="arabicPeriod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ייצוג תתי גרפים ע"י מטריצות קורלציה בהם קשת קיימת אם ורק אם היא בטווח שנקבע מראש.</a:t>
            </a:r>
          </a:p>
          <a:p>
            <a:pPr marL="457200" indent="-457200" rtl="1">
              <a:lnSpc>
                <a:spcPct val="90000"/>
              </a:lnSpc>
              <a:buFont typeface="+mj-lt"/>
              <a:buAutoNum type="arabicPeriod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חילוץ פיצ'רים מבניים על הגרפים.</a:t>
            </a:r>
          </a:p>
          <a:p>
            <a:pPr marL="457200" indent="-457200" rtl="1">
              <a:lnSpc>
                <a:spcPct val="90000"/>
              </a:lnSpc>
              <a:buFont typeface="+mj-lt"/>
              <a:buAutoNum type="arabicPeriod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אימון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 באמצעות תתי הגרפים.</a:t>
            </a:r>
          </a:p>
          <a:p>
            <a:pPr marL="457200" indent="-457200" rtl="1">
              <a:lnSpc>
                <a:spcPct val="90000"/>
              </a:lnSpc>
              <a:buFont typeface="+mj-lt"/>
              <a:buAutoNum type="arabicPeriod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אימון מודל רגרסיה על הפיצ'רים המבניים כ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 וביצועי המודל המאומן כ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rtl="1">
              <a:lnSpc>
                <a:spcPct val="90000"/>
              </a:lnSpc>
              <a:buFont typeface="+mj-lt"/>
              <a:buAutoNum type="arabicPeriod"/>
            </a:pPr>
            <a:r>
              <a:rPr lang="he-IL" sz="1500" dirty="0">
                <a:latin typeface="Arial" panose="020B0604020202020204" pitchFamily="34" charset="0"/>
                <a:cs typeface="Arial" panose="020B0604020202020204" pitchFamily="34" charset="0"/>
              </a:rPr>
              <a:t>הרצת אלגוריתם חיפוש על דטה חדש כדי לזהות את התת גרף (או קבוצת הפיצ'רים) עם הביצועים הכי טובים</a:t>
            </a:r>
          </a:p>
          <a:p>
            <a:pPr marL="0" indent="0" rtl="1">
              <a:lnSpc>
                <a:spcPct val="90000"/>
              </a:lnSpc>
              <a:buNone/>
            </a:pPr>
            <a:endParaRPr lang="he-IL" sz="1500" dirty="0"/>
          </a:p>
          <a:p>
            <a:pPr marL="0" indent="0" rtl="1">
              <a:lnSpc>
                <a:spcPct val="90000"/>
              </a:lnSpc>
              <a:buNone/>
            </a:pPr>
            <a:endParaRPr lang="he-IL" sz="1500" dirty="0"/>
          </a:p>
          <a:p>
            <a:pPr marL="0" indent="0" rtl="1">
              <a:lnSpc>
                <a:spcPct val="90000"/>
              </a:lnSpc>
              <a:buNone/>
            </a:pPr>
            <a:endParaRPr lang="en-US" sz="1500" dirty="0"/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A30FBB-27D4-43C7-94F2-1A7D3678C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75414"/>
              </p:ext>
            </p:extLst>
          </p:nvPr>
        </p:nvGraphicFramePr>
        <p:xfrm>
          <a:off x="6095999" y="1579911"/>
          <a:ext cx="5407017" cy="3370004"/>
        </p:xfrm>
        <a:graphic>
          <a:graphicData uri="http://schemas.openxmlformats.org/drawingml/2006/table">
            <a:tbl>
              <a:tblPr rtl="1" firstRow="1" bandRow="1"/>
              <a:tblGrid>
                <a:gridCol w="491547">
                  <a:extLst>
                    <a:ext uri="{9D8B030D-6E8A-4147-A177-3AD203B41FA5}">
                      <a16:colId xmlns:a16="http://schemas.microsoft.com/office/drawing/2014/main" val="3203571359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182686962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1122372123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3665491463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2622683539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129382388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446670607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1873894692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2699311249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150319342"/>
                    </a:ext>
                  </a:extLst>
                </a:gridCol>
                <a:gridCol w="491547">
                  <a:extLst>
                    <a:ext uri="{9D8B030D-6E8A-4147-A177-3AD203B41FA5}">
                      <a16:colId xmlns:a16="http://schemas.microsoft.com/office/drawing/2014/main" val="3377288696"/>
                    </a:ext>
                  </a:extLst>
                </a:gridCol>
              </a:tblGrid>
              <a:tr h="306364">
                <a:tc>
                  <a:txBody>
                    <a:bodyPr/>
                    <a:lstStyle/>
                    <a:p>
                      <a:pPr algn="ctr" rtl="0" fontAlgn="b"/>
                      <a:endParaRPr lang="en-I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10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515524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556331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727980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317258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383214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160559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06675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495394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362942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360388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10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51" marR="7651" marT="76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14687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0715286-891C-4E12-B0AE-D4F29145696B}"/>
              </a:ext>
            </a:extLst>
          </p:cNvPr>
          <p:cNvSpPr/>
          <p:nvPr/>
        </p:nvSpPr>
        <p:spPr>
          <a:xfrm>
            <a:off x="6612850" y="1056691"/>
            <a:ext cx="43733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מטריצת קורלציות בין פיצ'רים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3ADE2C-6E00-4566-A530-FCA47DF5F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18" y="1479132"/>
            <a:ext cx="5309460" cy="41910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67B7B5-CD32-410F-8C3B-AF54E9AC4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511" y="1473434"/>
            <a:ext cx="5292375" cy="419100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99A100B-A22B-4D6C-B6A1-776BA4C3CBD0}"/>
              </a:ext>
            </a:extLst>
          </p:cNvPr>
          <p:cNvSpPr/>
          <p:nvPr/>
        </p:nvSpPr>
        <p:spPr>
          <a:xfrm>
            <a:off x="7557730" y="5529760"/>
            <a:ext cx="25170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-0.1 ≤ correlation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≤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0.1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E1B059A-75B5-47AC-8AE0-634B3DBAB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850" y="1473434"/>
            <a:ext cx="4841036" cy="420239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4903A1-F441-4AA5-9BCD-147020A02573}"/>
              </a:ext>
            </a:extLst>
          </p:cNvPr>
          <p:cNvSpPr/>
          <p:nvPr/>
        </p:nvSpPr>
        <p:spPr>
          <a:xfrm>
            <a:off x="6161511" y="2991028"/>
            <a:ext cx="606758" cy="1059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CE69E-5810-4A33-B03A-0CFBE4F88AC4}"/>
              </a:ext>
            </a:extLst>
          </p:cNvPr>
          <p:cNvSpPr/>
          <p:nvPr/>
        </p:nvSpPr>
        <p:spPr>
          <a:xfrm>
            <a:off x="8204808" y="1062389"/>
            <a:ext cx="12057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תת-גרף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3C7044-AD1A-4433-98EF-950A5148F336}"/>
              </a:ext>
            </a:extLst>
          </p:cNvPr>
          <p:cNvSpPr/>
          <p:nvPr/>
        </p:nvSpPr>
        <p:spPr>
          <a:xfrm>
            <a:off x="6301098" y="1011833"/>
            <a:ext cx="5126476" cy="466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8D0BF70-72BA-46F5-82B2-71375309B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6876" y="2640759"/>
            <a:ext cx="1624219" cy="1409948"/>
          </a:xfrm>
          <a:prstGeom prst="rect">
            <a:avLst/>
          </a:prstGeom>
        </p:spPr>
      </p:pic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4062CA17-545D-4606-815E-8F6548995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53955"/>
              </p:ext>
            </p:extLst>
          </p:nvPr>
        </p:nvGraphicFramePr>
        <p:xfrm>
          <a:off x="8009626" y="2737268"/>
          <a:ext cx="170942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710">
                  <a:extLst>
                    <a:ext uri="{9D8B030D-6E8A-4147-A177-3AD203B41FA5}">
                      <a16:colId xmlns:a16="http://schemas.microsoft.com/office/drawing/2014/main" val="3246290127"/>
                    </a:ext>
                  </a:extLst>
                </a:gridCol>
                <a:gridCol w="854710">
                  <a:extLst>
                    <a:ext uri="{9D8B030D-6E8A-4147-A177-3AD203B41FA5}">
                      <a16:colId xmlns:a16="http://schemas.microsoft.com/office/drawing/2014/main" val="11660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avg weight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-0.31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9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avg CC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0.76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2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nodes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3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edges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64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94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E1A42-22B5-489B-A83D-CEC30BBD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438C-100A-449B-98B8-AB0A4A41ED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9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42" presetClass="path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5E-6 -1.48148E-6 L 0.00274 -0.2800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5" grpId="1"/>
      <p:bldP spid="27" grpId="0" animBg="1"/>
      <p:bldP spid="28" grpId="0"/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14227</TotalTime>
  <Words>2108</Words>
  <Application>Microsoft Office PowerPoint</Application>
  <PresentationFormat>Widescreen</PresentationFormat>
  <Paragraphs>886</Paragraphs>
  <Slides>20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Corbel</vt:lpstr>
      <vt:lpstr>Parallax</vt:lpstr>
      <vt:lpstr>Correlation Graph Structure based Feature Selection (CGSFS) בחירת פיצ'רים מבוססת מבנה גרף קורלציות</vt:lpstr>
      <vt:lpstr>רקע</vt:lpstr>
      <vt:lpstr>מוטיבציה</vt:lpstr>
      <vt:lpstr>מטרה</vt:lpstr>
      <vt:lpstr>השיטה המוצעת</vt:lpstr>
      <vt:lpstr>מה קיים היום?</vt:lpstr>
      <vt:lpstr>ה Data שלנו: Train set</vt:lpstr>
      <vt:lpstr>הפתרון שלנו – בניית ואימון המודל</vt:lpstr>
      <vt:lpstr>הפתרון שלנו</vt:lpstr>
      <vt:lpstr>הפתרון שלנו</vt:lpstr>
      <vt:lpstr>הפתרון שלנו</vt:lpstr>
      <vt:lpstr>הפתרון שלנו- בחירת Feature subset ע"י מיקסום ה score שחוזה המודל</vt:lpstr>
      <vt:lpstr>Simulated Annealing Demo</vt:lpstr>
      <vt:lpstr>ניסויים ומסקנות</vt:lpstr>
      <vt:lpstr>ניסויים ומסקנות</vt:lpstr>
      <vt:lpstr>ניסויים ומסקנות</vt:lpstr>
      <vt:lpstr>ניסויים ומסקנות</vt:lpstr>
      <vt:lpstr>ניסויים ומסקנות</vt:lpstr>
      <vt:lpstr>מסקנות ועבודה עתידית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Graph Structure based Feature Selection (CGSFS) בחירת פיצ'רים מבוססת מבנה גרף קורלציות</dc:title>
  <dc:creator>Elad</dc:creator>
  <cp:lastModifiedBy>Elad</cp:lastModifiedBy>
  <cp:revision>48</cp:revision>
  <dcterms:created xsi:type="dcterms:W3CDTF">2020-06-03T11:27:31Z</dcterms:created>
  <dcterms:modified xsi:type="dcterms:W3CDTF">2020-06-23T10:05:45Z</dcterms:modified>
</cp:coreProperties>
</file>