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10/13/2019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64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40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9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32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6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2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4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72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2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10/13/2019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1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3499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4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55" r:id="rId5"/>
    <p:sldLayoutId id="2147483761" r:id="rId6"/>
    <p:sldLayoutId id="2147483762" r:id="rId7"/>
    <p:sldLayoutId id="2147483752" r:id="rId8"/>
    <p:sldLayoutId id="2147483753" r:id="rId9"/>
    <p:sldLayoutId id="2147483754" r:id="rId10"/>
    <p:sldLayoutId id="214748375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7675BE-02DF-4E7E-879E-B2D815586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CD8132-6CDE-4EF9-913E-B052B676D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/>
              <a:t>Text Search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3D7FB-329C-4F9D-AEBE-9F263BBA67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BEAFC"/>
                </a:solidFill>
              </a:rPr>
              <a:t>A model to turn an image into text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210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0B6D1-B7CE-4C35-B0DA-855B19529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 is not perfect…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2242A-9926-4F4C-A7A5-2B3E69594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Certain letters like M, V, and W which all have diagonals meeting at sharp points get confused.</a:t>
            </a:r>
          </a:p>
          <a:p>
            <a:r>
              <a:rPr lang="en-US" dirty="0"/>
              <a:t>The model can’t predict letters that Tesseract poorly divides. </a:t>
            </a:r>
          </a:p>
          <a:p>
            <a:r>
              <a:rPr lang="en-US" dirty="0"/>
              <a:t>This makes it hard to give a number to depict how accurate the model can predict on new documents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5FAAF-3DBD-4729-8317-7C24B2701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872" y="3798278"/>
            <a:ext cx="2478875" cy="13734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029A40-5DAE-48FD-A66F-674268A9471E}"/>
              </a:ext>
            </a:extLst>
          </p:cNvPr>
          <p:cNvSpPr txBox="1"/>
          <p:nvPr/>
        </p:nvSpPr>
        <p:spPr>
          <a:xfrm>
            <a:off x="4121834" y="5486400"/>
            <a:ext cx="3938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Tesseract keeps these letters together even though they are two separate chars, a ‘T’ and an ‘I’</a:t>
            </a:r>
          </a:p>
        </p:txBody>
      </p:sp>
    </p:spTree>
    <p:extLst>
      <p:ext uri="{BB962C8B-B14F-4D97-AF65-F5344CB8AC3E}">
        <p14:creationId xmlns:p14="http://schemas.microsoft.com/office/powerpoint/2010/main" val="2723499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7F994-E7B2-4D9E-A67B-9BB6A6821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positive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062C1-4FA6-4364-B8C0-9657A141C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923183" cy="3849624"/>
          </a:xfrm>
        </p:spPr>
        <p:txBody>
          <a:bodyPr/>
          <a:lstStyle/>
          <a:p>
            <a:r>
              <a:rPr lang="en-US" dirty="0"/>
              <a:t>For the most part, the model was able to accurately predict the correct letters. </a:t>
            </a:r>
          </a:p>
          <a:p>
            <a:endParaRPr lang="en-US" dirty="0"/>
          </a:p>
          <a:p>
            <a:r>
              <a:rPr lang="en-US" dirty="0"/>
              <a:t>Even in cases where the model didn’t predict accurately, the correct letter was always one of its top 5 predictions (except where Tesseract did poorly)</a:t>
            </a:r>
          </a:p>
          <a:p>
            <a:endParaRPr lang="en-US" dirty="0"/>
          </a:p>
          <a:p>
            <a:r>
              <a:rPr lang="en-US" dirty="0"/>
              <a:t>The model was not confused with predicting black text on white background, even though the text input was black text on white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72539251-F850-46CB-A6CD-C8121E1CC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43134"/>
            <a:ext cx="5132830" cy="384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553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375B8-0640-488C-B994-080FDD984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AC2EB-1567-4BCA-B217-ECA0EA8A9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the model to include lower case letters and perhaps other languages</a:t>
            </a:r>
          </a:p>
          <a:p>
            <a:endParaRPr lang="en-US" dirty="0"/>
          </a:p>
          <a:p>
            <a:r>
              <a:rPr lang="en-US" dirty="0"/>
              <a:t>Make the model more complex so as not to get confused between letters coming to sharp points</a:t>
            </a:r>
          </a:p>
          <a:p>
            <a:endParaRPr lang="en-US" dirty="0"/>
          </a:p>
          <a:p>
            <a:r>
              <a:rPr lang="en-US" dirty="0"/>
              <a:t>Build an API for applications to use this model on text images.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table, window&#10;&#10;Description automatically generated">
            <a:extLst>
              <a:ext uri="{FF2B5EF4-FFF2-40B4-BE49-F238E27FC236}">
                <a16:creationId xmlns:a16="http://schemas.microsoft.com/office/drawing/2014/main" id="{E7974813-751B-41CC-9147-FD56EDC96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621" y="3386481"/>
            <a:ext cx="20764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2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C0AC5-5799-4273-9F55-1518355B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12DB6-B314-4BE9-869B-BB3E7D654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textual documents stored as images</a:t>
            </a:r>
          </a:p>
          <a:p>
            <a:endParaRPr lang="en-US" dirty="0"/>
          </a:p>
          <a:p>
            <a:r>
              <a:rPr lang="en-US" dirty="0"/>
              <a:t>These documents are harder to process. </a:t>
            </a:r>
          </a:p>
          <a:p>
            <a:endParaRPr lang="en-US" dirty="0"/>
          </a:p>
          <a:p>
            <a:r>
              <a:rPr lang="en-US" dirty="0"/>
              <a:t>Being able to transform an image into text will enable…</a:t>
            </a:r>
          </a:p>
          <a:p>
            <a:pPr lvl="1"/>
            <a:r>
              <a:rPr lang="en-US" dirty="0"/>
              <a:t>The ability to </a:t>
            </a:r>
            <a:r>
              <a:rPr lang="en-US" b="1" dirty="0"/>
              <a:t>search</a:t>
            </a:r>
            <a:r>
              <a:rPr lang="en-US" dirty="0"/>
              <a:t> for keywords.</a:t>
            </a:r>
          </a:p>
          <a:p>
            <a:pPr lvl="1"/>
            <a:r>
              <a:rPr lang="en-US" dirty="0"/>
              <a:t>The ability to </a:t>
            </a:r>
            <a:r>
              <a:rPr lang="en-US" b="1" dirty="0"/>
              <a:t>translate</a:t>
            </a:r>
            <a:r>
              <a:rPr lang="en-US" dirty="0"/>
              <a:t> documents using a program like google translate</a:t>
            </a:r>
          </a:p>
          <a:p>
            <a:pPr lvl="1"/>
            <a:r>
              <a:rPr lang="en-US" dirty="0"/>
              <a:t>The ability to </a:t>
            </a:r>
            <a:r>
              <a:rPr lang="en-US" b="1" dirty="0"/>
              <a:t>store </a:t>
            </a:r>
            <a:r>
              <a:rPr lang="en-US" dirty="0"/>
              <a:t>data generated by people with handwritten documents</a:t>
            </a:r>
          </a:p>
        </p:txBody>
      </p:sp>
    </p:spTree>
    <p:extLst>
      <p:ext uri="{BB962C8B-B14F-4D97-AF65-F5344CB8AC3E}">
        <p14:creationId xmlns:p14="http://schemas.microsoft.com/office/powerpoint/2010/main" val="3434032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30C37-660D-451D-856E-8730F7CCF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84C11-5A32-47A7-BBBF-5ABC82B48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proof of concept that it is possible to create a model to transform images into text. </a:t>
            </a:r>
          </a:p>
          <a:p>
            <a:endParaRPr lang="en-US" dirty="0"/>
          </a:p>
          <a:p>
            <a:r>
              <a:rPr lang="en-US" dirty="0"/>
              <a:t>Dependencies</a:t>
            </a:r>
          </a:p>
          <a:p>
            <a:pPr lvl="1"/>
            <a:r>
              <a:rPr lang="en-US" dirty="0"/>
              <a:t>Tesseract – splits up characters in a document.</a:t>
            </a:r>
          </a:p>
          <a:p>
            <a:pPr lvl="2"/>
            <a:r>
              <a:rPr lang="en-US" dirty="0"/>
              <a:t>Wherever Tesseract fails to perform properly is out of scope for this project</a:t>
            </a:r>
          </a:p>
          <a:p>
            <a:pPr lvl="1"/>
            <a:r>
              <a:rPr lang="en-US" dirty="0"/>
              <a:t>Keras – creates a CNN</a:t>
            </a:r>
          </a:p>
          <a:p>
            <a:pPr lvl="1"/>
            <a:endParaRPr lang="en-US" dirty="0"/>
          </a:p>
          <a:p>
            <a:r>
              <a:rPr lang="en-US" dirty="0"/>
              <a:t>The Data</a:t>
            </a:r>
          </a:p>
          <a:p>
            <a:pPr lvl="1"/>
            <a:r>
              <a:rPr lang="en-US" dirty="0"/>
              <a:t>28 x 28 images of individual characters compiled on Kaggle from an NIST dataset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36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E55DD-2934-4000-80AC-DA4ADD158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AC3B6-C504-4D08-9E82-02012302E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4591" y="2103120"/>
            <a:ext cx="4602480" cy="1983607"/>
          </a:xfrm>
        </p:spPr>
        <p:txBody>
          <a:bodyPr/>
          <a:lstStyle/>
          <a:p>
            <a:r>
              <a:rPr lang="en-US" dirty="0"/>
              <a:t>372451 pictures of characters</a:t>
            </a:r>
          </a:p>
          <a:p>
            <a:endParaRPr lang="en-US" dirty="0"/>
          </a:p>
          <a:p>
            <a:r>
              <a:rPr lang="en-US" dirty="0"/>
              <a:t>28 X 28 white char on black background</a:t>
            </a:r>
          </a:p>
          <a:p>
            <a:endParaRPr lang="en-US" dirty="0"/>
          </a:p>
          <a:p>
            <a:r>
              <a:rPr lang="en-US" dirty="0"/>
              <a:t>The pics per letter is not distributed evenly. </a:t>
            </a:r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1FE0127-F762-4D08-99E1-44E2BC432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876" y="2103120"/>
            <a:ext cx="1821828" cy="182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F3040E-EFF6-42E2-BB9E-07B14A4D4CFD}"/>
              </a:ext>
            </a:extLst>
          </p:cNvPr>
          <p:cNvSpPr txBox="1"/>
          <p:nvPr/>
        </p:nvSpPr>
        <p:spPr>
          <a:xfrm>
            <a:off x="7649338" y="4086727"/>
            <a:ext cx="143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letter</a:t>
            </a:r>
          </a:p>
        </p:txBody>
      </p:sp>
    </p:spTree>
    <p:extLst>
      <p:ext uri="{BB962C8B-B14F-4D97-AF65-F5344CB8AC3E}">
        <p14:creationId xmlns:p14="http://schemas.microsoft.com/office/powerpoint/2010/main" val="2981196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DFFA6-BB68-42E0-819B-87DCBC11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letters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7E1EC2-3C7E-469A-A22E-656A912D74F2}"/>
              </a:ext>
            </a:extLst>
          </p:cNvPr>
          <p:cNvSpPr txBox="1"/>
          <p:nvPr/>
        </p:nvSpPr>
        <p:spPr>
          <a:xfrm>
            <a:off x="1167618" y="2363372"/>
            <a:ext cx="4065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most common letter is an ‘O’,</a:t>
            </a:r>
          </a:p>
          <a:p>
            <a:r>
              <a:rPr lang="en-US" dirty="0"/>
              <a:t>and the lest is an ‘I’</a:t>
            </a:r>
          </a:p>
          <a:p>
            <a:endParaRPr lang="en-US" dirty="0"/>
          </a:p>
          <a:p>
            <a:r>
              <a:rPr lang="en-US" dirty="0"/>
              <a:t>This does not follow the distribution found in most text documents</a:t>
            </a:r>
          </a:p>
          <a:p>
            <a:endParaRPr lang="en-US" dirty="0"/>
          </a:p>
          <a:p>
            <a:r>
              <a:rPr lang="en-US" dirty="0"/>
              <a:t>This should not effect the model since there are still 1000 images of each. </a:t>
            </a:r>
          </a:p>
        </p:txBody>
      </p:sp>
      <p:pic>
        <p:nvPicPr>
          <p:cNvPr id="9" name="Content Placeholder 8" descr="A picture containing fence&#10;&#10;Description automatically generated">
            <a:extLst>
              <a:ext uri="{FF2B5EF4-FFF2-40B4-BE49-F238E27FC236}">
                <a16:creationId xmlns:a16="http://schemas.microsoft.com/office/drawing/2014/main" id="{D0CDE174-CDC9-45E2-9A26-D9E49CE70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668" y="1979269"/>
            <a:ext cx="6077756" cy="4103651"/>
          </a:xfrm>
        </p:spPr>
      </p:pic>
    </p:spTree>
    <p:extLst>
      <p:ext uri="{BB962C8B-B14F-4D97-AF65-F5344CB8AC3E}">
        <p14:creationId xmlns:p14="http://schemas.microsoft.com/office/powerpoint/2010/main" val="3395236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FAC2B-9753-4F5A-9161-215BCA83A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67036-39C0-4E7B-A706-47DD6F3F6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Tesseract does not always leave the char in the middle of the image. </a:t>
            </a:r>
          </a:p>
          <a:p>
            <a:pPr lvl="1"/>
            <a:r>
              <a:rPr lang="en-US" dirty="0"/>
              <a:t>Augmentation was used so that the model would be able to predict chars off center;  images were shifted up to 20 percent up/down/left/right randomly. </a:t>
            </a:r>
          </a:p>
          <a:p>
            <a:pPr lvl="1"/>
            <a:endParaRPr lang="en-US" dirty="0"/>
          </a:p>
          <a:p>
            <a:r>
              <a:rPr lang="en-US" dirty="0"/>
              <a:t>Data has white chars on black background, but in most cases,  chars are black on white background</a:t>
            </a:r>
          </a:p>
          <a:p>
            <a:pPr lvl="1"/>
            <a:r>
              <a:rPr lang="en-US" dirty="0"/>
              <a:t>Half of the images on the training set were inverted (black becomes white and white becomes black)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6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74C1A-DF72-41A1-AEB5-08384C4B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the model.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67292-0C93-419F-88FB-6F3E4A232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up into training and test set</a:t>
            </a:r>
          </a:p>
          <a:p>
            <a:endParaRPr lang="en-US" dirty="0"/>
          </a:p>
          <a:p>
            <a:r>
              <a:rPr lang="en-US" dirty="0"/>
              <a:t>Used a Convolutional Neural Net</a:t>
            </a:r>
          </a:p>
          <a:p>
            <a:pPr lvl="1"/>
            <a:r>
              <a:rPr lang="en-US" dirty="0"/>
              <a:t>2 Convolution layers applying a 3 X 3 filter, multiplying each pixel by the matrix</a:t>
            </a:r>
          </a:p>
          <a:p>
            <a:pPr lvl="2"/>
            <a:r>
              <a:rPr lang="en-US" dirty="0"/>
              <a:t>RELU Activation function to avoid linearity</a:t>
            </a:r>
          </a:p>
          <a:p>
            <a:pPr lvl="1"/>
            <a:r>
              <a:rPr lang="en-US" dirty="0"/>
              <a:t>Flattening layer</a:t>
            </a:r>
          </a:p>
          <a:p>
            <a:pPr lvl="1"/>
            <a:r>
              <a:rPr lang="en-US" dirty="0"/>
              <a:t>Dense layer where each node votes which of the 26 chars it should be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Model picked up angle of lines to predict the correct letter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Achieved .9660 accuracy on training data and .9652 on test data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50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D05D3-9328-4121-8D5C-A74C183E8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642594"/>
            <a:ext cx="10520149" cy="1371600"/>
          </a:xfrm>
        </p:spPr>
        <p:txBody>
          <a:bodyPr/>
          <a:lstStyle/>
          <a:p>
            <a:r>
              <a:rPr lang="en-US" dirty="0"/>
              <a:t>Moving from Model to Application: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77EE4-6636-47CC-9CC6-04DD47BB4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489" y="5868404"/>
            <a:ext cx="10229557" cy="13258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original input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910185DF-4A81-49DF-BEDB-90C4D7286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007" y="2014194"/>
            <a:ext cx="5075263" cy="38084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27F42B-948A-4EAC-B63A-A22AC31829A0}"/>
              </a:ext>
            </a:extLst>
          </p:cNvPr>
          <p:cNvSpPr txBox="1"/>
          <p:nvPr/>
        </p:nvSpPr>
        <p:spPr>
          <a:xfrm>
            <a:off x="1547446" y="2014194"/>
            <a:ext cx="35450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An image with text is the input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Here, the declaration of independence is used as an example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Tesseract is used to split the image into individual chars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AAB60F3-351D-40F7-B5E6-2DDDD460A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307" y="5001550"/>
            <a:ext cx="32385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F3455F4-4DD1-42C4-B789-5D3C78A1E15D}"/>
              </a:ext>
            </a:extLst>
          </p:cNvPr>
          <p:cNvSpPr txBox="1">
            <a:spLocks/>
          </p:cNvSpPr>
          <p:nvPr/>
        </p:nvSpPr>
        <p:spPr>
          <a:xfrm>
            <a:off x="981221" y="5552466"/>
            <a:ext cx="10229557" cy="132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Sample letter generated by Tesseract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6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C5BA-9EFB-4C4B-9F18-9A5F83989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642594"/>
            <a:ext cx="10436087" cy="1371600"/>
          </a:xfrm>
        </p:spPr>
        <p:txBody>
          <a:bodyPr/>
          <a:lstStyle/>
          <a:p>
            <a:r>
              <a:rPr lang="en-US" dirty="0"/>
              <a:t>Moving from Model to Application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7CB91-B363-4578-A47F-DF26F0534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7235" y="1795941"/>
            <a:ext cx="5850835" cy="2740687"/>
          </a:xfrm>
        </p:spPr>
        <p:txBody>
          <a:bodyPr/>
          <a:lstStyle/>
          <a:p>
            <a:r>
              <a:rPr lang="en-US" dirty="0"/>
              <a:t>The model predicts on these individual chars</a:t>
            </a:r>
          </a:p>
        </p:txBody>
      </p:sp>
      <p:pic>
        <p:nvPicPr>
          <p:cNvPr id="4" name="Picture 3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35458CD2-4899-45F6-8AB9-EB017A1AA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1" y="2464013"/>
            <a:ext cx="4003625" cy="30043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A36B3E-24D9-4AA8-9472-DB2BEEB51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897" y="2959632"/>
            <a:ext cx="6908802" cy="1371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6A3062-50A8-4D2A-8501-3CF8AE1A66E3}"/>
              </a:ext>
            </a:extLst>
          </p:cNvPr>
          <p:cNvSpPr txBox="1"/>
          <p:nvPr/>
        </p:nvSpPr>
        <p:spPr>
          <a:xfrm>
            <a:off x="1066799" y="5753686"/>
            <a:ext cx="354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Input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BC2957-C93B-46C0-8B29-081CEB41ACE6}"/>
              </a:ext>
            </a:extLst>
          </p:cNvPr>
          <p:cNvSpPr txBox="1"/>
          <p:nvPr/>
        </p:nvSpPr>
        <p:spPr>
          <a:xfrm>
            <a:off x="6832209" y="4667359"/>
            <a:ext cx="354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Output</a:t>
            </a:r>
          </a:p>
        </p:txBody>
      </p:sp>
    </p:spTree>
    <p:extLst>
      <p:ext uri="{BB962C8B-B14F-4D97-AF65-F5344CB8AC3E}">
        <p14:creationId xmlns:p14="http://schemas.microsoft.com/office/powerpoint/2010/main" val="7156914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243741"/>
      </a:dk2>
      <a:lt2>
        <a:srgbClr val="E4E8E2"/>
      </a:lt2>
      <a:accent1>
        <a:srgbClr val="9645CB"/>
      </a:accent1>
      <a:accent2>
        <a:srgbClr val="644EC3"/>
      </a:accent2>
      <a:accent3>
        <a:srgbClr val="4564CB"/>
      </a:accent3>
      <a:accent4>
        <a:srgbClr val="338AB9"/>
      </a:accent4>
      <a:accent5>
        <a:srgbClr val="3DB5AD"/>
      </a:accent5>
      <a:accent6>
        <a:srgbClr val="33B979"/>
      </a:accent6>
      <a:hlink>
        <a:srgbClr val="338F9A"/>
      </a:hlink>
      <a:folHlink>
        <a:srgbClr val="7F7F7F"/>
      </a:folHlink>
    </a:clrScheme>
    <a:fontScheme name="Savon">
      <a:majorFont>
        <a:latin typeface="Century Gothic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9692</TotalTime>
  <Words>617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Courier New</vt:lpstr>
      <vt:lpstr>Garamond</vt:lpstr>
      <vt:lpstr>Gill Sans MT</vt:lpstr>
      <vt:lpstr>SavonVTI</vt:lpstr>
      <vt:lpstr>Text Search</vt:lpstr>
      <vt:lpstr>Motivation</vt:lpstr>
      <vt:lpstr>The Goal</vt:lpstr>
      <vt:lpstr>The data</vt:lpstr>
      <vt:lpstr>Distribution of letters</vt:lpstr>
      <vt:lpstr>Preparing the Data</vt:lpstr>
      <vt:lpstr>Generating the model.</vt:lpstr>
      <vt:lpstr>Moving from Model to Application: Input</vt:lpstr>
      <vt:lpstr>Moving from Model to Application Continued</vt:lpstr>
      <vt:lpstr>The model is not perfect…</vt:lpstr>
      <vt:lpstr>The positive</vt:lpstr>
      <vt:lpstr>Future Enhancements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Search</dc:title>
  <dc:creator>Benny c</dc:creator>
  <cp:lastModifiedBy>Benny c</cp:lastModifiedBy>
  <cp:revision>9</cp:revision>
  <dcterms:created xsi:type="dcterms:W3CDTF">2019-10-13T20:32:51Z</dcterms:created>
  <dcterms:modified xsi:type="dcterms:W3CDTF">2019-10-20T14:05:12Z</dcterms:modified>
</cp:coreProperties>
</file>