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A547-C4CA-4D82-865B-20DD58CDD5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Workaholics</a:t>
            </a:r>
          </a:p>
        </p:txBody>
      </p:sp>
    </p:spTree>
    <p:extLst>
      <p:ext uri="{BB962C8B-B14F-4D97-AF65-F5344CB8AC3E}">
        <p14:creationId xmlns:p14="http://schemas.microsoft.com/office/powerpoint/2010/main" val="248681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F0CB-9A6F-4923-8754-0356370F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Correlations Through Plots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50361-3F46-4D86-967C-2498BAA20089}"/>
              </a:ext>
            </a:extLst>
          </p:cNvPr>
          <p:cNvSpPr txBox="1"/>
          <p:nvPr/>
        </p:nvSpPr>
        <p:spPr>
          <a:xfrm>
            <a:off x="1543596" y="5597978"/>
            <a:ext cx="3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who eat don’t eat healthy tend not to be workaholic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AE442DE-A6C6-4C6C-A508-43D705754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040" y="2422614"/>
            <a:ext cx="3095178" cy="316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3A61E2A-FD21-4B13-8D2A-0EA93FE64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554" y="2422614"/>
            <a:ext cx="3095178" cy="316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4479D4-F8A0-48A5-B379-494C29FCF799}"/>
              </a:ext>
            </a:extLst>
          </p:cNvPr>
          <p:cNvSpPr txBox="1"/>
          <p:nvPr/>
        </p:nvSpPr>
        <p:spPr>
          <a:xfrm>
            <a:off x="6833950" y="5597978"/>
            <a:ext cx="3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who like Classical Music tend to be more workaholic</a:t>
            </a:r>
          </a:p>
        </p:txBody>
      </p:sp>
    </p:spTree>
    <p:extLst>
      <p:ext uri="{BB962C8B-B14F-4D97-AF65-F5344CB8AC3E}">
        <p14:creationId xmlns:p14="http://schemas.microsoft.com/office/powerpoint/2010/main" val="359736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F0CB-9A6F-4923-8754-0356370F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56139" y="631879"/>
            <a:ext cx="9601196" cy="1303867"/>
          </a:xfrm>
        </p:spPr>
        <p:txBody>
          <a:bodyPr/>
          <a:lstStyle/>
          <a:p>
            <a:r>
              <a:rPr lang="en-US" dirty="0"/>
              <a:t>Pearson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3F7E3-0DEE-43D0-8ED2-5513C5B53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56139" y="3429000"/>
            <a:ext cx="5053148" cy="3318936"/>
          </a:xfrm>
        </p:spPr>
        <p:txBody>
          <a:bodyPr>
            <a:normAutofit/>
          </a:bodyPr>
          <a:lstStyle/>
          <a:p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1F0FE90-E0F8-4ABB-9EDC-466C0B911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895" y="2418347"/>
            <a:ext cx="5158263" cy="380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0D8029-164D-42FD-AF10-AE6CEE4653F2}"/>
              </a:ext>
            </a:extLst>
          </p:cNvPr>
          <p:cNvSpPr txBox="1"/>
          <p:nvPr/>
        </p:nvSpPr>
        <p:spPr>
          <a:xfrm>
            <a:off x="1072758" y="3284621"/>
            <a:ext cx="4844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‘Prioritizing Workload’ and ‘Writing Notes’ have the strongest correlations while ‘Action Movies’ has the weakest.</a:t>
            </a:r>
          </a:p>
          <a:p>
            <a:endParaRPr lang="en-US" dirty="0"/>
          </a:p>
          <a:p>
            <a:r>
              <a:rPr lang="en-US" dirty="0"/>
              <a:t>Most of the features are not closely correlated </a:t>
            </a:r>
          </a:p>
        </p:txBody>
      </p:sp>
    </p:spTree>
    <p:extLst>
      <p:ext uri="{BB962C8B-B14F-4D97-AF65-F5344CB8AC3E}">
        <p14:creationId xmlns:p14="http://schemas.microsoft.com/office/powerpoint/2010/main" val="100895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B0E8-C4F2-430C-BCB1-9BF410EC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our Ridge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87BB-0948-4D37-9790-3B9AE3A28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902241" cy="3318936"/>
          </a:xfrm>
        </p:spPr>
        <p:txBody>
          <a:bodyPr>
            <a:normAutofit/>
          </a:bodyPr>
          <a:lstStyle/>
          <a:p>
            <a:r>
              <a:rPr lang="en-US" dirty="0"/>
              <a:t>Split into test set and training set</a:t>
            </a:r>
          </a:p>
          <a:p>
            <a:r>
              <a:rPr lang="en-US" dirty="0"/>
              <a:t>Regularized by comparing the cross-validation scores with different values of alpha.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CF628FE-0554-451F-8122-FFD948E05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684" y="2556932"/>
            <a:ext cx="3456716" cy="286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D93BDE-AEC9-4123-A6C4-907C3B616D83}"/>
              </a:ext>
            </a:extLst>
          </p:cNvPr>
          <p:cNvSpPr txBox="1"/>
          <p:nvPr/>
        </p:nvSpPr>
        <p:spPr>
          <a:xfrm>
            <a:off x="6680684" y="5506536"/>
            <a:ext cx="401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Model’s prediction on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27629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B0E8-C4F2-430C-BCB1-9BF410EC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87BB-0948-4D37-9790-3B9AE3A28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902241" cy="3318936"/>
          </a:xfrm>
        </p:spPr>
        <p:txBody>
          <a:bodyPr>
            <a:normAutofit/>
          </a:bodyPr>
          <a:lstStyle/>
          <a:p>
            <a:r>
              <a:rPr lang="en-US" dirty="0"/>
              <a:t>The model tends not to give values in the extreme. </a:t>
            </a:r>
          </a:p>
          <a:p>
            <a:r>
              <a:rPr lang="en-US" dirty="0"/>
              <a:t>The mean deviation is around 1 in either direction</a:t>
            </a:r>
          </a:p>
          <a:p>
            <a:r>
              <a:rPr lang="en-US" dirty="0"/>
              <a:t>We can use the model to semi accurately rate how workaholic a person is.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93BDE-AEC9-4123-A6C4-907C3B616D83}"/>
              </a:ext>
            </a:extLst>
          </p:cNvPr>
          <p:cNvSpPr txBox="1"/>
          <p:nvPr/>
        </p:nvSpPr>
        <p:spPr>
          <a:xfrm>
            <a:off x="6886300" y="5506536"/>
            <a:ext cx="401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Model’s prediction on test data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1FB9B91-1A22-4346-8FBE-104AA1C93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839" y="2729589"/>
            <a:ext cx="2621581" cy="267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710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B0E8-C4F2-430C-BCB1-9BF410EC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87BB-0948-4D37-9790-3B9AE3A28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902241" cy="3318936"/>
          </a:xfrm>
        </p:spPr>
        <p:txBody>
          <a:bodyPr>
            <a:normAutofit/>
          </a:bodyPr>
          <a:lstStyle/>
          <a:p>
            <a:r>
              <a:rPr lang="en-US" dirty="0"/>
              <a:t>Our MSE is too high to give an actual prediction of whether a person belongs in the 1,2,3,4,5 range</a:t>
            </a:r>
          </a:p>
          <a:p>
            <a:r>
              <a:rPr lang="en-US" dirty="0"/>
              <a:t>Our model therefore should NOT be used in order to filter candidates.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F189270-0037-4B27-9218-208D5B487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566" y="2694214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66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B0E8-C4F2-430C-BCB1-9BF410EC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same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87BB-0948-4D37-9790-3B9AE3A28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902241" cy="3318936"/>
          </a:xfrm>
        </p:spPr>
        <p:txBody>
          <a:bodyPr>
            <a:normAutofit fontScale="92500"/>
          </a:bodyPr>
          <a:lstStyle/>
          <a:p>
            <a:r>
              <a:rPr lang="en-US" dirty="0"/>
              <a:t>Our model will become more accurate given more data.</a:t>
            </a:r>
          </a:p>
          <a:p>
            <a:r>
              <a:rPr lang="en-US" dirty="0"/>
              <a:t>Our model can be used to give a rough approximation of how workaholic a person is.</a:t>
            </a:r>
          </a:p>
          <a:p>
            <a:r>
              <a:rPr lang="en-US" dirty="0"/>
              <a:t>This project did identify what features are correlated to workaholism.  </a:t>
            </a:r>
          </a:p>
          <a:p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301301D-73A9-4CC0-BD02-BDC30B04D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568" y="2556932"/>
            <a:ext cx="4335689" cy="309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4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B0E8-C4F2-430C-BCB1-9BF410EC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87BB-0948-4D37-9790-3B9AE3A28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902241" cy="3318936"/>
          </a:xfrm>
        </p:spPr>
        <p:txBody>
          <a:bodyPr>
            <a:normAutofit/>
          </a:bodyPr>
          <a:lstStyle/>
          <a:p>
            <a:r>
              <a:rPr lang="en-US" dirty="0"/>
              <a:t>Use a data-set from people of varying ages</a:t>
            </a:r>
          </a:p>
          <a:p>
            <a:r>
              <a:rPr lang="en-US" dirty="0"/>
              <a:t>Look at the other features</a:t>
            </a:r>
          </a:p>
          <a:p>
            <a:r>
              <a:rPr lang="en-US" dirty="0"/>
              <a:t>Use metrics like how much people work instead of surveys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63947-38C0-4505-B824-894D4E424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860" y="2775889"/>
            <a:ext cx="3099979" cy="309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6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B267-85EE-4044-9050-A0ECD81B1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Who cares if someone likes to work?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180FD-D070-476F-9D19-140A87E89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4334690" cy="3739365"/>
          </a:xfrm>
        </p:spPr>
        <p:txBody>
          <a:bodyPr/>
          <a:lstStyle/>
          <a:p>
            <a:r>
              <a:rPr lang="en-US" dirty="0"/>
              <a:t>Getting work done is important</a:t>
            </a:r>
          </a:p>
          <a:p>
            <a:endParaRPr lang="en-US" dirty="0"/>
          </a:p>
          <a:p>
            <a:r>
              <a:rPr lang="en-US" dirty="0"/>
              <a:t>Developing relationships and being a team player is important</a:t>
            </a:r>
          </a:p>
          <a:p>
            <a:endParaRPr lang="en-US" dirty="0"/>
          </a:p>
          <a:p>
            <a:r>
              <a:rPr lang="en-US" dirty="0"/>
              <a:t>Balance is Key</a:t>
            </a:r>
          </a:p>
        </p:txBody>
      </p:sp>
      <p:pic>
        <p:nvPicPr>
          <p:cNvPr id="10" name="Picture 4" descr="Illustration of workaholic working at night.">
            <a:extLst>
              <a:ext uri="{FF2B5EF4-FFF2-40B4-BE49-F238E27FC236}">
                <a16:creationId xmlns:a16="http://schemas.microsoft.com/office/drawing/2014/main" id="{F80A6578-970C-42D9-87C6-D2F7B713A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911" y="2692428"/>
            <a:ext cx="4335463" cy="346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45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B267-85EE-4044-9050-A0ECD81B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Quantify Workaholism</a:t>
            </a:r>
          </a:p>
        </p:txBody>
      </p:sp>
      <p:pic>
        <p:nvPicPr>
          <p:cNvPr id="1026" name="Picture 2" descr="Image result for resume pile">
            <a:extLst>
              <a:ext uri="{FF2B5EF4-FFF2-40B4-BE49-F238E27FC236}">
                <a16:creationId xmlns:a16="http://schemas.microsoft.com/office/drawing/2014/main" id="{B46A02C3-603B-4CC7-98D8-C329BDD7B6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222" y="2898179"/>
            <a:ext cx="5611521" cy="290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90A6BB9-3E7C-4547-8F3D-4FE75DEE9BD9}"/>
              </a:ext>
            </a:extLst>
          </p:cNvPr>
          <p:cNvSpPr txBox="1">
            <a:spLocks/>
          </p:cNvSpPr>
          <p:nvPr/>
        </p:nvSpPr>
        <p:spPr>
          <a:xfrm>
            <a:off x="1295401" y="2556931"/>
            <a:ext cx="4334690" cy="3739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A4334211-9282-4B22-831A-EF8A39C077FB}"/>
              </a:ext>
            </a:extLst>
          </p:cNvPr>
          <p:cNvSpPr txBox="1">
            <a:spLocks/>
          </p:cNvSpPr>
          <p:nvPr/>
        </p:nvSpPr>
        <p:spPr>
          <a:xfrm>
            <a:off x="1023257" y="2702319"/>
            <a:ext cx="4334690" cy="3739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Recruiters filter through many upon many resumes a day</a:t>
            </a:r>
          </a:p>
          <a:p>
            <a:endParaRPr lang="en-US" dirty="0"/>
          </a:p>
          <a:p>
            <a:r>
              <a:rPr lang="en-US" dirty="0"/>
              <a:t>Being able to filter candidates based on how workaholic they are would be valuable</a:t>
            </a:r>
          </a:p>
        </p:txBody>
      </p:sp>
    </p:spTree>
    <p:extLst>
      <p:ext uri="{BB962C8B-B14F-4D97-AF65-F5344CB8AC3E}">
        <p14:creationId xmlns:p14="http://schemas.microsoft.com/office/powerpoint/2010/main" val="383945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7047-573D-4702-9C1D-12ABA3B7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A2834-EACC-4E06-BC50-4B6AC8228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985083" cy="3318936"/>
          </a:xfrm>
        </p:spPr>
        <p:txBody>
          <a:bodyPr/>
          <a:lstStyle/>
          <a:p>
            <a:r>
              <a:rPr lang="en-US" dirty="0"/>
              <a:t>Can’t directly ask candidates – they will know what the company is looking for. </a:t>
            </a:r>
          </a:p>
          <a:p>
            <a:r>
              <a:rPr lang="en-US" dirty="0"/>
              <a:t>Instead ask other questions that can help gage their characteristics.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1122FD-27F0-47D4-8E26-5F9F73476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046" y="2556932"/>
            <a:ext cx="2971801" cy="37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0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8F72-736E-4FAC-9714-697885C9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Objectively Defining Workaholism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C685-92A4-45AF-8D7A-5130860C7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684294" cy="331893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1 – Postpones doing work whenever possible. </a:t>
            </a:r>
          </a:p>
          <a:p>
            <a:r>
              <a:rPr lang="en-US" dirty="0"/>
              <a:t>2 – Doesn’t like doing work but will do work when needed reluctantly</a:t>
            </a:r>
          </a:p>
          <a:p>
            <a:r>
              <a:rPr lang="en-US" dirty="0"/>
              <a:t>3- Balances work with other interactions</a:t>
            </a:r>
          </a:p>
          <a:p>
            <a:r>
              <a:rPr lang="en-US" dirty="0"/>
              <a:t>4- Enjoys doing work but recognizes other needs</a:t>
            </a:r>
          </a:p>
          <a:p>
            <a:r>
              <a:rPr lang="en-US" dirty="0"/>
              <a:t>5- Will push off other needs in order to work. </a:t>
            </a:r>
          </a:p>
          <a:p>
            <a:endParaRPr lang="en-US" dirty="0"/>
          </a:p>
        </p:txBody>
      </p:sp>
      <p:pic>
        <p:nvPicPr>
          <p:cNvPr id="6" name="Picture 5" descr="A person standing in front of a mirror posing for the camera&#10;&#10;Description automatically generated">
            <a:extLst>
              <a:ext uri="{FF2B5EF4-FFF2-40B4-BE49-F238E27FC236}">
                <a16:creationId xmlns:a16="http://schemas.microsoft.com/office/drawing/2014/main" id="{BF2669A7-40D7-4BFB-A3E1-4D42A064B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631" y="2537459"/>
            <a:ext cx="4997626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8F72-736E-4FAC-9714-697885C9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C685-92A4-45AF-8D7A-5130860C7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684294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survey taken by young adults containing</a:t>
            </a:r>
          </a:p>
          <a:p>
            <a:pPr lvl="1"/>
            <a:r>
              <a:rPr lang="en-US" dirty="0"/>
              <a:t>Their background – where they group up (rural vs urban) number of siblings…</a:t>
            </a:r>
          </a:p>
          <a:p>
            <a:pPr lvl="1"/>
            <a:r>
              <a:rPr lang="en-US" dirty="0"/>
              <a:t>Their interests (movies, music…)</a:t>
            </a:r>
          </a:p>
          <a:p>
            <a:pPr lvl="1"/>
            <a:r>
              <a:rPr lang="en-US" dirty="0"/>
              <a:t>Their hobbies (shopping, browsing the internet)</a:t>
            </a:r>
          </a:p>
          <a:p>
            <a:pPr lvl="1"/>
            <a:r>
              <a:rPr lang="en-US" dirty="0"/>
              <a:t>How Workaholic they are</a:t>
            </a:r>
          </a:p>
          <a:p>
            <a:pPr lvl="1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E9229E-6ED8-494A-A977-3561FB89E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320" y="2446868"/>
            <a:ext cx="4765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9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8F72-736E-4FAC-9714-697885C9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C685-92A4-45AF-8D7A-5130860C7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684294" cy="3318936"/>
          </a:xfrm>
        </p:spPr>
        <p:txBody>
          <a:bodyPr>
            <a:normAutofit/>
          </a:bodyPr>
          <a:lstStyle/>
          <a:p>
            <a:r>
              <a:rPr lang="en-US" dirty="0"/>
              <a:t>Identify key features that can help indicate whether a person is workaholic or not.</a:t>
            </a:r>
          </a:p>
          <a:p>
            <a:r>
              <a:rPr lang="en-US" dirty="0"/>
              <a:t>Create a model to predict how workaholic on a scale of 1 to 5 a person is.</a:t>
            </a:r>
          </a:p>
          <a:p>
            <a:endParaRPr lang="en-US" dirty="0"/>
          </a:p>
        </p:txBody>
      </p:sp>
      <p:pic>
        <p:nvPicPr>
          <p:cNvPr id="5" name="Picture 4" descr="A close up of a street sign hanging from a pole&#10;&#10;Description automatically generated">
            <a:extLst>
              <a:ext uri="{FF2B5EF4-FFF2-40B4-BE49-F238E27FC236}">
                <a16:creationId xmlns:a16="http://schemas.microsoft.com/office/drawing/2014/main" id="{A80543FF-9260-4F42-B04C-C13FC774D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598" y="2808158"/>
            <a:ext cx="3726739" cy="248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F0CB-9A6F-4923-8754-0356370F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3F7E3-0DEE-43D0-8ED2-5513C5B53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053148" cy="33189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Imported the data-set</a:t>
            </a:r>
          </a:p>
          <a:p>
            <a:r>
              <a:rPr lang="en-US" dirty="0"/>
              <a:t>Mapped words like “very” and “somewhat” to ratings out of 5</a:t>
            </a:r>
          </a:p>
          <a:p>
            <a:r>
              <a:rPr lang="en-US" dirty="0"/>
              <a:t>Filled missing values with the mean</a:t>
            </a:r>
          </a:p>
          <a:p>
            <a:r>
              <a:rPr lang="en-US" dirty="0"/>
              <a:t>Filtered out overly specific columns, keeping 34 features to analyze. </a:t>
            </a:r>
          </a:p>
          <a:p>
            <a:r>
              <a:rPr lang="en-US" dirty="0"/>
              <a:t>Checked that all values were between 1 and 5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1A2E88-23FE-4D3F-B173-5F23D784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503" y="2998167"/>
            <a:ext cx="3294015" cy="316119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6BFFD5-67C0-4B8B-A375-29DA327F580F}"/>
              </a:ext>
            </a:extLst>
          </p:cNvPr>
          <p:cNvSpPr txBox="1">
            <a:spLocks/>
          </p:cNvSpPr>
          <p:nvPr/>
        </p:nvSpPr>
        <p:spPr>
          <a:xfrm>
            <a:off x="6096000" y="2442753"/>
            <a:ext cx="6096000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Subset of Data used from Movies Interests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8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F0CB-9A6F-4923-8754-0356370F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Workaholism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3F7E3-0DEE-43D0-8ED2-5513C5B53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053148" cy="3318936"/>
          </a:xfrm>
        </p:spPr>
        <p:txBody>
          <a:bodyPr>
            <a:normAutofit/>
          </a:bodyPr>
          <a:lstStyle/>
          <a:p>
            <a:r>
              <a:rPr lang="en-US" dirty="0"/>
              <a:t>Most people are in the middle – that is having a rating of 3</a:t>
            </a:r>
          </a:p>
          <a:p>
            <a:r>
              <a:rPr lang="en-US" dirty="0"/>
              <a:t>30 percent fall out in the extremes – 16 percent have a rating of 5 and 14.4 have a rating of 1. 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DB7926-ED18-48B8-B774-E489B8DA9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000" y="2556932"/>
            <a:ext cx="4189998" cy="295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116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1809</TotalTime>
  <Words>537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Predicting Workaholics</vt:lpstr>
      <vt:lpstr>Who cares if someone likes to work?</vt:lpstr>
      <vt:lpstr>We Need to Quantify Workaholism</vt:lpstr>
      <vt:lpstr>But How? </vt:lpstr>
      <vt:lpstr>Objectively Defining Workaholism</vt:lpstr>
      <vt:lpstr>What We Have</vt:lpstr>
      <vt:lpstr>Our Job</vt:lpstr>
      <vt:lpstr>Data Wrangling</vt:lpstr>
      <vt:lpstr>Workaholism Distribution</vt:lpstr>
      <vt:lpstr>Finding Correlations Through Plots</vt:lpstr>
      <vt:lpstr>Pearson Correlations</vt:lpstr>
      <vt:lpstr>Creating our Ridge Regression Model</vt:lpstr>
      <vt:lpstr>Analysis</vt:lpstr>
      <vt:lpstr>Caution</vt:lpstr>
      <vt:lpstr>At the same time…</vt:lpstr>
      <vt:lpstr>Further study…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Workaholics</dc:title>
  <dc:creator>Isaac cohen</dc:creator>
  <cp:lastModifiedBy>Isaac cohen</cp:lastModifiedBy>
  <cp:revision>13</cp:revision>
  <dcterms:created xsi:type="dcterms:W3CDTF">2019-08-11T18:17:37Z</dcterms:created>
  <dcterms:modified xsi:type="dcterms:W3CDTF">2019-08-13T00:27:32Z</dcterms:modified>
</cp:coreProperties>
</file>