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D64A-658E-4CC7-B5AC-3AEC09433BA8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0" y="0"/>
            <a:ext cx="4429124" cy="1428736"/>
          </a:xfrm>
          <a:prstGeom prst="wedgeRoundRectCallout">
            <a:avLst>
              <a:gd name="adj1" fmla="val -49910"/>
              <a:gd name="adj2" fmla="val 839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the bottom of the list you can see the </a:t>
            </a:r>
            <a:r>
              <a:rPr lang="en-US" sz="1600" dirty="0" smtClean="0"/>
              <a:t>average amount </a:t>
            </a:r>
            <a:r>
              <a:rPr lang="en-US" sz="1600" dirty="0" smtClean="0"/>
              <a:t>of prize points you </a:t>
            </a:r>
            <a:r>
              <a:rPr lang="en-US" sz="1600" dirty="0" smtClean="0"/>
              <a:t>achieved </a:t>
            </a:r>
            <a:r>
              <a:rPr lang="en-US" sz="1600" dirty="0" smtClean="0"/>
              <a:t>so far.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At the end, you will get a cent for each </a:t>
            </a:r>
            <a:r>
              <a:rPr lang="en-US" sz="1600" dirty="0" smtClean="0"/>
              <a:t>4 </a:t>
            </a:r>
            <a:r>
              <a:rPr lang="en-US" sz="1600" dirty="0" smtClean="0"/>
              <a:t>prize points </a:t>
            </a:r>
            <a:r>
              <a:rPr lang="en-US" sz="1600" dirty="0" smtClean="0"/>
              <a:t>(25 </a:t>
            </a:r>
            <a:r>
              <a:rPr lang="en-US" sz="1600" dirty="0" smtClean="0"/>
              <a:t>cents for 100 prize points).</a:t>
            </a: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143900" y="285728"/>
            <a:ext cx="3357586" cy="1428760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the candidate is rejected, he cannot be hired later on, and we move on to interview the next candidate for the current position.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143240" y="1643050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a screenshot of the game after rejecting 5 candidates for the manager position (and interviewing the sixth).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00364" y="4214818"/>
            <a:ext cx="1857388" cy="928694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Choose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57158" y="5143512"/>
            <a:ext cx="3643338" cy="10001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Accept         or Reject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0" y="2285992"/>
            <a:ext cx="3286148" cy="1357322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 is determined by the relative position of the candidate, compared to all the candidates that were interviewed by now for the current position.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144000" y="3429000"/>
            <a:ext cx="2428892" cy="857256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Then, the ranking of the candidate is determined.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57884" y="2786058"/>
            <a:ext cx="3000396" cy="1071570"/>
          </a:xfrm>
          <a:prstGeom prst="wedgeRoundRectCallout">
            <a:avLst>
              <a:gd name="adj1" fmla="val -32093"/>
              <a:gd name="adj2" fmla="val -841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case we hire a candidate, we can see the real rankings of the interviewed candidates, including the hired candidate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357686" y="3643314"/>
            <a:ext cx="2714644" cy="857256"/>
          </a:xfrm>
          <a:prstGeom prst="wedgeRoundRectCallout">
            <a:avLst>
              <a:gd name="adj1" fmla="val 55288"/>
              <a:gd name="adj2" fmla="val 93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can also see the real rankings of the candidates that we didn’t interview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357694"/>
            <a:ext cx="2857488" cy="1000132"/>
          </a:xfrm>
          <a:prstGeom prst="wedgeRoundRectCallout">
            <a:avLst>
              <a:gd name="adj1" fmla="val -66821"/>
              <a:gd name="adj2" fmla="val 665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rankings of the hired candidates are saved in the positions list. 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4334" y="4643446"/>
            <a:ext cx="2562244" cy="1714512"/>
            <a:chOff x="4224334" y="4643446"/>
            <a:chExt cx="2562244" cy="1714512"/>
          </a:xfrm>
        </p:grpSpPr>
        <p:sp>
          <p:nvSpPr>
            <p:cNvPr id="14" name="Rounded Rectangle 13"/>
            <p:cNvSpPr/>
            <p:nvPr/>
          </p:nvSpPr>
          <p:spPr>
            <a:xfrm>
              <a:off x="4224334" y="4643446"/>
              <a:ext cx="2562244" cy="1714512"/>
            </a:xfrm>
            <a:prstGeom prst="roundRect">
              <a:avLst>
                <a:gd name="adj" fmla="val 3375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endParaRPr lang="en-US" sz="2000" dirty="0" smtClean="0"/>
            </a:p>
            <a:p>
              <a:r>
                <a:rPr lang="en-US" sz="2200" dirty="0" smtClean="0"/>
                <a:t>Make a decision:</a:t>
              </a:r>
            </a:p>
            <a:p>
              <a:endParaRPr lang="en-US" sz="1600" dirty="0" smtClean="0"/>
            </a:p>
            <a:p>
              <a:r>
                <a:rPr lang="en-US" sz="2000" dirty="0" smtClean="0"/>
                <a:t>  Accept            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  Reject</a:t>
              </a:r>
            </a:p>
            <a:p>
              <a:endParaRPr lang="en-US" sz="1600" dirty="0" smtClean="0"/>
            </a:p>
            <a:p>
              <a:pPr algn="ctr"/>
              <a:endParaRPr lang="en-US" dirty="0"/>
            </a:p>
          </p:txBody>
        </p:sp>
        <p:pic>
          <p:nvPicPr>
            <p:cNvPr id="1026" name="Picture 2" descr="C:\Users\Guy\Documents\GitHubVisualStudio\RestaurantGame\RestaurantGame\Images\thumbsUpButto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5237275"/>
              <a:ext cx="500066" cy="406303"/>
            </a:xfrm>
            <a:prstGeom prst="rect">
              <a:avLst/>
            </a:prstGeom>
            <a:noFill/>
          </p:spPr>
        </p:pic>
        <p:pic>
          <p:nvPicPr>
            <p:cNvPr id="1027" name="Picture 3" descr="C:\Users\Guy\Documents\GitHubVisualStudio\RestaurantGame\RestaurantGame\Images\thumbsDownButton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89317" y="5857892"/>
              <a:ext cx="511443" cy="419099"/>
            </a:xfrm>
            <a:prstGeom prst="rect">
              <a:avLst/>
            </a:prstGeom>
            <a:noFill/>
          </p:spPr>
        </p:pic>
      </p:grpSp>
      <p:sp>
        <p:nvSpPr>
          <p:cNvPr id="19" name="Rounded Rectangular Callout 18"/>
          <p:cNvSpPr/>
          <p:nvPr/>
        </p:nvSpPr>
        <p:spPr>
          <a:xfrm>
            <a:off x="4643438" y="0"/>
            <a:ext cx="3143272" cy="1419236"/>
          </a:xfrm>
          <a:prstGeom prst="wedgeRoundRectCallout">
            <a:avLst>
              <a:gd name="adj1" fmla="val -64231"/>
              <a:gd name="adj2" fmla="val 6325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bonus is 20 cents minus the average ranking. </a:t>
            </a:r>
          </a:p>
          <a:p>
            <a:pPr algn="ctr"/>
            <a:r>
              <a:rPr lang="en-US" sz="1600" dirty="0" smtClean="0"/>
              <a:t>In this case, the bonus will be: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20 – 3.2 = 16.8 cents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6215074" y="3929066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In the training mode, you need to make the decision to accept/reject each candidate with the thumbs buttons</a:t>
            </a:r>
          </a:p>
          <a:p>
            <a:pPr algn="ctr"/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>
            <a:off x="3143240" y="2000240"/>
            <a:ext cx="1071570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H="1">
            <a:off x="2214546" y="2152640"/>
            <a:ext cx="1081094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500430" y="3714752"/>
            <a:ext cx="500066" cy="57150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785786" y="3429000"/>
            <a:ext cx="2286016" cy="857256"/>
          </a:xfrm>
          <a:prstGeom prst="wedgeRoundRectCallout">
            <a:avLst>
              <a:gd name="adj1" fmla="val 53475"/>
              <a:gd name="adj2" fmla="val 909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 candidates remained</a:t>
            </a:r>
            <a:endParaRPr lang="en-US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85786" y="6000768"/>
            <a:ext cx="3062310" cy="1204922"/>
          </a:xfrm>
          <a:prstGeom prst="wedgeRoundRectCallout">
            <a:avLst>
              <a:gd name="adj1" fmla="val 49042"/>
              <a:gd name="adj2" fmla="val 737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remaining candidates. Each position has initially 10 candidates</a:t>
            </a:r>
            <a:endParaRPr lang="en-US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-4071998" y="6357958"/>
            <a:ext cx="4429156" cy="1857388"/>
          </a:xfrm>
          <a:prstGeom prst="wedgeRoundRectCallout">
            <a:avLst>
              <a:gd name="adj1" fmla="val -41074"/>
              <a:gd name="adj2" fmla="val -859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Each worker hired will get you prize points according to her ranking. #1 ranked will get you 100 points, #2 will get you 90 points, and so on.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 the right column of the table, you can see the number of prize points achieved for each worker.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7786710" y="1857364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After a candidate is interviewed, a decision must be taken of whether to hire the candidate or reject him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571472" y="2786058"/>
            <a:ext cx="2285984" cy="1428760"/>
          </a:xfrm>
          <a:prstGeom prst="wedgeRoundRectCallout">
            <a:avLst>
              <a:gd name="adj1" fmla="val -65777"/>
              <a:gd name="adj2" fmla="val -2917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current candidate is ranked 4 out of 6 candidates interviewed thus far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143372" y="6072206"/>
            <a:ext cx="3714776" cy="121447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After a candidate is hired, you need to pick uniform for him. </a:t>
            </a:r>
          </a:p>
          <a:p>
            <a:pPr algn="ctr"/>
            <a:r>
              <a:rPr lang="en-US" sz="1600" dirty="0" smtClean="0"/>
              <a:t>Then we move on to the next position</a:t>
            </a:r>
          </a:p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143768" y="5000636"/>
            <a:ext cx="4786346" cy="1500198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the game, you won’t see the whole process of interviewing, only a summary of the process.</a:t>
            </a:r>
          </a:p>
          <a:p>
            <a:pPr algn="ctr"/>
            <a:r>
              <a:rPr lang="en-US" sz="1600" dirty="0" smtClean="0"/>
              <a:t>You will see the hired candidate for the position. </a:t>
            </a:r>
          </a:p>
          <a:p>
            <a:pPr algn="ctr"/>
            <a:r>
              <a:rPr lang="en-US" sz="1600" dirty="0" smtClean="0"/>
              <a:t>Please note that the HR executive still interviews the candidates as described in the instructions.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-3929122" y="500042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For each position, you have 10 different candidates. Your (and the HR executive’s) interest is to hire highly qualified candidate.</a:t>
            </a:r>
          </a:p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-3848096" y="2000240"/>
            <a:ext cx="3848096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The candidates are interviewed one by one by the HR executive, and each candidate has a rank, relative to all the previous candidates.</a:t>
            </a:r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-4490974" y="3429000"/>
            <a:ext cx="4490974" cy="141923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As the HR executive interviews a new candidate, he needs to decide whether to hire him or not. Once a candidate has been rejected, he cannot be hired later (cannot be recalled).</a:t>
            </a:r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-4071998" y="4857760"/>
            <a:ext cx="3143272" cy="121444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won’t see each interview, only the result of the interviews – the hired candidate’s rank.</a:t>
            </a:r>
            <a:endParaRPr lang="en-US" sz="16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1714480" y="6858000"/>
            <a:ext cx="2428892" cy="1143032"/>
          </a:xfrm>
          <a:prstGeom prst="wedgeRoundRectCallout">
            <a:avLst>
              <a:gd name="adj1" fmla="val -67418"/>
              <a:gd name="adj2" fmla="val -83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positions we need to fill</a:t>
            </a:r>
            <a:endParaRPr lang="en-US" sz="16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357686" y="6858000"/>
            <a:ext cx="3071834" cy="1143032"/>
          </a:xfrm>
          <a:prstGeom prst="wedgeRoundRectCallout">
            <a:avLst>
              <a:gd name="adj1" fmla="val -26186"/>
              <a:gd name="adj2" fmla="val -870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current position we are interviewing candidates for.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939110" y="2009764"/>
            <a:ext cx="2847996" cy="106204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Filling a Position –</a:t>
            </a:r>
          </a:p>
          <a:p>
            <a:pPr algn="ctr"/>
            <a:r>
              <a:rPr lang="en-US" sz="1600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y\Documents\GitHubVisualStudio\RestaurantGame\RestaurantGame\Images\Instructions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814388"/>
            <a:ext cx="8459787" cy="52292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 rot="1396120">
            <a:off x="5278084" y="1578444"/>
            <a:ext cx="229280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Instructions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543</Words>
  <Application>Microsoft Office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Cohen</dc:creator>
  <cp:lastModifiedBy>Guy Cohen</cp:lastModifiedBy>
  <cp:revision>29</cp:revision>
  <dcterms:created xsi:type="dcterms:W3CDTF">2016-01-20T20:12:17Z</dcterms:created>
  <dcterms:modified xsi:type="dcterms:W3CDTF">2017-11-03T16:41:35Z</dcterms:modified>
</cp:coreProperties>
</file>