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5" r:id="rId4"/>
    <p:sldId id="258" r:id="rId5"/>
    <p:sldId id="262" r:id="rId6"/>
    <p:sldId id="259" r:id="rId7"/>
    <p:sldId id="263" r:id="rId8"/>
    <p:sldId id="266" r:id="rId9"/>
    <p:sldId id="260" r:id="rId10"/>
    <p:sldId id="261"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63844-E68F-4B35-A2F5-8B623D4C4687}" type="datetimeFigureOut">
              <a:rPr lang="en-CA" smtClean="0"/>
              <a:t>2023-09-12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FB764-B868-452F-B4CA-3A0A9008C681}" type="slidenum">
              <a:rPr lang="en-CA" smtClean="0"/>
              <a:t>‹#›</a:t>
            </a:fld>
            <a:endParaRPr lang="en-CA"/>
          </a:p>
        </p:txBody>
      </p:sp>
    </p:spTree>
    <p:extLst>
      <p:ext uri="{BB962C8B-B14F-4D97-AF65-F5344CB8AC3E}">
        <p14:creationId xmlns:p14="http://schemas.microsoft.com/office/powerpoint/2010/main" val="198570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DFB764-B868-452F-B4CA-3A0A9008C681}" type="slidenum">
              <a:rPr lang="en-CA" smtClean="0"/>
              <a:t>7</a:t>
            </a:fld>
            <a:endParaRPr lang="en-CA"/>
          </a:p>
        </p:txBody>
      </p:sp>
    </p:spTree>
    <p:extLst>
      <p:ext uri="{BB962C8B-B14F-4D97-AF65-F5344CB8AC3E}">
        <p14:creationId xmlns:p14="http://schemas.microsoft.com/office/powerpoint/2010/main" val="1902168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2795-9AE3-2683-B438-8E6FF32500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E9A5E63-8760-E2B5-9EC7-DC18F43E4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D3D0AAE-E77D-DB98-8AAA-46801BEE22AF}"/>
              </a:ext>
            </a:extLst>
          </p:cNvPr>
          <p:cNvSpPr>
            <a:spLocks noGrp="1"/>
          </p:cNvSpPr>
          <p:nvPr>
            <p:ph type="dt" sz="half" idx="10"/>
          </p:nvPr>
        </p:nvSpPr>
        <p:spPr/>
        <p:txBody>
          <a:bodyPr/>
          <a:lstStyle/>
          <a:p>
            <a:fld id="{803B02EC-B8D1-4D5F-9EBC-AFBE01C8A554}" type="datetimeFigureOut">
              <a:rPr lang="en-CA" smtClean="0"/>
              <a:t>2023-09-12</a:t>
            </a:fld>
            <a:endParaRPr lang="en-CA"/>
          </a:p>
        </p:txBody>
      </p:sp>
      <p:sp>
        <p:nvSpPr>
          <p:cNvPr id="5" name="Footer Placeholder 4">
            <a:extLst>
              <a:ext uri="{FF2B5EF4-FFF2-40B4-BE49-F238E27FC236}">
                <a16:creationId xmlns:a16="http://schemas.microsoft.com/office/drawing/2014/main" id="{CED7B92E-4B95-B085-1ADC-24CAFBBBFF0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D0DDF1-ECB8-9E6F-3F73-090B762CBF70}"/>
              </a:ext>
            </a:extLst>
          </p:cNvPr>
          <p:cNvSpPr>
            <a:spLocks noGrp="1"/>
          </p:cNvSpPr>
          <p:nvPr>
            <p:ph type="sldNum" sz="quarter" idx="12"/>
          </p:nvPr>
        </p:nvSpPr>
        <p:spPr/>
        <p:txBody>
          <a:bodyPr/>
          <a:lstStyle/>
          <a:p>
            <a:fld id="{5114A13D-642D-49B9-8EDB-7342D1BBF325}" type="slidenum">
              <a:rPr lang="en-CA" smtClean="0"/>
              <a:t>‹#›</a:t>
            </a:fld>
            <a:endParaRPr lang="en-CA"/>
          </a:p>
        </p:txBody>
      </p:sp>
    </p:spTree>
    <p:extLst>
      <p:ext uri="{BB962C8B-B14F-4D97-AF65-F5344CB8AC3E}">
        <p14:creationId xmlns:p14="http://schemas.microsoft.com/office/powerpoint/2010/main" val="895697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C5C7-9C8C-7CBC-B8D7-AF657DCBA56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CB09EE0-8FE7-6610-BEA2-E770D096E9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7541078-8FED-8B20-5C50-3888D3F8D037}"/>
              </a:ext>
            </a:extLst>
          </p:cNvPr>
          <p:cNvSpPr>
            <a:spLocks noGrp="1"/>
          </p:cNvSpPr>
          <p:nvPr>
            <p:ph type="dt" sz="half" idx="10"/>
          </p:nvPr>
        </p:nvSpPr>
        <p:spPr/>
        <p:txBody>
          <a:bodyPr/>
          <a:lstStyle/>
          <a:p>
            <a:fld id="{803B02EC-B8D1-4D5F-9EBC-AFBE01C8A554}" type="datetimeFigureOut">
              <a:rPr lang="en-CA" smtClean="0"/>
              <a:t>2023-09-12</a:t>
            </a:fld>
            <a:endParaRPr lang="en-CA"/>
          </a:p>
        </p:txBody>
      </p:sp>
      <p:sp>
        <p:nvSpPr>
          <p:cNvPr id="5" name="Footer Placeholder 4">
            <a:extLst>
              <a:ext uri="{FF2B5EF4-FFF2-40B4-BE49-F238E27FC236}">
                <a16:creationId xmlns:a16="http://schemas.microsoft.com/office/drawing/2014/main" id="{1E5DF07A-AC9E-02D4-CDED-59DD78B36C1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7B24A20-1B5A-12E9-52FF-4CF400E5D726}"/>
              </a:ext>
            </a:extLst>
          </p:cNvPr>
          <p:cNvSpPr>
            <a:spLocks noGrp="1"/>
          </p:cNvSpPr>
          <p:nvPr>
            <p:ph type="sldNum" sz="quarter" idx="12"/>
          </p:nvPr>
        </p:nvSpPr>
        <p:spPr/>
        <p:txBody>
          <a:bodyPr/>
          <a:lstStyle/>
          <a:p>
            <a:fld id="{5114A13D-642D-49B9-8EDB-7342D1BBF325}" type="slidenum">
              <a:rPr lang="en-CA" smtClean="0"/>
              <a:t>‹#›</a:t>
            </a:fld>
            <a:endParaRPr lang="en-CA"/>
          </a:p>
        </p:txBody>
      </p:sp>
    </p:spTree>
    <p:extLst>
      <p:ext uri="{BB962C8B-B14F-4D97-AF65-F5344CB8AC3E}">
        <p14:creationId xmlns:p14="http://schemas.microsoft.com/office/powerpoint/2010/main" val="2882189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499D23-250A-10B2-780E-091034F7F2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19AA4EF-BE5C-F3E3-9064-DB3A57831D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FD7BAEA-F4E7-FC98-5F8E-7EBB491D3996}"/>
              </a:ext>
            </a:extLst>
          </p:cNvPr>
          <p:cNvSpPr>
            <a:spLocks noGrp="1"/>
          </p:cNvSpPr>
          <p:nvPr>
            <p:ph type="dt" sz="half" idx="10"/>
          </p:nvPr>
        </p:nvSpPr>
        <p:spPr/>
        <p:txBody>
          <a:bodyPr/>
          <a:lstStyle/>
          <a:p>
            <a:fld id="{803B02EC-B8D1-4D5F-9EBC-AFBE01C8A554}" type="datetimeFigureOut">
              <a:rPr lang="en-CA" smtClean="0"/>
              <a:t>2023-09-12</a:t>
            </a:fld>
            <a:endParaRPr lang="en-CA"/>
          </a:p>
        </p:txBody>
      </p:sp>
      <p:sp>
        <p:nvSpPr>
          <p:cNvPr id="5" name="Footer Placeholder 4">
            <a:extLst>
              <a:ext uri="{FF2B5EF4-FFF2-40B4-BE49-F238E27FC236}">
                <a16:creationId xmlns:a16="http://schemas.microsoft.com/office/drawing/2014/main" id="{C691C3FD-3632-74EB-6EB9-0386E736588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68B704-B25E-D5F5-10D5-8F08A62A47D2}"/>
              </a:ext>
            </a:extLst>
          </p:cNvPr>
          <p:cNvSpPr>
            <a:spLocks noGrp="1"/>
          </p:cNvSpPr>
          <p:nvPr>
            <p:ph type="sldNum" sz="quarter" idx="12"/>
          </p:nvPr>
        </p:nvSpPr>
        <p:spPr/>
        <p:txBody>
          <a:bodyPr/>
          <a:lstStyle/>
          <a:p>
            <a:fld id="{5114A13D-642D-49B9-8EDB-7342D1BBF325}" type="slidenum">
              <a:rPr lang="en-CA" smtClean="0"/>
              <a:t>‹#›</a:t>
            </a:fld>
            <a:endParaRPr lang="en-CA"/>
          </a:p>
        </p:txBody>
      </p:sp>
    </p:spTree>
    <p:extLst>
      <p:ext uri="{BB962C8B-B14F-4D97-AF65-F5344CB8AC3E}">
        <p14:creationId xmlns:p14="http://schemas.microsoft.com/office/powerpoint/2010/main" val="31746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2C8D-106F-6AF6-2FCA-50E8731F935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5960771-4AE5-00AA-058C-B3294DC4B4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07CC81A-986A-D9C6-2864-BCBE8E731773}"/>
              </a:ext>
            </a:extLst>
          </p:cNvPr>
          <p:cNvSpPr>
            <a:spLocks noGrp="1"/>
          </p:cNvSpPr>
          <p:nvPr>
            <p:ph type="dt" sz="half" idx="10"/>
          </p:nvPr>
        </p:nvSpPr>
        <p:spPr/>
        <p:txBody>
          <a:bodyPr/>
          <a:lstStyle/>
          <a:p>
            <a:fld id="{803B02EC-B8D1-4D5F-9EBC-AFBE01C8A554}" type="datetimeFigureOut">
              <a:rPr lang="en-CA" smtClean="0"/>
              <a:t>2023-09-12</a:t>
            </a:fld>
            <a:endParaRPr lang="en-CA"/>
          </a:p>
        </p:txBody>
      </p:sp>
      <p:sp>
        <p:nvSpPr>
          <p:cNvPr id="5" name="Footer Placeholder 4">
            <a:extLst>
              <a:ext uri="{FF2B5EF4-FFF2-40B4-BE49-F238E27FC236}">
                <a16:creationId xmlns:a16="http://schemas.microsoft.com/office/drawing/2014/main" id="{E9157ED3-85FE-50F5-3265-E4E118885B0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4FD6A1C-EF29-E379-8890-D7927B3EBE95}"/>
              </a:ext>
            </a:extLst>
          </p:cNvPr>
          <p:cNvSpPr>
            <a:spLocks noGrp="1"/>
          </p:cNvSpPr>
          <p:nvPr>
            <p:ph type="sldNum" sz="quarter" idx="12"/>
          </p:nvPr>
        </p:nvSpPr>
        <p:spPr/>
        <p:txBody>
          <a:bodyPr/>
          <a:lstStyle/>
          <a:p>
            <a:fld id="{5114A13D-642D-49B9-8EDB-7342D1BBF325}" type="slidenum">
              <a:rPr lang="en-CA" smtClean="0"/>
              <a:t>‹#›</a:t>
            </a:fld>
            <a:endParaRPr lang="en-CA"/>
          </a:p>
        </p:txBody>
      </p:sp>
    </p:spTree>
    <p:extLst>
      <p:ext uri="{BB962C8B-B14F-4D97-AF65-F5344CB8AC3E}">
        <p14:creationId xmlns:p14="http://schemas.microsoft.com/office/powerpoint/2010/main" val="1462305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0F09-1580-127D-A7F8-CCD633A9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96148B5-F280-9709-2EBA-47EE18AAE0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8C006F-FF7E-84E3-A400-B5AFBA241F6F}"/>
              </a:ext>
            </a:extLst>
          </p:cNvPr>
          <p:cNvSpPr>
            <a:spLocks noGrp="1"/>
          </p:cNvSpPr>
          <p:nvPr>
            <p:ph type="dt" sz="half" idx="10"/>
          </p:nvPr>
        </p:nvSpPr>
        <p:spPr/>
        <p:txBody>
          <a:bodyPr/>
          <a:lstStyle/>
          <a:p>
            <a:fld id="{803B02EC-B8D1-4D5F-9EBC-AFBE01C8A554}" type="datetimeFigureOut">
              <a:rPr lang="en-CA" smtClean="0"/>
              <a:t>2023-09-12</a:t>
            </a:fld>
            <a:endParaRPr lang="en-CA"/>
          </a:p>
        </p:txBody>
      </p:sp>
      <p:sp>
        <p:nvSpPr>
          <p:cNvPr id="5" name="Footer Placeholder 4">
            <a:extLst>
              <a:ext uri="{FF2B5EF4-FFF2-40B4-BE49-F238E27FC236}">
                <a16:creationId xmlns:a16="http://schemas.microsoft.com/office/drawing/2014/main" id="{E9B38EAE-8125-8A39-B520-7767A0C554B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2145D9C-881D-9CAF-CCE5-A0CDBC626378}"/>
              </a:ext>
            </a:extLst>
          </p:cNvPr>
          <p:cNvSpPr>
            <a:spLocks noGrp="1"/>
          </p:cNvSpPr>
          <p:nvPr>
            <p:ph type="sldNum" sz="quarter" idx="12"/>
          </p:nvPr>
        </p:nvSpPr>
        <p:spPr/>
        <p:txBody>
          <a:bodyPr/>
          <a:lstStyle/>
          <a:p>
            <a:fld id="{5114A13D-642D-49B9-8EDB-7342D1BBF325}" type="slidenum">
              <a:rPr lang="en-CA" smtClean="0"/>
              <a:t>‹#›</a:t>
            </a:fld>
            <a:endParaRPr lang="en-CA"/>
          </a:p>
        </p:txBody>
      </p:sp>
    </p:spTree>
    <p:extLst>
      <p:ext uri="{BB962C8B-B14F-4D97-AF65-F5344CB8AC3E}">
        <p14:creationId xmlns:p14="http://schemas.microsoft.com/office/powerpoint/2010/main" val="521000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2D587-B8EB-9C30-8927-208E0E0291D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504D7FE-C2F7-0B18-8107-119A4BBFD6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7044043-E899-E3DB-04D6-33F622ABA3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1D2DA6A-F415-0795-510D-20947E0469B9}"/>
              </a:ext>
            </a:extLst>
          </p:cNvPr>
          <p:cNvSpPr>
            <a:spLocks noGrp="1"/>
          </p:cNvSpPr>
          <p:nvPr>
            <p:ph type="dt" sz="half" idx="10"/>
          </p:nvPr>
        </p:nvSpPr>
        <p:spPr/>
        <p:txBody>
          <a:bodyPr/>
          <a:lstStyle/>
          <a:p>
            <a:fld id="{803B02EC-B8D1-4D5F-9EBC-AFBE01C8A554}" type="datetimeFigureOut">
              <a:rPr lang="en-CA" smtClean="0"/>
              <a:t>2023-09-12</a:t>
            </a:fld>
            <a:endParaRPr lang="en-CA"/>
          </a:p>
        </p:txBody>
      </p:sp>
      <p:sp>
        <p:nvSpPr>
          <p:cNvPr id="6" name="Footer Placeholder 5">
            <a:extLst>
              <a:ext uri="{FF2B5EF4-FFF2-40B4-BE49-F238E27FC236}">
                <a16:creationId xmlns:a16="http://schemas.microsoft.com/office/drawing/2014/main" id="{62009CDA-8763-0E3A-BF4D-0A32B323CD2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4F84E05-F678-BE83-BD0F-894DA9DA3D26}"/>
              </a:ext>
            </a:extLst>
          </p:cNvPr>
          <p:cNvSpPr>
            <a:spLocks noGrp="1"/>
          </p:cNvSpPr>
          <p:nvPr>
            <p:ph type="sldNum" sz="quarter" idx="12"/>
          </p:nvPr>
        </p:nvSpPr>
        <p:spPr/>
        <p:txBody>
          <a:bodyPr/>
          <a:lstStyle/>
          <a:p>
            <a:fld id="{5114A13D-642D-49B9-8EDB-7342D1BBF325}" type="slidenum">
              <a:rPr lang="en-CA" smtClean="0"/>
              <a:t>‹#›</a:t>
            </a:fld>
            <a:endParaRPr lang="en-CA"/>
          </a:p>
        </p:txBody>
      </p:sp>
    </p:spTree>
    <p:extLst>
      <p:ext uri="{BB962C8B-B14F-4D97-AF65-F5344CB8AC3E}">
        <p14:creationId xmlns:p14="http://schemas.microsoft.com/office/powerpoint/2010/main" val="419300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A67E-7DDA-3E3B-F9E7-45A97580A62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18064FC-B47E-1D30-A4E0-306F9BAD73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B1C878-1DEC-AE6B-10C0-DF0759EF1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DBD190B-DC2C-88E8-B800-C035555B19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337952-B118-1F3F-37CC-036AA85DC0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F844209-F4D7-C9D0-D28E-76FE27E44558}"/>
              </a:ext>
            </a:extLst>
          </p:cNvPr>
          <p:cNvSpPr>
            <a:spLocks noGrp="1"/>
          </p:cNvSpPr>
          <p:nvPr>
            <p:ph type="dt" sz="half" idx="10"/>
          </p:nvPr>
        </p:nvSpPr>
        <p:spPr/>
        <p:txBody>
          <a:bodyPr/>
          <a:lstStyle/>
          <a:p>
            <a:fld id="{803B02EC-B8D1-4D5F-9EBC-AFBE01C8A554}" type="datetimeFigureOut">
              <a:rPr lang="en-CA" smtClean="0"/>
              <a:t>2023-09-12</a:t>
            </a:fld>
            <a:endParaRPr lang="en-CA"/>
          </a:p>
        </p:txBody>
      </p:sp>
      <p:sp>
        <p:nvSpPr>
          <p:cNvPr id="8" name="Footer Placeholder 7">
            <a:extLst>
              <a:ext uri="{FF2B5EF4-FFF2-40B4-BE49-F238E27FC236}">
                <a16:creationId xmlns:a16="http://schemas.microsoft.com/office/drawing/2014/main" id="{D3D22AB2-E0A0-2E72-8DFB-B4690B45A66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FD42E63-326A-1720-1AD4-B11BB399E874}"/>
              </a:ext>
            </a:extLst>
          </p:cNvPr>
          <p:cNvSpPr>
            <a:spLocks noGrp="1"/>
          </p:cNvSpPr>
          <p:nvPr>
            <p:ph type="sldNum" sz="quarter" idx="12"/>
          </p:nvPr>
        </p:nvSpPr>
        <p:spPr/>
        <p:txBody>
          <a:bodyPr/>
          <a:lstStyle/>
          <a:p>
            <a:fld id="{5114A13D-642D-49B9-8EDB-7342D1BBF325}" type="slidenum">
              <a:rPr lang="en-CA" smtClean="0"/>
              <a:t>‹#›</a:t>
            </a:fld>
            <a:endParaRPr lang="en-CA"/>
          </a:p>
        </p:txBody>
      </p:sp>
    </p:spTree>
    <p:extLst>
      <p:ext uri="{BB962C8B-B14F-4D97-AF65-F5344CB8AC3E}">
        <p14:creationId xmlns:p14="http://schemas.microsoft.com/office/powerpoint/2010/main" val="220268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43F80-A531-4220-C7CA-07FEC7BB354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0732550-CF60-6ABD-4B72-99E51396BC59}"/>
              </a:ext>
            </a:extLst>
          </p:cNvPr>
          <p:cNvSpPr>
            <a:spLocks noGrp="1"/>
          </p:cNvSpPr>
          <p:nvPr>
            <p:ph type="dt" sz="half" idx="10"/>
          </p:nvPr>
        </p:nvSpPr>
        <p:spPr/>
        <p:txBody>
          <a:bodyPr/>
          <a:lstStyle/>
          <a:p>
            <a:fld id="{803B02EC-B8D1-4D5F-9EBC-AFBE01C8A554}" type="datetimeFigureOut">
              <a:rPr lang="en-CA" smtClean="0"/>
              <a:t>2023-09-12</a:t>
            </a:fld>
            <a:endParaRPr lang="en-CA"/>
          </a:p>
        </p:txBody>
      </p:sp>
      <p:sp>
        <p:nvSpPr>
          <p:cNvPr id="4" name="Footer Placeholder 3">
            <a:extLst>
              <a:ext uri="{FF2B5EF4-FFF2-40B4-BE49-F238E27FC236}">
                <a16:creationId xmlns:a16="http://schemas.microsoft.com/office/drawing/2014/main" id="{F6044303-9353-38CD-6A81-2E56C58AD35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AF3329E-8583-75BC-3E99-395258347145}"/>
              </a:ext>
            </a:extLst>
          </p:cNvPr>
          <p:cNvSpPr>
            <a:spLocks noGrp="1"/>
          </p:cNvSpPr>
          <p:nvPr>
            <p:ph type="sldNum" sz="quarter" idx="12"/>
          </p:nvPr>
        </p:nvSpPr>
        <p:spPr/>
        <p:txBody>
          <a:bodyPr/>
          <a:lstStyle/>
          <a:p>
            <a:fld id="{5114A13D-642D-49B9-8EDB-7342D1BBF325}" type="slidenum">
              <a:rPr lang="en-CA" smtClean="0"/>
              <a:t>‹#›</a:t>
            </a:fld>
            <a:endParaRPr lang="en-CA"/>
          </a:p>
        </p:txBody>
      </p:sp>
    </p:spTree>
    <p:extLst>
      <p:ext uri="{BB962C8B-B14F-4D97-AF65-F5344CB8AC3E}">
        <p14:creationId xmlns:p14="http://schemas.microsoft.com/office/powerpoint/2010/main" val="287423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510DE6-4897-B0CB-F1C5-AD1F35E3C677}"/>
              </a:ext>
            </a:extLst>
          </p:cNvPr>
          <p:cNvSpPr>
            <a:spLocks noGrp="1"/>
          </p:cNvSpPr>
          <p:nvPr>
            <p:ph type="dt" sz="half" idx="10"/>
          </p:nvPr>
        </p:nvSpPr>
        <p:spPr/>
        <p:txBody>
          <a:bodyPr/>
          <a:lstStyle/>
          <a:p>
            <a:fld id="{803B02EC-B8D1-4D5F-9EBC-AFBE01C8A554}" type="datetimeFigureOut">
              <a:rPr lang="en-CA" smtClean="0"/>
              <a:t>2023-09-12</a:t>
            </a:fld>
            <a:endParaRPr lang="en-CA"/>
          </a:p>
        </p:txBody>
      </p:sp>
      <p:sp>
        <p:nvSpPr>
          <p:cNvPr id="3" name="Footer Placeholder 2">
            <a:extLst>
              <a:ext uri="{FF2B5EF4-FFF2-40B4-BE49-F238E27FC236}">
                <a16:creationId xmlns:a16="http://schemas.microsoft.com/office/drawing/2014/main" id="{961CB081-5514-3B0F-212C-9A6FF2B83FC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F2E7171-9645-5179-5CEF-B706A22645E9}"/>
              </a:ext>
            </a:extLst>
          </p:cNvPr>
          <p:cNvSpPr>
            <a:spLocks noGrp="1"/>
          </p:cNvSpPr>
          <p:nvPr>
            <p:ph type="sldNum" sz="quarter" idx="12"/>
          </p:nvPr>
        </p:nvSpPr>
        <p:spPr/>
        <p:txBody>
          <a:bodyPr/>
          <a:lstStyle/>
          <a:p>
            <a:fld id="{5114A13D-642D-49B9-8EDB-7342D1BBF325}" type="slidenum">
              <a:rPr lang="en-CA" smtClean="0"/>
              <a:t>‹#›</a:t>
            </a:fld>
            <a:endParaRPr lang="en-CA"/>
          </a:p>
        </p:txBody>
      </p:sp>
    </p:spTree>
    <p:extLst>
      <p:ext uri="{BB962C8B-B14F-4D97-AF65-F5344CB8AC3E}">
        <p14:creationId xmlns:p14="http://schemas.microsoft.com/office/powerpoint/2010/main" val="140298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CEE9-2643-ED8C-07F1-F5247BF990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59CDBA3-B42F-92BD-324F-5237ACCF61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EDAADA8-B1D6-ECC1-B7C3-D93ED8828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0E22D1-3C89-7337-46DA-C9282332EDDF}"/>
              </a:ext>
            </a:extLst>
          </p:cNvPr>
          <p:cNvSpPr>
            <a:spLocks noGrp="1"/>
          </p:cNvSpPr>
          <p:nvPr>
            <p:ph type="dt" sz="half" idx="10"/>
          </p:nvPr>
        </p:nvSpPr>
        <p:spPr/>
        <p:txBody>
          <a:bodyPr/>
          <a:lstStyle/>
          <a:p>
            <a:fld id="{803B02EC-B8D1-4D5F-9EBC-AFBE01C8A554}" type="datetimeFigureOut">
              <a:rPr lang="en-CA" smtClean="0"/>
              <a:t>2023-09-12</a:t>
            </a:fld>
            <a:endParaRPr lang="en-CA"/>
          </a:p>
        </p:txBody>
      </p:sp>
      <p:sp>
        <p:nvSpPr>
          <p:cNvPr id="6" name="Footer Placeholder 5">
            <a:extLst>
              <a:ext uri="{FF2B5EF4-FFF2-40B4-BE49-F238E27FC236}">
                <a16:creationId xmlns:a16="http://schemas.microsoft.com/office/drawing/2014/main" id="{E68651FB-F888-C782-E48C-6F25FF3B5C7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8EFCF37-9F7E-86A3-6158-E76375E3944A}"/>
              </a:ext>
            </a:extLst>
          </p:cNvPr>
          <p:cNvSpPr>
            <a:spLocks noGrp="1"/>
          </p:cNvSpPr>
          <p:nvPr>
            <p:ph type="sldNum" sz="quarter" idx="12"/>
          </p:nvPr>
        </p:nvSpPr>
        <p:spPr/>
        <p:txBody>
          <a:bodyPr/>
          <a:lstStyle/>
          <a:p>
            <a:fld id="{5114A13D-642D-49B9-8EDB-7342D1BBF325}" type="slidenum">
              <a:rPr lang="en-CA" smtClean="0"/>
              <a:t>‹#›</a:t>
            </a:fld>
            <a:endParaRPr lang="en-CA"/>
          </a:p>
        </p:txBody>
      </p:sp>
    </p:spTree>
    <p:extLst>
      <p:ext uri="{BB962C8B-B14F-4D97-AF65-F5344CB8AC3E}">
        <p14:creationId xmlns:p14="http://schemas.microsoft.com/office/powerpoint/2010/main" val="1870340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10E5E-B67D-4FC3-0E80-16ABB33608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3FBD07E-A7E7-9267-8667-52D12D4D1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43E4306-B11A-EC9B-717F-76C5F4BA1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7DD78-05C8-8205-4745-65F5E80AFE15}"/>
              </a:ext>
            </a:extLst>
          </p:cNvPr>
          <p:cNvSpPr>
            <a:spLocks noGrp="1"/>
          </p:cNvSpPr>
          <p:nvPr>
            <p:ph type="dt" sz="half" idx="10"/>
          </p:nvPr>
        </p:nvSpPr>
        <p:spPr/>
        <p:txBody>
          <a:bodyPr/>
          <a:lstStyle/>
          <a:p>
            <a:fld id="{803B02EC-B8D1-4D5F-9EBC-AFBE01C8A554}" type="datetimeFigureOut">
              <a:rPr lang="en-CA" smtClean="0"/>
              <a:t>2023-09-12</a:t>
            </a:fld>
            <a:endParaRPr lang="en-CA"/>
          </a:p>
        </p:txBody>
      </p:sp>
      <p:sp>
        <p:nvSpPr>
          <p:cNvPr id="6" name="Footer Placeholder 5">
            <a:extLst>
              <a:ext uri="{FF2B5EF4-FFF2-40B4-BE49-F238E27FC236}">
                <a16:creationId xmlns:a16="http://schemas.microsoft.com/office/drawing/2014/main" id="{0748371F-E0B4-5A15-11DA-2A6F04163C7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E939F8C-4238-113C-47AB-3B46A828C64D}"/>
              </a:ext>
            </a:extLst>
          </p:cNvPr>
          <p:cNvSpPr>
            <a:spLocks noGrp="1"/>
          </p:cNvSpPr>
          <p:nvPr>
            <p:ph type="sldNum" sz="quarter" idx="12"/>
          </p:nvPr>
        </p:nvSpPr>
        <p:spPr/>
        <p:txBody>
          <a:bodyPr/>
          <a:lstStyle/>
          <a:p>
            <a:fld id="{5114A13D-642D-49B9-8EDB-7342D1BBF325}" type="slidenum">
              <a:rPr lang="en-CA" smtClean="0"/>
              <a:t>‹#›</a:t>
            </a:fld>
            <a:endParaRPr lang="en-CA"/>
          </a:p>
        </p:txBody>
      </p:sp>
    </p:spTree>
    <p:extLst>
      <p:ext uri="{BB962C8B-B14F-4D97-AF65-F5344CB8AC3E}">
        <p14:creationId xmlns:p14="http://schemas.microsoft.com/office/powerpoint/2010/main" val="415147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E6AAD6-D3DB-9EB6-0D27-2A579729F9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9B07F70-A6BF-F472-53B4-4DFD5112E4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55A7D34-4025-A0DF-3179-51AA2BB2D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B02EC-B8D1-4D5F-9EBC-AFBE01C8A554}" type="datetimeFigureOut">
              <a:rPr lang="en-CA" smtClean="0"/>
              <a:t>2023-09-12</a:t>
            </a:fld>
            <a:endParaRPr lang="en-CA"/>
          </a:p>
        </p:txBody>
      </p:sp>
      <p:sp>
        <p:nvSpPr>
          <p:cNvPr id="5" name="Footer Placeholder 4">
            <a:extLst>
              <a:ext uri="{FF2B5EF4-FFF2-40B4-BE49-F238E27FC236}">
                <a16:creationId xmlns:a16="http://schemas.microsoft.com/office/drawing/2014/main" id="{761B2168-5CAD-44ED-B8F3-538E81574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C858934-9321-CBD5-5662-85344476EF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4A13D-642D-49B9-8EDB-7342D1BBF325}" type="slidenum">
              <a:rPr lang="en-CA" smtClean="0"/>
              <a:t>‹#›</a:t>
            </a:fld>
            <a:endParaRPr lang="en-CA"/>
          </a:p>
        </p:txBody>
      </p:sp>
    </p:spTree>
    <p:extLst>
      <p:ext uri="{BB962C8B-B14F-4D97-AF65-F5344CB8AC3E}">
        <p14:creationId xmlns:p14="http://schemas.microsoft.com/office/powerpoint/2010/main" val="2744874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uggingface.co/abhilad98/db_abhi" TargetMode="External"/><Relationship Id="rId2" Type="http://schemas.openxmlformats.org/officeDocument/2006/relationships/hyperlink" Target="https://huggingface.co/abhilad98/abhi_thumbsu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andb.ai/areswolf/text2image-fine-tune/runs/on8sdtvi?workspace=user-abhilad1009" TargetMode="External"/><Relationship Id="rId2" Type="http://schemas.openxmlformats.org/officeDocument/2006/relationships/hyperlink" Target="https://github.com/abhilad1009/Fine-Tuning-Stable-Diffusion/blob/main/metadata.jsonl" TargetMode="External"/><Relationship Id="rId1" Type="http://schemas.openxmlformats.org/officeDocument/2006/relationships/slideLayout" Target="../slideLayouts/slideLayout2.xml"/><Relationship Id="rId5" Type="http://schemas.openxmlformats.org/officeDocument/2006/relationships/hyperlink" Target="https://wandb.ai/areswolf/dreambooth-lora/runs/icne4ce2?workspace=user-abhilad1009" TargetMode="External"/><Relationship Id="rId4" Type="http://schemas.openxmlformats.org/officeDocument/2006/relationships/hyperlink" Target="https://wandb.ai/areswolf/dreambooth/runs/qcxngjvy?workspace=user-abhilad100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bhilad1009/Fine-Tuning-Stable-Diffusion/blob/main/SD_Evaluation.ipyn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5CAB-B818-C676-77BD-D7788AEB2DB6}"/>
              </a:ext>
            </a:extLst>
          </p:cNvPr>
          <p:cNvSpPr>
            <a:spLocks noGrp="1"/>
          </p:cNvSpPr>
          <p:nvPr>
            <p:ph type="ctrTitle"/>
          </p:nvPr>
        </p:nvSpPr>
        <p:spPr/>
        <p:txBody>
          <a:bodyPr/>
          <a:lstStyle/>
          <a:p>
            <a:r>
              <a:rPr lang="en-CA" dirty="0"/>
              <a:t>Stable Diffusion Fine Tuning</a:t>
            </a:r>
          </a:p>
        </p:txBody>
      </p:sp>
      <p:sp>
        <p:nvSpPr>
          <p:cNvPr id="3" name="Subtitle 2">
            <a:extLst>
              <a:ext uri="{FF2B5EF4-FFF2-40B4-BE49-F238E27FC236}">
                <a16:creationId xmlns:a16="http://schemas.microsoft.com/office/drawing/2014/main" id="{632AEB39-EA77-AE94-C3B0-C390835E370E}"/>
              </a:ext>
            </a:extLst>
          </p:cNvPr>
          <p:cNvSpPr>
            <a:spLocks noGrp="1"/>
          </p:cNvSpPr>
          <p:nvPr>
            <p:ph type="subTitle" idx="1"/>
          </p:nvPr>
        </p:nvSpPr>
        <p:spPr/>
        <p:txBody>
          <a:bodyPr/>
          <a:lstStyle/>
          <a:p>
            <a:r>
              <a:rPr lang="en-CA" dirty="0"/>
              <a:t>Abhi Lad</a:t>
            </a:r>
          </a:p>
        </p:txBody>
      </p:sp>
    </p:spTree>
    <p:extLst>
      <p:ext uri="{BB962C8B-B14F-4D97-AF65-F5344CB8AC3E}">
        <p14:creationId xmlns:p14="http://schemas.microsoft.com/office/powerpoint/2010/main" val="3672676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4B12-EEA7-3B81-15F1-74639126CEBE}"/>
              </a:ext>
            </a:extLst>
          </p:cNvPr>
          <p:cNvSpPr>
            <a:spLocks noGrp="1"/>
          </p:cNvSpPr>
          <p:nvPr>
            <p:ph type="title"/>
          </p:nvPr>
        </p:nvSpPr>
        <p:spPr/>
        <p:txBody>
          <a:bodyPr/>
          <a:lstStyle/>
          <a:p>
            <a:r>
              <a:rPr lang="en-CA" b="1" dirty="0"/>
              <a:t>Deploying at Scale</a:t>
            </a:r>
          </a:p>
        </p:txBody>
      </p:sp>
      <p:sp>
        <p:nvSpPr>
          <p:cNvPr id="3" name="Content Placeholder 2">
            <a:extLst>
              <a:ext uri="{FF2B5EF4-FFF2-40B4-BE49-F238E27FC236}">
                <a16:creationId xmlns:a16="http://schemas.microsoft.com/office/drawing/2014/main" id="{15680A08-5A44-3D03-B604-F65259D6BD87}"/>
              </a:ext>
            </a:extLst>
          </p:cNvPr>
          <p:cNvSpPr>
            <a:spLocks noGrp="1"/>
          </p:cNvSpPr>
          <p:nvPr>
            <p:ph idx="1"/>
          </p:nvPr>
        </p:nvSpPr>
        <p:spPr/>
        <p:txBody>
          <a:bodyPr/>
          <a:lstStyle/>
          <a:p>
            <a:r>
              <a:rPr lang="en-CA" dirty="0"/>
              <a:t>Using text-to-image on scale is difficult as it needs captions for each image which may be infeasible</a:t>
            </a:r>
          </a:p>
          <a:p>
            <a:r>
              <a:rPr lang="en-CA" dirty="0"/>
              <a:t>Also, if we want model to learn an overarching concept like thumbs up, then we don’t need fine grained captions</a:t>
            </a:r>
          </a:p>
          <a:p>
            <a:r>
              <a:rPr lang="en-CA" dirty="0"/>
              <a:t>Getting sufficient images of such a concept on scale is easier</a:t>
            </a:r>
          </a:p>
          <a:p>
            <a:r>
              <a:rPr lang="en-CA" dirty="0"/>
              <a:t>Instead of making a general purpose model, we will make task specific model since we can use </a:t>
            </a:r>
            <a:r>
              <a:rPr lang="en-CA" dirty="0" err="1"/>
              <a:t>LoRA</a:t>
            </a:r>
            <a:r>
              <a:rPr lang="en-CA" dirty="0"/>
              <a:t> to reduce the final model size</a:t>
            </a:r>
          </a:p>
          <a:p>
            <a:r>
              <a:rPr lang="en-CA" dirty="0"/>
              <a:t>Then we use 2 stage </a:t>
            </a:r>
            <a:r>
              <a:rPr lang="en-CA" dirty="0" err="1"/>
              <a:t>Dreambooth</a:t>
            </a:r>
            <a:r>
              <a:rPr lang="en-CA" dirty="0"/>
              <a:t> based training</a:t>
            </a:r>
          </a:p>
          <a:p>
            <a:pPr lvl="1"/>
            <a:endParaRPr lang="en-CA" dirty="0"/>
          </a:p>
        </p:txBody>
      </p:sp>
    </p:spTree>
    <p:extLst>
      <p:ext uri="{BB962C8B-B14F-4D97-AF65-F5344CB8AC3E}">
        <p14:creationId xmlns:p14="http://schemas.microsoft.com/office/powerpoint/2010/main" val="101558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7A13-251C-7AB0-93D1-E54905C4A481}"/>
              </a:ext>
            </a:extLst>
          </p:cNvPr>
          <p:cNvSpPr>
            <a:spLocks noGrp="1"/>
          </p:cNvSpPr>
          <p:nvPr>
            <p:ph type="title"/>
          </p:nvPr>
        </p:nvSpPr>
        <p:spPr/>
        <p:txBody>
          <a:bodyPr/>
          <a:lstStyle/>
          <a:p>
            <a:r>
              <a:rPr lang="en-CA" b="1" dirty="0"/>
              <a:t>Deploying at Scale</a:t>
            </a:r>
            <a:endParaRPr lang="en-CA" dirty="0"/>
          </a:p>
        </p:txBody>
      </p:sp>
      <p:sp>
        <p:nvSpPr>
          <p:cNvPr id="3" name="Content Placeholder 2">
            <a:extLst>
              <a:ext uri="{FF2B5EF4-FFF2-40B4-BE49-F238E27FC236}">
                <a16:creationId xmlns:a16="http://schemas.microsoft.com/office/drawing/2014/main" id="{14A8F8E2-22C7-4043-7565-47F59F0A4B40}"/>
              </a:ext>
            </a:extLst>
          </p:cNvPr>
          <p:cNvSpPr>
            <a:spLocks noGrp="1"/>
          </p:cNvSpPr>
          <p:nvPr>
            <p:ph idx="1"/>
          </p:nvPr>
        </p:nvSpPr>
        <p:spPr/>
        <p:txBody>
          <a:bodyPr>
            <a:normAutofit/>
          </a:bodyPr>
          <a:lstStyle/>
          <a:p>
            <a:pPr marL="0" indent="0">
              <a:buNone/>
            </a:pPr>
            <a:r>
              <a:rPr lang="en-CA" dirty="0"/>
              <a:t>2 stage </a:t>
            </a:r>
            <a:r>
              <a:rPr lang="en-CA" dirty="0" err="1"/>
              <a:t>Dreambooth</a:t>
            </a:r>
            <a:r>
              <a:rPr lang="en-CA" dirty="0"/>
              <a:t> training</a:t>
            </a:r>
          </a:p>
          <a:p>
            <a:r>
              <a:rPr lang="en-CA" dirty="0"/>
              <a:t>First fine-tuning base model on overarching concept like thumbs up</a:t>
            </a:r>
          </a:p>
          <a:p>
            <a:pPr lvl="1"/>
            <a:r>
              <a:rPr lang="en-CA" dirty="0"/>
              <a:t>Save as new model (large model size, will forget original task but better at new concept)</a:t>
            </a:r>
          </a:p>
          <a:p>
            <a:pPr lvl="1"/>
            <a:r>
              <a:rPr lang="en-CA" dirty="0"/>
              <a:t>Save as </a:t>
            </a:r>
            <a:r>
              <a:rPr lang="en-CA" dirty="0" err="1"/>
              <a:t>LoRA</a:t>
            </a:r>
            <a:r>
              <a:rPr lang="en-CA" dirty="0"/>
              <a:t> model (small model size, since it can be reconstructed from base model)</a:t>
            </a:r>
          </a:p>
          <a:p>
            <a:r>
              <a:rPr lang="en-CA" dirty="0"/>
              <a:t>Then fine-tune the concept trained model on an individual person (personalization) using </a:t>
            </a:r>
            <a:r>
              <a:rPr lang="en-CA" dirty="0" err="1"/>
              <a:t>LoRA</a:t>
            </a:r>
            <a:endParaRPr lang="en-CA" dirty="0"/>
          </a:p>
          <a:p>
            <a:pPr lvl="1"/>
            <a:r>
              <a:rPr lang="en-CA" dirty="0"/>
              <a:t>This step should be last as models forget faces quickly as not enough data is present</a:t>
            </a:r>
          </a:p>
        </p:txBody>
      </p:sp>
    </p:spTree>
    <p:extLst>
      <p:ext uri="{BB962C8B-B14F-4D97-AF65-F5344CB8AC3E}">
        <p14:creationId xmlns:p14="http://schemas.microsoft.com/office/powerpoint/2010/main" val="3346762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0D00-B9ED-E871-2BB3-9F5255E899C1}"/>
              </a:ext>
            </a:extLst>
          </p:cNvPr>
          <p:cNvSpPr>
            <a:spLocks noGrp="1"/>
          </p:cNvSpPr>
          <p:nvPr>
            <p:ph type="title"/>
          </p:nvPr>
        </p:nvSpPr>
        <p:spPr>
          <a:xfrm>
            <a:off x="838200" y="2103437"/>
            <a:ext cx="10515600" cy="1325563"/>
          </a:xfrm>
        </p:spPr>
        <p:txBody>
          <a:bodyPr/>
          <a:lstStyle/>
          <a:p>
            <a:r>
              <a:rPr lang="en-CA" b="1" dirty="0"/>
              <a:t>Feel free to ask for GCP instance permission to replicate the results</a:t>
            </a:r>
          </a:p>
        </p:txBody>
      </p:sp>
    </p:spTree>
    <p:extLst>
      <p:ext uri="{BB962C8B-B14F-4D97-AF65-F5344CB8AC3E}">
        <p14:creationId xmlns:p14="http://schemas.microsoft.com/office/powerpoint/2010/main" val="385010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244B-133D-E07F-C870-9CB7780A66B7}"/>
              </a:ext>
            </a:extLst>
          </p:cNvPr>
          <p:cNvSpPr>
            <a:spLocks noGrp="1"/>
          </p:cNvSpPr>
          <p:nvPr>
            <p:ph type="title"/>
          </p:nvPr>
        </p:nvSpPr>
        <p:spPr/>
        <p:txBody>
          <a:bodyPr/>
          <a:lstStyle/>
          <a:p>
            <a:r>
              <a:rPr lang="en-CA" b="1" dirty="0"/>
              <a:t>Basics</a:t>
            </a:r>
          </a:p>
        </p:txBody>
      </p:sp>
      <p:sp>
        <p:nvSpPr>
          <p:cNvPr id="3" name="Content Placeholder 2">
            <a:extLst>
              <a:ext uri="{FF2B5EF4-FFF2-40B4-BE49-F238E27FC236}">
                <a16:creationId xmlns:a16="http://schemas.microsoft.com/office/drawing/2014/main" id="{FF0C875F-33CA-6A88-12AE-8869CA445C5B}"/>
              </a:ext>
            </a:extLst>
          </p:cNvPr>
          <p:cNvSpPr>
            <a:spLocks noGrp="1"/>
          </p:cNvSpPr>
          <p:nvPr>
            <p:ph idx="1"/>
          </p:nvPr>
        </p:nvSpPr>
        <p:spPr/>
        <p:txBody>
          <a:bodyPr/>
          <a:lstStyle/>
          <a:p>
            <a:pPr marL="0" indent="0">
              <a:buNone/>
            </a:pPr>
            <a:r>
              <a:rPr lang="en-CA" b="1" dirty="0"/>
              <a:t>System: </a:t>
            </a:r>
            <a:r>
              <a:rPr lang="en-CA" dirty="0"/>
              <a:t>GCP High Mem (26 GB) Nvidia T4 instance</a:t>
            </a:r>
          </a:p>
          <a:p>
            <a:pPr marL="0" indent="0">
              <a:buNone/>
            </a:pPr>
            <a:endParaRPr lang="en-CA" dirty="0"/>
          </a:p>
          <a:p>
            <a:pPr marL="0" indent="0">
              <a:buNone/>
            </a:pPr>
            <a:r>
              <a:rPr lang="en-CA" b="1" dirty="0"/>
              <a:t>Primary library: </a:t>
            </a:r>
            <a:r>
              <a:rPr lang="en-CA" dirty="0" err="1"/>
              <a:t>huggingface</a:t>
            </a:r>
            <a:r>
              <a:rPr lang="en-CA" dirty="0"/>
              <a:t> diffusers</a:t>
            </a:r>
          </a:p>
          <a:p>
            <a:pPr marL="0" indent="0">
              <a:buNone/>
            </a:pPr>
            <a:endParaRPr lang="en-CA" dirty="0"/>
          </a:p>
          <a:p>
            <a:pPr marL="0" indent="0">
              <a:buNone/>
            </a:pPr>
            <a:r>
              <a:rPr lang="en-CA" b="1" dirty="0"/>
              <a:t>Note: </a:t>
            </a:r>
            <a:r>
              <a:rPr lang="en-CA" dirty="0"/>
              <a:t>Special training routine or evaluation code has not been incorporated in diffusers code due to limited time and trivial nature of the assigned task. We use the available training scripts with our data to fine-tune the models.</a:t>
            </a:r>
          </a:p>
        </p:txBody>
      </p:sp>
    </p:spTree>
    <p:extLst>
      <p:ext uri="{BB962C8B-B14F-4D97-AF65-F5344CB8AC3E}">
        <p14:creationId xmlns:p14="http://schemas.microsoft.com/office/powerpoint/2010/main" val="118256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4CBF-0252-27B2-86FE-DC085C149992}"/>
              </a:ext>
            </a:extLst>
          </p:cNvPr>
          <p:cNvSpPr>
            <a:spLocks noGrp="1"/>
          </p:cNvSpPr>
          <p:nvPr>
            <p:ph type="title"/>
          </p:nvPr>
        </p:nvSpPr>
        <p:spPr/>
        <p:txBody>
          <a:bodyPr/>
          <a:lstStyle/>
          <a:p>
            <a:r>
              <a:rPr lang="en-CA" b="1" dirty="0"/>
              <a:t>Ideal Training Approach</a:t>
            </a:r>
          </a:p>
        </p:txBody>
      </p:sp>
      <p:pic>
        <p:nvPicPr>
          <p:cNvPr id="5" name="Content Placeholder 4" descr="A yellow emoji with hands on it&#10;&#10;Description automatically generated">
            <a:extLst>
              <a:ext uri="{FF2B5EF4-FFF2-40B4-BE49-F238E27FC236}">
                <a16:creationId xmlns:a16="http://schemas.microsoft.com/office/drawing/2014/main" id="{5CD05371-E3F9-8C4D-1CF3-FF68A87316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407" y="1874055"/>
            <a:ext cx="1059483" cy="1059483"/>
          </a:xfrm>
        </p:spPr>
      </p:pic>
      <p:pic>
        <p:nvPicPr>
          <p:cNvPr id="6" name="Content Placeholder 4" descr="A yellow emoji with hands on it&#10;&#10;Description automatically generated">
            <a:extLst>
              <a:ext uri="{FF2B5EF4-FFF2-40B4-BE49-F238E27FC236}">
                <a16:creationId xmlns:a16="http://schemas.microsoft.com/office/drawing/2014/main" id="{65459BD9-8FC9-D0F6-A78F-CBB5C3853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206" y="4333161"/>
            <a:ext cx="1059483" cy="1059483"/>
          </a:xfrm>
          <a:prstGeom prst="rect">
            <a:avLst/>
          </a:prstGeom>
        </p:spPr>
      </p:pic>
      <p:pic>
        <p:nvPicPr>
          <p:cNvPr id="8" name="Picture 7" descr="A close-up of a sign&#10;&#10;Description automatically generated">
            <a:extLst>
              <a:ext uri="{FF2B5EF4-FFF2-40B4-BE49-F238E27FC236}">
                <a16:creationId xmlns:a16="http://schemas.microsoft.com/office/drawing/2014/main" id="{6D42B022-A9B4-CB1E-565F-F1C4202199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053" y="4696653"/>
            <a:ext cx="3243518" cy="761114"/>
          </a:xfrm>
          <a:prstGeom prst="rect">
            <a:avLst/>
          </a:prstGeom>
        </p:spPr>
      </p:pic>
      <p:sp>
        <p:nvSpPr>
          <p:cNvPr id="9" name="Rectangle 8">
            <a:extLst>
              <a:ext uri="{FF2B5EF4-FFF2-40B4-BE49-F238E27FC236}">
                <a16:creationId xmlns:a16="http://schemas.microsoft.com/office/drawing/2014/main" id="{C32B2791-7A2A-DB99-82B1-F9FC0CD6DD43}"/>
              </a:ext>
            </a:extLst>
          </p:cNvPr>
          <p:cNvSpPr/>
          <p:nvPr/>
        </p:nvSpPr>
        <p:spPr>
          <a:xfrm>
            <a:off x="4691743" y="3429000"/>
            <a:ext cx="2032060" cy="116477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Custom Training Loop in Diffusers</a:t>
            </a:r>
          </a:p>
        </p:txBody>
      </p:sp>
      <p:sp>
        <p:nvSpPr>
          <p:cNvPr id="10" name="TextBox 9">
            <a:extLst>
              <a:ext uri="{FF2B5EF4-FFF2-40B4-BE49-F238E27FC236}">
                <a16:creationId xmlns:a16="http://schemas.microsoft.com/office/drawing/2014/main" id="{BC4E0E3A-E63E-A688-F88D-EA47B8B40602}"/>
              </a:ext>
            </a:extLst>
          </p:cNvPr>
          <p:cNvSpPr txBox="1"/>
          <p:nvPr/>
        </p:nvSpPr>
        <p:spPr>
          <a:xfrm>
            <a:off x="1795803" y="2822837"/>
            <a:ext cx="2075440" cy="369332"/>
          </a:xfrm>
          <a:prstGeom prst="rect">
            <a:avLst/>
          </a:prstGeom>
          <a:noFill/>
        </p:spPr>
        <p:txBody>
          <a:bodyPr wrap="none" rtlCol="0">
            <a:spAutoFit/>
          </a:bodyPr>
          <a:lstStyle/>
          <a:p>
            <a:r>
              <a:rPr lang="en-CA" dirty="0"/>
              <a:t>HF Captions Dataset</a:t>
            </a:r>
          </a:p>
        </p:txBody>
      </p:sp>
      <p:sp>
        <p:nvSpPr>
          <p:cNvPr id="11" name="TextBox 10">
            <a:extLst>
              <a:ext uri="{FF2B5EF4-FFF2-40B4-BE49-F238E27FC236}">
                <a16:creationId xmlns:a16="http://schemas.microsoft.com/office/drawing/2014/main" id="{38BD7C24-8B49-B15A-57D3-FC9CAA0A909F}"/>
              </a:ext>
            </a:extLst>
          </p:cNvPr>
          <p:cNvSpPr txBox="1"/>
          <p:nvPr/>
        </p:nvSpPr>
        <p:spPr>
          <a:xfrm>
            <a:off x="1894227" y="5273101"/>
            <a:ext cx="1977016" cy="369332"/>
          </a:xfrm>
          <a:prstGeom prst="rect">
            <a:avLst/>
          </a:prstGeom>
          <a:noFill/>
        </p:spPr>
        <p:txBody>
          <a:bodyPr wrap="none" rtlCol="0">
            <a:spAutoFit/>
          </a:bodyPr>
          <a:lstStyle/>
          <a:p>
            <a:r>
              <a:rPr lang="en-CA" dirty="0"/>
              <a:t>HF Diffusers Model</a:t>
            </a:r>
          </a:p>
        </p:txBody>
      </p:sp>
      <p:sp>
        <p:nvSpPr>
          <p:cNvPr id="12" name="Rectangle 11">
            <a:extLst>
              <a:ext uri="{FF2B5EF4-FFF2-40B4-BE49-F238E27FC236}">
                <a16:creationId xmlns:a16="http://schemas.microsoft.com/office/drawing/2014/main" id="{1FD66032-B642-24B8-8510-385A70268A2A}"/>
              </a:ext>
            </a:extLst>
          </p:cNvPr>
          <p:cNvSpPr/>
          <p:nvPr/>
        </p:nvSpPr>
        <p:spPr>
          <a:xfrm>
            <a:off x="7975782" y="2518002"/>
            <a:ext cx="2032060" cy="116477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Custom Loss based on CLIP score</a:t>
            </a:r>
          </a:p>
        </p:txBody>
      </p:sp>
      <p:cxnSp>
        <p:nvCxnSpPr>
          <p:cNvPr id="14" name="Straight Arrow Connector 13">
            <a:extLst>
              <a:ext uri="{FF2B5EF4-FFF2-40B4-BE49-F238E27FC236}">
                <a16:creationId xmlns:a16="http://schemas.microsoft.com/office/drawing/2014/main" id="{67E0B4B7-A41B-6FFB-F66B-1C734A7DDA63}"/>
              </a:ext>
            </a:extLst>
          </p:cNvPr>
          <p:cNvCxnSpPr>
            <a:stCxn id="10" idx="3"/>
            <a:endCxn id="9" idx="0"/>
          </p:cNvCxnSpPr>
          <p:nvPr/>
        </p:nvCxnSpPr>
        <p:spPr>
          <a:xfrm>
            <a:off x="3871243" y="3007503"/>
            <a:ext cx="1836530" cy="421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9544656-D94A-DADC-8E9C-ABBF0FFF2E01}"/>
              </a:ext>
            </a:extLst>
          </p:cNvPr>
          <p:cNvCxnSpPr>
            <a:stCxn id="11" idx="3"/>
            <a:endCxn id="9" idx="2"/>
          </p:cNvCxnSpPr>
          <p:nvPr/>
        </p:nvCxnSpPr>
        <p:spPr>
          <a:xfrm flipV="1">
            <a:off x="3871243" y="4593771"/>
            <a:ext cx="1836530" cy="863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31BC13-6283-4546-B538-1D4A6FAD3E7B}"/>
              </a:ext>
            </a:extLst>
          </p:cNvPr>
          <p:cNvSpPr txBox="1"/>
          <p:nvPr/>
        </p:nvSpPr>
        <p:spPr>
          <a:xfrm>
            <a:off x="8003304" y="5246914"/>
            <a:ext cx="2436096" cy="369332"/>
          </a:xfrm>
          <a:prstGeom prst="rect">
            <a:avLst/>
          </a:prstGeom>
          <a:noFill/>
        </p:spPr>
        <p:txBody>
          <a:bodyPr wrap="square" rtlCol="0">
            <a:spAutoFit/>
          </a:bodyPr>
          <a:lstStyle/>
          <a:p>
            <a:r>
              <a:rPr lang="en-CA" dirty="0"/>
              <a:t>Hyperparameter Sweep</a:t>
            </a:r>
          </a:p>
        </p:txBody>
      </p:sp>
      <p:cxnSp>
        <p:nvCxnSpPr>
          <p:cNvPr id="20" name="Straight Arrow Connector 19">
            <a:extLst>
              <a:ext uri="{FF2B5EF4-FFF2-40B4-BE49-F238E27FC236}">
                <a16:creationId xmlns:a16="http://schemas.microsoft.com/office/drawing/2014/main" id="{2B7BB898-DC7D-70F7-BEE1-1403EB624B51}"/>
              </a:ext>
            </a:extLst>
          </p:cNvPr>
          <p:cNvCxnSpPr>
            <a:stCxn id="9" idx="3"/>
            <a:endCxn id="12" idx="1"/>
          </p:cNvCxnSpPr>
          <p:nvPr/>
        </p:nvCxnSpPr>
        <p:spPr>
          <a:xfrm flipV="1">
            <a:off x="6723803" y="3100388"/>
            <a:ext cx="1251979" cy="910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2A62A84-541B-EC69-A701-99B9418CDA8D}"/>
              </a:ext>
            </a:extLst>
          </p:cNvPr>
          <p:cNvCxnSpPr>
            <a:stCxn id="12" idx="2"/>
            <a:endCxn id="8" idx="0"/>
          </p:cNvCxnSpPr>
          <p:nvPr/>
        </p:nvCxnSpPr>
        <p:spPr>
          <a:xfrm>
            <a:off x="8991812" y="3682773"/>
            <a:ext cx="0" cy="1013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EB980DD-4E51-9944-E2A1-074367EF34E8}"/>
              </a:ext>
            </a:extLst>
          </p:cNvPr>
          <p:cNvCxnSpPr>
            <a:stCxn id="8" idx="1"/>
            <a:endCxn id="9" idx="3"/>
          </p:cNvCxnSpPr>
          <p:nvPr/>
        </p:nvCxnSpPr>
        <p:spPr>
          <a:xfrm flipH="1" flipV="1">
            <a:off x="6723803" y="4011386"/>
            <a:ext cx="646250" cy="1065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5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215A-854A-E497-411C-24E00D262C61}"/>
              </a:ext>
            </a:extLst>
          </p:cNvPr>
          <p:cNvSpPr>
            <a:spLocks noGrp="1"/>
          </p:cNvSpPr>
          <p:nvPr>
            <p:ph type="title"/>
          </p:nvPr>
        </p:nvSpPr>
        <p:spPr>
          <a:xfrm>
            <a:off x="838200" y="299810"/>
            <a:ext cx="10515600" cy="1325563"/>
          </a:xfrm>
        </p:spPr>
        <p:txBody>
          <a:bodyPr/>
          <a:lstStyle/>
          <a:p>
            <a:r>
              <a:rPr lang="en-CA" b="1" dirty="0"/>
              <a:t>Approaches Utilized</a:t>
            </a:r>
          </a:p>
        </p:txBody>
      </p:sp>
      <p:graphicFrame>
        <p:nvGraphicFramePr>
          <p:cNvPr id="4" name="Table 4">
            <a:extLst>
              <a:ext uri="{FF2B5EF4-FFF2-40B4-BE49-F238E27FC236}">
                <a16:creationId xmlns:a16="http://schemas.microsoft.com/office/drawing/2014/main" id="{056324E4-CA90-E2CC-3D0E-E05B7FB995F7}"/>
              </a:ext>
            </a:extLst>
          </p:cNvPr>
          <p:cNvGraphicFramePr>
            <a:graphicFrameLocks noGrp="1"/>
          </p:cNvGraphicFramePr>
          <p:nvPr>
            <p:ph idx="1"/>
            <p:extLst>
              <p:ext uri="{D42A27DB-BD31-4B8C-83A1-F6EECF244321}">
                <p14:modId xmlns:p14="http://schemas.microsoft.com/office/powerpoint/2010/main" val="220111935"/>
              </p:ext>
            </p:extLst>
          </p:nvPr>
        </p:nvGraphicFramePr>
        <p:xfrm>
          <a:off x="838200" y="2424339"/>
          <a:ext cx="10515600" cy="155956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4268441375"/>
                    </a:ext>
                  </a:extLst>
                </a:gridCol>
                <a:gridCol w="5257800">
                  <a:extLst>
                    <a:ext uri="{9D8B030D-6E8A-4147-A177-3AD203B41FA5}">
                      <a16:colId xmlns:a16="http://schemas.microsoft.com/office/drawing/2014/main" val="1642265445"/>
                    </a:ext>
                  </a:extLst>
                </a:gridCol>
              </a:tblGrid>
              <a:tr h="370840">
                <a:tc>
                  <a:txBody>
                    <a:bodyPr/>
                    <a:lstStyle/>
                    <a:p>
                      <a:r>
                        <a:rPr lang="en-CA" b="1" dirty="0"/>
                        <a:t>Text-to-image</a:t>
                      </a:r>
                    </a:p>
                  </a:txBody>
                  <a:tcPr/>
                </a:tc>
                <a:tc>
                  <a:txBody>
                    <a:bodyPr/>
                    <a:lstStyle/>
                    <a:p>
                      <a:r>
                        <a:rPr lang="en-CA" b="1" dirty="0" err="1"/>
                        <a:t>Dreambooth</a:t>
                      </a:r>
                      <a:endParaRPr lang="en-CA" b="1" dirty="0"/>
                    </a:p>
                  </a:txBody>
                  <a:tcPr/>
                </a:tc>
                <a:extLst>
                  <a:ext uri="{0D108BD9-81ED-4DB2-BD59-A6C34878D82A}">
                    <a16:rowId xmlns:a16="http://schemas.microsoft.com/office/drawing/2014/main" val="749677578"/>
                  </a:ext>
                </a:extLst>
              </a:tr>
              <a:tr h="370840">
                <a:tc>
                  <a:txBody>
                    <a:bodyPr/>
                    <a:lstStyle/>
                    <a:p>
                      <a:r>
                        <a:rPr lang="en-CA" dirty="0"/>
                        <a:t>Train prompt-image pairs, possibly including multiple concepts</a:t>
                      </a:r>
                    </a:p>
                    <a:p>
                      <a:r>
                        <a:rPr lang="en-CA" dirty="0"/>
                        <a:t>Demo: </a:t>
                      </a:r>
                      <a:r>
                        <a:rPr lang="en-CA" dirty="0">
                          <a:hlinkClick r:id="rId2"/>
                        </a:rPr>
                        <a:t>https://huggingface.co/abhilad98/abhi_thumbsup</a:t>
                      </a:r>
                      <a:r>
                        <a:rPr lang="en-CA" dirty="0"/>
                        <a:t> </a:t>
                      </a:r>
                    </a:p>
                  </a:txBody>
                  <a:tcPr/>
                </a:tc>
                <a:tc>
                  <a:txBody>
                    <a:bodyPr/>
                    <a:lstStyle/>
                    <a:p>
                      <a:r>
                        <a:rPr lang="en-CA" dirty="0"/>
                        <a:t>Train on a single new concept with few examples with a generic class prompt</a:t>
                      </a:r>
                    </a:p>
                    <a:p>
                      <a:r>
                        <a:rPr lang="en-CA" dirty="0"/>
                        <a:t>Demo:</a:t>
                      </a:r>
                    </a:p>
                    <a:p>
                      <a:r>
                        <a:rPr lang="en-CA" dirty="0">
                          <a:hlinkClick r:id="rId3"/>
                        </a:rPr>
                        <a:t>https://huggingface.co/abhilad98/db_abhi</a:t>
                      </a:r>
                      <a:r>
                        <a:rPr lang="en-CA" dirty="0"/>
                        <a:t> </a:t>
                      </a:r>
                    </a:p>
                  </a:txBody>
                  <a:tcPr/>
                </a:tc>
                <a:extLst>
                  <a:ext uri="{0D108BD9-81ED-4DB2-BD59-A6C34878D82A}">
                    <a16:rowId xmlns:a16="http://schemas.microsoft.com/office/drawing/2014/main" val="2514950481"/>
                  </a:ext>
                </a:extLst>
              </a:tr>
            </a:tbl>
          </a:graphicData>
        </a:graphic>
      </p:graphicFrame>
      <p:sp>
        <p:nvSpPr>
          <p:cNvPr id="5" name="TextBox 4">
            <a:extLst>
              <a:ext uri="{FF2B5EF4-FFF2-40B4-BE49-F238E27FC236}">
                <a16:creationId xmlns:a16="http://schemas.microsoft.com/office/drawing/2014/main" id="{BD1D2DE1-2731-2C15-8E37-7B61C9A44E3F}"/>
              </a:ext>
            </a:extLst>
          </p:cNvPr>
          <p:cNvSpPr txBox="1"/>
          <p:nvPr/>
        </p:nvSpPr>
        <p:spPr>
          <a:xfrm>
            <a:off x="838198" y="1840190"/>
            <a:ext cx="6683829" cy="369332"/>
          </a:xfrm>
          <a:prstGeom prst="rect">
            <a:avLst/>
          </a:prstGeom>
          <a:noFill/>
        </p:spPr>
        <p:txBody>
          <a:bodyPr wrap="square" rtlCol="0">
            <a:spAutoFit/>
          </a:bodyPr>
          <a:lstStyle/>
          <a:p>
            <a:r>
              <a:rPr lang="en-CA" b="1" dirty="0"/>
              <a:t>Base fine-tuning approaches</a:t>
            </a:r>
          </a:p>
        </p:txBody>
      </p:sp>
      <p:sp>
        <p:nvSpPr>
          <p:cNvPr id="6" name="TextBox 5">
            <a:extLst>
              <a:ext uri="{FF2B5EF4-FFF2-40B4-BE49-F238E27FC236}">
                <a16:creationId xmlns:a16="http://schemas.microsoft.com/office/drawing/2014/main" id="{CEDCEDE3-6470-8A20-7957-72060AC6A66B}"/>
              </a:ext>
            </a:extLst>
          </p:cNvPr>
          <p:cNvSpPr txBox="1"/>
          <p:nvPr/>
        </p:nvSpPr>
        <p:spPr>
          <a:xfrm>
            <a:off x="838197" y="4160475"/>
            <a:ext cx="6683829" cy="369332"/>
          </a:xfrm>
          <a:prstGeom prst="rect">
            <a:avLst/>
          </a:prstGeom>
          <a:noFill/>
        </p:spPr>
        <p:txBody>
          <a:bodyPr wrap="square" rtlCol="0">
            <a:spAutoFit/>
          </a:bodyPr>
          <a:lstStyle/>
          <a:p>
            <a:r>
              <a:rPr lang="en-CA" b="1" dirty="0"/>
              <a:t>Training enhancements</a:t>
            </a:r>
          </a:p>
        </p:txBody>
      </p:sp>
      <p:graphicFrame>
        <p:nvGraphicFramePr>
          <p:cNvPr id="7" name="Table 4">
            <a:extLst>
              <a:ext uri="{FF2B5EF4-FFF2-40B4-BE49-F238E27FC236}">
                <a16:creationId xmlns:a16="http://schemas.microsoft.com/office/drawing/2014/main" id="{1B867D27-4AB3-50A2-75B4-751D750314A1}"/>
              </a:ext>
            </a:extLst>
          </p:cNvPr>
          <p:cNvGraphicFramePr>
            <a:graphicFrameLocks/>
          </p:cNvGraphicFramePr>
          <p:nvPr>
            <p:extLst>
              <p:ext uri="{D42A27DB-BD31-4B8C-83A1-F6EECF244321}">
                <p14:modId xmlns:p14="http://schemas.microsoft.com/office/powerpoint/2010/main" val="2317168241"/>
              </p:ext>
            </p:extLst>
          </p:nvPr>
        </p:nvGraphicFramePr>
        <p:xfrm>
          <a:off x="838197" y="4706383"/>
          <a:ext cx="5257800" cy="183388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4268441375"/>
                    </a:ext>
                  </a:extLst>
                </a:gridCol>
              </a:tblGrid>
              <a:tr h="370840">
                <a:tc>
                  <a:txBody>
                    <a:bodyPr/>
                    <a:lstStyle/>
                    <a:p>
                      <a:r>
                        <a:rPr lang="en-CA" b="1" dirty="0" err="1"/>
                        <a:t>LoRA</a:t>
                      </a:r>
                      <a:endParaRPr lang="en-CA" b="1" dirty="0"/>
                    </a:p>
                  </a:txBody>
                  <a:tcPr/>
                </a:tc>
                <a:extLst>
                  <a:ext uri="{0D108BD9-81ED-4DB2-BD59-A6C34878D82A}">
                    <a16:rowId xmlns:a16="http://schemas.microsoft.com/office/drawing/2014/main" val="749677578"/>
                  </a:ext>
                </a:extLst>
              </a:tr>
              <a:tr h="370840">
                <a:tc>
                  <a:txBody>
                    <a:bodyPr/>
                    <a:lstStyle/>
                    <a:p>
                      <a:pPr marL="285750" indent="-285750">
                        <a:buFont typeface="Arial" panose="020B0604020202020204" pitchFamily="34" charset="0"/>
                        <a:buChar char="•"/>
                      </a:pPr>
                      <a:r>
                        <a:rPr lang="en-CA" dirty="0"/>
                        <a:t>Prevents catastrophic forgetting</a:t>
                      </a:r>
                    </a:p>
                    <a:p>
                      <a:pPr marL="285750" indent="-285750">
                        <a:buFont typeface="Arial" panose="020B0604020202020204" pitchFamily="34" charset="0"/>
                        <a:buChar char="•"/>
                      </a:pPr>
                      <a:r>
                        <a:rPr lang="en-CA" dirty="0"/>
                        <a:t>Significantly smaller model, useful for saving multiple concepts</a:t>
                      </a:r>
                    </a:p>
                    <a:p>
                      <a:pPr marL="285750" indent="-285750">
                        <a:buFont typeface="Arial" panose="020B0604020202020204" pitchFamily="34" charset="0"/>
                        <a:buChar char="•"/>
                      </a:pPr>
                      <a:r>
                        <a:rPr lang="en-CA" dirty="0"/>
                        <a:t>Enables training on smaller memory GPUs</a:t>
                      </a:r>
                    </a:p>
                    <a:p>
                      <a:pPr marL="285750" indent="-285750">
                        <a:buFont typeface="Arial" panose="020B0604020202020204" pitchFamily="34" charset="0"/>
                        <a:buChar char="•"/>
                      </a:pPr>
                      <a:endParaRPr lang="en-CA" dirty="0"/>
                    </a:p>
                  </a:txBody>
                  <a:tcPr/>
                </a:tc>
                <a:extLst>
                  <a:ext uri="{0D108BD9-81ED-4DB2-BD59-A6C34878D82A}">
                    <a16:rowId xmlns:a16="http://schemas.microsoft.com/office/drawing/2014/main" val="2514950481"/>
                  </a:ext>
                </a:extLst>
              </a:tr>
            </a:tbl>
          </a:graphicData>
        </a:graphic>
      </p:graphicFrame>
    </p:spTree>
    <p:extLst>
      <p:ext uri="{BB962C8B-B14F-4D97-AF65-F5344CB8AC3E}">
        <p14:creationId xmlns:p14="http://schemas.microsoft.com/office/powerpoint/2010/main" val="881791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5C67-6D57-BDD0-FBA1-A7EA1A82DC53}"/>
              </a:ext>
            </a:extLst>
          </p:cNvPr>
          <p:cNvSpPr>
            <a:spLocks noGrp="1"/>
          </p:cNvSpPr>
          <p:nvPr>
            <p:ph type="title"/>
          </p:nvPr>
        </p:nvSpPr>
        <p:spPr/>
        <p:txBody>
          <a:bodyPr/>
          <a:lstStyle/>
          <a:p>
            <a:r>
              <a:rPr lang="en-CA" b="1" dirty="0"/>
              <a:t>Training steps</a:t>
            </a:r>
          </a:p>
        </p:txBody>
      </p:sp>
      <p:sp>
        <p:nvSpPr>
          <p:cNvPr id="3" name="Content Placeholder 2">
            <a:extLst>
              <a:ext uri="{FF2B5EF4-FFF2-40B4-BE49-F238E27FC236}">
                <a16:creationId xmlns:a16="http://schemas.microsoft.com/office/drawing/2014/main" id="{BD6572BF-BDA4-AD42-D367-E780D4A134E4}"/>
              </a:ext>
            </a:extLst>
          </p:cNvPr>
          <p:cNvSpPr>
            <a:spLocks noGrp="1"/>
          </p:cNvSpPr>
          <p:nvPr>
            <p:ph idx="1"/>
          </p:nvPr>
        </p:nvSpPr>
        <p:spPr/>
        <p:txBody>
          <a:bodyPr>
            <a:normAutofit fontScale="85000" lnSpcReduction="20000"/>
          </a:bodyPr>
          <a:lstStyle/>
          <a:p>
            <a:pPr marL="0" indent="0">
              <a:buNone/>
            </a:pPr>
            <a:r>
              <a:rPr lang="en-CA" b="1" dirty="0"/>
              <a:t>Text-to-image</a:t>
            </a:r>
          </a:p>
          <a:p>
            <a:r>
              <a:rPr lang="en-CA" dirty="0"/>
              <a:t>Captioned 120 images and created hf compatible dataset : </a:t>
            </a:r>
            <a:r>
              <a:rPr lang="en-CA" dirty="0">
                <a:hlinkClick r:id="rId2"/>
              </a:rPr>
              <a:t>link</a:t>
            </a:r>
            <a:endParaRPr lang="en-CA" dirty="0"/>
          </a:p>
          <a:p>
            <a:r>
              <a:rPr lang="en-CA" dirty="0"/>
              <a:t>Trained sd-2 on thumbs up + Abhi images with </a:t>
            </a:r>
            <a:r>
              <a:rPr lang="en-CA" dirty="0" err="1"/>
              <a:t>LoRA</a:t>
            </a:r>
            <a:r>
              <a:rPr lang="en-CA" dirty="0"/>
              <a:t> and appropriate hyperparameters</a:t>
            </a:r>
          </a:p>
          <a:p>
            <a:r>
              <a:rPr lang="en-CA" dirty="0" err="1"/>
              <a:t>WandB</a:t>
            </a:r>
            <a:r>
              <a:rPr lang="en-CA" dirty="0"/>
              <a:t> logs: </a:t>
            </a:r>
            <a:r>
              <a:rPr lang="en-CA" dirty="0">
                <a:hlinkClick r:id="rId3"/>
              </a:rPr>
              <a:t>link</a:t>
            </a:r>
            <a:endParaRPr lang="en-CA" dirty="0"/>
          </a:p>
          <a:p>
            <a:endParaRPr lang="en-CA" dirty="0"/>
          </a:p>
          <a:p>
            <a:pPr marL="0" indent="0">
              <a:buNone/>
            </a:pPr>
            <a:r>
              <a:rPr lang="en-CA" b="1" dirty="0" err="1"/>
              <a:t>Dreambooth</a:t>
            </a:r>
            <a:endParaRPr lang="en-CA" b="1" dirty="0"/>
          </a:p>
          <a:p>
            <a:r>
              <a:rPr lang="en-CA" dirty="0"/>
              <a:t>Trained sd-2 on thumbs up images first</a:t>
            </a:r>
          </a:p>
          <a:p>
            <a:r>
              <a:rPr lang="en-CA" dirty="0" err="1"/>
              <a:t>WandB</a:t>
            </a:r>
            <a:r>
              <a:rPr lang="en-CA" dirty="0"/>
              <a:t> logs: </a:t>
            </a:r>
            <a:r>
              <a:rPr lang="en-CA" dirty="0">
                <a:hlinkClick r:id="rId4"/>
              </a:rPr>
              <a:t>link</a:t>
            </a:r>
            <a:endParaRPr lang="en-CA" dirty="0"/>
          </a:p>
          <a:p>
            <a:r>
              <a:rPr lang="en-CA" dirty="0"/>
              <a:t>Used thumbs up trained model to fine-tune on 7 Abhi images using </a:t>
            </a:r>
            <a:r>
              <a:rPr lang="en-CA" dirty="0" err="1"/>
              <a:t>LoRA</a:t>
            </a:r>
            <a:endParaRPr lang="en-CA" dirty="0"/>
          </a:p>
          <a:p>
            <a:r>
              <a:rPr lang="en-CA" dirty="0" err="1"/>
              <a:t>WandB</a:t>
            </a:r>
            <a:r>
              <a:rPr lang="en-CA" dirty="0"/>
              <a:t> logs: </a:t>
            </a:r>
            <a:r>
              <a:rPr lang="en-CA" dirty="0">
                <a:hlinkClick r:id="rId5"/>
              </a:rPr>
              <a:t>link</a:t>
            </a:r>
            <a:endParaRPr lang="en-CA" dirty="0"/>
          </a:p>
          <a:p>
            <a:pPr marL="0" indent="0">
              <a:buNone/>
            </a:pPr>
            <a:endParaRPr lang="en-CA" dirty="0"/>
          </a:p>
          <a:p>
            <a:endParaRPr lang="en-CA" dirty="0"/>
          </a:p>
        </p:txBody>
      </p:sp>
    </p:spTree>
    <p:extLst>
      <p:ext uri="{BB962C8B-B14F-4D97-AF65-F5344CB8AC3E}">
        <p14:creationId xmlns:p14="http://schemas.microsoft.com/office/powerpoint/2010/main" val="105488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14B8-F195-BA3F-9778-2F3106E07D8E}"/>
              </a:ext>
            </a:extLst>
          </p:cNvPr>
          <p:cNvSpPr>
            <a:spLocks noGrp="1"/>
          </p:cNvSpPr>
          <p:nvPr>
            <p:ph type="title"/>
          </p:nvPr>
        </p:nvSpPr>
        <p:spPr/>
        <p:txBody>
          <a:bodyPr/>
          <a:lstStyle/>
          <a:p>
            <a:r>
              <a:rPr lang="en-CA" b="1" dirty="0"/>
              <a:t>Insights on Approaches</a:t>
            </a:r>
          </a:p>
        </p:txBody>
      </p:sp>
      <p:graphicFrame>
        <p:nvGraphicFramePr>
          <p:cNvPr id="5" name="Table 5">
            <a:extLst>
              <a:ext uri="{FF2B5EF4-FFF2-40B4-BE49-F238E27FC236}">
                <a16:creationId xmlns:a16="http://schemas.microsoft.com/office/drawing/2014/main" id="{B1E9E30F-134A-AB45-6FC1-3B3E78D9F3D9}"/>
              </a:ext>
            </a:extLst>
          </p:cNvPr>
          <p:cNvGraphicFramePr>
            <a:graphicFrameLocks noGrp="1"/>
          </p:cNvGraphicFramePr>
          <p:nvPr>
            <p:ph idx="1"/>
            <p:extLst>
              <p:ext uri="{D42A27DB-BD31-4B8C-83A1-F6EECF244321}">
                <p14:modId xmlns:p14="http://schemas.microsoft.com/office/powerpoint/2010/main" val="3827400511"/>
              </p:ext>
            </p:extLst>
          </p:nvPr>
        </p:nvGraphicFramePr>
        <p:xfrm>
          <a:off x="838200" y="1825625"/>
          <a:ext cx="10515597" cy="3296920"/>
        </p:xfrm>
        <a:graphic>
          <a:graphicData uri="http://schemas.openxmlformats.org/drawingml/2006/table">
            <a:tbl>
              <a:tblPr firstRow="1" bandRow="1">
                <a:tableStyleId>{5940675A-B579-460E-94D1-54222C63F5DA}</a:tableStyleId>
              </a:tblPr>
              <a:tblGrid>
                <a:gridCol w="1687286">
                  <a:extLst>
                    <a:ext uri="{9D8B030D-6E8A-4147-A177-3AD203B41FA5}">
                      <a16:colId xmlns:a16="http://schemas.microsoft.com/office/drawing/2014/main" val="614201863"/>
                    </a:ext>
                  </a:extLst>
                </a:gridCol>
                <a:gridCol w="4517571">
                  <a:extLst>
                    <a:ext uri="{9D8B030D-6E8A-4147-A177-3AD203B41FA5}">
                      <a16:colId xmlns:a16="http://schemas.microsoft.com/office/drawing/2014/main" val="2465230529"/>
                    </a:ext>
                  </a:extLst>
                </a:gridCol>
                <a:gridCol w="4310740">
                  <a:extLst>
                    <a:ext uri="{9D8B030D-6E8A-4147-A177-3AD203B41FA5}">
                      <a16:colId xmlns:a16="http://schemas.microsoft.com/office/drawing/2014/main" val="2499609767"/>
                    </a:ext>
                  </a:extLst>
                </a:gridCol>
              </a:tblGrid>
              <a:tr h="370840">
                <a:tc>
                  <a:txBody>
                    <a:bodyPr/>
                    <a:lstStyle/>
                    <a:p>
                      <a:endParaRPr lang="en-CA" dirty="0"/>
                    </a:p>
                  </a:txBody>
                  <a:tcPr/>
                </a:tc>
                <a:tc>
                  <a:txBody>
                    <a:bodyPr/>
                    <a:lstStyle/>
                    <a:p>
                      <a:r>
                        <a:rPr lang="en-CA" b="1" dirty="0"/>
                        <a:t>Text-to-image</a:t>
                      </a:r>
                    </a:p>
                  </a:txBody>
                  <a:tcPr/>
                </a:tc>
                <a:tc>
                  <a:txBody>
                    <a:bodyPr/>
                    <a:lstStyle/>
                    <a:p>
                      <a:r>
                        <a:rPr lang="en-CA" b="1" dirty="0" err="1"/>
                        <a:t>Dreambooth</a:t>
                      </a:r>
                      <a:endParaRPr lang="en-CA" b="1" dirty="0"/>
                    </a:p>
                  </a:txBody>
                  <a:tcPr/>
                </a:tc>
                <a:extLst>
                  <a:ext uri="{0D108BD9-81ED-4DB2-BD59-A6C34878D82A}">
                    <a16:rowId xmlns:a16="http://schemas.microsoft.com/office/drawing/2014/main" val="755293119"/>
                  </a:ext>
                </a:extLst>
              </a:tr>
              <a:tr h="370840">
                <a:tc>
                  <a:txBody>
                    <a:bodyPr/>
                    <a:lstStyle/>
                    <a:p>
                      <a:r>
                        <a:rPr lang="en-CA" b="1" dirty="0">
                          <a:solidFill>
                            <a:schemeClr val="accent6"/>
                          </a:solidFill>
                        </a:rPr>
                        <a:t>Pro</a:t>
                      </a:r>
                    </a:p>
                  </a:txBody>
                  <a:tcPr/>
                </a:tc>
                <a:tc>
                  <a:txBody>
                    <a:bodyPr/>
                    <a:lstStyle/>
                    <a:p>
                      <a:pPr marL="285750" indent="-285750">
                        <a:buFont typeface="Arial" panose="020B0604020202020204" pitchFamily="34" charset="0"/>
                        <a:buChar char="•"/>
                      </a:pPr>
                      <a:r>
                        <a:rPr lang="en-CA" dirty="0"/>
                        <a:t>Single step training on thumbs up and personal images</a:t>
                      </a:r>
                    </a:p>
                    <a:p>
                      <a:pPr marL="285750" indent="-285750">
                        <a:buFont typeface="Arial" panose="020B0604020202020204" pitchFamily="34" charset="0"/>
                        <a:buChar char="•"/>
                      </a:pPr>
                      <a:r>
                        <a:rPr lang="en-CA" dirty="0"/>
                        <a:t>Can learn nuances on prompts and generate specific outputs</a:t>
                      </a:r>
                    </a:p>
                    <a:p>
                      <a:pPr marL="0" indent="0">
                        <a:buFont typeface="Arial" panose="020B0604020202020204" pitchFamily="34" charset="0"/>
                        <a:buNone/>
                      </a:pPr>
                      <a:endParaRPr lang="en-CA" dirty="0"/>
                    </a:p>
                  </a:txBody>
                  <a:tcPr/>
                </a:tc>
                <a:tc>
                  <a:txBody>
                    <a:bodyPr/>
                    <a:lstStyle/>
                    <a:p>
                      <a:pPr marL="285750" indent="-285750">
                        <a:buFont typeface="Arial" panose="020B0604020202020204" pitchFamily="34" charset="0"/>
                        <a:buChar char="•"/>
                      </a:pPr>
                      <a:r>
                        <a:rPr lang="en-CA" dirty="0"/>
                        <a:t>Does not require prompts for all the images</a:t>
                      </a:r>
                    </a:p>
                    <a:p>
                      <a:pPr marL="285750" indent="-285750">
                        <a:buFont typeface="Arial" panose="020B0604020202020204" pitchFamily="34" charset="0"/>
                        <a:buChar char="•"/>
                      </a:pPr>
                      <a:r>
                        <a:rPr lang="en-CA" dirty="0"/>
                        <a:t>Works with small number of training images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Better qualitative results on personal images</a:t>
                      </a:r>
                    </a:p>
                  </a:txBody>
                  <a:tcPr/>
                </a:tc>
                <a:extLst>
                  <a:ext uri="{0D108BD9-81ED-4DB2-BD59-A6C34878D82A}">
                    <a16:rowId xmlns:a16="http://schemas.microsoft.com/office/drawing/2014/main" val="1380098117"/>
                  </a:ext>
                </a:extLst>
              </a:tr>
              <a:tr h="370840">
                <a:tc>
                  <a:txBody>
                    <a:bodyPr/>
                    <a:lstStyle/>
                    <a:p>
                      <a:r>
                        <a:rPr lang="en-CA" b="1" dirty="0">
                          <a:solidFill>
                            <a:srgbClr val="FF0000"/>
                          </a:solidFill>
                        </a:rPr>
                        <a:t>Con</a:t>
                      </a:r>
                    </a:p>
                  </a:txBody>
                  <a:tcPr/>
                </a:tc>
                <a:tc>
                  <a:txBody>
                    <a:bodyPr/>
                    <a:lstStyle/>
                    <a:p>
                      <a:pPr marL="285750" indent="-285750">
                        <a:buFont typeface="Arial" panose="020B0604020202020204" pitchFamily="34" charset="0"/>
                        <a:buChar char="•"/>
                      </a:pPr>
                      <a:r>
                        <a:rPr lang="en-CA" dirty="0"/>
                        <a:t>Requires prompts for all images</a:t>
                      </a:r>
                    </a:p>
                    <a:p>
                      <a:pPr marL="285750" indent="-285750">
                        <a:buFont typeface="Arial" panose="020B0604020202020204" pitchFamily="34" charset="0"/>
                        <a:buChar char="•"/>
                      </a:pPr>
                      <a:r>
                        <a:rPr lang="en-CA" dirty="0"/>
                        <a:t>Requires large number of images for each concept</a:t>
                      </a:r>
                    </a:p>
                  </a:txBody>
                  <a:tcPr/>
                </a:tc>
                <a:tc>
                  <a:txBody>
                    <a:bodyPr/>
                    <a:lstStyle/>
                    <a:p>
                      <a:pPr marL="285750" indent="-285750">
                        <a:buFont typeface="Arial" panose="020B0604020202020204" pitchFamily="34" charset="0"/>
                        <a:buChar char="•"/>
                      </a:pPr>
                      <a:r>
                        <a:rPr lang="en-CA" dirty="0"/>
                        <a:t>Can only train 1 concept at a time, requiring multiple training steps to learn complex prompts</a:t>
                      </a:r>
                    </a:p>
                    <a:p>
                      <a:pPr marL="0" indent="0">
                        <a:buFont typeface="Arial" panose="020B0604020202020204" pitchFamily="34" charset="0"/>
                        <a:buNone/>
                      </a:pPr>
                      <a:endParaRPr lang="en-CA" dirty="0"/>
                    </a:p>
                  </a:txBody>
                  <a:tcPr/>
                </a:tc>
                <a:extLst>
                  <a:ext uri="{0D108BD9-81ED-4DB2-BD59-A6C34878D82A}">
                    <a16:rowId xmlns:a16="http://schemas.microsoft.com/office/drawing/2014/main" val="2133504515"/>
                  </a:ext>
                </a:extLst>
              </a:tr>
            </a:tbl>
          </a:graphicData>
        </a:graphic>
      </p:graphicFrame>
    </p:spTree>
    <p:extLst>
      <p:ext uri="{BB962C8B-B14F-4D97-AF65-F5344CB8AC3E}">
        <p14:creationId xmlns:p14="http://schemas.microsoft.com/office/powerpoint/2010/main" val="189231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E5E4-1EEC-D061-A065-291FD6D947A7}"/>
              </a:ext>
            </a:extLst>
          </p:cNvPr>
          <p:cNvSpPr>
            <a:spLocks noGrp="1"/>
          </p:cNvSpPr>
          <p:nvPr>
            <p:ph type="title"/>
          </p:nvPr>
        </p:nvSpPr>
        <p:spPr/>
        <p:txBody>
          <a:bodyPr/>
          <a:lstStyle/>
          <a:p>
            <a:r>
              <a:rPr lang="en-CA" b="1" dirty="0"/>
              <a:t>Qualitative Results</a:t>
            </a:r>
          </a:p>
        </p:txBody>
      </p:sp>
      <p:sp>
        <p:nvSpPr>
          <p:cNvPr id="3" name="Content Placeholder 2">
            <a:extLst>
              <a:ext uri="{FF2B5EF4-FFF2-40B4-BE49-F238E27FC236}">
                <a16:creationId xmlns:a16="http://schemas.microsoft.com/office/drawing/2014/main" id="{C48976C6-7CC7-0ADD-DBF8-35E0B6C1E915}"/>
              </a:ext>
            </a:extLst>
          </p:cNvPr>
          <p:cNvSpPr>
            <a:spLocks noGrp="1"/>
          </p:cNvSpPr>
          <p:nvPr>
            <p:ph idx="1"/>
          </p:nvPr>
        </p:nvSpPr>
        <p:spPr/>
        <p:txBody>
          <a:bodyPr/>
          <a:lstStyle/>
          <a:p>
            <a:pPr marL="0" indent="0">
              <a:buNone/>
            </a:pPr>
            <a:r>
              <a:rPr lang="en-CA" dirty="0"/>
              <a:t>Evaluation Notebook: </a:t>
            </a:r>
            <a:r>
              <a:rPr lang="en-CA" dirty="0">
                <a:hlinkClick r:id="rId3"/>
              </a:rPr>
              <a:t>link</a:t>
            </a:r>
            <a:r>
              <a:rPr lang="en-CA" dirty="0"/>
              <a:t> </a:t>
            </a:r>
          </a:p>
        </p:txBody>
      </p:sp>
      <p:pic>
        <p:nvPicPr>
          <p:cNvPr id="5" name="Picture 4" descr="A collage of people giving thumbs up&#10;&#10;Description automatically generated">
            <a:extLst>
              <a:ext uri="{FF2B5EF4-FFF2-40B4-BE49-F238E27FC236}">
                <a16:creationId xmlns:a16="http://schemas.microsoft.com/office/drawing/2014/main" id="{D9068736-F8CF-D851-6F03-E44CD86D69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50" y="2533679"/>
            <a:ext cx="5751587" cy="2935230"/>
          </a:xfrm>
          <a:prstGeom prst="rect">
            <a:avLst/>
          </a:prstGeom>
        </p:spPr>
      </p:pic>
      <p:pic>
        <p:nvPicPr>
          <p:cNvPr id="7" name="Picture 6" descr="A collage of people giving thumbs up&#10;&#10;Description automatically generated">
            <a:extLst>
              <a:ext uri="{FF2B5EF4-FFF2-40B4-BE49-F238E27FC236}">
                <a16:creationId xmlns:a16="http://schemas.microsoft.com/office/drawing/2014/main" id="{C7B78C94-8FFC-247E-8699-7AB051B34C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864" y="2533679"/>
            <a:ext cx="5751587" cy="2935230"/>
          </a:xfrm>
          <a:prstGeom prst="rect">
            <a:avLst/>
          </a:prstGeom>
        </p:spPr>
      </p:pic>
      <p:sp>
        <p:nvSpPr>
          <p:cNvPr id="8" name="TextBox 7">
            <a:extLst>
              <a:ext uri="{FF2B5EF4-FFF2-40B4-BE49-F238E27FC236}">
                <a16:creationId xmlns:a16="http://schemas.microsoft.com/office/drawing/2014/main" id="{BBD72C71-55EC-136C-F9EE-96C453E92FB3}"/>
              </a:ext>
            </a:extLst>
          </p:cNvPr>
          <p:cNvSpPr txBox="1"/>
          <p:nvPr/>
        </p:nvSpPr>
        <p:spPr>
          <a:xfrm>
            <a:off x="1839685" y="5638270"/>
            <a:ext cx="2351315" cy="369332"/>
          </a:xfrm>
          <a:prstGeom prst="rect">
            <a:avLst/>
          </a:prstGeom>
          <a:noFill/>
        </p:spPr>
        <p:txBody>
          <a:bodyPr wrap="square" rtlCol="0">
            <a:spAutoFit/>
          </a:bodyPr>
          <a:lstStyle/>
          <a:p>
            <a:r>
              <a:rPr lang="en-CA" dirty="0"/>
              <a:t>Text-to-image results</a:t>
            </a:r>
          </a:p>
        </p:txBody>
      </p:sp>
      <p:sp>
        <p:nvSpPr>
          <p:cNvPr id="9" name="TextBox 8">
            <a:extLst>
              <a:ext uri="{FF2B5EF4-FFF2-40B4-BE49-F238E27FC236}">
                <a16:creationId xmlns:a16="http://schemas.microsoft.com/office/drawing/2014/main" id="{95933552-D394-8786-0B2A-67B045CEEADD}"/>
              </a:ext>
            </a:extLst>
          </p:cNvPr>
          <p:cNvSpPr txBox="1"/>
          <p:nvPr/>
        </p:nvSpPr>
        <p:spPr>
          <a:xfrm>
            <a:off x="8001000" y="5638270"/>
            <a:ext cx="2351315" cy="369332"/>
          </a:xfrm>
          <a:prstGeom prst="rect">
            <a:avLst/>
          </a:prstGeom>
          <a:noFill/>
        </p:spPr>
        <p:txBody>
          <a:bodyPr wrap="square" rtlCol="0">
            <a:spAutoFit/>
          </a:bodyPr>
          <a:lstStyle/>
          <a:p>
            <a:r>
              <a:rPr lang="en-CA" dirty="0" err="1"/>
              <a:t>Dreambooth</a:t>
            </a:r>
            <a:r>
              <a:rPr lang="en-CA" dirty="0"/>
              <a:t> results</a:t>
            </a:r>
          </a:p>
        </p:txBody>
      </p:sp>
    </p:spTree>
    <p:extLst>
      <p:ext uri="{BB962C8B-B14F-4D97-AF65-F5344CB8AC3E}">
        <p14:creationId xmlns:p14="http://schemas.microsoft.com/office/powerpoint/2010/main" val="424873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15F7-FBF5-F66C-9652-DA69A20DDC14}"/>
              </a:ext>
            </a:extLst>
          </p:cNvPr>
          <p:cNvSpPr>
            <a:spLocks noGrp="1"/>
          </p:cNvSpPr>
          <p:nvPr>
            <p:ph type="title"/>
          </p:nvPr>
        </p:nvSpPr>
        <p:spPr/>
        <p:txBody>
          <a:bodyPr/>
          <a:lstStyle/>
          <a:p>
            <a:r>
              <a:rPr lang="en-CA" b="1" dirty="0"/>
              <a:t>Quantitative Results and Observations</a:t>
            </a:r>
          </a:p>
        </p:txBody>
      </p:sp>
      <p:sp>
        <p:nvSpPr>
          <p:cNvPr id="3" name="Content Placeholder 2">
            <a:extLst>
              <a:ext uri="{FF2B5EF4-FFF2-40B4-BE49-F238E27FC236}">
                <a16:creationId xmlns:a16="http://schemas.microsoft.com/office/drawing/2014/main" id="{218C2DD9-515B-000F-437D-623C6C776251}"/>
              </a:ext>
            </a:extLst>
          </p:cNvPr>
          <p:cNvSpPr>
            <a:spLocks noGrp="1"/>
          </p:cNvSpPr>
          <p:nvPr>
            <p:ph idx="1"/>
          </p:nvPr>
        </p:nvSpPr>
        <p:spPr/>
        <p:txBody>
          <a:bodyPr/>
          <a:lstStyle/>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p:txBody>
      </p:sp>
      <p:graphicFrame>
        <p:nvGraphicFramePr>
          <p:cNvPr id="4" name="Table 4">
            <a:extLst>
              <a:ext uri="{FF2B5EF4-FFF2-40B4-BE49-F238E27FC236}">
                <a16:creationId xmlns:a16="http://schemas.microsoft.com/office/drawing/2014/main" id="{933B0088-8F88-EBC8-5520-4B5CC7385129}"/>
              </a:ext>
            </a:extLst>
          </p:cNvPr>
          <p:cNvGraphicFramePr>
            <a:graphicFrameLocks/>
          </p:cNvGraphicFramePr>
          <p:nvPr>
            <p:extLst>
              <p:ext uri="{D42A27DB-BD31-4B8C-83A1-F6EECF244321}">
                <p14:modId xmlns:p14="http://schemas.microsoft.com/office/powerpoint/2010/main" val="4209866042"/>
              </p:ext>
            </p:extLst>
          </p:nvPr>
        </p:nvGraphicFramePr>
        <p:xfrm>
          <a:off x="838200" y="1825625"/>
          <a:ext cx="10515600" cy="73660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4268441375"/>
                    </a:ext>
                  </a:extLst>
                </a:gridCol>
                <a:gridCol w="5257800">
                  <a:extLst>
                    <a:ext uri="{9D8B030D-6E8A-4147-A177-3AD203B41FA5}">
                      <a16:colId xmlns:a16="http://schemas.microsoft.com/office/drawing/2014/main" val="1642265445"/>
                    </a:ext>
                  </a:extLst>
                </a:gridCol>
              </a:tblGrid>
              <a:tr h="370840">
                <a:tc>
                  <a:txBody>
                    <a:bodyPr/>
                    <a:lstStyle/>
                    <a:p>
                      <a:r>
                        <a:rPr lang="en-CA" b="1" dirty="0"/>
                        <a:t>Text-to-image</a:t>
                      </a:r>
                    </a:p>
                  </a:txBody>
                  <a:tcPr/>
                </a:tc>
                <a:tc>
                  <a:txBody>
                    <a:bodyPr/>
                    <a:lstStyle/>
                    <a:p>
                      <a:r>
                        <a:rPr lang="en-CA" b="1" dirty="0" err="1"/>
                        <a:t>Dreambooth</a:t>
                      </a:r>
                      <a:endParaRPr lang="en-CA" b="1" dirty="0"/>
                    </a:p>
                  </a:txBody>
                  <a:tcPr/>
                </a:tc>
                <a:extLst>
                  <a:ext uri="{0D108BD9-81ED-4DB2-BD59-A6C34878D82A}">
                    <a16:rowId xmlns:a16="http://schemas.microsoft.com/office/drawing/2014/main" val="749677578"/>
                  </a:ext>
                </a:extLst>
              </a:tr>
              <a:tr h="0">
                <a:tc>
                  <a:txBody>
                    <a:bodyPr/>
                    <a:lstStyle/>
                    <a:p>
                      <a:r>
                        <a:rPr lang="en-CA" dirty="0"/>
                        <a:t>CLIP score: 32.99</a:t>
                      </a:r>
                    </a:p>
                  </a:txBody>
                  <a:tcPr/>
                </a:tc>
                <a:tc>
                  <a:txBody>
                    <a:bodyPr/>
                    <a:lstStyle/>
                    <a:p>
                      <a:r>
                        <a:rPr lang="en-CA" dirty="0"/>
                        <a:t>CLIP score: 30.77</a:t>
                      </a:r>
                    </a:p>
                  </a:txBody>
                  <a:tcPr/>
                </a:tc>
                <a:extLst>
                  <a:ext uri="{0D108BD9-81ED-4DB2-BD59-A6C34878D82A}">
                    <a16:rowId xmlns:a16="http://schemas.microsoft.com/office/drawing/2014/main" val="2514950481"/>
                  </a:ext>
                </a:extLst>
              </a:tr>
            </a:tbl>
          </a:graphicData>
        </a:graphic>
      </p:graphicFrame>
      <p:sp>
        <p:nvSpPr>
          <p:cNvPr id="5" name="TextBox 4">
            <a:extLst>
              <a:ext uri="{FF2B5EF4-FFF2-40B4-BE49-F238E27FC236}">
                <a16:creationId xmlns:a16="http://schemas.microsoft.com/office/drawing/2014/main" id="{EACA8064-7EA3-6CD1-7F13-BF0001264BD1}"/>
              </a:ext>
            </a:extLst>
          </p:cNvPr>
          <p:cNvSpPr txBox="1"/>
          <p:nvPr/>
        </p:nvSpPr>
        <p:spPr>
          <a:xfrm>
            <a:off x="914400" y="3102429"/>
            <a:ext cx="8871857" cy="1938992"/>
          </a:xfrm>
          <a:prstGeom prst="rect">
            <a:avLst/>
          </a:prstGeom>
          <a:noFill/>
        </p:spPr>
        <p:txBody>
          <a:bodyPr wrap="square" rtlCol="0">
            <a:spAutoFit/>
          </a:bodyPr>
          <a:lstStyle/>
          <a:p>
            <a:pPr marL="285750" indent="-285750">
              <a:buFont typeface="Arial" panose="020B0604020202020204" pitchFamily="34" charset="0"/>
              <a:buChar char="•"/>
            </a:pPr>
            <a:r>
              <a:rPr lang="en-CA" sz="2000" dirty="0"/>
              <a:t>CLIP scores will vary on each run due to stochastic nature of the generative models</a:t>
            </a:r>
          </a:p>
          <a:p>
            <a:pPr marL="285750" indent="-285750">
              <a:buFont typeface="Arial" panose="020B0604020202020204" pitchFamily="34" charset="0"/>
              <a:buChar char="•"/>
            </a:pPr>
            <a:r>
              <a:rPr lang="en-CA" sz="2000" dirty="0"/>
              <a:t>CLIP scores are also dependant on how generic the prompts are</a:t>
            </a:r>
          </a:p>
          <a:p>
            <a:pPr marL="285750" indent="-285750">
              <a:buFont typeface="Arial" panose="020B0604020202020204" pitchFamily="34" charset="0"/>
              <a:buChar char="•"/>
            </a:pPr>
            <a:r>
              <a:rPr lang="en-CA" sz="2000" dirty="0"/>
              <a:t>Text-to-image has kept person in center of frame, whereas in </a:t>
            </a:r>
            <a:r>
              <a:rPr lang="en-CA" sz="2000" dirty="0" err="1"/>
              <a:t>dreambooth</a:t>
            </a:r>
            <a:r>
              <a:rPr lang="en-CA" sz="2000" dirty="0"/>
              <a:t> the subject is often cut out</a:t>
            </a:r>
          </a:p>
          <a:p>
            <a:pPr marL="285750" indent="-285750">
              <a:buFont typeface="Arial" panose="020B0604020202020204" pitchFamily="34" charset="0"/>
              <a:buChar char="•"/>
            </a:pPr>
            <a:r>
              <a:rPr lang="en-CA" sz="2000" dirty="0" err="1"/>
              <a:t>Dreambooth</a:t>
            </a:r>
            <a:r>
              <a:rPr lang="en-CA" sz="2000" dirty="0"/>
              <a:t> has better images of subject Abhi</a:t>
            </a:r>
          </a:p>
        </p:txBody>
      </p:sp>
    </p:spTree>
    <p:extLst>
      <p:ext uri="{BB962C8B-B14F-4D97-AF65-F5344CB8AC3E}">
        <p14:creationId xmlns:p14="http://schemas.microsoft.com/office/powerpoint/2010/main" val="90189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A1F23-F8CC-9E21-A281-F5C78125238E}"/>
              </a:ext>
            </a:extLst>
          </p:cNvPr>
          <p:cNvSpPr>
            <a:spLocks noGrp="1"/>
          </p:cNvSpPr>
          <p:nvPr>
            <p:ph type="title"/>
          </p:nvPr>
        </p:nvSpPr>
        <p:spPr/>
        <p:txBody>
          <a:bodyPr/>
          <a:lstStyle/>
          <a:p>
            <a:r>
              <a:rPr lang="en-CA" b="1" dirty="0"/>
              <a:t>Some known issues</a:t>
            </a:r>
          </a:p>
        </p:txBody>
      </p:sp>
      <p:sp>
        <p:nvSpPr>
          <p:cNvPr id="3" name="Content Placeholder 2">
            <a:extLst>
              <a:ext uri="{FF2B5EF4-FFF2-40B4-BE49-F238E27FC236}">
                <a16:creationId xmlns:a16="http://schemas.microsoft.com/office/drawing/2014/main" id="{AE63EC7D-024F-3EFE-A053-5E5AFB581B8D}"/>
              </a:ext>
            </a:extLst>
          </p:cNvPr>
          <p:cNvSpPr>
            <a:spLocks noGrp="1"/>
          </p:cNvSpPr>
          <p:nvPr>
            <p:ph idx="1"/>
          </p:nvPr>
        </p:nvSpPr>
        <p:spPr/>
        <p:txBody>
          <a:bodyPr/>
          <a:lstStyle/>
          <a:p>
            <a:r>
              <a:rPr lang="en-CA" dirty="0" err="1"/>
              <a:t>Dreambooth</a:t>
            </a:r>
            <a:r>
              <a:rPr lang="en-CA" dirty="0"/>
              <a:t> fine-tuning without </a:t>
            </a:r>
            <a:r>
              <a:rPr lang="en-CA" dirty="0" err="1"/>
              <a:t>LoRA</a:t>
            </a:r>
            <a:r>
              <a:rPr lang="en-CA" dirty="0"/>
              <a:t> will result in catastrophic forgetting of the pretrained models</a:t>
            </a:r>
          </a:p>
          <a:p>
            <a:r>
              <a:rPr lang="en-CA" dirty="0"/>
              <a:t>Text-to-train does not perform well on generating Abhi images since it has limited samples and tries to train on specific prompts</a:t>
            </a:r>
          </a:p>
          <a:p>
            <a:r>
              <a:rPr lang="en-CA" dirty="0" err="1"/>
              <a:t>Dreambooth</a:t>
            </a:r>
            <a:r>
              <a:rPr lang="en-CA" dirty="0"/>
              <a:t> </a:t>
            </a:r>
            <a:r>
              <a:rPr lang="en-CA" dirty="0" err="1"/>
              <a:t>LoRA</a:t>
            </a:r>
            <a:r>
              <a:rPr lang="en-CA" dirty="0"/>
              <a:t> training script has a bug which prevents resuming training from checkpoint. So, our </a:t>
            </a:r>
            <a:r>
              <a:rPr lang="en-CA" dirty="0" err="1"/>
              <a:t>dreambooth</a:t>
            </a:r>
            <a:r>
              <a:rPr lang="en-CA" dirty="0"/>
              <a:t> training looks like:      </a:t>
            </a:r>
            <a:r>
              <a:rPr lang="en-CA" dirty="0" err="1"/>
              <a:t>db</a:t>
            </a:r>
            <a:r>
              <a:rPr lang="en-CA" dirty="0"/>
              <a:t> -&gt; </a:t>
            </a:r>
            <a:r>
              <a:rPr lang="en-CA" dirty="0" err="1"/>
              <a:t>db_lora</a:t>
            </a:r>
            <a:r>
              <a:rPr lang="en-CA" dirty="0"/>
              <a:t> instead of </a:t>
            </a:r>
            <a:r>
              <a:rPr lang="en-CA" dirty="0" err="1"/>
              <a:t>db_lora</a:t>
            </a:r>
            <a:r>
              <a:rPr lang="en-CA" dirty="0"/>
              <a:t> -&gt; </a:t>
            </a:r>
            <a:r>
              <a:rPr lang="en-CA" dirty="0" err="1"/>
              <a:t>db_lora</a:t>
            </a:r>
            <a:endParaRPr lang="en-CA" dirty="0"/>
          </a:p>
          <a:p>
            <a:r>
              <a:rPr lang="en-CA" dirty="0" err="1"/>
              <a:t>Dreambooth</a:t>
            </a:r>
            <a:r>
              <a:rPr lang="en-CA" dirty="0"/>
              <a:t> thumbs up images also messes up the existing knowledge without using the lora training approach as can been seen on </a:t>
            </a:r>
            <a:r>
              <a:rPr lang="en-CA" dirty="0" err="1"/>
              <a:t>WandB</a:t>
            </a:r>
            <a:r>
              <a:rPr lang="en-CA" dirty="0"/>
              <a:t>.</a:t>
            </a:r>
          </a:p>
        </p:txBody>
      </p:sp>
    </p:spTree>
    <p:extLst>
      <p:ext uri="{BB962C8B-B14F-4D97-AF65-F5344CB8AC3E}">
        <p14:creationId xmlns:p14="http://schemas.microsoft.com/office/powerpoint/2010/main" val="976383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653</Words>
  <Application>Microsoft Office PowerPoint</Application>
  <PresentationFormat>Widescreen</PresentationFormat>
  <Paragraphs>88</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Stable Diffusion Fine Tuning</vt:lpstr>
      <vt:lpstr>Basics</vt:lpstr>
      <vt:lpstr>Ideal Training Approach</vt:lpstr>
      <vt:lpstr>Approaches Utilized</vt:lpstr>
      <vt:lpstr>Training steps</vt:lpstr>
      <vt:lpstr>Insights on Approaches</vt:lpstr>
      <vt:lpstr>Qualitative Results</vt:lpstr>
      <vt:lpstr>Quantitative Results and Observations</vt:lpstr>
      <vt:lpstr>Some known issues</vt:lpstr>
      <vt:lpstr>Deploying at Scale</vt:lpstr>
      <vt:lpstr>Deploying at Scale</vt:lpstr>
      <vt:lpstr>Feel free to ask for GCP instance permission to replicate the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Stable Diffusion Fine Tuning</dc:title>
  <dc:creator>Abhi Lad</dc:creator>
  <cp:lastModifiedBy>Abhi Lad</cp:lastModifiedBy>
  <cp:revision>13</cp:revision>
  <dcterms:created xsi:type="dcterms:W3CDTF">2023-09-12T17:05:09Z</dcterms:created>
  <dcterms:modified xsi:type="dcterms:W3CDTF">2023-09-13T03:43:12Z</dcterms:modified>
</cp:coreProperties>
</file>