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21" r:id="rId1"/>
  </p:sldMasterIdLst>
  <p:sldIdLst>
    <p:sldId id="256" r:id="rId2"/>
    <p:sldId id="258" r:id="rId3"/>
    <p:sldId id="283" r:id="rId4"/>
    <p:sldId id="260" r:id="rId5"/>
    <p:sldId id="261" r:id="rId6"/>
    <p:sldId id="262" r:id="rId7"/>
    <p:sldId id="278" r:id="rId8"/>
    <p:sldId id="264" r:id="rId9"/>
    <p:sldId id="266" r:id="rId10"/>
    <p:sldId id="267" r:id="rId11"/>
    <p:sldId id="268" r:id="rId12"/>
    <p:sldId id="270" r:id="rId13"/>
    <p:sldId id="271" r:id="rId14"/>
    <p:sldId id="272" r:id="rId15"/>
    <p:sldId id="273" r:id="rId16"/>
    <p:sldId id="274" r:id="rId17"/>
    <p:sldId id="275" r:id="rId18"/>
    <p:sldId id="276" r:id="rId19"/>
    <p:sldId id="277" r:id="rId20"/>
    <p:sldId id="279" r:id="rId21"/>
    <p:sldId id="282" r:id="rId22"/>
    <p:sldId id="280" r:id="rId23"/>
    <p:sldId id="28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r" initials="O" lastIdx="1" clrIdx="0">
    <p:extLst>
      <p:ext uri="{19B8F6BF-5375-455C-9EA6-DF929625EA0E}">
        <p15:presenceInfo xmlns:p15="http://schemas.microsoft.com/office/powerpoint/2012/main" userId="S::cohenor1112@s.braude.ac.il::802758f2-c486-4ef3-a4fc-ef5d07c3f4b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סגנון ביניים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סגנון ביניים 2 - הדגשה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8034E78-7F5D-4C2E-B375-FC64B27BC917}" styleName="סגנון כהה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895" autoAdjust="0"/>
    <p:restoredTop sz="94660"/>
  </p:normalViewPr>
  <p:slideViewPr>
    <p:cSldViewPr snapToGrid="0">
      <p:cViewPr varScale="1">
        <p:scale>
          <a:sx n="67" d="100"/>
          <a:sy n="67" d="100"/>
        </p:scale>
        <p:origin x="67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E357014-004C-4D75-B69F-0F4D2D97E37B}" type="datetimeFigureOut">
              <a:rPr lang="he-IL" smtClean="0"/>
              <a:t>א'/חשון/תשפ"א</a:t>
            </a:fld>
            <a:endParaRPr lang="he-IL"/>
          </a:p>
        </p:txBody>
      </p:sp>
      <p:sp>
        <p:nvSpPr>
          <p:cNvPr id="5" name="Footer Placeholder 4"/>
          <p:cNvSpPr>
            <a:spLocks noGrp="1"/>
          </p:cNvSpPr>
          <p:nvPr>
            <p:ph type="ftr" sz="quarter" idx="11"/>
          </p:nvPr>
        </p:nvSpPr>
        <p:spPr>
          <a:xfrm>
            <a:off x="2692397" y="5037663"/>
            <a:ext cx="5214635" cy="279400"/>
          </a:xfrm>
        </p:spPr>
        <p:txBody>
          <a:bodyPr/>
          <a:lstStyle/>
          <a:p>
            <a:endParaRPr lang="he-IL"/>
          </a:p>
        </p:txBody>
      </p:sp>
      <p:sp>
        <p:nvSpPr>
          <p:cNvPr id="6" name="Slide Number Placeholder 5"/>
          <p:cNvSpPr>
            <a:spLocks noGrp="1"/>
          </p:cNvSpPr>
          <p:nvPr>
            <p:ph type="sldNum" sz="quarter" idx="12"/>
          </p:nvPr>
        </p:nvSpPr>
        <p:spPr>
          <a:xfrm>
            <a:off x="8956900" y="5037663"/>
            <a:ext cx="551167" cy="279400"/>
          </a:xfrm>
        </p:spPr>
        <p:txBody>
          <a:bodyPr/>
          <a:lstStyle/>
          <a:p>
            <a:fld id="{3D27FB00-E155-440F-A3E1-AF7E5A89FC92}" type="slidenum">
              <a:rPr lang="he-IL" smtClean="0"/>
              <a:t>‹#›</a:t>
            </a:fld>
            <a:endParaRPr lang="he-IL"/>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3907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AE357014-004C-4D75-B69F-0F4D2D97E37B}" type="datetimeFigureOut">
              <a:rPr lang="he-IL" smtClean="0"/>
              <a:t>א'/חשון/תשפ"א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D27FB00-E155-440F-A3E1-AF7E5A89FC92}" type="slidenum">
              <a:rPr lang="he-IL" smtClean="0"/>
              <a:t>‹#›</a:t>
            </a:fld>
            <a:endParaRPr lang="he-IL"/>
          </a:p>
        </p:txBody>
      </p:sp>
    </p:spTree>
    <p:extLst>
      <p:ext uri="{BB962C8B-B14F-4D97-AF65-F5344CB8AC3E}">
        <p14:creationId xmlns:p14="http://schemas.microsoft.com/office/powerpoint/2010/main" val="3369744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AE357014-004C-4D75-B69F-0F4D2D97E37B}" type="datetimeFigureOut">
              <a:rPr lang="he-IL" smtClean="0"/>
              <a:t>א'/חשון/תשפ"א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D27FB00-E155-440F-A3E1-AF7E5A89FC92}" type="slidenum">
              <a:rPr lang="he-IL" smtClean="0"/>
              <a:t>‹#›</a:t>
            </a:fld>
            <a:endParaRPr lang="he-IL"/>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6483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AE357014-004C-4D75-B69F-0F4D2D97E37B}" type="datetimeFigureOut">
              <a:rPr lang="he-IL" smtClean="0"/>
              <a:t>א'/חשון/תשפ"א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D27FB00-E155-440F-A3E1-AF7E5A89FC92}" type="slidenum">
              <a:rPr lang="he-IL" smtClean="0"/>
              <a:t>‹#›</a:t>
            </a:fld>
            <a:endParaRPr lang="he-IL"/>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4346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AE357014-004C-4D75-B69F-0F4D2D97E37B}" type="datetimeFigureOut">
              <a:rPr lang="he-IL" smtClean="0"/>
              <a:t>א'/חשון/תשפ"א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D27FB00-E155-440F-A3E1-AF7E5A89FC92}" type="slidenum">
              <a:rPr lang="he-IL" smtClean="0"/>
              <a:t>‹#›</a:t>
            </a:fld>
            <a:endParaRPr lang="he-IL"/>
          </a:p>
        </p:txBody>
      </p:sp>
    </p:spTree>
    <p:extLst>
      <p:ext uri="{BB962C8B-B14F-4D97-AF65-F5344CB8AC3E}">
        <p14:creationId xmlns:p14="http://schemas.microsoft.com/office/powerpoint/2010/main" val="1443648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he-IL"/>
              <a:t>לחץ כדי לערוך סגנון כותרת של תבנית בסיס</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AE357014-004C-4D75-B69F-0F4D2D97E37B}" type="datetimeFigureOut">
              <a:rPr lang="he-IL" smtClean="0"/>
              <a:t>א'/חשון/תשפ"א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D27FB00-E155-440F-A3E1-AF7E5A89FC92}" type="slidenum">
              <a:rPr lang="he-IL" smtClean="0"/>
              <a:t>‹#›</a:t>
            </a:fld>
            <a:endParaRPr lang="he-IL"/>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153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he-IL"/>
              <a:t>לחץ כדי לערוך סגנון כותרת של תבנית בסיס</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AE357014-004C-4D75-B69F-0F4D2D97E37B}" type="datetimeFigureOut">
              <a:rPr lang="he-IL" smtClean="0"/>
              <a:t>א'/חשון/תשפ"א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D27FB00-E155-440F-A3E1-AF7E5A89FC92}" type="slidenum">
              <a:rPr lang="he-IL" smtClean="0"/>
              <a:t>‹#›</a:t>
            </a:fld>
            <a:endParaRPr lang="he-IL"/>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74457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AE357014-004C-4D75-B69F-0F4D2D97E37B}" type="datetimeFigureOut">
              <a:rPr lang="he-IL" smtClean="0"/>
              <a:t>א'/חשון/תשפ"א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D27FB00-E155-440F-A3E1-AF7E5A89FC92}" type="slidenum">
              <a:rPr lang="he-IL" smtClean="0"/>
              <a:t>‹#›</a:t>
            </a:fld>
            <a:endParaRPr lang="he-IL"/>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861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AE357014-004C-4D75-B69F-0F4D2D97E37B}" type="datetimeFigureOut">
              <a:rPr lang="he-IL" smtClean="0"/>
              <a:t>א'/חשון/תשפ"א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D27FB00-E155-440F-A3E1-AF7E5A89FC92}" type="slidenum">
              <a:rPr lang="he-IL" smtClean="0"/>
              <a:t>‹#›</a:t>
            </a:fld>
            <a:endParaRPr lang="he-IL"/>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1572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AE357014-004C-4D75-B69F-0F4D2D97E37B}" type="datetimeFigureOut">
              <a:rPr lang="he-IL" smtClean="0"/>
              <a:t>א'/חשון/תשפ"א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D27FB00-E155-440F-A3E1-AF7E5A89FC92}" type="slidenum">
              <a:rPr lang="he-IL" smtClean="0"/>
              <a:t>‹#›</a:t>
            </a:fld>
            <a:endParaRPr lang="he-IL"/>
          </a:p>
        </p:txBody>
      </p:sp>
    </p:spTree>
    <p:extLst>
      <p:ext uri="{BB962C8B-B14F-4D97-AF65-F5344CB8AC3E}">
        <p14:creationId xmlns:p14="http://schemas.microsoft.com/office/powerpoint/2010/main" val="3859617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AE357014-004C-4D75-B69F-0F4D2D97E37B}" type="datetimeFigureOut">
              <a:rPr lang="he-IL" smtClean="0"/>
              <a:t>א'/חשון/תשפ"א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D27FB00-E155-440F-A3E1-AF7E5A89FC92}" type="slidenum">
              <a:rPr lang="he-IL" smtClean="0"/>
              <a:t>‹#›</a:t>
            </a:fld>
            <a:endParaRPr lang="he-IL"/>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1713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AE357014-004C-4D75-B69F-0F4D2D97E37B}" type="datetimeFigureOut">
              <a:rPr lang="he-IL" smtClean="0"/>
              <a:t>א'/חשון/תשפ"א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D27FB00-E155-440F-A3E1-AF7E5A89FC92}" type="slidenum">
              <a:rPr lang="he-IL" smtClean="0"/>
              <a:t>‹#›</a:t>
            </a:fld>
            <a:endParaRPr lang="he-IL"/>
          </a:p>
        </p:txBody>
      </p:sp>
    </p:spTree>
    <p:extLst>
      <p:ext uri="{BB962C8B-B14F-4D97-AF65-F5344CB8AC3E}">
        <p14:creationId xmlns:p14="http://schemas.microsoft.com/office/powerpoint/2010/main" val="1513800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AE357014-004C-4D75-B69F-0F4D2D97E37B}" type="datetimeFigureOut">
              <a:rPr lang="he-IL" smtClean="0"/>
              <a:t>א'/חשון/תשפ"א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3D27FB00-E155-440F-A3E1-AF7E5A89FC92}" type="slidenum">
              <a:rPr lang="he-IL" smtClean="0"/>
              <a:t>‹#›</a:t>
            </a:fld>
            <a:endParaRPr lang="he-IL"/>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9244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AE357014-004C-4D75-B69F-0F4D2D97E37B}" type="datetimeFigureOut">
              <a:rPr lang="he-IL" smtClean="0"/>
              <a:t>א'/חשון/תשפ"א</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3D27FB00-E155-440F-A3E1-AF7E5A89FC92}" type="slidenum">
              <a:rPr lang="he-IL" smtClean="0"/>
              <a:t>‹#›</a:t>
            </a:fld>
            <a:endParaRPr lang="he-IL"/>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6479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57014-004C-4D75-B69F-0F4D2D97E37B}" type="datetimeFigureOut">
              <a:rPr lang="he-IL" smtClean="0"/>
              <a:t>א'/חשון/תשפ"א</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3D27FB00-E155-440F-A3E1-AF7E5A89FC92}" type="slidenum">
              <a:rPr lang="he-IL" smtClean="0"/>
              <a:t>‹#›</a:t>
            </a:fld>
            <a:endParaRPr lang="he-IL"/>
          </a:p>
        </p:txBody>
      </p:sp>
    </p:spTree>
    <p:extLst>
      <p:ext uri="{BB962C8B-B14F-4D97-AF65-F5344CB8AC3E}">
        <p14:creationId xmlns:p14="http://schemas.microsoft.com/office/powerpoint/2010/main" val="144049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AE357014-004C-4D75-B69F-0F4D2D97E37B}" type="datetimeFigureOut">
              <a:rPr lang="he-IL" smtClean="0"/>
              <a:t>א'/חשון/תשפ"א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D27FB00-E155-440F-A3E1-AF7E5A89FC92}" type="slidenum">
              <a:rPr lang="he-IL" smtClean="0"/>
              <a:t>‹#›</a:t>
            </a:fld>
            <a:endParaRPr lang="he-IL"/>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5295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he-IL"/>
              <a:t>לחץ כדי לערוך סגנון כותרת של תבנית בסיס</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AE357014-004C-4D75-B69F-0F4D2D97E37B}" type="datetimeFigureOut">
              <a:rPr lang="he-IL" smtClean="0"/>
              <a:t>א'/חשון/תשפ"א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D27FB00-E155-440F-A3E1-AF7E5A89FC92}" type="slidenum">
              <a:rPr lang="he-IL" smtClean="0"/>
              <a:t>‹#›</a:t>
            </a:fld>
            <a:endParaRPr lang="he-IL"/>
          </a:p>
        </p:txBody>
      </p:sp>
    </p:spTree>
    <p:extLst>
      <p:ext uri="{BB962C8B-B14F-4D97-AF65-F5344CB8AC3E}">
        <p14:creationId xmlns:p14="http://schemas.microsoft.com/office/powerpoint/2010/main" val="1496002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E357014-004C-4D75-B69F-0F4D2D97E37B}" type="datetimeFigureOut">
              <a:rPr lang="he-IL" smtClean="0"/>
              <a:t>א'/חשון/תשפ"א</a:t>
            </a:fld>
            <a:endParaRPr lang="he-IL"/>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he-IL"/>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D27FB00-E155-440F-A3E1-AF7E5A89FC92}" type="slidenum">
              <a:rPr lang="he-IL" smtClean="0"/>
              <a:t>‹#›</a:t>
            </a:fld>
            <a:endParaRPr lang="he-IL"/>
          </a:p>
        </p:txBody>
      </p:sp>
    </p:spTree>
    <p:extLst>
      <p:ext uri="{BB962C8B-B14F-4D97-AF65-F5344CB8AC3E}">
        <p14:creationId xmlns:p14="http://schemas.microsoft.com/office/powerpoint/2010/main" val="266890035"/>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 id="2147483838" r:id="rId17"/>
  </p:sldLayoutIdLst>
  <p:txStyles>
    <p:titleStyle>
      <a:lvl1pPr algn="ctr" defTabSz="457200" rtl="1"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slide" Target="slide7.xml"/><Relationship Id="rId4" Type="http://schemas.openxmlformats.org/officeDocument/2006/relationships/slide" Target="slide14.xml"/></Relationships>
</file>

<file path=ppt/slides/_rels/slide7.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slide" Target="slide13.xml"/><Relationship Id="rId5" Type="http://schemas.openxmlformats.org/officeDocument/2006/relationships/slide" Target="slide9.xml"/><Relationship Id="rId4" Type="http://schemas.openxmlformats.org/officeDocument/2006/relationships/slide" Target="slide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6" descr="תוצאת תמונה עבור המכללה האקדמית להנדסה אורט בראודה">
            <a:extLst>
              <a:ext uri="{FF2B5EF4-FFF2-40B4-BE49-F238E27FC236}">
                <a16:creationId xmlns:a16="http://schemas.microsoft.com/office/drawing/2014/main" id="{0C248DCE-C055-40E4-BC23-EBA4F581D2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8528" b="35736"/>
          <a:stretch/>
        </p:blipFill>
        <p:spPr bwMode="auto">
          <a:xfrm>
            <a:off x="4460764" y="0"/>
            <a:ext cx="3575272" cy="127764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6">
            <a:extLst>
              <a:ext uri="{FF2B5EF4-FFF2-40B4-BE49-F238E27FC236}">
                <a16:creationId xmlns:a16="http://schemas.microsoft.com/office/drawing/2014/main" id="{B89C0132-1BED-4C87-908B-1279F2163D71}"/>
              </a:ext>
            </a:extLst>
          </p:cNvPr>
          <p:cNvSpPr txBox="1"/>
          <p:nvPr/>
        </p:nvSpPr>
        <p:spPr>
          <a:xfrm>
            <a:off x="1802295" y="4399722"/>
            <a:ext cx="8587409" cy="923330"/>
          </a:xfrm>
          <a:prstGeom prst="rect">
            <a:avLst/>
          </a:prstGeom>
          <a:noFill/>
        </p:spPr>
        <p:txBody>
          <a:bodyPr wrap="square" rtlCol="0">
            <a:spAutoFit/>
          </a:bodyPr>
          <a:lstStyle/>
          <a:p>
            <a:pPr algn="ctr" rtl="1"/>
            <a:r>
              <a:rPr lang="he-IL" dirty="0">
                <a:latin typeface="Gisha" panose="020B0502040204020203" pitchFamily="34" charset="-79"/>
                <a:cs typeface="Gisha" panose="020B0502040204020203" pitchFamily="34" charset="-79"/>
              </a:rPr>
              <a:t>שם : אור כהן	ת.ז : 318300373 </a:t>
            </a:r>
          </a:p>
          <a:p>
            <a:pPr algn="ctr"/>
            <a:endParaRPr lang="he-IL" dirty="0">
              <a:latin typeface="Gisha" panose="020B0502040204020203" pitchFamily="34" charset="-79"/>
              <a:cs typeface="Gisha" panose="020B0502040204020203" pitchFamily="34" charset="-79"/>
            </a:endParaRPr>
          </a:p>
          <a:p>
            <a:pPr algn="ctr"/>
            <a:r>
              <a:rPr lang="he-IL" dirty="0">
                <a:latin typeface="Gisha" panose="020B0502040204020203" pitchFamily="34" charset="-79"/>
                <a:cs typeface="Gisha" panose="020B0502040204020203" pitchFamily="34" charset="-79"/>
              </a:rPr>
              <a:t>בהנחיית : ד"ר יבגני </a:t>
            </a:r>
            <a:r>
              <a:rPr lang="he-IL" dirty="0" err="1">
                <a:latin typeface="Gisha" panose="020B0502040204020203" pitchFamily="34" charset="-79"/>
                <a:cs typeface="Gisha" panose="020B0502040204020203" pitchFamily="34" charset="-79"/>
              </a:rPr>
              <a:t>גרשיקוב</a:t>
            </a:r>
            <a:endParaRPr lang="he-IL" dirty="0">
              <a:latin typeface="Gisha" panose="020B0502040204020203" pitchFamily="34" charset="-79"/>
              <a:cs typeface="Gisha" panose="020B0502040204020203" pitchFamily="34" charset="-79"/>
            </a:endParaRPr>
          </a:p>
        </p:txBody>
      </p:sp>
      <p:sp>
        <p:nvSpPr>
          <p:cNvPr id="20" name="TextBox 5">
            <a:extLst>
              <a:ext uri="{FF2B5EF4-FFF2-40B4-BE49-F238E27FC236}">
                <a16:creationId xmlns:a16="http://schemas.microsoft.com/office/drawing/2014/main" id="{DFE33FB5-5049-4C80-9ADD-847FA9DB6187}"/>
              </a:ext>
            </a:extLst>
          </p:cNvPr>
          <p:cNvSpPr txBox="1"/>
          <p:nvPr/>
        </p:nvSpPr>
        <p:spPr>
          <a:xfrm>
            <a:off x="2004777" y="1883662"/>
            <a:ext cx="8182444" cy="1446550"/>
          </a:xfrm>
          <a:prstGeom prst="rect">
            <a:avLst/>
          </a:prstGeom>
          <a:noFill/>
        </p:spPr>
        <p:txBody>
          <a:bodyPr wrap="square" rtlCol="0">
            <a:spAutoFit/>
          </a:bodyPr>
          <a:lstStyle/>
          <a:p>
            <a:pPr algn="ctr"/>
            <a:r>
              <a:rPr lang="he-IL" sz="4400" b="1" dirty="0">
                <a:effectLst/>
                <a:latin typeface="Gisha" panose="020B0502040204020203" pitchFamily="34" charset="-79"/>
                <a:ea typeface="Times New Roman" panose="02020603050405020304" pitchFamily="18" charset="0"/>
                <a:cs typeface="Gisha" panose="020B0502040204020203" pitchFamily="34" charset="-79"/>
              </a:rPr>
              <a:t>זיהוי קולות של חיות לפי </a:t>
            </a:r>
          </a:p>
          <a:p>
            <a:pPr algn="ctr"/>
            <a:r>
              <a:rPr lang="he-IL" sz="4400" b="1" dirty="0">
                <a:effectLst/>
                <a:latin typeface="Gisha" panose="020B0502040204020203" pitchFamily="34" charset="-79"/>
                <a:ea typeface="Times New Roman" panose="02020603050405020304" pitchFamily="18" charset="0"/>
                <a:cs typeface="Gisha" panose="020B0502040204020203" pitchFamily="34" charset="-79"/>
              </a:rPr>
              <a:t>הקלטות קוליות</a:t>
            </a:r>
            <a:endParaRPr lang="en-US" sz="4400" dirty="0">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3619566315"/>
      </p:ext>
    </p:extLst>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3890380E-1DB5-42A0-AD50-089E150FBCCF}"/>
              </a:ext>
            </a:extLst>
          </p:cNvPr>
          <p:cNvSpPr txBox="1"/>
          <p:nvPr/>
        </p:nvSpPr>
        <p:spPr>
          <a:xfrm>
            <a:off x="1090612" y="973629"/>
            <a:ext cx="10010775" cy="1477328"/>
          </a:xfrm>
          <a:prstGeom prst="rect">
            <a:avLst/>
          </a:prstGeom>
          <a:noFill/>
        </p:spPr>
        <p:txBody>
          <a:bodyPr wrap="square" rtlCol="1">
            <a:spAutoFit/>
          </a:bodyPr>
          <a:lstStyle/>
          <a:p>
            <a:pPr algn="r" rtl="1"/>
            <a:r>
              <a:rPr lang="he-IL" u="sng" dirty="0">
                <a:effectLst/>
                <a:latin typeface="Gisha" panose="020B0502040204020203" pitchFamily="34" charset="-79"/>
                <a:ea typeface="Calibri" panose="020F0502020204030204" pitchFamily="34" charset="0"/>
                <a:cs typeface="Gisha" panose="020B0502040204020203" pitchFamily="34" charset="-79"/>
              </a:rPr>
              <a:t>חילוץ ושמירת </a:t>
            </a:r>
            <a:r>
              <a:rPr lang="en-US" u="sng" dirty="0">
                <a:effectLst/>
                <a:latin typeface="Gisha" panose="020B0502040204020203" pitchFamily="34" charset="-79"/>
                <a:ea typeface="Calibri" panose="020F0502020204030204" pitchFamily="34" charset="0"/>
                <a:cs typeface="Gisha" panose="020B0502040204020203" pitchFamily="34" charset="-79"/>
              </a:rPr>
              <a:t>features</a:t>
            </a:r>
            <a:r>
              <a:rPr lang="he-IL" u="sng" dirty="0">
                <a:effectLst/>
                <a:latin typeface="Gisha" panose="020B0502040204020203" pitchFamily="34" charset="-79"/>
                <a:ea typeface="Calibri" panose="020F0502020204030204" pitchFamily="34" charset="0"/>
                <a:cs typeface="Gisha" panose="020B0502040204020203" pitchFamily="34" charset="-79"/>
              </a:rPr>
              <a:t> לכל מסד הנתונים הגולמי-</a:t>
            </a:r>
            <a:br>
              <a:rPr lang="he-IL" dirty="0">
                <a:effectLst/>
                <a:latin typeface="Gisha" panose="020B0502040204020203" pitchFamily="34" charset="-79"/>
                <a:ea typeface="Calibri" panose="020F0502020204030204" pitchFamily="34" charset="0"/>
                <a:cs typeface="Gisha" panose="020B0502040204020203" pitchFamily="34" charset="-79"/>
              </a:rPr>
            </a:br>
            <a:r>
              <a:rPr lang="he-IL" dirty="0">
                <a:effectLst/>
                <a:latin typeface="Gisha" panose="020B0502040204020203" pitchFamily="34" charset="-79"/>
                <a:ea typeface="Calibri" panose="020F0502020204030204" pitchFamily="34" charset="0"/>
                <a:cs typeface="Gisha" panose="020B0502040204020203" pitchFamily="34" charset="-79"/>
              </a:rPr>
              <a:t>1.</a:t>
            </a:r>
            <a:r>
              <a:rPr lang="en-US" u="sng" dirty="0" err="1">
                <a:effectLst/>
                <a:latin typeface="Gisha" panose="020B0502040204020203" pitchFamily="34" charset="-79"/>
                <a:ea typeface="Calibri" panose="020F0502020204030204" pitchFamily="34" charset="0"/>
                <a:cs typeface="Gisha" panose="020B0502040204020203" pitchFamily="34" charset="-79"/>
              </a:rPr>
              <a:t>exctract_features</a:t>
            </a:r>
            <a:r>
              <a:rPr lang="en-US" u="sng" dirty="0">
                <a:latin typeface="Gisha" panose="020B0502040204020203" pitchFamily="34" charset="-79"/>
                <a:ea typeface="Calibri" panose="020F0502020204030204" pitchFamily="34" charset="0"/>
                <a:cs typeface="Gisha" panose="020B0502040204020203" pitchFamily="34" charset="-79"/>
              </a:rPr>
              <a:t> </a:t>
            </a:r>
            <a:r>
              <a:rPr lang="he-IL" dirty="0">
                <a:effectLst/>
                <a:latin typeface="Gisha" panose="020B0502040204020203" pitchFamily="34" charset="-79"/>
                <a:ea typeface="Calibri" panose="020F0502020204030204" pitchFamily="34" charset="0"/>
                <a:cs typeface="Gisha" panose="020B0502040204020203" pitchFamily="34" charset="-79"/>
              </a:rPr>
              <a:t>– אחראי לחלץ מכל קטע קול 4 סוגי מאפייני קול :</a:t>
            </a:r>
          </a:p>
          <a:p>
            <a:pPr algn="r" rtl="1"/>
            <a:r>
              <a:rPr lang="en-US" dirty="0">
                <a:effectLst/>
                <a:latin typeface="Gisha" panose="020B0502040204020203" pitchFamily="34" charset="-79"/>
                <a:ea typeface="Calibri" panose="020F0502020204030204" pitchFamily="34" charset="0"/>
                <a:cs typeface="Gisha" panose="020B0502040204020203" pitchFamily="34" charset="-79"/>
              </a:rPr>
              <a:t>MFCC,  CHROMA_STFT, MELSPECTOGRAM, SPECTRAL_CONTRAST</a:t>
            </a:r>
            <a:r>
              <a:rPr lang="he-IL" dirty="0">
                <a:effectLst/>
                <a:latin typeface="Gisha" panose="020B0502040204020203" pitchFamily="34" charset="-79"/>
                <a:ea typeface="Calibri" panose="020F0502020204030204" pitchFamily="34" charset="0"/>
                <a:cs typeface="Gisha" panose="020B0502040204020203" pitchFamily="34" charset="-79"/>
              </a:rPr>
              <a:t> .</a:t>
            </a:r>
            <a:br>
              <a:rPr lang="he-IL" dirty="0">
                <a:effectLst/>
                <a:latin typeface="Gisha" panose="020B0502040204020203" pitchFamily="34" charset="-79"/>
                <a:ea typeface="Calibri" panose="020F0502020204030204" pitchFamily="34" charset="0"/>
                <a:cs typeface="Gisha" panose="020B0502040204020203" pitchFamily="34" charset="-79"/>
              </a:rPr>
            </a:br>
            <a:r>
              <a:rPr lang="he-IL" dirty="0">
                <a:effectLst/>
                <a:latin typeface="Gisha" panose="020B0502040204020203" pitchFamily="34" charset="-79"/>
                <a:ea typeface="Calibri" panose="020F0502020204030204" pitchFamily="34" charset="0"/>
                <a:cs typeface="Gisha" panose="020B0502040204020203" pitchFamily="34" charset="-79"/>
              </a:rPr>
              <a:t>2. </a:t>
            </a:r>
            <a:r>
              <a:rPr lang="en-US" u="sng" dirty="0" err="1">
                <a:effectLst/>
                <a:latin typeface="Gisha" panose="020B0502040204020203" pitchFamily="34" charset="-79"/>
                <a:ea typeface="Calibri" panose="020F0502020204030204" pitchFamily="34" charset="0"/>
                <a:cs typeface="Gisha" panose="020B0502040204020203" pitchFamily="34" charset="-79"/>
              </a:rPr>
              <a:t>Prepare_datasets</a:t>
            </a:r>
            <a:r>
              <a:rPr lang="he-IL" dirty="0">
                <a:effectLst/>
                <a:latin typeface="Gisha" panose="020B0502040204020203" pitchFamily="34" charset="-79"/>
                <a:ea typeface="Calibri" panose="020F0502020204030204" pitchFamily="34" charset="0"/>
                <a:cs typeface="Gisha" panose="020B0502040204020203" pitchFamily="34" charset="-79"/>
              </a:rPr>
              <a:t>– תפקידו לעבד ולחלץ מאפייני קול רק מקטעי קול </a:t>
            </a:r>
            <a:r>
              <a:rPr lang="he-IL" dirty="0">
                <a:latin typeface="Gisha" panose="020B0502040204020203" pitchFamily="34" charset="-79"/>
                <a:ea typeface="Calibri" panose="020F0502020204030204" pitchFamily="34" charset="0"/>
                <a:cs typeface="Gisha" panose="020B0502040204020203" pitchFamily="34" charset="-79"/>
              </a:rPr>
              <a:t>של חיות ממסד הנתונים הגולמי.</a:t>
            </a:r>
            <a:r>
              <a:rPr lang="en-US" dirty="0">
                <a:latin typeface="Gisha" panose="020B0502040204020203" pitchFamily="34" charset="-79"/>
                <a:ea typeface="Calibri" panose="020F0502020204030204" pitchFamily="34" charset="0"/>
                <a:cs typeface="Gisha" panose="020B0502040204020203" pitchFamily="34" charset="-79"/>
              </a:rPr>
              <a:t> </a:t>
            </a:r>
            <a:r>
              <a:rPr lang="he-IL" dirty="0">
                <a:effectLst/>
                <a:latin typeface="Gisha" panose="020B0502040204020203" pitchFamily="34" charset="-79"/>
                <a:ea typeface="Calibri" panose="020F0502020204030204" pitchFamily="34" charset="0"/>
                <a:cs typeface="Gisha" panose="020B0502040204020203" pitchFamily="34" charset="-79"/>
              </a:rPr>
              <a:t>בנוסף הוא שומר את כל המידע המעובד ויוצר מסד נתונים מעובד.</a:t>
            </a:r>
            <a:endParaRPr lang="en-US" dirty="0">
              <a:effectLst/>
              <a:latin typeface="Gisha" panose="020B0502040204020203" pitchFamily="34" charset="-79"/>
              <a:ea typeface="Calibri" panose="020F0502020204030204" pitchFamily="34" charset="0"/>
              <a:cs typeface="Gisha" panose="020B0502040204020203" pitchFamily="34" charset="-79"/>
            </a:endParaRPr>
          </a:p>
        </p:txBody>
      </p:sp>
      <p:sp>
        <p:nvSpPr>
          <p:cNvPr id="5" name="תיבת טקסט 4">
            <a:extLst>
              <a:ext uri="{FF2B5EF4-FFF2-40B4-BE49-F238E27FC236}">
                <a16:creationId xmlns:a16="http://schemas.microsoft.com/office/drawing/2014/main" id="{E7864806-433A-4F24-9084-47EBAD3E98AE}"/>
              </a:ext>
            </a:extLst>
          </p:cNvPr>
          <p:cNvSpPr txBox="1"/>
          <p:nvPr/>
        </p:nvSpPr>
        <p:spPr>
          <a:xfrm>
            <a:off x="983344" y="2804211"/>
            <a:ext cx="10144125" cy="646331"/>
          </a:xfrm>
          <a:prstGeom prst="rect">
            <a:avLst/>
          </a:prstGeom>
          <a:noFill/>
        </p:spPr>
        <p:txBody>
          <a:bodyPr wrap="square" rtlCol="1">
            <a:spAutoFit/>
          </a:bodyPr>
          <a:lstStyle/>
          <a:p>
            <a:pPr algn="r" rtl="1"/>
            <a:r>
              <a:rPr lang="he-IL" sz="1800" u="sng" dirty="0">
                <a:effectLst/>
                <a:latin typeface="Gisha" panose="020B0502040204020203" pitchFamily="34" charset="-79"/>
                <a:ea typeface="Calibri" panose="020F0502020204030204" pitchFamily="34" charset="0"/>
                <a:cs typeface="Gisha" panose="020B0502040204020203" pitchFamily="34" charset="-79"/>
              </a:rPr>
              <a:t>מסד נתונים מעובד</a:t>
            </a:r>
            <a:r>
              <a:rPr lang="he-IL" sz="1800" dirty="0">
                <a:effectLst/>
                <a:latin typeface="Gisha" panose="020B0502040204020203" pitchFamily="34" charset="-79"/>
                <a:ea typeface="Calibri" panose="020F0502020204030204" pitchFamily="34" charset="0"/>
                <a:cs typeface="Gisha" panose="020B0502040204020203" pitchFamily="34" charset="-79"/>
              </a:rPr>
              <a:t>–</a:t>
            </a:r>
            <a:r>
              <a:rPr lang="en-US" sz="1800" u="sng" dirty="0" err="1">
                <a:effectLst/>
                <a:latin typeface="Gisha" panose="020B0502040204020203" pitchFamily="34" charset="-79"/>
                <a:ea typeface="Calibri" panose="020F0502020204030204" pitchFamily="34" charset="0"/>
                <a:cs typeface="Gisha" panose="020B0502040204020203" pitchFamily="34" charset="-79"/>
              </a:rPr>
              <a:t>Prepared_datasets</a:t>
            </a:r>
            <a:r>
              <a:rPr lang="he-IL" sz="1800" dirty="0">
                <a:effectLst/>
                <a:latin typeface="Gisha" panose="020B0502040204020203" pitchFamily="34" charset="-79"/>
                <a:ea typeface="Calibri" panose="020F0502020204030204" pitchFamily="34" charset="0"/>
                <a:cs typeface="Gisha" panose="020B0502040204020203" pitchFamily="34" charset="-79"/>
              </a:rPr>
              <a:t>– מסד נתונים מעובד שנוצר לצורך </a:t>
            </a:r>
            <a:r>
              <a:rPr lang="he-IL" dirty="0">
                <a:latin typeface="Gisha" panose="020B0502040204020203" pitchFamily="34" charset="-79"/>
                <a:ea typeface="Calibri" panose="020F0502020204030204" pitchFamily="34" charset="0"/>
                <a:cs typeface="Gisha" panose="020B0502040204020203" pitchFamily="34" charset="-79"/>
              </a:rPr>
              <a:t>טעינה</a:t>
            </a:r>
            <a:r>
              <a:rPr lang="he-IL" sz="1800" dirty="0">
                <a:effectLst/>
                <a:latin typeface="Gisha" panose="020B0502040204020203" pitchFamily="34" charset="-79"/>
                <a:ea typeface="Calibri" panose="020F0502020204030204" pitchFamily="34" charset="0"/>
                <a:cs typeface="Gisha" panose="020B0502040204020203" pitchFamily="34" charset="-79"/>
              </a:rPr>
              <a:t> מהירה של מסד הנתונים לאחר עיבוד, וכך נחסוך בזמן עיבוד הנתונים.</a:t>
            </a:r>
            <a:endParaRPr lang="en-US" sz="1800" dirty="0">
              <a:effectLst/>
              <a:latin typeface="Gisha" panose="020B0502040204020203" pitchFamily="34" charset="-79"/>
              <a:ea typeface="Calibri" panose="020F0502020204030204" pitchFamily="34" charset="0"/>
              <a:cs typeface="Gisha" panose="020B0502040204020203" pitchFamily="34" charset="-79"/>
            </a:endParaRPr>
          </a:p>
        </p:txBody>
      </p:sp>
      <p:sp>
        <p:nvSpPr>
          <p:cNvPr id="6" name="תיבת טקסט 5">
            <a:extLst>
              <a:ext uri="{FF2B5EF4-FFF2-40B4-BE49-F238E27FC236}">
                <a16:creationId xmlns:a16="http://schemas.microsoft.com/office/drawing/2014/main" id="{55D38373-0F14-4301-A648-0918DDA577D2}"/>
              </a:ext>
            </a:extLst>
          </p:cNvPr>
          <p:cNvSpPr txBox="1"/>
          <p:nvPr/>
        </p:nvSpPr>
        <p:spPr>
          <a:xfrm>
            <a:off x="392794" y="3746273"/>
            <a:ext cx="10734675" cy="369332"/>
          </a:xfrm>
          <a:prstGeom prst="rect">
            <a:avLst/>
          </a:prstGeom>
          <a:noFill/>
        </p:spPr>
        <p:txBody>
          <a:bodyPr wrap="square" rtlCol="1">
            <a:spAutoFit/>
          </a:bodyPr>
          <a:lstStyle/>
          <a:p>
            <a:pPr algn="r" rtl="1"/>
            <a:r>
              <a:rPr lang="he-IL" sz="1800" u="sng" dirty="0">
                <a:effectLst/>
                <a:latin typeface="Gisha" panose="020B0502040204020203" pitchFamily="34" charset="-79"/>
                <a:ea typeface="Calibri" panose="020F0502020204030204" pitchFamily="34" charset="0"/>
                <a:cs typeface="Gisha" panose="020B0502040204020203" pitchFamily="34" charset="-79"/>
              </a:rPr>
              <a:t>טעינת מסד הנתונים המעובד</a:t>
            </a:r>
            <a:r>
              <a:rPr lang="he-IL" sz="1800" dirty="0">
                <a:effectLst/>
                <a:latin typeface="Gisha" panose="020B0502040204020203" pitchFamily="34" charset="-79"/>
                <a:ea typeface="Calibri" panose="020F0502020204030204" pitchFamily="34" charset="0"/>
                <a:cs typeface="Gisha" panose="020B0502040204020203" pitchFamily="34" charset="-79"/>
              </a:rPr>
              <a:t>–</a:t>
            </a:r>
            <a:r>
              <a:rPr lang="en-US" sz="1800" u="sng" dirty="0" err="1">
                <a:effectLst/>
                <a:latin typeface="Gisha" panose="020B0502040204020203" pitchFamily="34" charset="-79"/>
                <a:ea typeface="Calibri" panose="020F0502020204030204" pitchFamily="34" charset="0"/>
                <a:cs typeface="Gisha" panose="020B0502040204020203" pitchFamily="34" charset="-79"/>
              </a:rPr>
              <a:t>load_prepared_datasets</a:t>
            </a:r>
            <a:r>
              <a:rPr lang="he-IL" sz="1800" dirty="0">
                <a:effectLst/>
                <a:latin typeface="Gisha" panose="020B0502040204020203" pitchFamily="34" charset="-79"/>
                <a:ea typeface="Calibri" panose="020F0502020204030204" pitchFamily="34" charset="0"/>
                <a:cs typeface="Gisha" panose="020B0502040204020203" pitchFamily="34" charset="-79"/>
              </a:rPr>
              <a:t>–מודול זה אחראי לטעינת מסד הנתונים המעובד.</a:t>
            </a:r>
            <a:endParaRPr lang="en-US" sz="1800" dirty="0">
              <a:effectLst/>
              <a:latin typeface="Gisha" panose="020B0502040204020203" pitchFamily="34" charset="-79"/>
              <a:ea typeface="Calibri" panose="020F0502020204030204" pitchFamily="34" charset="0"/>
              <a:cs typeface="Gisha" panose="020B0502040204020203" pitchFamily="34" charset="-79"/>
            </a:endParaRPr>
          </a:p>
        </p:txBody>
      </p:sp>
      <p:sp>
        <p:nvSpPr>
          <p:cNvPr id="7" name="תיבת טקסט 6">
            <a:extLst>
              <a:ext uri="{FF2B5EF4-FFF2-40B4-BE49-F238E27FC236}">
                <a16:creationId xmlns:a16="http://schemas.microsoft.com/office/drawing/2014/main" id="{0DF07812-E76F-4291-9EAC-5E1D780EAF4C}"/>
              </a:ext>
            </a:extLst>
          </p:cNvPr>
          <p:cNvSpPr txBox="1"/>
          <p:nvPr/>
        </p:nvSpPr>
        <p:spPr>
          <a:xfrm>
            <a:off x="2240643" y="4411336"/>
            <a:ext cx="8855981" cy="646331"/>
          </a:xfrm>
          <a:prstGeom prst="rect">
            <a:avLst/>
          </a:prstGeom>
          <a:noFill/>
        </p:spPr>
        <p:txBody>
          <a:bodyPr wrap="square" rtlCol="1">
            <a:spAutoFit/>
          </a:bodyPr>
          <a:lstStyle/>
          <a:p>
            <a:pPr algn="r" rtl="1"/>
            <a:r>
              <a:rPr lang="he-IL" sz="1800" u="sng" dirty="0">
                <a:effectLst/>
                <a:latin typeface="Gisha" panose="020B0502040204020203" pitchFamily="34" charset="-79"/>
                <a:ea typeface="Calibri" panose="020F0502020204030204" pitchFamily="34" charset="0"/>
                <a:cs typeface="Gisha" panose="020B0502040204020203" pitchFamily="34" charset="-79"/>
              </a:rPr>
              <a:t>פיצול מסד הנתונים המעובד </a:t>
            </a:r>
            <a:r>
              <a:rPr lang="he-IL" sz="1800" u="sng" dirty="0" err="1">
                <a:effectLst/>
                <a:latin typeface="Gisha" panose="020B0502040204020203" pitchFamily="34" charset="-79"/>
                <a:ea typeface="Calibri" panose="020F0502020204030204" pitchFamily="34" charset="0"/>
                <a:cs typeface="Gisha" panose="020B0502040204020203" pitchFamily="34" charset="-79"/>
              </a:rPr>
              <a:t>לסטי</a:t>
            </a:r>
            <a:r>
              <a:rPr lang="he-IL" sz="1800" u="sng" dirty="0">
                <a:effectLst/>
                <a:latin typeface="Gisha" panose="020B0502040204020203" pitchFamily="34" charset="-79"/>
                <a:ea typeface="Calibri" panose="020F0502020204030204" pitchFamily="34" charset="0"/>
                <a:cs typeface="Gisha" panose="020B0502040204020203" pitchFamily="34" charset="-79"/>
              </a:rPr>
              <a:t> אימון ובדיקה</a:t>
            </a:r>
            <a:r>
              <a:rPr lang="he-IL" sz="1800" dirty="0">
                <a:effectLst/>
                <a:latin typeface="Gisha" panose="020B0502040204020203" pitchFamily="34" charset="-79"/>
                <a:ea typeface="Calibri" panose="020F0502020204030204" pitchFamily="34" charset="0"/>
                <a:cs typeface="Gisha" panose="020B0502040204020203" pitchFamily="34" charset="-79"/>
              </a:rPr>
              <a:t>–</a:t>
            </a:r>
            <a:r>
              <a:rPr lang="en-US" sz="1800" u="sng" dirty="0" err="1">
                <a:effectLst/>
                <a:latin typeface="Gisha" panose="020B0502040204020203" pitchFamily="34" charset="-79"/>
                <a:ea typeface="Calibri" panose="020F0502020204030204" pitchFamily="34" charset="0"/>
                <a:cs typeface="Gisha" panose="020B0502040204020203" pitchFamily="34" charset="-79"/>
              </a:rPr>
              <a:t>divide_dataset</a:t>
            </a:r>
            <a:r>
              <a:rPr lang="he-IL" sz="1800" dirty="0">
                <a:effectLst/>
                <a:latin typeface="Gisha" panose="020B0502040204020203" pitchFamily="34" charset="-79"/>
                <a:ea typeface="Calibri" panose="020F0502020204030204" pitchFamily="34" charset="0"/>
                <a:cs typeface="Gisha" panose="020B0502040204020203" pitchFamily="34" charset="-79"/>
              </a:rPr>
              <a:t>– מחלק את מסד הנתונים המעובד ל80% אימון המודל ו20% בחינת המודל (</a:t>
            </a:r>
            <a:r>
              <a:rPr lang="he-IL" sz="1800" dirty="0" err="1">
                <a:effectLst/>
                <a:latin typeface="Gisha" panose="020B0502040204020203" pitchFamily="34" charset="-79"/>
                <a:ea typeface="Calibri" panose="020F0502020204030204" pitchFamily="34" charset="0"/>
                <a:cs typeface="Gisha" panose="020B0502040204020203" pitchFamily="34" charset="-79"/>
              </a:rPr>
              <a:t>אבלואציה</a:t>
            </a:r>
            <a:r>
              <a:rPr lang="he-IL" sz="1800" dirty="0">
                <a:effectLst/>
                <a:latin typeface="Gisha" panose="020B0502040204020203" pitchFamily="34" charset="-79"/>
                <a:ea typeface="Calibri" panose="020F0502020204030204" pitchFamily="34" charset="0"/>
                <a:cs typeface="Gisha" panose="020B0502040204020203" pitchFamily="34" charset="-79"/>
              </a:rPr>
              <a:t>).</a:t>
            </a:r>
            <a:endParaRPr lang="en-US" sz="1800" dirty="0">
              <a:effectLst/>
              <a:latin typeface="Gisha" panose="020B0502040204020203" pitchFamily="34" charset="-79"/>
              <a:ea typeface="Calibri" panose="020F0502020204030204" pitchFamily="34" charset="0"/>
              <a:cs typeface="Gisha" panose="020B0502040204020203" pitchFamily="34" charset="-79"/>
            </a:endParaRPr>
          </a:p>
        </p:txBody>
      </p:sp>
      <p:sp>
        <p:nvSpPr>
          <p:cNvPr id="9" name="חץ: שמאלה 8">
            <a:hlinkClick r:id="rId2" action="ppaction://hlinksldjump"/>
            <a:extLst>
              <a:ext uri="{FF2B5EF4-FFF2-40B4-BE49-F238E27FC236}">
                <a16:creationId xmlns:a16="http://schemas.microsoft.com/office/drawing/2014/main" id="{EF2BCCE9-1FEE-49F0-BB6D-373E3D7C3120}"/>
              </a:ext>
            </a:extLst>
          </p:cNvPr>
          <p:cNvSpPr/>
          <p:nvPr/>
        </p:nvSpPr>
        <p:spPr>
          <a:xfrm>
            <a:off x="98154" y="6410506"/>
            <a:ext cx="992458" cy="436880"/>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89504307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down)">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FCA2CEE-A92F-44EB-B1EE-57C435B7CD52}"/>
              </a:ext>
            </a:extLst>
          </p:cNvPr>
          <p:cNvSpPr>
            <a:spLocks noGrp="1"/>
          </p:cNvSpPr>
          <p:nvPr>
            <p:ph type="title"/>
          </p:nvPr>
        </p:nvSpPr>
        <p:spPr>
          <a:xfrm>
            <a:off x="442911" y="15871"/>
            <a:ext cx="11487150" cy="1088281"/>
          </a:xfrm>
        </p:spPr>
        <p:txBody>
          <a:bodyPr>
            <a:normAutofit fontScale="90000"/>
          </a:bodyPr>
          <a:lstStyle/>
          <a:p>
            <a:pPr algn="ctr"/>
            <a:r>
              <a:rPr lang="he-IL" sz="3500" b="1" dirty="0">
                <a:effectLst/>
                <a:latin typeface="Gisha" panose="020B0502040204020203" pitchFamily="34" charset="-79"/>
                <a:ea typeface="Calibri" panose="020F0502020204030204" pitchFamily="34" charset="0"/>
                <a:cs typeface="Gisha" panose="020B0502040204020203" pitchFamily="34" charset="-79"/>
              </a:rPr>
              <a:t>השלב השני – בנייה/בנייה ושמירה/טעינת מודל למידה עמוקה מאומן</a:t>
            </a:r>
            <a:endParaRPr lang="he-IL" sz="3500" b="1" dirty="0">
              <a:latin typeface="Gisha" panose="020B0502040204020203" pitchFamily="34" charset="-79"/>
              <a:cs typeface="Gisha" panose="020B0502040204020203" pitchFamily="34" charset="-79"/>
            </a:endParaRPr>
          </a:p>
        </p:txBody>
      </p:sp>
      <p:sp>
        <p:nvSpPr>
          <p:cNvPr id="4" name="תיבת טקסט 3">
            <a:extLst>
              <a:ext uri="{FF2B5EF4-FFF2-40B4-BE49-F238E27FC236}">
                <a16:creationId xmlns:a16="http://schemas.microsoft.com/office/drawing/2014/main" id="{BFE3DE71-6F75-4FCC-98C2-45C139716F98}"/>
              </a:ext>
            </a:extLst>
          </p:cNvPr>
          <p:cNvSpPr txBox="1"/>
          <p:nvPr/>
        </p:nvSpPr>
        <p:spPr>
          <a:xfrm>
            <a:off x="647700" y="1029612"/>
            <a:ext cx="10887075" cy="1200329"/>
          </a:xfrm>
          <a:prstGeom prst="rect">
            <a:avLst/>
          </a:prstGeom>
          <a:noFill/>
        </p:spPr>
        <p:txBody>
          <a:bodyPr wrap="square" rtlCol="1">
            <a:spAutoFit/>
          </a:bodyPr>
          <a:lstStyle/>
          <a:p>
            <a:pPr algn="r" rtl="1"/>
            <a:r>
              <a:rPr lang="he-IL" sz="1800" dirty="0">
                <a:effectLst/>
                <a:latin typeface="Gisha" panose="020B0502040204020203" pitchFamily="34" charset="-79"/>
                <a:ea typeface="Calibri" panose="020F0502020204030204" pitchFamily="34" charset="0"/>
                <a:cs typeface="Gisha" panose="020B0502040204020203" pitchFamily="34" charset="-79"/>
              </a:rPr>
              <a:t>בשלב הזה מודל הלמידה העמוקה נבנה בצורה דינאמית בהתאם לכמות החיות שהמודול הקודם עיבד, מתאמן ועובר </a:t>
            </a:r>
            <a:r>
              <a:rPr lang="he-IL" sz="1800" dirty="0" err="1">
                <a:effectLst/>
                <a:latin typeface="Gisha" panose="020B0502040204020203" pitchFamily="34" charset="-79"/>
                <a:ea typeface="Calibri" panose="020F0502020204030204" pitchFamily="34" charset="0"/>
                <a:cs typeface="Gisha" panose="020B0502040204020203" pitchFamily="34" charset="-79"/>
              </a:rPr>
              <a:t>אבלואציה</a:t>
            </a:r>
            <a:r>
              <a:rPr lang="he-IL" sz="1800" dirty="0">
                <a:effectLst/>
                <a:latin typeface="Gisha" panose="020B0502040204020203" pitchFamily="34" charset="-79"/>
                <a:ea typeface="Calibri" panose="020F0502020204030204" pitchFamily="34" charset="0"/>
                <a:cs typeface="Gisha" panose="020B0502040204020203" pitchFamily="34" charset="-79"/>
              </a:rPr>
              <a:t>.</a:t>
            </a:r>
          </a:p>
          <a:p>
            <a:pPr algn="r" rtl="1"/>
            <a:r>
              <a:rPr lang="he-IL" dirty="0">
                <a:latin typeface="Gisha" panose="020B0502040204020203" pitchFamily="34" charset="-79"/>
                <a:ea typeface="Calibri" panose="020F0502020204030204" pitchFamily="34" charset="0"/>
                <a:cs typeface="Gisha" panose="020B0502040204020203" pitchFamily="34" charset="-79"/>
              </a:rPr>
              <a:t>נוכל לבחור באחת משלוש אפשרויות:</a:t>
            </a:r>
          </a:p>
          <a:p>
            <a:pPr algn="r" rtl="1"/>
            <a:r>
              <a:rPr lang="he-IL" sz="1800" dirty="0">
                <a:effectLst/>
                <a:latin typeface="Gisha" panose="020B0502040204020203" pitchFamily="34" charset="-79"/>
                <a:ea typeface="Calibri" panose="020F0502020204030204" pitchFamily="34" charset="0"/>
                <a:cs typeface="Gisha" panose="020B0502040204020203" pitchFamily="34" charset="-79"/>
              </a:rPr>
              <a:t>1. לאמן מודל למידה עמוקה.	2. לאמן ולשמור מודל למידה עמוקה.	3. לטעון מודל למידה עמוקה שמור מראש.</a:t>
            </a:r>
            <a:endParaRPr lang="en-US" sz="1800" dirty="0">
              <a:effectLst/>
              <a:latin typeface="Gisha" panose="020B0502040204020203" pitchFamily="34" charset="-79"/>
              <a:ea typeface="Calibri" panose="020F0502020204030204" pitchFamily="34" charset="0"/>
              <a:cs typeface="Gisha" panose="020B0502040204020203" pitchFamily="34" charset="-79"/>
            </a:endParaRPr>
          </a:p>
        </p:txBody>
      </p:sp>
      <p:sp>
        <p:nvSpPr>
          <p:cNvPr id="5" name="תיבת טקסט 4">
            <a:extLst>
              <a:ext uri="{FF2B5EF4-FFF2-40B4-BE49-F238E27FC236}">
                <a16:creationId xmlns:a16="http://schemas.microsoft.com/office/drawing/2014/main" id="{B7E7E9E4-BF29-447A-9625-F387242889ED}"/>
              </a:ext>
            </a:extLst>
          </p:cNvPr>
          <p:cNvSpPr txBox="1"/>
          <p:nvPr/>
        </p:nvSpPr>
        <p:spPr>
          <a:xfrm>
            <a:off x="228600" y="2727572"/>
            <a:ext cx="11306175" cy="923330"/>
          </a:xfrm>
          <a:prstGeom prst="rect">
            <a:avLst/>
          </a:prstGeom>
          <a:noFill/>
        </p:spPr>
        <p:txBody>
          <a:bodyPr wrap="square" rtlCol="1">
            <a:spAutoFit/>
          </a:bodyPr>
          <a:lstStyle/>
          <a:p>
            <a:pPr algn="r" rtl="1"/>
            <a:r>
              <a:rPr lang="he-IL" sz="1800" u="sng" dirty="0">
                <a:effectLst/>
                <a:latin typeface="Gisha" panose="020B0502040204020203" pitchFamily="34" charset="-79"/>
                <a:ea typeface="Calibri" panose="020F0502020204030204" pitchFamily="34" charset="0"/>
                <a:cs typeface="Gisha" panose="020B0502040204020203" pitchFamily="34" charset="-79"/>
              </a:rPr>
              <a:t>בנייה </a:t>
            </a:r>
            <a:r>
              <a:rPr lang="he-IL" sz="1800" u="sng" dirty="0" err="1">
                <a:effectLst/>
                <a:latin typeface="Gisha" panose="020B0502040204020203" pitchFamily="34" charset="-79"/>
                <a:ea typeface="Calibri" panose="020F0502020204030204" pitchFamily="34" charset="0"/>
                <a:cs typeface="Gisha" panose="020B0502040204020203" pitchFamily="34" charset="-79"/>
              </a:rPr>
              <a:t>וקימפול</a:t>
            </a:r>
            <a:r>
              <a:rPr lang="he-IL" sz="1800" u="sng" dirty="0">
                <a:effectLst/>
                <a:latin typeface="Gisha" panose="020B0502040204020203" pitchFamily="34" charset="-79"/>
                <a:ea typeface="Calibri" panose="020F0502020204030204" pitchFamily="34" charset="0"/>
                <a:cs typeface="Gisha" panose="020B0502040204020203" pitchFamily="34" charset="-79"/>
              </a:rPr>
              <a:t> מכונת הלמידה העמוקה</a:t>
            </a:r>
            <a:r>
              <a:rPr lang="he-IL" sz="1800" dirty="0">
                <a:effectLst/>
                <a:latin typeface="Gisha" panose="020B0502040204020203" pitchFamily="34" charset="-79"/>
                <a:ea typeface="Calibri" panose="020F0502020204030204" pitchFamily="34" charset="0"/>
                <a:cs typeface="Gisha" panose="020B0502040204020203" pitchFamily="34" charset="-79"/>
              </a:rPr>
              <a:t>–</a:t>
            </a:r>
            <a:r>
              <a:rPr lang="en-US" sz="1800" u="sng" dirty="0" err="1">
                <a:effectLst/>
                <a:latin typeface="Gisha" panose="020B0502040204020203" pitchFamily="34" charset="-79"/>
                <a:ea typeface="Calibri" panose="020F0502020204030204" pitchFamily="34" charset="0"/>
                <a:cs typeface="Gisha" panose="020B0502040204020203" pitchFamily="34" charset="-79"/>
              </a:rPr>
              <a:t>build_and_compile_model</a:t>
            </a:r>
            <a:r>
              <a:rPr lang="he-IL" sz="1800" dirty="0">
                <a:effectLst/>
                <a:latin typeface="Gisha" panose="020B0502040204020203" pitchFamily="34" charset="-79"/>
                <a:ea typeface="Calibri" panose="020F0502020204030204" pitchFamily="34" charset="0"/>
                <a:cs typeface="Gisha" panose="020B0502040204020203" pitchFamily="34" charset="-79"/>
              </a:rPr>
              <a:t>- במודול זה מודל הלמידה העמוקה נבנה ומקומפל בצורה דינאמית בהתאם לכמות החיות שבמסד הנתונים. הוא נבנה עבור "בעיית </a:t>
            </a:r>
            <a:r>
              <a:rPr lang="he-IL" sz="1800" dirty="0" err="1">
                <a:effectLst/>
                <a:latin typeface="Gisha" panose="020B0502040204020203" pitchFamily="34" charset="-79"/>
                <a:ea typeface="Calibri" panose="020F0502020204030204" pitchFamily="34" charset="0"/>
                <a:cs typeface="Gisha" panose="020B0502040204020203" pitchFamily="34" charset="-79"/>
              </a:rPr>
              <a:t>קלאסיפיקציה</a:t>
            </a:r>
            <a:r>
              <a:rPr lang="he-IL" sz="1800" dirty="0">
                <a:effectLst/>
                <a:latin typeface="Gisha" panose="020B0502040204020203" pitchFamily="34" charset="-79"/>
                <a:ea typeface="Calibri" panose="020F0502020204030204" pitchFamily="34" charset="0"/>
                <a:cs typeface="Gisha" panose="020B0502040204020203" pitchFamily="34" charset="-79"/>
              </a:rPr>
              <a:t>(סיווג)".</a:t>
            </a:r>
            <a:endParaRPr lang="en-US" sz="1800" dirty="0">
              <a:effectLst/>
              <a:latin typeface="Gisha" panose="020B0502040204020203" pitchFamily="34" charset="-79"/>
              <a:ea typeface="Calibri" panose="020F0502020204030204" pitchFamily="34" charset="0"/>
              <a:cs typeface="Gisha" panose="020B0502040204020203" pitchFamily="34" charset="-79"/>
            </a:endParaRPr>
          </a:p>
          <a:p>
            <a:endParaRPr lang="he-IL" dirty="0">
              <a:latin typeface="Gisha" panose="020B0502040204020203" pitchFamily="34" charset="-79"/>
              <a:cs typeface="Gisha" panose="020B0502040204020203" pitchFamily="34" charset="-79"/>
            </a:endParaRPr>
          </a:p>
        </p:txBody>
      </p:sp>
      <p:sp>
        <p:nvSpPr>
          <p:cNvPr id="6" name="תיבת טקסט 5">
            <a:extLst>
              <a:ext uri="{FF2B5EF4-FFF2-40B4-BE49-F238E27FC236}">
                <a16:creationId xmlns:a16="http://schemas.microsoft.com/office/drawing/2014/main" id="{73A29F72-74B7-4553-8DD9-AA9B8415FFD3}"/>
              </a:ext>
            </a:extLst>
          </p:cNvPr>
          <p:cNvSpPr txBox="1"/>
          <p:nvPr/>
        </p:nvSpPr>
        <p:spPr>
          <a:xfrm>
            <a:off x="1216341" y="3519996"/>
            <a:ext cx="10318434" cy="1754326"/>
          </a:xfrm>
          <a:prstGeom prst="rect">
            <a:avLst/>
          </a:prstGeom>
          <a:noFill/>
        </p:spPr>
        <p:txBody>
          <a:bodyPr wrap="square" rtlCol="1">
            <a:spAutoFit/>
          </a:bodyPr>
          <a:lstStyle/>
          <a:p>
            <a:pPr algn="r" rtl="1"/>
            <a:r>
              <a:rPr lang="he-IL" sz="1800" u="sng" dirty="0">
                <a:effectLst/>
                <a:latin typeface="Gisha" panose="020B0502040204020203" pitchFamily="34" charset="-79"/>
                <a:ea typeface="Calibri" panose="020F0502020204030204" pitchFamily="34" charset="0"/>
                <a:cs typeface="Gisha" panose="020B0502040204020203" pitchFamily="34" charset="-79"/>
              </a:rPr>
              <a:t>אימון מודל, אימון ושמירת מודל, וטעינת מודל מאומן-</a:t>
            </a:r>
            <a:br>
              <a:rPr lang="he-IL" sz="1800" dirty="0">
                <a:effectLst/>
                <a:latin typeface="Gisha" panose="020B0502040204020203" pitchFamily="34" charset="-79"/>
                <a:ea typeface="Calibri" panose="020F0502020204030204" pitchFamily="34" charset="0"/>
                <a:cs typeface="Gisha" panose="020B0502040204020203" pitchFamily="34" charset="-79"/>
              </a:rPr>
            </a:br>
            <a:r>
              <a:rPr lang="he-IL" sz="1800" dirty="0">
                <a:effectLst/>
                <a:latin typeface="Gisha" panose="020B0502040204020203" pitchFamily="34" charset="-79"/>
                <a:ea typeface="Calibri" panose="020F0502020204030204" pitchFamily="34" charset="0"/>
                <a:cs typeface="Gisha" panose="020B0502040204020203" pitchFamily="34" charset="-79"/>
              </a:rPr>
              <a:t>1. </a:t>
            </a:r>
            <a:r>
              <a:rPr lang="en-US" sz="1800" u="sng" dirty="0" err="1">
                <a:effectLst/>
                <a:latin typeface="Gisha" panose="020B0502040204020203" pitchFamily="34" charset="-79"/>
                <a:ea typeface="Calibri" panose="020F0502020204030204" pitchFamily="34" charset="0"/>
                <a:cs typeface="Gisha" panose="020B0502040204020203" pitchFamily="34" charset="-79"/>
              </a:rPr>
              <a:t>fit_save_or_load_fitted_model</a:t>
            </a:r>
            <a:r>
              <a:rPr lang="he-IL" sz="1800" dirty="0">
                <a:effectLst/>
                <a:latin typeface="Gisha" panose="020B0502040204020203" pitchFamily="34" charset="-79"/>
                <a:ea typeface="Calibri" panose="020F0502020204030204" pitchFamily="34" charset="0"/>
                <a:cs typeface="Gisha" panose="020B0502040204020203" pitchFamily="34" charset="-79"/>
              </a:rPr>
              <a:t>– מודול זה מאמן את מודל הלמידה העמוקה בעזרת סט האימון של מסד הנתונים המעובד.</a:t>
            </a:r>
          </a:p>
          <a:p>
            <a:pPr algn="r" rtl="1"/>
            <a:r>
              <a:rPr lang="he-IL" sz="1800" dirty="0">
                <a:effectLst/>
                <a:latin typeface="Gisha" panose="020B0502040204020203" pitchFamily="34" charset="-79"/>
                <a:ea typeface="Calibri" panose="020F0502020204030204" pitchFamily="34" charset="0"/>
                <a:cs typeface="Gisha" panose="020B0502040204020203" pitchFamily="34" charset="-79"/>
              </a:rPr>
              <a:t>אפשר לאמן ב3 אפשרויות :</a:t>
            </a:r>
            <a:br>
              <a:rPr lang="he-IL" sz="1800" dirty="0">
                <a:effectLst/>
                <a:latin typeface="Gisha" panose="020B0502040204020203" pitchFamily="34" charset="-79"/>
                <a:ea typeface="Calibri" panose="020F0502020204030204" pitchFamily="34" charset="0"/>
                <a:cs typeface="Gisha" panose="020B0502040204020203" pitchFamily="34" charset="-79"/>
              </a:rPr>
            </a:br>
            <a:r>
              <a:rPr lang="he-IL" sz="1800" dirty="0">
                <a:effectLst/>
                <a:latin typeface="Gisha" panose="020B0502040204020203" pitchFamily="34" charset="-79"/>
                <a:ea typeface="Calibri" panose="020F0502020204030204" pitchFamily="34" charset="0"/>
                <a:cs typeface="Gisha" panose="020B0502040204020203" pitchFamily="34" charset="-79"/>
              </a:rPr>
              <a:t>א. לאמן מודל למידה עמוקה.	ב. לאמן ולשמור מודל למידה עמוקה.	ג. לטעון מודל למידה עמוקה מוכן מראש.</a:t>
            </a:r>
            <a:br>
              <a:rPr lang="he-IL" sz="1800" dirty="0">
                <a:effectLst/>
                <a:latin typeface="Gisha" panose="020B0502040204020203" pitchFamily="34" charset="-79"/>
                <a:ea typeface="Calibri" panose="020F0502020204030204" pitchFamily="34" charset="0"/>
                <a:cs typeface="Gisha" panose="020B0502040204020203" pitchFamily="34" charset="-79"/>
              </a:rPr>
            </a:br>
            <a:r>
              <a:rPr lang="he-IL" sz="1800" dirty="0">
                <a:effectLst/>
                <a:latin typeface="Gisha" panose="020B0502040204020203" pitchFamily="34" charset="-79"/>
                <a:ea typeface="Calibri" panose="020F0502020204030204" pitchFamily="34" charset="0"/>
                <a:cs typeface="Gisha" panose="020B0502040204020203" pitchFamily="34" charset="-79"/>
              </a:rPr>
              <a:t>2.</a:t>
            </a:r>
            <a:r>
              <a:rPr lang="en-US" sz="1800" u="sng" dirty="0">
                <a:effectLst/>
                <a:latin typeface="Gisha" panose="020B0502040204020203" pitchFamily="34" charset="-79"/>
                <a:ea typeface="Calibri" panose="020F0502020204030204" pitchFamily="34" charset="0"/>
                <a:cs typeface="Gisha" panose="020B0502040204020203" pitchFamily="34" charset="-79"/>
              </a:rPr>
              <a:t>models </a:t>
            </a:r>
            <a:r>
              <a:rPr lang="he-IL" sz="1800" dirty="0">
                <a:effectLst/>
                <a:latin typeface="Gisha" panose="020B0502040204020203" pitchFamily="34" charset="-79"/>
                <a:ea typeface="Calibri" panose="020F0502020204030204" pitchFamily="34" charset="0"/>
                <a:cs typeface="Gisha" panose="020B0502040204020203" pitchFamily="34" charset="-79"/>
              </a:rPr>
              <a:t>– מודול המכיל מודלים של למידה עמוקה שאימנו ושמרנו.</a:t>
            </a:r>
            <a:endParaRPr lang="he-IL" dirty="0">
              <a:latin typeface="Gisha" panose="020B0502040204020203" pitchFamily="34" charset="-79"/>
              <a:cs typeface="Gisha" panose="020B0502040204020203" pitchFamily="34" charset="-79"/>
            </a:endParaRPr>
          </a:p>
        </p:txBody>
      </p:sp>
      <p:sp>
        <p:nvSpPr>
          <p:cNvPr id="8" name="תיבת טקסט 7">
            <a:extLst>
              <a:ext uri="{FF2B5EF4-FFF2-40B4-BE49-F238E27FC236}">
                <a16:creationId xmlns:a16="http://schemas.microsoft.com/office/drawing/2014/main" id="{A6AB7695-9631-494C-8588-67CF4B71AA0E}"/>
              </a:ext>
            </a:extLst>
          </p:cNvPr>
          <p:cNvSpPr txBox="1"/>
          <p:nvPr/>
        </p:nvSpPr>
        <p:spPr>
          <a:xfrm>
            <a:off x="657225" y="5420415"/>
            <a:ext cx="10877550" cy="646331"/>
          </a:xfrm>
          <a:prstGeom prst="rect">
            <a:avLst/>
          </a:prstGeom>
          <a:noFill/>
        </p:spPr>
        <p:txBody>
          <a:bodyPr wrap="square" rtlCol="1">
            <a:spAutoFit/>
          </a:bodyPr>
          <a:lstStyle/>
          <a:p>
            <a:pPr algn="r" rtl="1"/>
            <a:r>
              <a:rPr lang="he-IL" sz="1800" u="sng" dirty="0" err="1">
                <a:effectLst/>
                <a:latin typeface="Gisha" panose="020B0502040204020203" pitchFamily="34" charset="-79"/>
                <a:ea typeface="Calibri" panose="020F0502020204030204" pitchFamily="34" charset="0"/>
                <a:cs typeface="Gisha" panose="020B0502040204020203" pitchFamily="34" charset="-79"/>
              </a:rPr>
              <a:t>אבליואציה</a:t>
            </a:r>
            <a:r>
              <a:rPr lang="he-IL" sz="1800" u="sng" dirty="0">
                <a:effectLst/>
                <a:latin typeface="Gisha" panose="020B0502040204020203" pitchFamily="34" charset="-79"/>
                <a:ea typeface="Calibri" panose="020F0502020204030204" pitchFamily="34" charset="0"/>
                <a:cs typeface="Gisha" panose="020B0502040204020203" pitchFamily="34" charset="-79"/>
              </a:rPr>
              <a:t> למודל</a:t>
            </a:r>
            <a:r>
              <a:rPr lang="he-IL" sz="1800" dirty="0">
                <a:effectLst/>
                <a:latin typeface="Gisha" panose="020B0502040204020203" pitchFamily="34" charset="-79"/>
                <a:ea typeface="Calibri" panose="020F0502020204030204" pitchFamily="34" charset="0"/>
                <a:cs typeface="Gisha" panose="020B0502040204020203" pitchFamily="34" charset="-79"/>
              </a:rPr>
              <a:t>-</a:t>
            </a:r>
            <a:r>
              <a:rPr lang="en-US" sz="1800" u="sng" dirty="0" err="1">
                <a:effectLst/>
                <a:latin typeface="Gisha" panose="020B0502040204020203" pitchFamily="34" charset="-79"/>
                <a:ea typeface="Calibri" panose="020F0502020204030204" pitchFamily="34" charset="0"/>
                <a:cs typeface="Gisha" panose="020B0502040204020203" pitchFamily="34" charset="-79"/>
              </a:rPr>
              <a:t>model_evaluation</a:t>
            </a:r>
            <a:r>
              <a:rPr lang="he-IL" sz="1800" dirty="0">
                <a:effectLst/>
                <a:latin typeface="Gisha" panose="020B0502040204020203" pitchFamily="34" charset="-79"/>
                <a:ea typeface="Calibri" panose="020F0502020204030204" pitchFamily="34" charset="0"/>
                <a:cs typeface="Gisha" panose="020B0502040204020203" pitchFamily="34" charset="-79"/>
              </a:rPr>
              <a:t>– מודול זה אחראי לערוך </a:t>
            </a:r>
            <a:r>
              <a:rPr lang="he-IL" sz="1800" dirty="0" err="1">
                <a:effectLst/>
                <a:latin typeface="Gisha" panose="020B0502040204020203" pitchFamily="34" charset="-79"/>
                <a:ea typeface="Calibri" panose="020F0502020204030204" pitchFamily="34" charset="0"/>
                <a:cs typeface="Gisha" panose="020B0502040204020203" pitchFamily="34" charset="-79"/>
              </a:rPr>
              <a:t>אבליואציה</a:t>
            </a:r>
            <a:r>
              <a:rPr lang="he-IL" sz="1800" dirty="0">
                <a:effectLst/>
                <a:latin typeface="Gisha" panose="020B0502040204020203" pitchFamily="34" charset="-79"/>
                <a:ea typeface="Calibri" panose="020F0502020204030204" pitchFamily="34" charset="0"/>
                <a:cs typeface="Gisha" panose="020B0502040204020203" pitchFamily="34" charset="-79"/>
              </a:rPr>
              <a:t> למודל. </a:t>
            </a:r>
            <a:r>
              <a:rPr lang="he-IL" sz="1800" dirty="0" err="1">
                <a:effectLst/>
                <a:latin typeface="Gisha" panose="020B0502040204020203" pitchFamily="34" charset="-79"/>
                <a:ea typeface="Calibri" panose="020F0502020204030204" pitchFamily="34" charset="0"/>
                <a:cs typeface="Gisha" panose="020B0502040204020203" pitchFamily="34" charset="-79"/>
              </a:rPr>
              <a:t>אבליואציה</a:t>
            </a:r>
            <a:r>
              <a:rPr lang="he-IL" sz="1800" dirty="0">
                <a:effectLst/>
                <a:latin typeface="Gisha" panose="020B0502040204020203" pitchFamily="34" charset="-79"/>
                <a:ea typeface="Calibri" panose="020F0502020204030204" pitchFamily="34" charset="0"/>
                <a:cs typeface="Gisha" panose="020B0502040204020203" pitchFamily="34" charset="-79"/>
              </a:rPr>
              <a:t> משמעותה– הערכה לגבי אחוזי הדיוק של </a:t>
            </a:r>
            <a:r>
              <a:rPr lang="he-IL" dirty="0">
                <a:latin typeface="Gisha" panose="020B0502040204020203" pitchFamily="34" charset="-79"/>
                <a:ea typeface="Calibri" panose="020F0502020204030204" pitchFamily="34" charset="0"/>
                <a:cs typeface="Gisha" panose="020B0502040204020203" pitchFamily="34" charset="-79"/>
              </a:rPr>
              <a:t>המודל</a:t>
            </a:r>
            <a:r>
              <a:rPr lang="he-IL" sz="1800" dirty="0">
                <a:effectLst/>
                <a:latin typeface="Gisha" panose="020B0502040204020203" pitchFamily="34" charset="-79"/>
                <a:ea typeface="Calibri" panose="020F0502020204030204" pitchFamily="34" charset="0"/>
                <a:cs typeface="Gisha" panose="020B0502040204020203" pitchFamily="34" charset="-79"/>
              </a:rPr>
              <a:t> עבור הקלטה חדשה שהמודל לא ראה.</a:t>
            </a:r>
            <a:endParaRPr lang="en-US" sz="1800" dirty="0">
              <a:effectLst/>
              <a:latin typeface="Gisha" panose="020B0502040204020203" pitchFamily="34" charset="-79"/>
              <a:ea typeface="Calibri" panose="020F0502020204030204" pitchFamily="34" charset="0"/>
              <a:cs typeface="Gisha" panose="020B0502040204020203" pitchFamily="34" charset="-79"/>
            </a:endParaRPr>
          </a:p>
        </p:txBody>
      </p:sp>
      <p:sp>
        <p:nvSpPr>
          <p:cNvPr id="9" name="חץ: שמאלה 8">
            <a:hlinkClick r:id="rId3" action="ppaction://hlinksldjump"/>
            <a:extLst>
              <a:ext uri="{FF2B5EF4-FFF2-40B4-BE49-F238E27FC236}">
                <a16:creationId xmlns:a16="http://schemas.microsoft.com/office/drawing/2014/main" id="{9908B9A7-05A5-4506-B8A2-6028E38ED1D1}"/>
              </a:ext>
            </a:extLst>
          </p:cNvPr>
          <p:cNvSpPr/>
          <p:nvPr/>
        </p:nvSpPr>
        <p:spPr>
          <a:xfrm>
            <a:off x="128634" y="6421120"/>
            <a:ext cx="992458" cy="436880"/>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67742334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C6ABBA62-584A-4444-B1BA-7C4EBE6EE144}"/>
              </a:ext>
            </a:extLst>
          </p:cNvPr>
          <p:cNvSpPr txBox="1"/>
          <p:nvPr/>
        </p:nvSpPr>
        <p:spPr>
          <a:xfrm>
            <a:off x="1781175" y="-10328"/>
            <a:ext cx="8629650" cy="630942"/>
          </a:xfrm>
          <a:prstGeom prst="rect">
            <a:avLst/>
          </a:prstGeom>
          <a:noFill/>
        </p:spPr>
        <p:txBody>
          <a:bodyPr wrap="square" rtlCol="1">
            <a:spAutoFit/>
          </a:bodyPr>
          <a:lstStyle/>
          <a:p>
            <a:pPr algn="ctr"/>
            <a:r>
              <a:rPr lang="he-IL" sz="3500" b="1" dirty="0">
                <a:effectLst/>
                <a:latin typeface="Gisha" panose="020B0502040204020203" pitchFamily="34" charset="-79"/>
                <a:ea typeface="Calibri" panose="020F0502020204030204" pitchFamily="34" charset="0"/>
                <a:cs typeface="Gisha" panose="020B0502040204020203" pitchFamily="34" charset="-79"/>
              </a:rPr>
              <a:t>השלב השלישי – ניתוח המודל </a:t>
            </a:r>
            <a:endParaRPr lang="he-IL" sz="3500" b="1" dirty="0">
              <a:latin typeface="Gisha" panose="020B0502040204020203" pitchFamily="34" charset="-79"/>
              <a:cs typeface="Gisha" panose="020B0502040204020203" pitchFamily="34" charset="-79"/>
            </a:endParaRPr>
          </a:p>
        </p:txBody>
      </p:sp>
      <p:sp>
        <p:nvSpPr>
          <p:cNvPr id="5" name="תיבת טקסט 4">
            <a:extLst>
              <a:ext uri="{FF2B5EF4-FFF2-40B4-BE49-F238E27FC236}">
                <a16:creationId xmlns:a16="http://schemas.microsoft.com/office/drawing/2014/main" id="{97912DE8-EBD4-4B1C-8CC5-C169A37C0D3E}"/>
              </a:ext>
            </a:extLst>
          </p:cNvPr>
          <p:cNvSpPr txBox="1"/>
          <p:nvPr/>
        </p:nvSpPr>
        <p:spPr>
          <a:xfrm>
            <a:off x="838201" y="1262757"/>
            <a:ext cx="10067290" cy="1754326"/>
          </a:xfrm>
          <a:prstGeom prst="rect">
            <a:avLst/>
          </a:prstGeom>
          <a:noFill/>
        </p:spPr>
        <p:txBody>
          <a:bodyPr wrap="square" rtlCol="1">
            <a:spAutoFit/>
          </a:bodyPr>
          <a:lstStyle/>
          <a:p>
            <a:pPr algn="r" rtl="1"/>
            <a:r>
              <a:rPr lang="he-IL" sz="1800" dirty="0">
                <a:effectLst/>
                <a:latin typeface="Gisha" panose="020B0502040204020203" pitchFamily="34" charset="-79"/>
                <a:ea typeface="Calibri" panose="020F0502020204030204" pitchFamily="34" charset="0"/>
                <a:cs typeface="Gisha" panose="020B0502040204020203" pitchFamily="34" charset="-79"/>
              </a:rPr>
              <a:t>בשלב זה נוכל לקבל ניתוח של המודל ב3 צורות :</a:t>
            </a:r>
            <a:br>
              <a:rPr lang="he-IL" sz="1800" dirty="0">
                <a:effectLst/>
                <a:latin typeface="Gisha" panose="020B0502040204020203" pitchFamily="34" charset="-79"/>
                <a:ea typeface="Calibri" panose="020F0502020204030204" pitchFamily="34" charset="0"/>
                <a:cs typeface="Gisha" panose="020B0502040204020203" pitchFamily="34" charset="-79"/>
              </a:rPr>
            </a:br>
            <a:r>
              <a:rPr lang="he-IL" sz="1800" dirty="0">
                <a:effectLst/>
                <a:latin typeface="Gisha" panose="020B0502040204020203" pitchFamily="34" charset="-79"/>
                <a:ea typeface="Calibri" panose="020F0502020204030204" pitchFamily="34" charset="0"/>
                <a:cs typeface="Gisha" panose="020B0502040204020203" pitchFamily="34" charset="-79"/>
              </a:rPr>
              <a:t>1. אחוזי דיוק המודל עבור כל </a:t>
            </a:r>
            <a:r>
              <a:rPr lang="en-US" sz="1800" dirty="0">
                <a:effectLst/>
                <a:latin typeface="Gisha" panose="020B0502040204020203" pitchFamily="34" charset="-79"/>
                <a:ea typeface="Calibri" panose="020F0502020204030204" pitchFamily="34" charset="0"/>
                <a:cs typeface="Gisha" panose="020B0502040204020203" pitchFamily="34" charset="-79"/>
              </a:rPr>
              <a:t>"epoch"</a:t>
            </a:r>
            <a:r>
              <a:rPr lang="he-IL" sz="1800" dirty="0">
                <a:effectLst/>
                <a:latin typeface="Gisha" panose="020B0502040204020203" pitchFamily="34" charset="-79"/>
                <a:ea typeface="Calibri" panose="020F0502020204030204" pitchFamily="34" charset="0"/>
                <a:cs typeface="Gisha" panose="020B0502040204020203" pitchFamily="34" charset="-79"/>
              </a:rPr>
              <a:t> </a:t>
            </a:r>
            <a:r>
              <a:rPr lang="he-IL" sz="1800" dirty="0" err="1">
                <a:effectLst/>
                <a:latin typeface="Gisha" panose="020B0502040204020203" pitchFamily="34" charset="-79"/>
                <a:ea typeface="Calibri" panose="020F0502020204030204" pitchFamily="34" charset="0"/>
                <a:cs typeface="Gisha" panose="020B0502040204020203" pitchFamily="34" charset="-79"/>
              </a:rPr>
              <a:t>בסטי</a:t>
            </a:r>
            <a:r>
              <a:rPr lang="he-IL" sz="1800" dirty="0">
                <a:effectLst/>
                <a:latin typeface="Gisha" panose="020B0502040204020203" pitchFamily="34" charset="-79"/>
                <a:ea typeface="Calibri" panose="020F0502020204030204" pitchFamily="34" charset="0"/>
                <a:cs typeface="Gisha" panose="020B0502040204020203" pitchFamily="34" charset="-79"/>
              </a:rPr>
              <a:t> האימון והבדיקה.</a:t>
            </a:r>
            <a:br>
              <a:rPr lang="he-IL" sz="1800" dirty="0">
                <a:effectLst/>
                <a:latin typeface="Gisha" panose="020B0502040204020203" pitchFamily="34" charset="-79"/>
                <a:ea typeface="Calibri" panose="020F0502020204030204" pitchFamily="34" charset="0"/>
                <a:cs typeface="Gisha" panose="020B0502040204020203" pitchFamily="34" charset="-79"/>
              </a:rPr>
            </a:br>
            <a:r>
              <a:rPr lang="he-IL" sz="1800" dirty="0">
                <a:effectLst/>
                <a:latin typeface="Gisha" panose="020B0502040204020203" pitchFamily="34" charset="-79"/>
                <a:ea typeface="Calibri" panose="020F0502020204030204" pitchFamily="34" charset="0"/>
                <a:cs typeface="Gisha" panose="020B0502040204020203" pitchFamily="34" charset="-79"/>
              </a:rPr>
              <a:t>2. אחוזי שגיאת המודל עבור כל </a:t>
            </a:r>
            <a:r>
              <a:rPr lang="en-US" sz="1800" dirty="0">
                <a:effectLst/>
                <a:latin typeface="Gisha" panose="020B0502040204020203" pitchFamily="34" charset="-79"/>
                <a:ea typeface="Calibri" panose="020F0502020204030204" pitchFamily="34" charset="0"/>
                <a:cs typeface="Gisha" panose="020B0502040204020203" pitchFamily="34" charset="-79"/>
              </a:rPr>
              <a:t>"epoch"</a:t>
            </a:r>
            <a:r>
              <a:rPr lang="he-IL" sz="1800" dirty="0">
                <a:effectLst/>
                <a:latin typeface="Gisha" panose="020B0502040204020203" pitchFamily="34" charset="-79"/>
                <a:ea typeface="Calibri" panose="020F0502020204030204" pitchFamily="34" charset="0"/>
                <a:cs typeface="Gisha" panose="020B0502040204020203" pitchFamily="34" charset="-79"/>
              </a:rPr>
              <a:t> </a:t>
            </a:r>
            <a:r>
              <a:rPr lang="he-IL" sz="1800" dirty="0" err="1">
                <a:effectLst/>
                <a:latin typeface="Gisha" panose="020B0502040204020203" pitchFamily="34" charset="-79"/>
                <a:ea typeface="Calibri" panose="020F0502020204030204" pitchFamily="34" charset="0"/>
                <a:cs typeface="Gisha" panose="020B0502040204020203" pitchFamily="34" charset="-79"/>
              </a:rPr>
              <a:t>בסטי</a:t>
            </a:r>
            <a:r>
              <a:rPr lang="he-IL" sz="1800" dirty="0">
                <a:effectLst/>
                <a:latin typeface="Gisha" panose="020B0502040204020203" pitchFamily="34" charset="-79"/>
                <a:ea typeface="Calibri" panose="020F0502020204030204" pitchFamily="34" charset="0"/>
                <a:cs typeface="Gisha" panose="020B0502040204020203" pitchFamily="34" charset="-79"/>
              </a:rPr>
              <a:t> האימון והבדיקה.</a:t>
            </a:r>
            <a:br>
              <a:rPr lang="he-IL" sz="1800" dirty="0">
                <a:effectLst/>
                <a:latin typeface="Gisha" panose="020B0502040204020203" pitchFamily="34" charset="-79"/>
                <a:ea typeface="Calibri" panose="020F0502020204030204" pitchFamily="34" charset="0"/>
                <a:cs typeface="Gisha" panose="020B0502040204020203" pitchFamily="34" charset="-79"/>
              </a:rPr>
            </a:br>
            <a:r>
              <a:rPr lang="he-IL" sz="1800" dirty="0">
                <a:effectLst/>
                <a:latin typeface="Gisha" panose="020B0502040204020203" pitchFamily="34" charset="-79"/>
                <a:ea typeface="Calibri" panose="020F0502020204030204" pitchFamily="34" charset="0"/>
                <a:cs typeface="Gisha" panose="020B0502040204020203" pitchFamily="34" charset="-79"/>
              </a:rPr>
              <a:t>3. "מטריצת ערפול" –עבור סט הבדיקה – נקבל מידע ספציפי עבור כל סוג חיה ואחוזי הדיוק שלה לעומת אחרות.</a:t>
            </a:r>
            <a:br>
              <a:rPr lang="he-IL" sz="1800" dirty="0">
                <a:effectLst/>
                <a:latin typeface="Gisha" panose="020B0502040204020203" pitchFamily="34" charset="-79"/>
                <a:ea typeface="Calibri" panose="020F0502020204030204" pitchFamily="34" charset="0"/>
                <a:cs typeface="Gisha" panose="020B0502040204020203" pitchFamily="34" charset="-79"/>
              </a:rPr>
            </a:br>
            <a:r>
              <a:rPr lang="he-IL" sz="1800" dirty="0">
                <a:effectLst/>
                <a:latin typeface="Gisha" panose="020B0502040204020203" pitchFamily="34" charset="-79"/>
                <a:ea typeface="Calibri" panose="020F0502020204030204" pitchFamily="34" charset="0"/>
                <a:cs typeface="Gisha" panose="020B0502040204020203" pitchFamily="34" charset="-79"/>
              </a:rPr>
              <a:t>לשלב זה המודול </a:t>
            </a:r>
            <a:r>
              <a:rPr lang="en-US" sz="1800" u="sng" dirty="0" err="1">
                <a:effectLst/>
                <a:latin typeface="Gisha" panose="020B0502040204020203" pitchFamily="34" charset="-79"/>
                <a:ea typeface="Calibri" panose="020F0502020204030204" pitchFamily="34" charset="0"/>
                <a:cs typeface="Gisha" panose="020B0502040204020203" pitchFamily="34" charset="-79"/>
              </a:rPr>
              <a:t>analyze_model</a:t>
            </a:r>
            <a:r>
              <a:rPr lang="he-IL" sz="1800" u="sng" dirty="0">
                <a:effectLst/>
                <a:latin typeface="Gisha" panose="020B0502040204020203" pitchFamily="34" charset="-79"/>
                <a:ea typeface="Calibri" panose="020F0502020204030204" pitchFamily="34" charset="0"/>
                <a:cs typeface="Gisha" panose="020B0502040204020203" pitchFamily="34" charset="-79"/>
              </a:rPr>
              <a:t> </a:t>
            </a:r>
            <a:r>
              <a:rPr lang="he-IL" sz="1800" dirty="0">
                <a:effectLst/>
                <a:latin typeface="Gisha" panose="020B0502040204020203" pitchFamily="34" charset="-79"/>
                <a:ea typeface="Calibri" panose="020F0502020204030204" pitchFamily="34" charset="0"/>
                <a:cs typeface="Gisha" panose="020B0502040204020203" pitchFamily="34" charset="-79"/>
              </a:rPr>
              <a:t>אחראי בלבד.</a:t>
            </a:r>
            <a:endParaRPr lang="en-US" sz="1800" dirty="0">
              <a:effectLst/>
              <a:latin typeface="Gisha" panose="020B0502040204020203" pitchFamily="34" charset="-79"/>
              <a:ea typeface="Calibri" panose="020F0502020204030204" pitchFamily="34" charset="0"/>
              <a:cs typeface="Gisha" panose="020B0502040204020203" pitchFamily="34" charset="-79"/>
            </a:endParaRPr>
          </a:p>
        </p:txBody>
      </p:sp>
      <p:sp>
        <p:nvSpPr>
          <p:cNvPr id="2" name="חץ: שמאלה 1">
            <a:hlinkClick r:id="rId2" action="ppaction://hlinksldjump"/>
            <a:extLst>
              <a:ext uri="{FF2B5EF4-FFF2-40B4-BE49-F238E27FC236}">
                <a16:creationId xmlns:a16="http://schemas.microsoft.com/office/drawing/2014/main" id="{11146C04-6F51-4FAB-9B12-4CB1B2626D19}"/>
              </a:ext>
            </a:extLst>
          </p:cNvPr>
          <p:cNvSpPr/>
          <p:nvPr/>
        </p:nvSpPr>
        <p:spPr>
          <a:xfrm>
            <a:off x="98154" y="6410506"/>
            <a:ext cx="992458" cy="436880"/>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29546116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71B5A31A-C634-4F42-9EEF-4411A6AE01D0}"/>
              </a:ext>
            </a:extLst>
          </p:cNvPr>
          <p:cNvSpPr txBox="1"/>
          <p:nvPr/>
        </p:nvSpPr>
        <p:spPr>
          <a:xfrm>
            <a:off x="261937" y="0"/>
            <a:ext cx="11668125" cy="1169551"/>
          </a:xfrm>
          <a:prstGeom prst="rect">
            <a:avLst/>
          </a:prstGeom>
          <a:noFill/>
        </p:spPr>
        <p:txBody>
          <a:bodyPr wrap="square" rtlCol="1">
            <a:spAutoFit/>
          </a:bodyPr>
          <a:lstStyle/>
          <a:p>
            <a:pPr algn="ctr"/>
            <a:r>
              <a:rPr lang="he-IL" sz="3500" b="1" dirty="0">
                <a:effectLst/>
                <a:latin typeface="Gisha" panose="020B0502040204020203" pitchFamily="34" charset="-79"/>
                <a:ea typeface="Calibri" panose="020F0502020204030204" pitchFamily="34" charset="0"/>
                <a:cs typeface="Gisha" panose="020B0502040204020203" pitchFamily="34" charset="-79"/>
              </a:rPr>
              <a:t>השלב הרביעי – טעינת קטע קול ממיקרופון / מקובץ השמור במחשב.</a:t>
            </a:r>
            <a:endParaRPr lang="en-US" sz="3500" b="1" dirty="0">
              <a:effectLst/>
              <a:latin typeface="Gisha" panose="020B0502040204020203" pitchFamily="34" charset="-79"/>
              <a:ea typeface="Calibri" panose="020F0502020204030204" pitchFamily="34" charset="0"/>
              <a:cs typeface="Gisha" panose="020B0502040204020203" pitchFamily="34" charset="-79"/>
            </a:endParaRPr>
          </a:p>
        </p:txBody>
      </p:sp>
      <p:sp>
        <p:nvSpPr>
          <p:cNvPr id="5" name="תיבת טקסט 4">
            <a:extLst>
              <a:ext uri="{FF2B5EF4-FFF2-40B4-BE49-F238E27FC236}">
                <a16:creationId xmlns:a16="http://schemas.microsoft.com/office/drawing/2014/main" id="{E81251EF-3257-411F-96F3-30B96D92F1E6}"/>
              </a:ext>
            </a:extLst>
          </p:cNvPr>
          <p:cNvSpPr txBox="1"/>
          <p:nvPr/>
        </p:nvSpPr>
        <p:spPr>
          <a:xfrm>
            <a:off x="885824" y="1320249"/>
            <a:ext cx="10420350" cy="1200329"/>
          </a:xfrm>
          <a:prstGeom prst="rect">
            <a:avLst/>
          </a:prstGeom>
          <a:noFill/>
        </p:spPr>
        <p:txBody>
          <a:bodyPr wrap="square" rtlCol="1">
            <a:spAutoFit/>
          </a:bodyPr>
          <a:lstStyle/>
          <a:p>
            <a:pPr algn="r" rtl="1"/>
            <a:r>
              <a:rPr lang="he-IL" sz="1800" dirty="0">
                <a:effectLst/>
                <a:latin typeface="Gisha" panose="020B0502040204020203" pitchFamily="34" charset="-79"/>
                <a:ea typeface="Calibri" panose="020F0502020204030204" pitchFamily="34" charset="0"/>
                <a:cs typeface="Gisha" panose="020B0502040204020203" pitchFamily="34" charset="-79"/>
              </a:rPr>
              <a:t>בשלב זה נטען קטע קול שאותו נרצה לחזות.</a:t>
            </a:r>
            <a:br>
              <a:rPr lang="en-US" sz="1800" dirty="0">
                <a:effectLst/>
                <a:latin typeface="Gisha" panose="020B0502040204020203" pitchFamily="34" charset="-79"/>
                <a:ea typeface="Calibri" panose="020F0502020204030204" pitchFamily="34" charset="0"/>
                <a:cs typeface="Gisha" panose="020B0502040204020203" pitchFamily="34" charset="-79"/>
              </a:rPr>
            </a:br>
            <a:r>
              <a:rPr lang="he-IL" sz="1800" dirty="0">
                <a:effectLst/>
                <a:latin typeface="Gisha" panose="020B0502040204020203" pitchFamily="34" charset="-79"/>
                <a:ea typeface="Calibri" panose="020F0502020204030204" pitchFamily="34" charset="0"/>
                <a:cs typeface="Gisha" panose="020B0502040204020203" pitchFamily="34" charset="-79"/>
              </a:rPr>
              <a:t>נוכל לבחור באחת משני אפשרויות:</a:t>
            </a:r>
            <a:br>
              <a:rPr lang="he-IL" sz="1800" dirty="0">
                <a:effectLst/>
                <a:latin typeface="Gisha" panose="020B0502040204020203" pitchFamily="34" charset="-79"/>
                <a:ea typeface="Calibri" panose="020F0502020204030204" pitchFamily="34" charset="0"/>
                <a:cs typeface="Gisha" panose="020B0502040204020203" pitchFamily="34" charset="-79"/>
              </a:rPr>
            </a:br>
            <a:r>
              <a:rPr lang="he-IL" sz="1800" dirty="0">
                <a:effectLst/>
                <a:latin typeface="Gisha" panose="020B0502040204020203" pitchFamily="34" charset="-79"/>
                <a:ea typeface="Calibri" panose="020F0502020204030204" pitchFamily="34" charset="0"/>
                <a:cs typeface="Gisha" panose="020B0502040204020203" pitchFamily="34" charset="-79"/>
              </a:rPr>
              <a:t>1. נוכל להקליט קטע קול ישירות מהמיקרופון.</a:t>
            </a:r>
          </a:p>
          <a:p>
            <a:pPr algn="r" rtl="1"/>
            <a:r>
              <a:rPr lang="he-IL" dirty="0">
                <a:latin typeface="Gisha" panose="020B0502040204020203" pitchFamily="34" charset="-79"/>
                <a:ea typeface="Calibri" panose="020F0502020204030204" pitchFamily="34" charset="0"/>
                <a:cs typeface="Gisha" panose="020B0502040204020203" pitchFamily="34" charset="-79"/>
              </a:rPr>
              <a:t>2. </a:t>
            </a:r>
            <a:r>
              <a:rPr lang="he-IL" sz="1800" dirty="0">
                <a:effectLst/>
                <a:latin typeface="Gisha" panose="020B0502040204020203" pitchFamily="34" charset="-79"/>
                <a:ea typeface="Calibri" panose="020F0502020204030204" pitchFamily="34" charset="0"/>
                <a:cs typeface="Gisha" panose="020B0502040204020203" pitchFamily="34" charset="-79"/>
              </a:rPr>
              <a:t>נוכל לטעון </a:t>
            </a:r>
            <a:r>
              <a:rPr lang="he-IL" dirty="0">
                <a:latin typeface="Gisha" panose="020B0502040204020203" pitchFamily="34" charset="-79"/>
                <a:ea typeface="Calibri" panose="020F0502020204030204" pitchFamily="34" charset="0"/>
                <a:cs typeface="Gisha" panose="020B0502040204020203" pitchFamily="34" charset="-79"/>
              </a:rPr>
              <a:t>קטע קול מקובץ </a:t>
            </a:r>
            <a:r>
              <a:rPr lang="en-US" dirty="0">
                <a:latin typeface="Gisha" panose="020B0502040204020203" pitchFamily="34" charset="-79"/>
                <a:ea typeface="Calibri" panose="020F0502020204030204" pitchFamily="34" charset="0"/>
                <a:cs typeface="Gisha" panose="020B0502040204020203" pitchFamily="34" charset="-79"/>
              </a:rPr>
              <a:t>.wav</a:t>
            </a:r>
            <a:r>
              <a:rPr lang="he-IL" sz="1800" dirty="0">
                <a:effectLst/>
                <a:latin typeface="Gisha" panose="020B0502040204020203" pitchFamily="34" charset="-79"/>
                <a:ea typeface="Calibri" panose="020F0502020204030204" pitchFamily="34" charset="0"/>
                <a:cs typeface="Gisha" panose="020B0502040204020203" pitchFamily="34" charset="-79"/>
              </a:rPr>
              <a:t> השמור במחשב.</a:t>
            </a:r>
            <a:endParaRPr lang="en-US" sz="1800" dirty="0">
              <a:effectLst/>
              <a:latin typeface="Gisha" panose="020B0502040204020203" pitchFamily="34" charset="-79"/>
              <a:ea typeface="Calibri" panose="020F0502020204030204" pitchFamily="34" charset="0"/>
              <a:cs typeface="Gisha" panose="020B0502040204020203" pitchFamily="34" charset="-79"/>
            </a:endParaRPr>
          </a:p>
        </p:txBody>
      </p:sp>
      <p:sp>
        <p:nvSpPr>
          <p:cNvPr id="8" name="תיבת טקסט 7">
            <a:extLst>
              <a:ext uri="{FF2B5EF4-FFF2-40B4-BE49-F238E27FC236}">
                <a16:creationId xmlns:a16="http://schemas.microsoft.com/office/drawing/2014/main" id="{27D30A33-F61E-4916-A850-B95CF8CAF381}"/>
              </a:ext>
            </a:extLst>
          </p:cNvPr>
          <p:cNvSpPr txBox="1"/>
          <p:nvPr/>
        </p:nvSpPr>
        <p:spPr>
          <a:xfrm>
            <a:off x="895348" y="3242706"/>
            <a:ext cx="10420350" cy="668837"/>
          </a:xfrm>
          <a:prstGeom prst="rect">
            <a:avLst/>
          </a:prstGeom>
          <a:noFill/>
        </p:spPr>
        <p:txBody>
          <a:bodyPr wrap="square">
            <a:spAutoFit/>
          </a:bodyPr>
          <a:lstStyle/>
          <a:p>
            <a:pPr lvl="0" algn="r" rtl="1">
              <a:lnSpc>
                <a:spcPct val="107000"/>
              </a:lnSpc>
              <a:spcAft>
                <a:spcPts val="800"/>
              </a:spcAft>
            </a:pPr>
            <a:r>
              <a:rPr lang="he-IL" sz="1800" u="sng" dirty="0">
                <a:effectLst/>
                <a:latin typeface="Gisha" panose="020B0502040204020203" pitchFamily="34" charset="-79"/>
                <a:ea typeface="Calibri" panose="020F0502020204030204" pitchFamily="34" charset="0"/>
                <a:cs typeface="Gisha" panose="020B0502040204020203" pitchFamily="34" charset="-79"/>
              </a:rPr>
              <a:t>קליטת אות שמע ממיקרופון</a:t>
            </a:r>
            <a:r>
              <a:rPr lang="he-IL" sz="1800" dirty="0">
                <a:effectLst/>
                <a:latin typeface="Gisha" panose="020B0502040204020203" pitchFamily="34" charset="-79"/>
                <a:ea typeface="Calibri" panose="020F0502020204030204" pitchFamily="34" charset="0"/>
                <a:cs typeface="Gisha" panose="020B0502040204020203" pitchFamily="34" charset="-79"/>
              </a:rPr>
              <a:t>–</a:t>
            </a:r>
            <a:r>
              <a:rPr lang="en-US" sz="1800" u="sng" dirty="0" err="1">
                <a:effectLst/>
                <a:latin typeface="Gisha" panose="020B0502040204020203" pitchFamily="34" charset="-79"/>
                <a:ea typeface="Calibri" panose="020F0502020204030204" pitchFamily="34" charset="0"/>
                <a:cs typeface="Gisha" panose="020B0502040204020203" pitchFamily="34" charset="-79"/>
              </a:rPr>
              <a:t>audio_from_mic</a:t>
            </a:r>
            <a:r>
              <a:rPr lang="he-IL" sz="1800" dirty="0">
                <a:effectLst/>
                <a:latin typeface="Gisha" panose="020B0502040204020203" pitchFamily="34" charset="-79"/>
                <a:ea typeface="Calibri" panose="020F0502020204030204" pitchFamily="34" charset="0"/>
                <a:cs typeface="Gisha" panose="020B0502040204020203" pitchFamily="34" charset="-79"/>
              </a:rPr>
              <a:t>– מודול זה אחראי לקלוט קטע קול ממיקרופון המחובר למחשב.</a:t>
            </a:r>
            <a:br>
              <a:rPr lang="he-IL" sz="1800" dirty="0">
                <a:effectLst/>
                <a:latin typeface="Gisha" panose="020B0502040204020203" pitchFamily="34" charset="-79"/>
                <a:ea typeface="Calibri" panose="020F0502020204030204" pitchFamily="34" charset="0"/>
                <a:cs typeface="Gisha" panose="020B0502040204020203" pitchFamily="34" charset="-79"/>
              </a:rPr>
            </a:br>
            <a:r>
              <a:rPr lang="he-IL" sz="1800" dirty="0">
                <a:effectLst/>
                <a:latin typeface="Gisha" panose="020B0502040204020203" pitchFamily="34" charset="-79"/>
                <a:ea typeface="Calibri" panose="020F0502020204030204" pitchFamily="34" charset="0"/>
                <a:cs typeface="Gisha" panose="020B0502040204020203" pitchFamily="34" charset="-79"/>
              </a:rPr>
              <a:t>קטע הקול שנקלט באורך של 5 שניות.</a:t>
            </a:r>
            <a:endParaRPr lang="en-US" sz="1800" dirty="0">
              <a:effectLst/>
              <a:latin typeface="Gisha" panose="020B0502040204020203" pitchFamily="34" charset="-79"/>
              <a:ea typeface="Calibri" panose="020F0502020204030204" pitchFamily="34" charset="0"/>
              <a:cs typeface="Gisha" panose="020B0502040204020203" pitchFamily="34" charset="-79"/>
            </a:endParaRPr>
          </a:p>
        </p:txBody>
      </p:sp>
      <p:sp>
        <p:nvSpPr>
          <p:cNvPr id="9" name="תיבת טקסט 8">
            <a:extLst>
              <a:ext uri="{FF2B5EF4-FFF2-40B4-BE49-F238E27FC236}">
                <a16:creationId xmlns:a16="http://schemas.microsoft.com/office/drawing/2014/main" id="{9359BA03-F06D-4540-BDEF-0F8D3849B65B}"/>
              </a:ext>
            </a:extLst>
          </p:cNvPr>
          <p:cNvSpPr txBox="1"/>
          <p:nvPr/>
        </p:nvSpPr>
        <p:spPr>
          <a:xfrm>
            <a:off x="1933575" y="4035368"/>
            <a:ext cx="9372599" cy="369332"/>
          </a:xfrm>
          <a:prstGeom prst="rect">
            <a:avLst/>
          </a:prstGeom>
          <a:noFill/>
        </p:spPr>
        <p:txBody>
          <a:bodyPr wrap="square" rtlCol="1">
            <a:spAutoFit/>
          </a:bodyPr>
          <a:lstStyle/>
          <a:p>
            <a:pPr algn="r" rtl="1"/>
            <a:r>
              <a:rPr lang="he-IL" sz="1800" u="sng" dirty="0">
                <a:effectLst/>
                <a:latin typeface="Gisha" panose="020B0502040204020203" pitchFamily="34" charset="-79"/>
                <a:ea typeface="Calibri" panose="020F0502020204030204" pitchFamily="34" charset="0"/>
                <a:cs typeface="Gisha" panose="020B0502040204020203" pitchFamily="34" charset="-79"/>
              </a:rPr>
              <a:t>טעינת קטע קול מהמחשב</a:t>
            </a:r>
            <a:r>
              <a:rPr lang="he-IL" sz="1800" dirty="0">
                <a:effectLst/>
                <a:latin typeface="Gisha" panose="020B0502040204020203" pitchFamily="34" charset="-79"/>
                <a:ea typeface="Calibri" panose="020F0502020204030204" pitchFamily="34" charset="0"/>
                <a:cs typeface="Gisha" panose="020B0502040204020203" pitchFamily="34" charset="-79"/>
              </a:rPr>
              <a:t>– בעזרת אפשרות זו נוכל לטעון כל קובץ קול (מסוג </a:t>
            </a:r>
            <a:r>
              <a:rPr lang="en-US" sz="1800" dirty="0">
                <a:effectLst/>
                <a:latin typeface="Gisha" panose="020B0502040204020203" pitchFamily="34" charset="-79"/>
                <a:ea typeface="Calibri" panose="020F0502020204030204" pitchFamily="34" charset="0"/>
                <a:cs typeface="Gisha" panose="020B0502040204020203" pitchFamily="34" charset="-79"/>
              </a:rPr>
              <a:t>.wav</a:t>
            </a:r>
            <a:r>
              <a:rPr lang="he-IL" sz="1800" dirty="0">
                <a:effectLst/>
                <a:latin typeface="Gisha" panose="020B0502040204020203" pitchFamily="34" charset="-79"/>
                <a:ea typeface="Calibri" panose="020F0502020204030204" pitchFamily="34" charset="0"/>
                <a:cs typeface="Gisha" panose="020B0502040204020203" pitchFamily="34" charset="-79"/>
              </a:rPr>
              <a:t>) השמור במחשב.</a:t>
            </a:r>
            <a:endParaRPr lang="en-US" sz="1800" dirty="0">
              <a:effectLst/>
              <a:latin typeface="Gisha" panose="020B0502040204020203" pitchFamily="34" charset="-79"/>
              <a:ea typeface="Calibri" panose="020F0502020204030204" pitchFamily="34" charset="0"/>
              <a:cs typeface="Gisha" panose="020B0502040204020203" pitchFamily="34" charset="-79"/>
            </a:endParaRPr>
          </a:p>
        </p:txBody>
      </p:sp>
      <p:sp>
        <p:nvSpPr>
          <p:cNvPr id="2" name="חץ: שמאלה 1">
            <a:hlinkClick r:id="rId2" action="ppaction://hlinksldjump"/>
            <a:extLst>
              <a:ext uri="{FF2B5EF4-FFF2-40B4-BE49-F238E27FC236}">
                <a16:creationId xmlns:a16="http://schemas.microsoft.com/office/drawing/2014/main" id="{4781FC8D-8FE6-4F73-BD19-3ED2E81B7F0E}"/>
              </a:ext>
            </a:extLst>
          </p:cNvPr>
          <p:cNvSpPr/>
          <p:nvPr/>
        </p:nvSpPr>
        <p:spPr>
          <a:xfrm>
            <a:off x="98154" y="6410506"/>
            <a:ext cx="992458" cy="436880"/>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93819467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8EFAFD5-420D-4242-B88E-DCFE04B262ED}"/>
              </a:ext>
            </a:extLst>
          </p:cNvPr>
          <p:cNvSpPr>
            <a:spLocks noGrp="1"/>
          </p:cNvSpPr>
          <p:nvPr>
            <p:ph type="title"/>
          </p:nvPr>
        </p:nvSpPr>
        <p:spPr>
          <a:xfrm>
            <a:off x="1038225" y="212288"/>
            <a:ext cx="10515600" cy="552450"/>
          </a:xfrm>
        </p:spPr>
        <p:txBody>
          <a:bodyPr>
            <a:noAutofit/>
          </a:bodyPr>
          <a:lstStyle/>
          <a:p>
            <a:pPr algn="ctr"/>
            <a:r>
              <a:rPr lang="he-IL" sz="3500" b="1" dirty="0">
                <a:effectLst/>
                <a:latin typeface="Gisha" panose="020B0502040204020203" pitchFamily="34" charset="-79"/>
                <a:ea typeface="Calibri" panose="020F0502020204030204" pitchFamily="34" charset="0"/>
                <a:cs typeface="Gisha" panose="020B0502040204020203" pitchFamily="34" charset="-79"/>
              </a:rPr>
              <a:t>השלב החמישי – השמעה וחיזוי קטע הקול וקבלת מידע תמציתי על החיה הנשמעת</a:t>
            </a:r>
            <a:endParaRPr lang="he-IL" sz="3500" b="1" dirty="0">
              <a:latin typeface="Gisha" panose="020B0502040204020203" pitchFamily="34" charset="-79"/>
              <a:cs typeface="Gisha" panose="020B0502040204020203" pitchFamily="34" charset="-79"/>
            </a:endParaRPr>
          </a:p>
        </p:txBody>
      </p:sp>
      <p:sp>
        <p:nvSpPr>
          <p:cNvPr id="5" name="תיבת טקסט 4">
            <a:extLst>
              <a:ext uri="{FF2B5EF4-FFF2-40B4-BE49-F238E27FC236}">
                <a16:creationId xmlns:a16="http://schemas.microsoft.com/office/drawing/2014/main" id="{6EE2341C-314E-43F3-900A-CBB4D1F984E2}"/>
              </a:ext>
            </a:extLst>
          </p:cNvPr>
          <p:cNvSpPr txBox="1"/>
          <p:nvPr/>
        </p:nvSpPr>
        <p:spPr>
          <a:xfrm>
            <a:off x="3284220" y="1318736"/>
            <a:ext cx="7639050" cy="1200329"/>
          </a:xfrm>
          <a:prstGeom prst="rect">
            <a:avLst/>
          </a:prstGeom>
          <a:noFill/>
        </p:spPr>
        <p:txBody>
          <a:bodyPr wrap="square" rtlCol="1">
            <a:spAutoFit/>
          </a:bodyPr>
          <a:lstStyle/>
          <a:p>
            <a:pPr algn="r" rtl="1"/>
            <a:r>
              <a:rPr lang="he-IL" dirty="0">
                <a:effectLst/>
                <a:latin typeface="Gisha" panose="020B0502040204020203" pitchFamily="34" charset="-79"/>
                <a:ea typeface="Calibri" panose="020F0502020204030204" pitchFamily="34" charset="0"/>
                <a:cs typeface="Gisha" panose="020B0502040204020203" pitchFamily="34" charset="-79"/>
              </a:rPr>
              <a:t>בשלב זה </a:t>
            </a:r>
            <a:r>
              <a:rPr lang="he-IL" dirty="0">
                <a:latin typeface="Gisha" panose="020B0502040204020203" pitchFamily="34" charset="-79"/>
                <a:ea typeface="Calibri" panose="020F0502020204030204" pitchFamily="34" charset="0"/>
                <a:cs typeface="Gisha" panose="020B0502040204020203" pitchFamily="34" charset="-79"/>
              </a:rPr>
              <a:t>נחלץ מקטע הקול שטענו בשלב הקודם את המאפיינים הקוליים ו</a:t>
            </a:r>
            <a:r>
              <a:rPr lang="he-IL" dirty="0">
                <a:effectLst/>
                <a:latin typeface="Gisha" panose="020B0502040204020203" pitchFamily="34" charset="-79"/>
                <a:ea typeface="Calibri" panose="020F0502020204030204" pitchFamily="34" charset="0"/>
                <a:cs typeface="Gisha" panose="020B0502040204020203" pitchFamily="34" charset="-79"/>
              </a:rPr>
              <a:t>נעביר אותם במודל הלמידה העמוקה, ננתח את יציאות המודל, נציג גרף המציג את תוצאות חיזוי המודל, ונציג את המידע התמציתי של החיה שהמודל חזה.</a:t>
            </a:r>
            <a:endParaRPr lang="en-US" dirty="0">
              <a:effectLst/>
              <a:latin typeface="Gisha" panose="020B0502040204020203" pitchFamily="34" charset="-79"/>
              <a:ea typeface="Calibri" panose="020F0502020204030204" pitchFamily="34" charset="0"/>
              <a:cs typeface="Gisha" panose="020B0502040204020203" pitchFamily="34" charset="-79"/>
            </a:endParaRPr>
          </a:p>
          <a:p>
            <a:endParaRPr lang="he-IL" dirty="0">
              <a:latin typeface="Gisha" panose="020B0502040204020203" pitchFamily="34" charset="-79"/>
              <a:cs typeface="Gisha" panose="020B0502040204020203" pitchFamily="34" charset="-79"/>
            </a:endParaRPr>
          </a:p>
        </p:txBody>
      </p:sp>
      <p:sp>
        <p:nvSpPr>
          <p:cNvPr id="6" name="תיבת טקסט 5">
            <a:extLst>
              <a:ext uri="{FF2B5EF4-FFF2-40B4-BE49-F238E27FC236}">
                <a16:creationId xmlns:a16="http://schemas.microsoft.com/office/drawing/2014/main" id="{0EAFB8DC-159F-484E-8A46-3144438173AA}"/>
              </a:ext>
            </a:extLst>
          </p:cNvPr>
          <p:cNvSpPr txBox="1"/>
          <p:nvPr/>
        </p:nvSpPr>
        <p:spPr>
          <a:xfrm>
            <a:off x="3455670" y="2536925"/>
            <a:ext cx="7467600" cy="369332"/>
          </a:xfrm>
          <a:prstGeom prst="rect">
            <a:avLst/>
          </a:prstGeom>
          <a:noFill/>
        </p:spPr>
        <p:txBody>
          <a:bodyPr wrap="square" rtlCol="1">
            <a:spAutoFit/>
          </a:bodyPr>
          <a:lstStyle/>
          <a:p>
            <a:pPr algn="r" rtl="1"/>
            <a:r>
              <a:rPr lang="he-IL" u="sng" dirty="0">
                <a:effectLst/>
                <a:latin typeface="Gisha" panose="020B0502040204020203" pitchFamily="34" charset="-79"/>
                <a:ea typeface="Calibri" panose="020F0502020204030204" pitchFamily="34" charset="0"/>
                <a:cs typeface="Gisha" panose="020B0502040204020203" pitchFamily="34" charset="-79"/>
              </a:rPr>
              <a:t>השמעת אות השמע</a:t>
            </a:r>
            <a:r>
              <a:rPr lang="he-IL" dirty="0">
                <a:effectLst/>
                <a:latin typeface="Gisha" panose="020B0502040204020203" pitchFamily="34" charset="-79"/>
                <a:ea typeface="Calibri" panose="020F0502020204030204" pitchFamily="34" charset="0"/>
                <a:cs typeface="Gisha" panose="020B0502040204020203" pitchFamily="34" charset="-79"/>
              </a:rPr>
              <a:t>– נוכל להשמיע את קטע הקול.</a:t>
            </a:r>
            <a:endParaRPr lang="en-US" dirty="0">
              <a:effectLst/>
              <a:latin typeface="Gisha" panose="020B0502040204020203" pitchFamily="34" charset="-79"/>
              <a:ea typeface="Calibri" panose="020F0502020204030204" pitchFamily="34" charset="0"/>
              <a:cs typeface="Gisha" panose="020B0502040204020203" pitchFamily="34" charset="-79"/>
            </a:endParaRPr>
          </a:p>
        </p:txBody>
      </p:sp>
      <p:sp>
        <p:nvSpPr>
          <p:cNvPr id="7" name="תיבת טקסט 6">
            <a:extLst>
              <a:ext uri="{FF2B5EF4-FFF2-40B4-BE49-F238E27FC236}">
                <a16:creationId xmlns:a16="http://schemas.microsoft.com/office/drawing/2014/main" id="{88CDDD02-6EE7-42FA-95ED-5B65FC302AA8}"/>
              </a:ext>
            </a:extLst>
          </p:cNvPr>
          <p:cNvSpPr txBox="1"/>
          <p:nvPr/>
        </p:nvSpPr>
        <p:spPr>
          <a:xfrm>
            <a:off x="1090613" y="3074581"/>
            <a:ext cx="9832658" cy="1754326"/>
          </a:xfrm>
          <a:prstGeom prst="rect">
            <a:avLst/>
          </a:prstGeom>
          <a:noFill/>
        </p:spPr>
        <p:txBody>
          <a:bodyPr wrap="square" rtlCol="1">
            <a:spAutoFit/>
          </a:bodyPr>
          <a:lstStyle/>
          <a:p>
            <a:pPr algn="r" rtl="1"/>
            <a:r>
              <a:rPr lang="he-IL" u="sng" dirty="0">
                <a:effectLst/>
                <a:latin typeface="Gisha" panose="020B0502040204020203" pitchFamily="34" charset="-79"/>
                <a:ea typeface="Calibri" panose="020F0502020204030204" pitchFamily="34" charset="0"/>
                <a:cs typeface="Gisha" panose="020B0502040204020203" pitchFamily="34" charset="-79"/>
              </a:rPr>
              <a:t>חיזוי החיה</a:t>
            </a:r>
            <a:r>
              <a:rPr lang="he-IL" dirty="0">
                <a:effectLst/>
                <a:latin typeface="Gisha" panose="020B0502040204020203" pitchFamily="34" charset="-79"/>
                <a:ea typeface="Calibri" panose="020F0502020204030204" pitchFamily="34" charset="0"/>
                <a:cs typeface="Gisha" panose="020B0502040204020203" pitchFamily="34" charset="-79"/>
              </a:rPr>
              <a:t>–</a:t>
            </a:r>
            <a:r>
              <a:rPr lang="en-US" u="sng" dirty="0">
                <a:effectLst/>
                <a:latin typeface="Gisha" panose="020B0502040204020203" pitchFamily="34" charset="-79"/>
                <a:ea typeface="Calibri" panose="020F0502020204030204" pitchFamily="34" charset="0"/>
                <a:cs typeface="Gisha" panose="020B0502040204020203" pitchFamily="34" charset="-79"/>
              </a:rPr>
              <a:t>predict</a:t>
            </a:r>
            <a:r>
              <a:rPr lang="he-IL" dirty="0">
                <a:effectLst/>
                <a:latin typeface="Gisha" panose="020B0502040204020203" pitchFamily="34" charset="-79"/>
                <a:ea typeface="Calibri" panose="020F0502020204030204" pitchFamily="34" charset="0"/>
                <a:cs typeface="Gisha" panose="020B0502040204020203" pitchFamily="34" charset="-79"/>
              </a:rPr>
              <a:t>– מודול זה אחראי להכניס את מאפייני הקול של קטע הקול אל תוך מודל הלמידה העמוקה, לנתח את יציאות המודל, ולקבל תוצאת חיזוי עבור הכניסה.</a:t>
            </a:r>
            <a:br>
              <a:rPr lang="he-IL" dirty="0">
                <a:effectLst/>
                <a:latin typeface="Gisha" panose="020B0502040204020203" pitchFamily="34" charset="-79"/>
                <a:ea typeface="Calibri" panose="020F0502020204030204" pitchFamily="34" charset="0"/>
                <a:cs typeface="Gisha" panose="020B0502040204020203" pitchFamily="34" charset="-79"/>
              </a:rPr>
            </a:br>
            <a:r>
              <a:rPr lang="he-IL" dirty="0">
                <a:effectLst/>
                <a:latin typeface="Gisha" panose="020B0502040204020203" pitchFamily="34" charset="-79"/>
                <a:ea typeface="Calibri" panose="020F0502020204030204" pitchFamily="34" charset="0"/>
                <a:cs typeface="Gisha" panose="020B0502040204020203" pitchFamily="34" charset="-79"/>
              </a:rPr>
              <a:t>יציאת המודל היא בצורה כזו שהמודל נותן "ציון" עבור כל חיה שהוא התאמן עליה, כאשר את הציונים האלה מתרגמים להסתברויות.</a:t>
            </a:r>
            <a:br>
              <a:rPr lang="he-IL" dirty="0">
                <a:effectLst/>
                <a:latin typeface="Gisha" panose="020B0502040204020203" pitchFamily="34" charset="-79"/>
                <a:ea typeface="Calibri" panose="020F0502020204030204" pitchFamily="34" charset="0"/>
                <a:cs typeface="Gisha" panose="020B0502040204020203" pitchFamily="34" charset="-79"/>
              </a:rPr>
            </a:br>
            <a:r>
              <a:rPr lang="he-IL" dirty="0">
                <a:effectLst/>
                <a:latin typeface="Gisha" panose="020B0502040204020203" pitchFamily="34" charset="-79"/>
                <a:ea typeface="Calibri" panose="020F0502020204030204" pitchFamily="34" charset="0"/>
                <a:cs typeface="Gisha" panose="020B0502040204020203" pitchFamily="34" charset="-79"/>
              </a:rPr>
              <a:t>מודול זה יציג גרף הסתברויות קל להבנה, ויחליט על תוצאת החיזוי כחיה שקיבלה את ההסתברות הגבוהה ביותר.</a:t>
            </a:r>
            <a:endParaRPr lang="en-US" dirty="0">
              <a:effectLst/>
              <a:latin typeface="Gisha" panose="020B0502040204020203" pitchFamily="34" charset="-79"/>
              <a:ea typeface="Calibri" panose="020F0502020204030204" pitchFamily="34" charset="0"/>
              <a:cs typeface="Gisha" panose="020B0502040204020203" pitchFamily="34" charset="-79"/>
            </a:endParaRPr>
          </a:p>
        </p:txBody>
      </p:sp>
      <p:sp>
        <p:nvSpPr>
          <p:cNvPr id="8" name="תיבת טקסט 7">
            <a:extLst>
              <a:ext uri="{FF2B5EF4-FFF2-40B4-BE49-F238E27FC236}">
                <a16:creationId xmlns:a16="http://schemas.microsoft.com/office/drawing/2014/main" id="{2E923AE7-D8BF-4E8C-A854-3028AF737933}"/>
              </a:ext>
            </a:extLst>
          </p:cNvPr>
          <p:cNvSpPr txBox="1"/>
          <p:nvPr/>
        </p:nvSpPr>
        <p:spPr>
          <a:xfrm>
            <a:off x="1643062" y="4828907"/>
            <a:ext cx="9305925" cy="923330"/>
          </a:xfrm>
          <a:prstGeom prst="rect">
            <a:avLst/>
          </a:prstGeom>
          <a:noFill/>
        </p:spPr>
        <p:txBody>
          <a:bodyPr wrap="square" rtlCol="1">
            <a:spAutoFit/>
          </a:bodyPr>
          <a:lstStyle/>
          <a:p>
            <a:pPr algn="r" rtl="1"/>
            <a:r>
              <a:rPr lang="he-IL" u="sng" dirty="0">
                <a:effectLst/>
                <a:latin typeface="Gisha" panose="020B0502040204020203" pitchFamily="34" charset="-79"/>
                <a:ea typeface="Calibri" panose="020F0502020204030204" pitchFamily="34" charset="0"/>
                <a:cs typeface="Gisha" panose="020B0502040204020203" pitchFamily="34" charset="-79"/>
              </a:rPr>
              <a:t>קבלת מידע תמציתי על החיה</a:t>
            </a:r>
            <a:r>
              <a:rPr lang="he-IL" dirty="0">
                <a:effectLst/>
                <a:latin typeface="Gisha" panose="020B0502040204020203" pitchFamily="34" charset="-79"/>
                <a:ea typeface="Calibri" panose="020F0502020204030204" pitchFamily="34" charset="0"/>
                <a:cs typeface="Gisha" panose="020B0502040204020203" pitchFamily="34" charset="-79"/>
              </a:rPr>
              <a:t>–</a:t>
            </a:r>
            <a:br>
              <a:rPr lang="he-IL" dirty="0">
                <a:effectLst/>
                <a:latin typeface="Gisha" panose="020B0502040204020203" pitchFamily="34" charset="-79"/>
                <a:ea typeface="Calibri" panose="020F0502020204030204" pitchFamily="34" charset="0"/>
                <a:cs typeface="Gisha" panose="020B0502040204020203" pitchFamily="34" charset="-79"/>
              </a:rPr>
            </a:br>
            <a:r>
              <a:rPr lang="en-US" u="sng" dirty="0" err="1">
                <a:effectLst/>
                <a:latin typeface="Gisha" panose="020B0502040204020203" pitchFamily="34" charset="-79"/>
                <a:ea typeface="Calibri" panose="020F0502020204030204" pitchFamily="34" charset="0"/>
                <a:cs typeface="Gisha" panose="020B0502040204020203" pitchFamily="34" charset="-79"/>
              </a:rPr>
              <a:t>animals_info</a:t>
            </a:r>
            <a:r>
              <a:rPr lang="he-IL" dirty="0">
                <a:effectLst/>
                <a:latin typeface="Gisha" panose="020B0502040204020203" pitchFamily="34" charset="-79"/>
                <a:ea typeface="Calibri" panose="020F0502020204030204" pitchFamily="34" charset="0"/>
                <a:cs typeface="Gisha" panose="020B0502040204020203" pitchFamily="34" charset="-79"/>
              </a:rPr>
              <a:t>–מודול זה אחראי לשאוב מידע טקסטואלי ותמונתי ממאגר המידע שקיים במערכת. </a:t>
            </a:r>
            <a:br>
              <a:rPr lang="he-IL" dirty="0">
                <a:effectLst/>
                <a:latin typeface="Gisha" panose="020B0502040204020203" pitchFamily="34" charset="-79"/>
                <a:ea typeface="Calibri" panose="020F0502020204030204" pitchFamily="34" charset="0"/>
                <a:cs typeface="Gisha" panose="020B0502040204020203" pitchFamily="34" charset="-79"/>
              </a:rPr>
            </a:br>
            <a:r>
              <a:rPr lang="en-US" u="sng" dirty="0" err="1">
                <a:effectLst/>
                <a:latin typeface="Gisha" panose="020B0502040204020203" pitchFamily="34" charset="-79"/>
                <a:ea typeface="Calibri" panose="020F0502020204030204" pitchFamily="34" charset="0"/>
                <a:cs typeface="Gisha" panose="020B0502040204020203" pitchFamily="34" charset="-79"/>
              </a:rPr>
              <a:t>animals_info</a:t>
            </a:r>
            <a:r>
              <a:rPr lang="he-IL" dirty="0">
                <a:effectLst/>
                <a:latin typeface="Gisha" panose="020B0502040204020203" pitchFamily="34" charset="-79"/>
                <a:ea typeface="Calibri" panose="020F0502020204030204" pitchFamily="34" charset="0"/>
                <a:cs typeface="Gisha" panose="020B0502040204020203" pitchFamily="34" charset="-79"/>
              </a:rPr>
              <a:t>–מאגר מידע טקסטואלי ותמונתי עבור החיות השונות.</a:t>
            </a:r>
            <a:endParaRPr lang="en-US" dirty="0">
              <a:effectLst/>
              <a:latin typeface="Gisha" panose="020B0502040204020203" pitchFamily="34" charset="-79"/>
              <a:ea typeface="Calibri" panose="020F0502020204030204" pitchFamily="34" charset="0"/>
              <a:cs typeface="Gisha" panose="020B0502040204020203" pitchFamily="34" charset="-79"/>
            </a:endParaRPr>
          </a:p>
        </p:txBody>
      </p:sp>
      <p:sp>
        <p:nvSpPr>
          <p:cNvPr id="3" name="חץ: שמאלה 2">
            <a:hlinkClick r:id="rId2" action="ppaction://hlinksldjump"/>
            <a:extLst>
              <a:ext uri="{FF2B5EF4-FFF2-40B4-BE49-F238E27FC236}">
                <a16:creationId xmlns:a16="http://schemas.microsoft.com/office/drawing/2014/main" id="{782722C3-8AF3-4E2D-8655-7C6C467EC72C}"/>
              </a:ext>
            </a:extLst>
          </p:cNvPr>
          <p:cNvSpPr/>
          <p:nvPr/>
        </p:nvSpPr>
        <p:spPr>
          <a:xfrm>
            <a:off x="98154" y="6410506"/>
            <a:ext cx="992458" cy="436880"/>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726474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down)">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0BA96BEF-40C7-4E71-ADCC-24ED8FE98DDA}"/>
              </a:ext>
            </a:extLst>
          </p:cNvPr>
          <p:cNvSpPr txBox="1"/>
          <p:nvPr/>
        </p:nvSpPr>
        <p:spPr>
          <a:xfrm>
            <a:off x="511968" y="0"/>
            <a:ext cx="10682287" cy="1446550"/>
          </a:xfrm>
          <a:prstGeom prst="rect">
            <a:avLst/>
          </a:prstGeom>
          <a:noFill/>
        </p:spPr>
        <p:txBody>
          <a:bodyPr wrap="square" rtlCol="1">
            <a:spAutoFit/>
          </a:bodyPr>
          <a:lstStyle/>
          <a:p>
            <a:pPr algn="ctr"/>
            <a:r>
              <a:rPr lang="he-IL" sz="3500" b="1" dirty="0">
                <a:effectLst/>
                <a:latin typeface="Gisha" panose="020B0502040204020203" pitchFamily="34" charset="-79"/>
                <a:ea typeface="Calibri" panose="020F0502020204030204" pitchFamily="34" charset="0"/>
                <a:cs typeface="Gisha" panose="020B0502040204020203" pitchFamily="34" charset="-79"/>
              </a:rPr>
              <a:t>השלב השישי – מתן פידבק לתוצאת חיזוי המודל, ופיתוח מסד הנתונים.</a:t>
            </a:r>
            <a:endParaRPr lang="en-US" sz="3500" b="1" dirty="0">
              <a:effectLst/>
              <a:latin typeface="Gisha" panose="020B0502040204020203" pitchFamily="34" charset="-79"/>
              <a:ea typeface="Calibri" panose="020F0502020204030204" pitchFamily="34" charset="0"/>
              <a:cs typeface="Gisha" panose="020B0502040204020203" pitchFamily="34" charset="-79"/>
            </a:endParaRPr>
          </a:p>
          <a:p>
            <a:endParaRPr lang="he-IL" dirty="0"/>
          </a:p>
        </p:txBody>
      </p:sp>
      <p:sp>
        <p:nvSpPr>
          <p:cNvPr id="5" name="תיבת טקסט 4">
            <a:extLst>
              <a:ext uri="{FF2B5EF4-FFF2-40B4-BE49-F238E27FC236}">
                <a16:creationId xmlns:a16="http://schemas.microsoft.com/office/drawing/2014/main" id="{E2EF7772-CDF2-4082-809D-255227CE2FC8}"/>
              </a:ext>
            </a:extLst>
          </p:cNvPr>
          <p:cNvSpPr txBox="1"/>
          <p:nvPr/>
        </p:nvSpPr>
        <p:spPr>
          <a:xfrm>
            <a:off x="1361440" y="1703818"/>
            <a:ext cx="10075703" cy="646331"/>
          </a:xfrm>
          <a:prstGeom prst="rect">
            <a:avLst/>
          </a:prstGeom>
          <a:noFill/>
        </p:spPr>
        <p:txBody>
          <a:bodyPr wrap="square" rtlCol="1">
            <a:spAutoFit/>
          </a:bodyPr>
          <a:lstStyle/>
          <a:p>
            <a:pPr algn="r" rtl="1"/>
            <a:r>
              <a:rPr lang="he-IL" sz="1800" dirty="0">
                <a:effectLst/>
                <a:latin typeface="Calibri" panose="020F0502020204030204" pitchFamily="34" charset="0"/>
                <a:ea typeface="Calibri" panose="020F0502020204030204" pitchFamily="34" charset="0"/>
                <a:cs typeface="Arial" panose="020B0604020202020204" pitchFamily="34" charset="0"/>
              </a:rPr>
              <a:t>בשלב זה לאחר שקיבלנו את תוצאות החיזוי של המודל, נוכל לתת פידבק למערכת וכך ליצור מסד נתונים חדש שמתפתח מכל פידבק.</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תיבת טקסט 5">
            <a:extLst>
              <a:ext uri="{FF2B5EF4-FFF2-40B4-BE49-F238E27FC236}">
                <a16:creationId xmlns:a16="http://schemas.microsoft.com/office/drawing/2014/main" id="{87BD45D8-0354-4B2E-8200-EE1E92FC40DC}"/>
              </a:ext>
            </a:extLst>
          </p:cNvPr>
          <p:cNvSpPr txBox="1"/>
          <p:nvPr/>
        </p:nvSpPr>
        <p:spPr>
          <a:xfrm>
            <a:off x="986949" y="2862580"/>
            <a:ext cx="10450194" cy="1477328"/>
          </a:xfrm>
          <a:prstGeom prst="rect">
            <a:avLst/>
          </a:prstGeom>
          <a:noFill/>
        </p:spPr>
        <p:txBody>
          <a:bodyPr wrap="square" rtlCol="1">
            <a:spAutoFit/>
          </a:bodyPr>
          <a:lstStyle/>
          <a:p>
            <a:pPr algn="r" rtl="1"/>
            <a:r>
              <a:rPr lang="he-IL" sz="1800" u="sng" dirty="0">
                <a:effectLst/>
                <a:latin typeface="Calibri" panose="020F0502020204030204" pitchFamily="34" charset="0"/>
                <a:ea typeface="Calibri" panose="020F0502020204030204" pitchFamily="34" charset="0"/>
                <a:cs typeface="Arial" panose="020B0604020202020204" pitchFamily="34" charset="0"/>
              </a:rPr>
              <a:t>שמירת </a:t>
            </a:r>
            <a:r>
              <a:rPr lang="en-US" sz="1800" u="sng" dirty="0">
                <a:effectLst/>
                <a:latin typeface="Calibri" panose="020F0502020204030204" pitchFamily="34" charset="0"/>
                <a:ea typeface="Calibri" panose="020F0502020204030204" pitchFamily="34" charset="0"/>
                <a:cs typeface="Arial" panose="020B0604020202020204" pitchFamily="34" charset="0"/>
              </a:rPr>
              <a:t>feedback</a:t>
            </a:r>
            <a:r>
              <a:rPr lang="he-IL" sz="1800" u="sng" dirty="0">
                <a:effectLst/>
                <a:latin typeface="Calibri" panose="020F0502020204030204" pitchFamily="34" charset="0"/>
                <a:ea typeface="Calibri" panose="020F0502020204030204" pitchFamily="34" charset="0"/>
                <a:cs typeface="Arial" panose="020B0604020202020204" pitchFamily="34" charset="0"/>
              </a:rPr>
              <a:t> לצורך למידה של קולות חדשים</a:t>
            </a:r>
            <a:r>
              <a:rPr lang="he-IL" sz="1800" dirty="0">
                <a:effectLst/>
                <a:latin typeface="Calibri" panose="020F0502020204030204" pitchFamily="34" charset="0"/>
                <a:ea typeface="Calibri" panose="020F0502020204030204" pitchFamily="34" charset="0"/>
                <a:cs typeface="Arial" panose="020B0604020202020204" pitchFamily="34" charset="0"/>
              </a:rPr>
              <a:t>–</a:t>
            </a:r>
            <a:r>
              <a:rPr lang="en-US" sz="1800" u="sng" dirty="0">
                <a:effectLst/>
                <a:latin typeface="Calibri" panose="020F0502020204030204" pitchFamily="34" charset="0"/>
                <a:ea typeface="Calibri" panose="020F0502020204030204" pitchFamily="34" charset="0"/>
                <a:cs typeface="Arial" panose="020B0604020202020204" pitchFamily="34" charset="0"/>
              </a:rPr>
              <a:t>feedback</a:t>
            </a:r>
            <a:r>
              <a:rPr lang="he-IL" sz="1800" dirty="0">
                <a:effectLst/>
                <a:latin typeface="Calibri" panose="020F0502020204030204" pitchFamily="34" charset="0"/>
                <a:ea typeface="Calibri" panose="020F0502020204030204" pitchFamily="34" charset="0"/>
                <a:cs typeface="Arial" panose="020B0604020202020204" pitchFamily="34" charset="0"/>
              </a:rPr>
              <a:t>- מודול זה אחראי לקבל פידבק ממשתמש המערכת לגבי החיה ש"שהושמעה" למערכת בשלב הקודם.</a:t>
            </a:r>
            <a:br>
              <a:rPr lang="he-IL" sz="1800" dirty="0">
                <a:effectLst/>
                <a:latin typeface="Calibri" panose="020F0502020204030204" pitchFamily="34" charset="0"/>
                <a:ea typeface="Calibri" panose="020F0502020204030204" pitchFamily="34" charset="0"/>
                <a:cs typeface="Arial" panose="020B0604020202020204" pitchFamily="34" charset="0"/>
              </a:rPr>
            </a:br>
            <a:r>
              <a:rPr lang="he-IL" sz="1800" dirty="0">
                <a:effectLst/>
                <a:latin typeface="Calibri" panose="020F0502020204030204" pitchFamily="34" charset="0"/>
                <a:ea typeface="Calibri" panose="020F0502020204030204" pitchFamily="34" charset="0"/>
                <a:cs typeface="Arial" panose="020B0604020202020204" pitchFamily="34" charset="0"/>
              </a:rPr>
              <a:t>על בסיס הפידבק , הוא ישמור את ההקלטה במסד נתונים נפרד, בשם של החיה שניתן על ידי המשתמש.</a:t>
            </a:r>
            <a:br>
              <a:rPr lang="en-US" sz="1800" dirty="0">
                <a:effectLst/>
                <a:latin typeface="Calibri" panose="020F0502020204030204" pitchFamily="34" charset="0"/>
                <a:ea typeface="Calibri" panose="020F0502020204030204" pitchFamily="34" charset="0"/>
                <a:cs typeface="Arial" panose="020B0604020202020204" pitchFamily="34" charset="0"/>
              </a:rPr>
            </a:br>
            <a:r>
              <a:rPr lang="he-IL" sz="1800" dirty="0">
                <a:effectLst/>
                <a:latin typeface="Calibri" panose="020F0502020204030204" pitchFamily="34" charset="0"/>
                <a:ea typeface="Calibri" panose="020F0502020204030204" pitchFamily="34" charset="0"/>
                <a:cs typeface="Arial" panose="020B0604020202020204" pitchFamily="34" charset="0"/>
              </a:rPr>
              <a:t>בנוסף תהיה אפשרות לטעון מידע טקסטואלי ותמונתי על מנת שבהמשך המערכת תוכל גם לזהות את החיה החדשה וגם לתת עליה מידע.</a:t>
            </a:r>
            <a:endParaRPr lang="he-IL" dirty="0">
              <a:latin typeface="Gisha" panose="020B0502040204020203" pitchFamily="34" charset="-79"/>
              <a:cs typeface="Gisha" panose="020B0502040204020203" pitchFamily="34" charset="-79"/>
            </a:endParaRPr>
          </a:p>
        </p:txBody>
      </p:sp>
      <p:sp>
        <p:nvSpPr>
          <p:cNvPr id="2" name="חץ: שמאלה 1">
            <a:extLst>
              <a:ext uri="{FF2B5EF4-FFF2-40B4-BE49-F238E27FC236}">
                <a16:creationId xmlns:a16="http://schemas.microsoft.com/office/drawing/2014/main" id="{4AD734C5-127D-415D-B7DC-99F7EFF7D74A}"/>
              </a:ext>
            </a:extLst>
          </p:cNvPr>
          <p:cNvSpPr/>
          <p:nvPr/>
        </p:nvSpPr>
        <p:spPr>
          <a:xfrm>
            <a:off x="98154" y="6410506"/>
            <a:ext cx="992458" cy="436880"/>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33634890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6088662-F8E4-4CD8-9A45-ACA9D91701C1}"/>
              </a:ext>
            </a:extLst>
          </p:cNvPr>
          <p:cNvSpPr>
            <a:spLocks noGrp="1"/>
          </p:cNvSpPr>
          <p:nvPr>
            <p:ph type="title"/>
          </p:nvPr>
        </p:nvSpPr>
        <p:spPr>
          <a:xfrm>
            <a:off x="838200" y="103505"/>
            <a:ext cx="10515600" cy="423863"/>
          </a:xfrm>
        </p:spPr>
        <p:txBody>
          <a:bodyPr>
            <a:normAutofit fontScale="90000"/>
          </a:bodyPr>
          <a:lstStyle/>
          <a:p>
            <a:pPr algn="ctr"/>
            <a:r>
              <a:rPr lang="en-US" sz="3500" b="1" dirty="0">
                <a:effectLst/>
                <a:latin typeface="Gisha" panose="020B0502040204020203" pitchFamily="34" charset="-79"/>
                <a:ea typeface="Calibri" panose="020F0502020204030204" pitchFamily="34" charset="0"/>
                <a:cs typeface="Gisha" panose="020B0502040204020203" pitchFamily="34" charset="-79"/>
              </a:rPr>
              <a:t>GUI</a:t>
            </a:r>
            <a:r>
              <a:rPr lang="en-US" sz="1800" dirty="0">
                <a:effectLst/>
                <a:latin typeface="Arial" panose="020B0604020202020204" pitchFamily="34" charset="0"/>
                <a:ea typeface="Calibri" panose="020F0502020204030204" pitchFamily="34" charset="0"/>
              </a:rPr>
              <a:t> </a:t>
            </a:r>
            <a:endParaRPr lang="he-IL" dirty="0"/>
          </a:p>
        </p:txBody>
      </p:sp>
      <p:sp>
        <p:nvSpPr>
          <p:cNvPr id="4" name="תיבת טקסט 3">
            <a:extLst>
              <a:ext uri="{FF2B5EF4-FFF2-40B4-BE49-F238E27FC236}">
                <a16:creationId xmlns:a16="http://schemas.microsoft.com/office/drawing/2014/main" id="{6902B317-30CB-4AC4-BF4D-8A92F56A08C2}"/>
              </a:ext>
            </a:extLst>
          </p:cNvPr>
          <p:cNvSpPr txBox="1"/>
          <p:nvPr/>
        </p:nvSpPr>
        <p:spPr>
          <a:xfrm>
            <a:off x="609600" y="1162606"/>
            <a:ext cx="10744200" cy="1200329"/>
          </a:xfrm>
          <a:prstGeom prst="rect">
            <a:avLst/>
          </a:prstGeom>
          <a:noFill/>
        </p:spPr>
        <p:txBody>
          <a:bodyPr wrap="square" rtlCol="1">
            <a:spAutoFit/>
          </a:bodyPr>
          <a:lstStyle/>
          <a:p>
            <a:pPr algn="r" rtl="1"/>
            <a:r>
              <a:rPr lang="he-IL" sz="1800" dirty="0">
                <a:effectLst/>
                <a:latin typeface="Calibri" panose="020F0502020204030204" pitchFamily="34" charset="0"/>
                <a:ea typeface="Calibri" panose="020F0502020204030204" pitchFamily="34" charset="0"/>
                <a:cs typeface="Arial" panose="020B0604020202020204" pitchFamily="34" charset="0"/>
              </a:rPr>
              <a:t>תפקידו של ה</a:t>
            </a:r>
            <a:r>
              <a:rPr lang="en-US" sz="1800" u="sng" dirty="0">
                <a:effectLst/>
                <a:latin typeface="Calibri" panose="020F0502020204030204" pitchFamily="34" charset="0"/>
                <a:ea typeface="Calibri" panose="020F0502020204030204" pitchFamily="34" charset="0"/>
                <a:cs typeface="Arial" panose="020B0604020202020204" pitchFamily="34" charset="0"/>
              </a:rPr>
              <a:t>GUI</a:t>
            </a:r>
            <a:r>
              <a:rPr lang="he-IL" sz="1800" dirty="0">
                <a:effectLst/>
                <a:latin typeface="Calibri" panose="020F0502020204030204" pitchFamily="34" charset="0"/>
                <a:ea typeface="Calibri" panose="020F0502020204030204" pitchFamily="34" charset="0"/>
                <a:cs typeface="Arial" panose="020B0604020202020204" pitchFamily="34" charset="0"/>
              </a:rPr>
              <a:t>, מעבר להיותו "ממשק ידידותי למשתמש" הוא לאחד בין המודולים השונים (19 מודולים), כאשר כל מודול עובד בצורה עצמאית. ה</a:t>
            </a:r>
            <a:r>
              <a:rPr lang="en-US" sz="1800" dirty="0">
                <a:effectLst/>
                <a:latin typeface="Calibri" panose="020F0502020204030204" pitchFamily="34" charset="0"/>
                <a:ea typeface="Calibri" panose="020F0502020204030204" pitchFamily="34" charset="0"/>
                <a:cs typeface="Arial" panose="020B0604020202020204" pitchFamily="34" charset="0"/>
              </a:rPr>
              <a:t>GUI</a:t>
            </a:r>
            <a:r>
              <a:rPr lang="he-IL" sz="1800" dirty="0">
                <a:effectLst/>
                <a:latin typeface="Calibri" panose="020F0502020204030204" pitchFamily="34" charset="0"/>
                <a:ea typeface="Calibri" panose="020F0502020204030204" pitchFamily="34" charset="0"/>
                <a:cs typeface="Arial" panose="020B0604020202020204" pitchFamily="34" charset="0"/>
              </a:rPr>
              <a:t> יודע להשתמש ביציאת כל מודול בצורה נכונה, וגם להגן לפי הצורך על המערכת (דוגמא – אם מסד הנתונים המעובד נמחק ונרצה להשתמש בו, עוד בשלב הראשון הממשק יתריע על כך ויבקש מהמשתמש להכין אחד חדש.)</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תיבת טקסט 4">
            <a:extLst>
              <a:ext uri="{FF2B5EF4-FFF2-40B4-BE49-F238E27FC236}">
                <a16:creationId xmlns:a16="http://schemas.microsoft.com/office/drawing/2014/main" id="{720B403D-269F-48B3-A091-DD12F7D67397}"/>
              </a:ext>
            </a:extLst>
          </p:cNvPr>
          <p:cNvSpPr txBox="1"/>
          <p:nvPr/>
        </p:nvSpPr>
        <p:spPr>
          <a:xfrm>
            <a:off x="1085850" y="3059668"/>
            <a:ext cx="10267950" cy="646331"/>
          </a:xfrm>
          <a:prstGeom prst="rect">
            <a:avLst/>
          </a:prstGeom>
          <a:noFill/>
        </p:spPr>
        <p:txBody>
          <a:bodyPr wrap="square" rtlCol="1">
            <a:spAutoFit/>
          </a:bodyPr>
          <a:lstStyle/>
          <a:p>
            <a:pPr algn="r" rtl="1"/>
            <a:r>
              <a:rPr lang="he-IL" sz="1800" dirty="0">
                <a:effectLst/>
                <a:latin typeface="Calibri" panose="020F0502020204030204" pitchFamily="34" charset="0"/>
                <a:ea typeface="Calibri" panose="020F0502020204030204" pitchFamily="34" charset="0"/>
                <a:cs typeface="Arial" panose="020B0604020202020204" pitchFamily="34" charset="0"/>
              </a:rPr>
              <a:t>בנוסף ל</a:t>
            </a:r>
            <a:r>
              <a:rPr lang="en-US" sz="1800" dirty="0">
                <a:effectLst/>
                <a:latin typeface="Calibri" panose="020F0502020204030204" pitchFamily="34" charset="0"/>
                <a:ea typeface="Calibri" panose="020F0502020204030204" pitchFamily="34" charset="0"/>
                <a:cs typeface="Arial" panose="020B0604020202020204" pitchFamily="34" charset="0"/>
              </a:rPr>
              <a:t>GUI</a:t>
            </a:r>
            <a:r>
              <a:rPr lang="he-IL" sz="1800" dirty="0">
                <a:effectLst/>
                <a:latin typeface="Calibri" panose="020F0502020204030204" pitchFamily="34" charset="0"/>
                <a:ea typeface="Calibri" panose="020F0502020204030204" pitchFamily="34" charset="0"/>
                <a:cs typeface="Arial" panose="020B0604020202020204" pitchFamily="34" charset="0"/>
              </a:rPr>
              <a:t> יש תיבות המדריכות את המשתמש איך לפעול בכל שלב ושלב, וגם תיבות המעדכנות את תוצאות השלב שעבר.</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40782713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752FDCEA-4432-49D9-B6ED-E8A0A3CEA77D}"/>
              </a:ext>
            </a:extLst>
          </p:cNvPr>
          <p:cNvSpPr txBox="1"/>
          <p:nvPr/>
        </p:nvSpPr>
        <p:spPr>
          <a:xfrm>
            <a:off x="2219325" y="0"/>
            <a:ext cx="7753350" cy="907941"/>
          </a:xfrm>
          <a:prstGeom prst="rect">
            <a:avLst/>
          </a:prstGeom>
          <a:noFill/>
        </p:spPr>
        <p:txBody>
          <a:bodyPr wrap="square" rtlCol="1">
            <a:spAutoFit/>
          </a:bodyPr>
          <a:lstStyle/>
          <a:p>
            <a:pPr algn="ctr"/>
            <a:r>
              <a:rPr lang="he-IL" sz="3500" b="1" dirty="0">
                <a:effectLst/>
                <a:latin typeface="Gisha" panose="020B0502040204020203" pitchFamily="34" charset="-79"/>
                <a:ea typeface="Calibri" panose="020F0502020204030204" pitchFamily="34" charset="0"/>
                <a:cs typeface="Gisha" panose="020B0502040204020203" pitchFamily="34" charset="-79"/>
              </a:rPr>
              <a:t>עמידה בדרישות </a:t>
            </a:r>
            <a:endParaRPr lang="en-US" sz="3500" b="1" dirty="0">
              <a:effectLst/>
              <a:latin typeface="Gisha" panose="020B0502040204020203" pitchFamily="34" charset="-79"/>
              <a:ea typeface="Calibri" panose="020F0502020204030204" pitchFamily="34" charset="0"/>
              <a:cs typeface="Gisha" panose="020B0502040204020203" pitchFamily="34" charset="-79"/>
            </a:endParaRPr>
          </a:p>
          <a:p>
            <a:endParaRPr lang="he-IL" dirty="0"/>
          </a:p>
        </p:txBody>
      </p:sp>
      <p:graphicFrame>
        <p:nvGraphicFramePr>
          <p:cNvPr id="8" name="טבלה 7">
            <a:extLst>
              <a:ext uri="{FF2B5EF4-FFF2-40B4-BE49-F238E27FC236}">
                <a16:creationId xmlns:a16="http://schemas.microsoft.com/office/drawing/2014/main" id="{C15D9DB8-ADF4-4936-8CB4-CEFD77F71A97}"/>
              </a:ext>
            </a:extLst>
          </p:cNvPr>
          <p:cNvGraphicFramePr>
            <a:graphicFrameLocks noGrp="1"/>
          </p:cNvGraphicFramePr>
          <p:nvPr>
            <p:extLst>
              <p:ext uri="{D42A27DB-BD31-4B8C-83A1-F6EECF244321}">
                <p14:modId xmlns:p14="http://schemas.microsoft.com/office/powerpoint/2010/main" val="4070389518"/>
              </p:ext>
            </p:extLst>
          </p:nvPr>
        </p:nvGraphicFramePr>
        <p:xfrm>
          <a:off x="1407160" y="821535"/>
          <a:ext cx="9377679" cy="5214929"/>
        </p:xfrm>
        <a:graphic>
          <a:graphicData uri="http://schemas.openxmlformats.org/drawingml/2006/table">
            <a:tbl>
              <a:tblPr rtl="1" firstRow="1" firstCol="1" bandRow="1">
                <a:tableStyleId>{073A0DAA-6AF3-43AB-8588-CEC1D06C72B9}</a:tableStyleId>
              </a:tblPr>
              <a:tblGrid>
                <a:gridCol w="463649">
                  <a:extLst>
                    <a:ext uri="{9D8B030D-6E8A-4147-A177-3AD203B41FA5}">
                      <a16:colId xmlns:a16="http://schemas.microsoft.com/office/drawing/2014/main" val="2411835528"/>
                    </a:ext>
                  </a:extLst>
                </a:gridCol>
                <a:gridCol w="6944161">
                  <a:extLst>
                    <a:ext uri="{9D8B030D-6E8A-4147-A177-3AD203B41FA5}">
                      <a16:colId xmlns:a16="http://schemas.microsoft.com/office/drawing/2014/main" val="3508636300"/>
                    </a:ext>
                  </a:extLst>
                </a:gridCol>
                <a:gridCol w="1969869">
                  <a:extLst>
                    <a:ext uri="{9D8B030D-6E8A-4147-A177-3AD203B41FA5}">
                      <a16:colId xmlns:a16="http://schemas.microsoft.com/office/drawing/2014/main" val="3778163752"/>
                    </a:ext>
                  </a:extLst>
                </a:gridCol>
              </a:tblGrid>
              <a:tr h="756854">
                <a:tc>
                  <a:txBody>
                    <a:bodyPr/>
                    <a:lstStyle/>
                    <a:p>
                      <a:pPr algn="r" rtl="1">
                        <a:lnSpc>
                          <a:spcPct val="150000"/>
                        </a:lnSpc>
                        <a:spcAft>
                          <a:spcPts val="800"/>
                        </a:spcAft>
                        <a:tabLst>
                          <a:tab pos="657225" algn="l"/>
                        </a:tabLst>
                      </a:pPr>
                      <a:r>
                        <a:rPr lang="he-IL" sz="1800" dirty="0">
                          <a:effectLst/>
                          <a:latin typeface="Gisha" panose="020B0502040204020203" pitchFamily="34" charset="-79"/>
                          <a:cs typeface="Gisha" panose="020B0502040204020203" pitchFamily="34" charset="-79"/>
                        </a:rPr>
                        <a:t>מס</a:t>
                      </a:r>
                      <a:endParaRPr lang="en-US" sz="1600" dirty="0">
                        <a:effectLst/>
                        <a:latin typeface="Gisha" panose="020B0502040204020203" pitchFamily="34" charset="-79"/>
                        <a:ea typeface="Calibri" panose="020F0502020204030204" pitchFamily="34" charset="0"/>
                        <a:cs typeface="Gisha" panose="020B0502040204020203" pitchFamily="34" charset="-79"/>
                      </a:endParaRPr>
                    </a:p>
                  </a:txBody>
                  <a:tcPr marL="68580" marR="68580" marT="0" marB="0">
                    <a:solidFill>
                      <a:schemeClr val="tx1">
                        <a:lumMod val="85000"/>
                        <a:lumOff val="15000"/>
                      </a:schemeClr>
                    </a:solidFill>
                  </a:tcPr>
                </a:tc>
                <a:tc>
                  <a:txBody>
                    <a:bodyPr/>
                    <a:lstStyle/>
                    <a:p>
                      <a:pPr algn="r" rtl="1">
                        <a:lnSpc>
                          <a:spcPct val="150000"/>
                        </a:lnSpc>
                        <a:spcAft>
                          <a:spcPts val="800"/>
                        </a:spcAft>
                        <a:tabLst>
                          <a:tab pos="657225" algn="l"/>
                        </a:tabLst>
                      </a:pPr>
                      <a:r>
                        <a:rPr lang="he-IL" sz="1800" dirty="0">
                          <a:effectLst/>
                          <a:latin typeface="Gisha" panose="020B0502040204020203" pitchFamily="34" charset="-79"/>
                          <a:cs typeface="Gisha" panose="020B0502040204020203" pitchFamily="34" charset="-79"/>
                        </a:rPr>
                        <a:t>דרישת המערכת</a:t>
                      </a:r>
                      <a:endParaRPr lang="en-US" sz="1600" dirty="0">
                        <a:effectLst/>
                        <a:latin typeface="Gisha" panose="020B0502040204020203" pitchFamily="34" charset="-79"/>
                        <a:ea typeface="Calibri" panose="020F0502020204030204" pitchFamily="34" charset="0"/>
                        <a:cs typeface="Gisha" panose="020B0502040204020203" pitchFamily="34" charset="-79"/>
                      </a:endParaRPr>
                    </a:p>
                  </a:txBody>
                  <a:tcPr marL="68580" marR="68580" marT="0" marB="0">
                    <a:solidFill>
                      <a:schemeClr val="tx1">
                        <a:lumMod val="85000"/>
                        <a:lumOff val="15000"/>
                      </a:schemeClr>
                    </a:solidFill>
                  </a:tcPr>
                </a:tc>
                <a:tc>
                  <a:txBody>
                    <a:bodyPr/>
                    <a:lstStyle/>
                    <a:p>
                      <a:pPr algn="r" rtl="1">
                        <a:lnSpc>
                          <a:spcPct val="150000"/>
                        </a:lnSpc>
                        <a:spcAft>
                          <a:spcPts val="800"/>
                        </a:spcAft>
                        <a:tabLst>
                          <a:tab pos="657225" algn="l"/>
                        </a:tabLst>
                      </a:pPr>
                      <a:r>
                        <a:rPr lang="he-IL" sz="1800" dirty="0">
                          <a:effectLst/>
                          <a:latin typeface="Gisha" panose="020B0502040204020203" pitchFamily="34" charset="-79"/>
                          <a:cs typeface="Gisha" panose="020B0502040204020203" pitchFamily="34" charset="-79"/>
                        </a:rPr>
                        <a:t>עמידה בדרישה</a:t>
                      </a:r>
                      <a:endParaRPr lang="en-US" sz="1600" dirty="0">
                        <a:effectLst/>
                        <a:latin typeface="Gisha" panose="020B0502040204020203" pitchFamily="34" charset="-79"/>
                        <a:ea typeface="Calibri" panose="020F0502020204030204" pitchFamily="34" charset="0"/>
                        <a:cs typeface="Gisha" panose="020B0502040204020203" pitchFamily="34" charset="-79"/>
                      </a:endParaRPr>
                    </a:p>
                  </a:txBody>
                  <a:tcPr marL="68580" marR="68580" marT="0" marB="0">
                    <a:solidFill>
                      <a:schemeClr val="tx1">
                        <a:lumMod val="85000"/>
                        <a:lumOff val="15000"/>
                      </a:schemeClr>
                    </a:solidFill>
                  </a:tcPr>
                </a:tc>
                <a:extLst>
                  <a:ext uri="{0D108BD9-81ED-4DB2-BD59-A6C34878D82A}">
                    <a16:rowId xmlns:a16="http://schemas.microsoft.com/office/drawing/2014/main" val="4109192481"/>
                  </a:ext>
                </a:extLst>
              </a:tr>
              <a:tr h="356232">
                <a:tc>
                  <a:txBody>
                    <a:bodyPr/>
                    <a:lstStyle/>
                    <a:p>
                      <a:pPr algn="r" rtl="1">
                        <a:lnSpc>
                          <a:spcPct val="150000"/>
                        </a:lnSpc>
                        <a:spcAft>
                          <a:spcPts val="800"/>
                        </a:spcAft>
                        <a:tabLst>
                          <a:tab pos="657225" algn="l"/>
                        </a:tabLst>
                      </a:pPr>
                      <a:r>
                        <a:rPr lang="he-IL" sz="1800" dirty="0">
                          <a:effectLst/>
                          <a:latin typeface="Gisha" panose="020B0502040204020203" pitchFamily="34" charset="-79"/>
                          <a:cs typeface="Gisha" panose="020B0502040204020203" pitchFamily="34" charset="-79"/>
                        </a:rPr>
                        <a:t>1</a:t>
                      </a:r>
                      <a:endParaRPr lang="en-US" sz="1600" dirty="0">
                        <a:effectLst/>
                        <a:latin typeface="Gisha" panose="020B0502040204020203" pitchFamily="34" charset="-79"/>
                        <a:ea typeface="Calibri" panose="020F0502020204030204" pitchFamily="34" charset="0"/>
                        <a:cs typeface="Gisha" panose="020B0502040204020203" pitchFamily="34" charset="-79"/>
                      </a:endParaRPr>
                    </a:p>
                  </a:txBody>
                  <a:tcPr marL="68580" marR="68580" marT="0" marB="0"/>
                </a:tc>
                <a:tc>
                  <a:txBody>
                    <a:bodyPr/>
                    <a:lstStyle/>
                    <a:p>
                      <a:pPr algn="r" rtl="1">
                        <a:lnSpc>
                          <a:spcPct val="150000"/>
                        </a:lnSpc>
                        <a:spcAft>
                          <a:spcPts val="800"/>
                        </a:spcAft>
                        <a:tabLst>
                          <a:tab pos="657225" algn="l"/>
                        </a:tabLst>
                      </a:pPr>
                      <a:r>
                        <a:rPr lang="he-IL" sz="1800" dirty="0">
                          <a:effectLst/>
                          <a:latin typeface="Gisha" panose="020B0502040204020203" pitchFamily="34" charset="-79"/>
                          <a:cs typeface="Gisha" panose="020B0502040204020203" pitchFamily="34" charset="-79"/>
                        </a:rPr>
                        <a:t>ממשק גרפי (</a:t>
                      </a:r>
                      <a:r>
                        <a:rPr lang="en-US" sz="1800" dirty="0">
                          <a:effectLst/>
                          <a:latin typeface="Gisha" panose="020B0502040204020203" pitchFamily="34" charset="-79"/>
                          <a:cs typeface="Gisha" panose="020B0502040204020203" pitchFamily="34" charset="-79"/>
                        </a:rPr>
                        <a:t>GUI</a:t>
                      </a:r>
                      <a:r>
                        <a:rPr lang="he-IL" sz="1800" dirty="0">
                          <a:effectLst/>
                          <a:latin typeface="Gisha" panose="020B0502040204020203" pitchFamily="34" charset="-79"/>
                          <a:cs typeface="Gisha" panose="020B0502040204020203" pitchFamily="34" charset="-79"/>
                        </a:rPr>
                        <a:t>) נוח להפעלת המערכת.</a:t>
                      </a:r>
                      <a:endParaRPr lang="en-US" sz="1600" dirty="0">
                        <a:effectLst/>
                        <a:latin typeface="Gisha" panose="020B0502040204020203" pitchFamily="34" charset="-79"/>
                        <a:ea typeface="Calibri" panose="020F0502020204030204" pitchFamily="34" charset="0"/>
                        <a:cs typeface="Gisha" panose="020B0502040204020203" pitchFamily="34" charset="-79"/>
                      </a:endParaRPr>
                    </a:p>
                  </a:txBody>
                  <a:tcPr marL="68580" marR="68580" marT="0" marB="0"/>
                </a:tc>
                <a:tc>
                  <a:txBody>
                    <a:bodyPr/>
                    <a:lstStyle/>
                    <a:p>
                      <a:pPr algn="r" rtl="1">
                        <a:lnSpc>
                          <a:spcPct val="150000"/>
                        </a:lnSpc>
                        <a:spcAft>
                          <a:spcPts val="800"/>
                        </a:spcAft>
                        <a:tabLst>
                          <a:tab pos="657225" algn="l"/>
                        </a:tabLst>
                      </a:pPr>
                      <a:r>
                        <a:rPr lang="he-IL" sz="1800" dirty="0">
                          <a:effectLst/>
                          <a:latin typeface="Gisha" panose="020B0502040204020203" pitchFamily="34" charset="-79"/>
                          <a:cs typeface="Gisha" panose="020B0502040204020203" pitchFamily="34" charset="-79"/>
                        </a:rPr>
                        <a:t>בוצע</a:t>
                      </a:r>
                      <a:endParaRPr lang="en-US" sz="1600" dirty="0">
                        <a:effectLst/>
                        <a:latin typeface="Gisha" panose="020B0502040204020203" pitchFamily="34" charset="-79"/>
                        <a:ea typeface="Calibri" panose="020F0502020204030204" pitchFamily="34" charset="0"/>
                        <a:cs typeface="Gisha" panose="020B0502040204020203" pitchFamily="34" charset="-79"/>
                      </a:endParaRPr>
                    </a:p>
                  </a:txBody>
                  <a:tcPr marL="68580" marR="68580" marT="0" marB="0"/>
                </a:tc>
                <a:extLst>
                  <a:ext uri="{0D108BD9-81ED-4DB2-BD59-A6C34878D82A}">
                    <a16:rowId xmlns:a16="http://schemas.microsoft.com/office/drawing/2014/main" val="2013017976"/>
                  </a:ext>
                </a:extLst>
              </a:tr>
              <a:tr h="756854">
                <a:tc>
                  <a:txBody>
                    <a:bodyPr/>
                    <a:lstStyle/>
                    <a:p>
                      <a:pPr algn="r" rtl="1">
                        <a:lnSpc>
                          <a:spcPct val="150000"/>
                        </a:lnSpc>
                        <a:spcAft>
                          <a:spcPts val="800"/>
                        </a:spcAft>
                        <a:tabLst>
                          <a:tab pos="657225" algn="l"/>
                        </a:tabLst>
                      </a:pPr>
                      <a:r>
                        <a:rPr lang="he-IL" sz="1800">
                          <a:effectLst/>
                          <a:latin typeface="Gisha" panose="020B0502040204020203" pitchFamily="34" charset="-79"/>
                          <a:cs typeface="Gisha" panose="020B0502040204020203" pitchFamily="34" charset="-79"/>
                        </a:rPr>
                        <a:t>2</a:t>
                      </a:r>
                      <a:endParaRPr lang="en-US" sz="1600">
                        <a:effectLst/>
                        <a:latin typeface="Gisha" panose="020B0502040204020203" pitchFamily="34" charset="-79"/>
                        <a:ea typeface="Calibri" panose="020F0502020204030204" pitchFamily="34" charset="0"/>
                        <a:cs typeface="Gisha" panose="020B0502040204020203" pitchFamily="34" charset="-79"/>
                      </a:endParaRPr>
                    </a:p>
                  </a:txBody>
                  <a:tcPr marL="68580" marR="68580" marT="0" marB="0"/>
                </a:tc>
                <a:tc>
                  <a:txBody>
                    <a:bodyPr/>
                    <a:lstStyle/>
                    <a:p>
                      <a:pPr algn="r" rtl="1">
                        <a:lnSpc>
                          <a:spcPct val="150000"/>
                        </a:lnSpc>
                        <a:spcAft>
                          <a:spcPts val="800"/>
                        </a:spcAft>
                      </a:pPr>
                      <a:r>
                        <a:rPr lang="he-IL" sz="1800">
                          <a:effectLst/>
                          <a:latin typeface="Gisha" panose="020B0502040204020203" pitchFamily="34" charset="-79"/>
                          <a:cs typeface="Gisha" panose="020B0502040204020203" pitchFamily="34" charset="-79"/>
                        </a:rPr>
                        <a:t>יכולת קליטת קטע האודיו מהמיקרופון למחשב באמצעות הממשק הגרפי למשתמש.</a:t>
                      </a:r>
                      <a:endParaRPr lang="en-US" sz="1600">
                        <a:effectLst/>
                        <a:latin typeface="Gisha" panose="020B0502040204020203" pitchFamily="34" charset="-79"/>
                        <a:ea typeface="Calibri" panose="020F0502020204030204" pitchFamily="34" charset="0"/>
                        <a:cs typeface="Gisha" panose="020B0502040204020203" pitchFamily="34" charset="-79"/>
                      </a:endParaRPr>
                    </a:p>
                  </a:txBody>
                  <a:tcPr marL="68580" marR="68580" marT="0" marB="0"/>
                </a:tc>
                <a:tc>
                  <a:txBody>
                    <a:bodyPr/>
                    <a:lstStyle/>
                    <a:p>
                      <a:pPr algn="r" rtl="1">
                        <a:lnSpc>
                          <a:spcPct val="150000"/>
                        </a:lnSpc>
                        <a:spcAft>
                          <a:spcPts val="800"/>
                        </a:spcAft>
                        <a:tabLst>
                          <a:tab pos="657225" algn="l"/>
                        </a:tabLst>
                      </a:pPr>
                      <a:r>
                        <a:rPr lang="he-IL" sz="1800" dirty="0">
                          <a:effectLst/>
                          <a:latin typeface="Gisha" panose="020B0502040204020203" pitchFamily="34" charset="-79"/>
                          <a:cs typeface="Gisha" panose="020B0502040204020203" pitchFamily="34" charset="-79"/>
                        </a:rPr>
                        <a:t>בוצע</a:t>
                      </a:r>
                      <a:endParaRPr lang="en-US" sz="1600" dirty="0">
                        <a:effectLst/>
                        <a:latin typeface="Gisha" panose="020B0502040204020203" pitchFamily="34" charset="-79"/>
                        <a:ea typeface="Calibri" panose="020F0502020204030204" pitchFamily="34" charset="0"/>
                        <a:cs typeface="Gisha" panose="020B0502040204020203" pitchFamily="34" charset="-79"/>
                      </a:endParaRPr>
                    </a:p>
                  </a:txBody>
                  <a:tcPr marL="68580" marR="68580" marT="0" marB="0"/>
                </a:tc>
                <a:extLst>
                  <a:ext uri="{0D108BD9-81ED-4DB2-BD59-A6C34878D82A}">
                    <a16:rowId xmlns:a16="http://schemas.microsoft.com/office/drawing/2014/main" val="892906929"/>
                  </a:ext>
                </a:extLst>
              </a:tr>
              <a:tr h="756854">
                <a:tc>
                  <a:txBody>
                    <a:bodyPr/>
                    <a:lstStyle/>
                    <a:p>
                      <a:pPr algn="r" rtl="1">
                        <a:lnSpc>
                          <a:spcPct val="150000"/>
                        </a:lnSpc>
                        <a:spcAft>
                          <a:spcPts val="800"/>
                        </a:spcAft>
                        <a:tabLst>
                          <a:tab pos="657225" algn="l"/>
                        </a:tabLst>
                      </a:pPr>
                      <a:r>
                        <a:rPr lang="he-IL" sz="1800">
                          <a:effectLst/>
                          <a:latin typeface="Gisha" panose="020B0502040204020203" pitchFamily="34" charset="-79"/>
                          <a:cs typeface="Gisha" panose="020B0502040204020203" pitchFamily="34" charset="-79"/>
                        </a:rPr>
                        <a:t>4</a:t>
                      </a:r>
                      <a:endParaRPr lang="en-US" sz="1600">
                        <a:effectLst/>
                        <a:latin typeface="Gisha" panose="020B0502040204020203" pitchFamily="34" charset="-79"/>
                        <a:ea typeface="Calibri" panose="020F0502020204030204" pitchFamily="34" charset="0"/>
                        <a:cs typeface="Gisha" panose="020B0502040204020203" pitchFamily="34" charset="-79"/>
                      </a:endParaRPr>
                    </a:p>
                  </a:txBody>
                  <a:tcPr marL="68580" marR="68580" marT="0" marB="0"/>
                </a:tc>
                <a:tc>
                  <a:txBody>
                    <a:bodyPr/>
                    <a:lstStyle/>
                    <a:p>
                      <a:pPr algn="r" rtl="1">
                        <a:lnSpc>
                          <a:spcPct val="150000"/>
                        </a:lnSpc>
                        <a:spcAft>
                          <a:spcPts val="800"/>
                        </a:spcAft>
                        <a:tabLst>
                          <a:tab pos="657225" algn="l"/>
                        </a:tabLst>
                      </a:pPr>
                      <a:r>
                        <a:rPr lang="he-IL" sz="1800" dirty="0">
                          <a:effectLst/>
                          <a:latin typeface="Gisha" panose="020B0502040204020203" pitchFamily="34" charset="-79"/>
                          <a:cs typeface="Gisha" panose="020B0502040204020203" pitchFamily="34" charset="-79"/>
                        </a:rPr>
                        <a:t>יכולת לזהות ולהבחין באירועי קול (קולות של חיה) ולחלץ את האירוע מהקטע הנשמע.</a:t>
                      </a:r>
                      <a:endParaRPr lang="en-US" sz="1600" dirty="0">
                        <a:effectLst/>
                        <a:latin typeface="Gisha" panose="020B0502040204020203" pitchFamily="34" charset="-79"/>
                        <a:ea typeface="Calibri" panose="020F0502020204030204" pitchFamily="34" charset="0"/>
                        <a:cs typeface="Gisha" panose="020B0502040204020203" pitchFamily="34" charset="-79"/>
                      </a:endParaRPr>
                    </a:p>
                  </a:txBody>
                  <a:tcPr marL="68580" marR="68580" marT="0" marB="0"/>
                </a:tc>
                <a:tc>
                  <a:txBody>
                    <a:bodyPr/>
                    <a:lstStyle/>
                    <a:p>
                      <a:pPr algn="r" rtl="1">
                        <a:lnSpc>
                          <a:spcPct val="150000"/>
                        </a:lnSpc>
                        <a:spcAft>
                          <a:spcPts val="800"/>
                        </a:spcAft>
                        <a:tabLst>
                          <a:tab pos="657225" algn="l"/>
                        </a:tabLst>
                      </a:pPr>
                      <a:r>
                        <a:rPr lang="he-IL" sz="1800" dirty="0">
                          <a:effectLst/>
                          <a:latin typeface="Gisha" panose="020B0502040204020203" pitchFamily="34" charset="-79"/>
                          <a:cs typeface="Gisha" panose="020B0502040204020203" pitchFamily="34" charset="-79"/>
                        </a:rPr>
                        <a:t>בוצע</a:t>
                      </a:r>
                      <a:endParaRPr lang="en-US" sz="1600" dirty="0">
                        <a:effectLst/>
                        <a:latin typeface="Gisha" panose="020B0502040204020203" pitchFamily="34" charset="-79"/>
                        <a:ea typeface="Calibri" panose="020F0502020204030204" pitchFamily="34" charset="0"/>
                        <a:cs typeface="Gisha" panose="020B0502040204020203" pitchFamily="34" charset="-79"/>
                      </a:endParaRPr>
                    </a:p>
                  </a:txBody>
                  <a:tcPr marL="68580" marR="68580" marT="0" marB="0"/>
                </a:tc>
                <a:extLst>
                  <a:ext uri="{0D108BD9-81ED-4DB2-BD59-A6C34878D82A}">
                    <a16:rowId xmlns:a16="http://schemas.microsoft.com/office/drawing/2014/main" val="118703349"/>
                  </a:ext>
                </a:extLst>
              </a:tr>
              <a:tr h="356232">
                <a:tc>
                  <a:txBody>
                    <a:bodyPr/>
                    <a:lstStyle/>
                    <a:p>
                      <a:pPr algn="r" rtl="1">
                        <a:lnSpc>
                          <a:spcPct val="150000"/>
                        </a:lnSpc>
                        <a:spcAft>
                          <a:spcPts val="800"/>
                        </a:spcAft>
                        <a:tabLst>
                          <a:tab pos="657225" algn="l"/>
                        </a:tabLst>
                      </a:pPr>
                      <a:r>
                        <a:rPr lang="he-IL" sz="1800">
                          <a:effectLst/>
                          <a:latin typeface="Gisha" panose="020B0502040204020203" pitchFamily="34" charset="-79"/>
                          <a:cs typeface="Gisha" panose="020B0502040204020203" pitchFamily="34" charset="-79"/>
                        </a:rPr>
                        <a:t>5</a:t>
                      </a:r>
                      <a:endParaRPr lang="en-US" sz="1600">
                        <a:effectLst/>
                        <a:latin typeface="Gisha" panose="020B0502040204020203" pitchFamily="34" charset="-79"/>
                        <a:ea typeface="Calibri" panose="020F0502020204030204" pitchFamily="34" charset="0"/>
                        <a:cs typeface="Gisha" panose="020B0502040204020203" pitchFamily="34" charset="-79"/>
                      </a:endParaRPr>
                    </a:p>
                  </a:txBody>
                  <a:tcPr marL="68580" marR="68580" marT="0" marB="0"/>
                </a:tc>
                <a:tc>
                  <a:txBody>
                    <a:bodyPr/>
                    <a:lstStyle/>
                    <a:p>
                      <a:pPr algn="r" rtl="1">
                        <a:lnSpc>
                          <a:spcPct val="150000"/>
                        </a:lnSpc>
                        <a:spcAft>
                          <a:spcPts val="800"/>
                        </a:spcAft>
                        <a:tabLst>
                          <a:tab pos="657225" algn="l"/>
                        </a:tabLst>
                      </a:pPr>
                      <a:r>
                        <a:rPr lang="he-IL" sz="1800" dirty="0">
                          <a:effectLst/>
                          <a:latin typeface="Gisha" panose="020B0502040204020203" pitchFamily="34" charset="-79"/>
                          <a:cs typeface="Gisha" panose="020B0502040204020203" pitchFamily="34" charset="-79"/>
                        </a:rPr>
                        <a:t>יכולת הוצאת </a:t>
                      </a:r>
                      <a:r>
                        <a:rPr lang="en-US" sz="1800" dirty="0">
                          <a:effectLst/>
                          <a:latin typeface="Gisha" panose="020B0502040204020203" pitchFamily="34" charset="-79"/>
                          <a:cs typeface="Gisha" panose="020B0502040204020203" pitchFamily="34" charset="-79"/>
                        </a:rPr>
                        <a:t>features</a:t>
                      </a:r>
                      <a:r>
                        <a:rPr lang="he-IL" sz="1800" dirty="0">
                          <a:effectLst/>
                          <a:latin typeface="Gisha" panose="020B0502040204020203" pitchFamily="34" charset="-79"/>
                          <a:cs typeface="Gisha" panose="020B0502040204020203" pitchFamily="34" charset="-79"/>
                        </a:rPr>
                        <a:t> (מאפיינים) של קטעי הקול השונים.</a:t>
                      </a:r>
                      <a:endParaRPr lang="en-US" sz="1600" dirty="0">
                        <a:effectLst/>
                        <a:latin typeface="Gisha" panose="020B0502040204020203" pitchFamily="34" charset="-79"/>
                        <a:ea typeface="Calibri" panose="020F0502020204030204" pitchFamily="34" charset="0"/>
                        <a:cs typeface="Gisha" panose="020B0502040204020203" pitchFamily="34" charset="-79"/>
                      </a:endParaRPr>
                    </a:p>
                  </a:txBody>
                  <a:tcPr marL="68580" marR="68580" marT="0" marB="0"/>
                </a:tc>
                <a:tc>
                  <a:txBody>
                    <a:bodyPr/>
                    <a:lstStyle/>
                    <a:p>
                      <a:pPr algn="r" rtl="1">
                        <a:lnSpc>
                          <a:spcPct val="150000"/>
                        </a:lnSpc>
                        <a:spcAft>
                          <a:spcPts val="800"/>
                        </a:spcAft>
                        <a:tabLst>
                          <a:tab pos="657225" algn="l"/>
                        </a:tabLst>
                      </a:pPr>
                      <a:r>
                        <a:rPr lang="he-IL" sz="1800" dirty="0">
                          <a:effectLst/>
                          <a:latin typeface="Gisha" panose="020B0502040204020203" pitchFamily="34" charset="-79"/>
                          <a:cs typeface="Gisha" panose="020B0502040204020203" pitchFamily="34" charset="-79"/>
                        </a:rPr>
                        <a:t>בוצע</a:t>
                      </a:r>
                      <a:endParaRPr lang="en-US" sz="1600" dirty="0">
                        <a:effectLst/>
                        <a:latin typeface="Gisha" panose="020B0502040204020203" pitchFamily="34" charset="-79"/>
                        <a:ea typeface="Calibri" panose="020F0502020204030204" pitchFamily="34" charset="0"/>
                        <a:cs typeface="Gisha" panose="020B0502040204020203" pitchFamily="34" charset="-79"/>
                      </a:endParaRPr>
                    </a:p>
                  </a:txBody>
                  <a:tcPr marL="68580" marR="68580" marT="0" marB="0"/>
                </a:tc>
                <a:extLst>
                  <a:ext uri="{0D108BD9-81ED-4DB2-BD59-A6C34878D82A}">
                    <a16:rowId xmlns:a16="http://schemas.microsoft.com/office/drawing/2014/main" val="3974463322"/>
                  </a:ext>
                </a:extLst>
              </a:tr>
              <a:tr h="356232">
                <a:tc>
                  <a:txBody>
                    <a:bodyPr/>
                    <a:lstStyle/>
                    <a:p>
                      <a:pPr algn="r" rtl="1">
                        <a:lnSpc>
                          <a:spcPct val="150000"/>
                        </a:lnSpc>
                        <a:spcAft>
                          <a:spcPts val="800"/>
                        </a:spcAft>
                        <a:tabLst>
                          <a:tab pos="657225" algn="l"/>
                        </a:tabLst>
                      </a:pPr>
                      <a:r>
                        <a:rPr lang="he-IL" sz="1800">
                          <a:effectLst/>
                          <a:latin typeface="Gisha" panose="020B0502040204020203" pitchFamily="34" charset="-79"/>
                          <a:cs typeface="Gisha" panose="020B0502040204020203" pitchFamily="34" charset="-79"/>
                        </a:rPr>
                        <a:t>6</a:t>
                      </a:r>
                      <a:endParaRPr lang="en-US" sz="1600">
                        <a:effectLst/>
                        <a:latin typeface="Gisha" panose="020B0502040204020203" pitchFamily="34" charset="-79"/>
                        <a:ea typeface="Calibri" panose="020F0502020204030204" pitchFamily="34" charset="0"/>
                        <a:cs typeface="Gisha" panose="020B0502040204020203" pitchFamily="34" charset="-79"/>
                      </a:endParaRPr>
                    </a:p>
                  </a:txBody>
                  <a:tcPr marL="68580" marR="68580" marT="0" marB="0"/>
                </a:tc>
                <a:tc>
                  <a:txBody>
                    <a:bodyPr/>
                    <a:lstStyle/>
                    <a:p>
                      <a:pPr marR="189865" algn="r" rtl="1">
                        <a:lnSpc>
                          <a:spcPct val="150000"/>
                        </a:lnSpc>
                      </a:pPr>
                      <a:r>
                        <a:rPr lang="he-IL" sz="1800">
                          <a:effectLst/>
                          <a:latin typeface="Gisha" panose="020B0502040204020203" pitchFamily="34" charset="-79"/>
                          <a:cs typeface="Gisha" panose="020B0502040204020203" pitchFamily="34" charset="-79"/>
                        </a:rPr>
                        <a:t>יכולת השוואה של מאפייני קטע הקול מול מאגר קיים</a:t>
                      </a:r>
                      <a:endParaRPr lang="en-US" sz="1200">
                        <a:effectLst/>
                        <a:latin typeface="Gisha" panose="020B0502040204020203" pitchFamily="34" charset="-79"/>
                        <a:ea typeface="Times New Roman" panose="02020603050405020304" pitchFamily="18" charset="0"/>
                        <a:cs typeface="Gisha" panose="020B0502040204020203" pitchFamily="34" charset="-79"/>
                      </a:endParaRPr>
                    </a:p>
                  </a:txBody>
                  <a:tcPr marL="68580" marR="68580" marT="0" marB="0"/>
                </a:tc>
                <a:tc>
                  <a:txBody>
                    <a:bodyPr/>
                    <a:lstStyle/>
                    <a:p>
                      <a:pPr algn="r" rtl="1">
                        <a:lnSpc>
                          <a:spcPct val="150000"/>
                        </a:lnSpc>
                        <a:spcAft>
                          <a:spcPts val="800"/>
                        </a:spcAft>
                        <a:tabLst>
                          <a:tab pos="657225" algn="l"/>
                        </a:tabLst>
                      </a:pPr>
                      <a:r>
                        <a:rPr lang="he-IL" sz="1800" dirty="0">
                          <a:effectLst/>
                          <a:latin typeface="Gisha" panose="020B0502040204020203" pitchFamily="34" charset="-79"/>
                          <a:cs typeface="Gisha" panose="020B0502040204020203" pitchFamily="34" charset="-79"/>
                        </a:rPr>
                        <a:t>בוצע</a:t>
                      </a:r>
                      <a:endParaRPr lang="en-US" sz="1600" dirty="0">
                        <a:effectLst/>
                        <a:latin typeface="Gisha" panose="020B0502040204020203" pitchFamily="34" charset="-79"/>
                        <a:ea typeface="Calibri" panose="020F0502020204030204" pitchFamily="34" charset="0"/>
                        <a:cs typeface="Gisha" panose="020B0502040204020203" pitchFamily="34" charset="-79"/>
                      </a:endParaRPr>
                    </a:p>
                  </a:txBody>
                  <a:tcPr marL="68580" marR="68580" marT="0" marB="0"/>
                </a:tc>
                <a:extLst>
                  <a:ext uri="{0D108BD9-81ED-4DB2-BD59-A6C34878D82A}">
                    <a16:rowId xmlns:a16="http://schemas.microsoft.com/office/drawing/2014/main" val="23247076"/>
                  </a:ext>
                </a:extLst>
              </a:tr>
              <a:tr h="356232">
                <a:tc>
                  <a:txBody>
                    <a:bodyPr/>
                    <a:lstStyle/>
                    <a:p>
                      <a:pPr algn="r" rtl="1">
                        <a:lnSpc>
                          <a:spcPct val="150000"/>
                        </a:lnSpc>
                        <a:spcAft>
                          <a:spcPts val="800"/>
                        </a:spcAft>
                        <a:tabLst>
                          <a:tab pos="657225" algn="l"/>
                        </a:tabLst>
                      </a:pPr>
                      <a:r>
                        <a:rPr lang="he-IL" sz="1800">
                          <a:effectLst/>
                          <a:latin typeface="Gisha" panose="020B0502040204020203" pitchFamily="34" charset="-79"/>
                          <a:cs typeface="Gisha" panose="020B0502040204020203" pitchFamily="34" charset="-79"/>
                        </a:rPr>
                        <a:t>7</a:t>
                      </a:r>
                      <a:endParaRPr lang="en-US" sz="1600">
                        <a:effectLst/>
                        <a:latin typeface="Gisha" panose="020B0502040204020203" pitchFamily="34" charset="-79"/>
                        <a:ea typeface="Calibri" panose="020F0502020204030204" pitchFamily="34" charset="0"/>
                        <a:cs typeface="Gisha" panose="020B0502040204020203" pitchFamily="34" charset="-79"/>
                      </a:endParaRPr>
                    </a:p>
                  </a:txBody>
                  <a:tcPr marL="68580" marR="68580" marT="0" marB="0"/>
                </a:tc>
                <a:tc>
                  <a:txBody>
                    <a:bodyPr/>
                    <a:lstStyle/>
                    <a:p>
                      <a:pPr marR="189865" algn="r" rtl="1">
                        <a:lnSpc>
                          <a:spcPct val="150000"/>
                        </a:lnSpc>
                      </a:pPr>
                      <a:r>
                        <a:rPr lang="he-IL" sz="1800">
                          <a:effectLst/>
                          <a:latin typeface="Gisha" panose="020B0502040204020203" pitchFamily="34" charset="-79"/>
                          <a:cs typeface="Gisha" panose="020B0502040204020203" pitchFamily="34" charset="-79"/>
                        </a:rPr>
                        <a:t>יכולת שמירת הקולות והמאפיינים שלהם למאגר</a:t>
                      </a:r>
                      <a:endParaRPr lang="en-US" sz="1200">
                        <a:effectLst/>
                        <a:latin typeface="Gisha" panose="020B0502040204020203" pitchFamily="34" charset="-79"/>
                        <a:ea typeface="Times New Roman" panose="02020603050405020304" pitchFamily="18" charset="0"/>
                        <a:cs typeface="Gisha" panose="020B0502040204020203" pitchFamily="34" charset="-79"/>
                      </a:endParaRPr>
                    </a:p>
                  </a:txBody>
                  <a:tcPr marL="68580" marR="68580" marT="0" marB="0"/>
                </a:tc>
                <a:tc>
                  <a:txBody>
                    <a:bodyPr/>
                    <a:lstStyle/>
                    <a:p>
                      <a:pPr algn="r" rtl="1">
                        <a:lnSpc>
                          <a:spcPct val="150000"/>
                        </a:lnSpc>
                        <a:spcAft>
                          <a:spcPts val="800"/>
                        </a:spcAft>
                        <a:tabLst>
                          <a:tab pos="657225" algn="l"/>
                        </a:tabLst>
                      </a:pPr>
                      <a:r>
                        <a:rPr lang="he-IL" sz="1800" dirty="0">
                          <a:effectLst/>
                          <a:latin typeface="Gisha" panose="020B0502040204020203" pitchFamily="34" charset="-79"/>
                          <a:cs typeface="Gisha" panose="020B0502040204020203" pitchFamily="34" charset="-79"/>
                        </a:rPr>
                        <a:t>בוצע</a:t>
                      </a:r>
                      <a:endParaRPr lang="en-US" sz="1600" dirty="0">
                        <a:effectLst/>
                        <a:latin typeface="Gisha" panose="020B0502040204020203" pitchFamily="34" charset="-79"/>
                        <a:ea typeface="Calibri" panose="020F0502020204030204" pitchFamily="34" charset="0"/>
                        <a:cs typeface="Gisha" panose="020B0502040204020203" pitchFamily="34" charset="-79"/>
                      </a:endParaRPr>
                    </a:p>
                  </a:txBody>
                  <a:tcPr marL="68580" marR="68580" marT="0" marB="0"/>
                </a:tc>
                <a:extLst>
                  <a:ext uri="{0D108BD9-81ED-4DB2-BD59-A6C34878D82A}">
                    <a16:rowId xmlns:a16="http://schemas.microsoft.com/office/drawing/2014/main" val="3508742352"/>
                  </a:ext>
                </a:extLst>
              </a:tr>
              <a:tr h="708019">
                <a:tc>
                  <a:txBody>
                    <a:bodyPr/>
                    <a:lstStyle/>
                    <a:p>
                      <a:pPr algn="r" rtl="1">
                        <a:lnSpc>
                          <a:spcPct val="150000"/>
                        </a:lnSpc>
                        <a:spcAft>
                          <a:spcPts val="800"/>
                        </a:spcAft>
                        <a:tabLst>
                          <a:tab pos="657225" algn="l"/>
                        </a:tabLst>
                      </a:pPr>
                      <a:r>
                        <a:rPr lang="he-IL" sz="1800">
                          <a:effectLst/>
                          <a:latin typeface="Gisha" panose="020B0502040204020203" pitchFamily="34" charset="-79"/>
                          <a:cs typeface="Gisha" panose="020B0502040204020203" pitchFamily="34" charset="-79"/>
                        </a:rPr>
                        <a:t>8</a:t>
                      </a:r>
                      <a:endParaRPr lang="en-US" sz="1600">
                        <a:effectLst/>
                        <a:latin typeface="Gisha" panose="020B0502040204020203" pitchFamily="34" charset="-79"/>
                        <a:ea typeface="Calibri" panose="020F0502020204030204" pitchFamily="34" charset="0"/>
                        <a:cs typeface="Gisha" panose="020B0502040204020203" pitchFamily="34" charset="-79"/>
                      </a:endParaRPr>
                    </a:p>
                  </a:txBody>
                  <a:tcPr marL="68580" marR="68580" marT="0" marB="0"/>
                </a:tc>
                <a:tc>
                  <a:txBody>
                    <a:bodyPr/>
                    <a:lstStyle/>
                    <a:p>
                      <a:pPr marR="189865" algn="r" rtl="1">
                        <a:lnSpc>
                          <a:spcPct val="150000"/>
                        </a:lnSpc>
                      </a:pPr>
                      <a:r>
                        <a:rPr lang="he-IL" sz="1800">
                          <a:effectLst/>
                          <a:latin typeface="Gisha" panose="020B0502040204020203" pitchFamily="34" charset="-79"/>
                          <a:cs typeface="Gisha" panose="020B0502040204020203" pitchFamily="34" charset="-79"/>
                        </a:rPr>
                        <a:t>יכולת זיהוי של קולות החיות ב75% דיוק או יותר עבור 5 חיות לפחות .</a:t>
                      </a:r>
                      <a:endParaRPr lang="en-US" sz="1200">
                        <a:effectLst/>
                        <a:latin typeface="Gisha" panose="020B0502040204020203" pitchFamily="34" charset="-79"/>
                        <a:ea typeface="Times New Roman" panose="02020603050405020304" pitchFamily="18" charset="0"/>
                        <a:cs typeface="Gisha" panose="020B0502040204020203" pitchFamily="34" charset="-79"/>
                      </a:endParaRPr>
                    </a:p>
                  </a:txBody>
                  <a:tcPr marL="68580" marR="68580" marT="0" marB="0"/>
                </a:tc>
                <a:tc>
                  <a:txBody>
                    <a:bodyPr/>
                    <a:lstStyle/>
                    <a:p>
                      <a:pPr algn="r" rtl="1">
                        <a:lnSpc>
                          <a:spcPct val="150000"/>
                        </a:lnSpc>
                        <a:spcAft>
                          <a:spcPts val="800"/>
                        </a:spcAft>
                        <a:tabLst>
                          <a:tab pos="657225" algn="l"/>
                        </a:tabLst>
                      </a:pPr>
                      <a:r>
                        <a:rPr lang="he-IL" sz="1800" dirty="0">
                          <a:effectLst/>
                          <a:latin typeface="Gisha" panose="020B0502040204020203" pitchFamily="34" charset="-79"/>
                          <a:cs typeface="Gisha" panose="020B0502040204020203" pitchFamily="34" charset="-79"/>
                        </a:rPr>
                        <a:t>בוצע</a:t>
                      </a:r>
                      <a:endParaRPr lang="en-US" sz="1600" dirty="0">
                        <a:effectLst/>
                        <a:latin typeface="Gisha" panose="020B0502040204020203" pitchFamily="34" charset="-79"/>
                        <a:ea typeface="Calibri" panose="020F0502020204030204" pitchFamily="34" charset="0"/>
                        <a:cs typeface="Gisha" panose="020B0502040204020203" pitchFamily="34" charset="-79"/>
                      </a:endParaRPr>
                    </a:p>
                  </a:txBody>
                  <a:tcPr marL="68580" marR="68580" marT="0" marB="0"/>
                </a:tc>
                <a:extLst>
                  <a:ext uri="{0D108BD9-81ED-4DB2-BD59-A6C34878D82A}">
                    <a16:rowId xmlns:a16="http://schemas.microsoft.com/office/drawing/2014/main" val="3375069707"/>
                  </a:ext>
                </a:extLst>
              </a:tr>
              <a:tr h="356232">
                <a:tc>
                  <a:txBody>
                    <a:bodyPr/>
                    <a:lstStyle/>
                    <a:p>
                      <a:pPr algn="r" rtl="1">
                        <a:lnSpc>
                          <a:spcPct val="150000"/>
                        </a:lnSpc>
                        <a:spcAft>
                          <a:spcPts val="800"/>
                        </a:spcAft>
                        <a:tabLst>
                          <a:tab pos="657225" algn="l"/>
                        </a:tabLst>
                      </a:pPr>
                      <a:r>
                        <a:rPr lang="he-IL" sz="1800">
                          <a:effectLst/>
                          <a:latin typeface="Gisha" panose="020B0502040204020203" pitchFamily="34" charset="-79"/>
                          <a:cs typeface="Gisha" panose="020B0502040204020203" pitchFamily="34" charset="-79"/>
                        </a:rPr>
                        <a:t>9</a:t>
                      </a:r>
                      <a:endParaRPr lang="en-US" sz="1600">
                        <a:effectLst/>
                        <a:latin typeface="Gisha" panose="020B0502040204020203" pitchFamily="34" charset="-79"/>
                        <a:ea typeface="Calibri" panose="020F0502020204030204" pitchFamily="34" charset="0"/>
                        <a:cs typeface="Gisha" panose="020B0502040204020203" pitchFamily="34" charset="-79"/>
                      </a:endParaRPr>
                    </a:p>
                  </a:txBody>
                  <a:tcPr marL="68580" marR="68580" marT="0" marB="0"/>
                </a:tc>
                <a:tc>
                  <a:txBody>
                    <a:bodyPr/>
                    <a:lstStyle/>
                    <a:p>
                      <a:pPr algn="r" rtl="1">
                        <a:lnSpc>
                          <a:spcPct val="150000"/>
                        </a:lnSpc>
                        <a:spcAft>
                          <a:spcPts val="800"/>
                        </a:spcAft>
                        <a:tabLst>
                          <a:tab pos="657225" algn="l"/>
                        </a:tabLst>
                      </a:pPr>
                      <a:r>
                        <a:rPr lang="he-IL" sz="1800">
                          <a:effectLst/>
                          <a:latin typeface="Gisha" panose="020B0502040204020203" pitchFamily="34" charset="-79"/>
                          <a:cs typeface="Gisha" panose="020B0502040204020203" pitchFamily="34" charset="-79"/>
                        </a:rPr>
                        <a:t>יכולת לספק מידע תמציתי על החיה.</a:t>
                      </a:r>
                      <a:endParaRPr lang="en-US" sz="1600">
                        <a:effectLst/>
                        <a:latin typeface="Gisha" panose="020B0502040204020203" pitchFamily="34" charset="-79"/>
                        <a:ea typeface="Calibri" panose="020F0502020204030204" pitchFamily="34" charset="0"/>
                        <a:cs typeface="Gisha" panose="020B0502040204020203" pitchFamily="34" charset="-79"/>
                      </a:endParaRPr>
                    </a:p>
                  </a:txBody>
                  <a:tcPr marL="68580" marR="68580" marT="0" marB="0"/>
                </a:tc>
                <a:tc>
                  <a:txBody>
                    <a:bodyPr/>
                    <a:lstStyle/>
                    <a:p>
                      <a:pPr algn="r" rtl="1">
                        <a:lnSpc>
                          <a:spcPct val="150000"/>
                        </a:lnSpc>
                        <a:spcAft>
                          <a:spcPts val="800"/>
                        </a:spcAft>
                        <a:tabLst>
                          <a:tab pos="657225" algn="l"/>
                        </a:tabLst>
                      </a:pPr>
                      <a:r>
                        <a:rPr lang="he-IL" sz="1800" dirty="0">
                          <a:effectLst/>
                          <a:latin typeface="Gisha" panose="020B0502040204020203" pitchFamily="34" charset="-79"/>
                          <a:cs typeface="Gisha" panose="020B0502040204020203" pitchFamily="34" charset="-79"/>
                        </a:rPr>
                        <a:t>בוצע</a:t>
                      </a:r>
                      <a:endParaRPr lang="en-US" sz="1600" dirty="0">
                        <a:effectLst/>
                        <a:latin typeface="Gisha" panose="020B0502040204020203" pitchFamily="34" charset="-79"/>
                        <a:ea typeface="Calibri" panose="020F0502020204030204" pitchFamily="34" charset="0"/>
                        <a:cs typeface="Gisha" panose="020B0502040204020203" pitchFamily="34" charset="-79"/>
                      </a:endParaRPr>
                    </a:p>
                  </a:txBody>
                  <a:tcPr marL="68580" marR="68580" marT="0" marB="0"/>
                </a:tc>
                <a:extLst>
                  <a:ext uri="{0D108BD9-81ED-4DB2-BD59-A6C34878D82A}">
                    <a16:rowId xmlns:a16="http://schemas.microsoft.com/office/drawing/2014/main" val="2146468215"/>
                  </a:ext>
                </a:extLst>
              </a:tr>
              <a:tr h="356232">
                <a:tc>
                  <a:txBody>
                    <a:bodyPr/>
                    <a:lstStyle/>
                    <a:p>
                      <a:pPr algn="r" rtl="1">
                        <a:lnSpc>
                          <a:spcPct val="150000"/>
                        </a:lnSpc>
                        <a:spcAft>
                          <a:spcPts val="800"/>
                        </a:spcAft>
                        <a:tabLst>
                          <a:tab pos="657225" algn="l"/>
                        </a:tabLst>
                      </a:pPr>
                      <a:r>
                        <a:rPr lang="he-IL" sz="1800">
                          <a:effectLst/>
                          <a:latin typeface="Gisha" panose="020B0502040204020203" pitchFamily="34" charset="-79"/>
                          <a:cs typeface="Gisha" panose="020B0502040204020203" pitchFamily="34" charset="-79"/>
                        </a:rPr>
                        <a:t>10</a:t>
                      </a:r>
                      <a:endParaRPr lang="en-US" sz="1600">
                        <a:effectLst/>
                        <a:latin typeface="Gisha" panose="020B0502040204020203" pitchFamily="34" charset="-79"/>
                        <a:ea typeface="Calibri" panose="020F0502020204030204" pitchFamily="34" charset="0"/>
                        <a:cs typeface="Gisha" panose="020B0502040204020203" pitchFamily="34" charset="-79"/>
                      </a:endParaRPr>
                    </a:p>
                  </a:txBody>
                  <a:tcPr marL="68580" marR="68580" marT="0" marB="0"/>
                </a:tc>
                <a:tc>
                  <a:txBody>
                    <a:bodyPr/>
                    <a:lstStyle/>
                    <a:p>
                      <a:pPr algn="r" rtl="1">
                        <a:lnSpc>
                          <a:spcPct val="150000"/>
                        </a:lnSpc>
                        <a:spcAft>
                          <a:spcPts val="800"/>
                        </a:spcAft>
                        <a:tabLst>
                          <a:tab pos="657225" algn="l"/>
                        </a:tabLst>
                      </a:pPr>
                      <a:r>
                        <a:rPr lang="he-IL" sz="1800" dirty="0">
                          <a:effectLst/>
                          <a:latin typeface="Gisha" panose="020B0502040204020203" pitchFamily="34" charset="-79"/>
                          <a:cs typeface="Gisha" panose="020B0502040204020203" pitchFamily="34" charset="-79"/>
                        </a:rPr>
                        <a:t>יכולת לאמן מחדש את המערכת (</a:t>
                      </a:r>
                      <a:r>
                        <a:rPr lang="he-IL" sz="1800" dirty="0" err="1">
                          <a:effectLst/>
                          <a:latin typeface="Gisha" panose="020B0502040204020203" pitchFamily="34" charset="-79"/>
                          <a:cs typeface="Gisha" panose="020B0502040204020203" pitchFamily="34" charset="-79"/>
                        </a:rPr>
                        <a:t>בדאטא</a:t>
                      </a:r>
                      <a:r>
                        <a:rPr lang="he-IL" sz="1800" dirty="0">
                          <a:effectLst/>
                          <a:latin typeface="Gisha" panose="020B0502040204020203" pitchFamily="34" charset="-79"/>
                          <a:cs typeface="Gisha" panose="020B0502040204020203" pitchFamily="34" charset="-79"/>
                        </a:rPr>
                        <a:t> נוסף)</a:t>
                      </a:r>
                      <a:endParaRPr lang="en-US" sz="1600" dirty="0">
                        <a:effectLst/>
                        <a:latin typeface="Gisha" panose="020B0502040204020203" pitchFamily="34" charset="-79"/>
                        <a:ea typeface="Calibri" panose="020F0502020204030204" pitchFamily="34" charset="0"/>
                        <a:cs typeface="Gisha" panose="020B0502040204020203" pitchFamily="34" charset="-79"/>
                      </a:endParaRPr>
                    </a:p>
                  </a:txBody>
                  <a:tcPr marL="68580" marR="68580" marT="0" marB="0"/>
                </a:tc>
                <a:tc>
                  <a:txBody>
                    <a:bodyPr/>
                    <a:lstStyle/>
                    <a:p>
                      <a:pPr algn="r" rtl="1">
                        <a:lnSpc>
                          <a:spcPct val="150000"/>
                        </a:lnSpc>
                        <a:spcAft>
                          <a:spcPts val="800"/>
                        </a:spcAft>
                        <a:tabLst>
                          <a:tab pos="657225" algn="l"/>
                        </a:tabLst>
                      </a:pPr>
                      <a:r>
                        <a:rPr lang="he-IL" sz="1800" dirty="0">
                          <a:effectLst/>
                          <a:latin typeface="Gisha" panose="020B0502040204020203" pitchFamily="34" charset="-79"/>
                          <a:cs typeface="Gisha" panose="020B0502040204020203" pitchFamily="34" charset="-79"/>
                        </a:rPr>
                        <a:t>בוצע </a:t>
                      </a:r>
                      <a:endParaRPr lang="en-US" sz="1600" dirty="0">
                        <a:effectLst/>
                        <a:latin typeface="Gisha" panose="020B0502040204020203" pitchFamily="34" charset="-79"/>
                        <a:ea typeface="Calibri" panose="020F0502020204030204" pitchFamily="34" charset="0"/>
                        <a:cs typeface="Gisha" panose="020B0502040204020203" pitchFamily="34" charset="-79"/>
                      </a:endParaRPr>
                    </a:p>
                  </a:txBody>
                  <a:tcPr marL="68580" marR="68580" marT="0" marB="0"/>
                </a:tc>
                <a:extLst>
                  <a:ext uri="{0D108BD9-81ED-4DB2-BD59-A6C34878D82A}">
                    <a16:rowId xmlns:a16="http://schemas.microsoft.com/office/drawing/2014/main" val="2575923341"/>
                  </a:ext>
                </a:extLst>
              </a:tr>
            </a:tbl>
          </a:graphicData>
        </a:graphic>
      </p:graphicFrame>
    </p:spTree>
    <p:extLst>
      <p:ext uri="{BB962C8B-B14F-4D97-AF65-F5344CB8AC3E}">
        <p14:creationId xmlns:p14="http://schemas.microsoft.com/office/powerpoint/2010/main" val="43972169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75831639-0D75-4FCF-A211-97402BFCEEAC}"/>
              </a:ext>
            </a:extLst>
          </p:cNvPr>
          <p:cNvSpPr txBox="1"/>
          <p:nvPr/>
        </p:nvSpPr>
        <p:spPr>
          <a:xfrm>
            <a:off x="904875" y="2690336"/>
            <a:ext cx="10382250" cy="1231106"/>
          </a:xfrm>
          <a:prstGeom prst="rect">
            <a:avLst/>
          </a:prstGeom>
          <a:noFill/>
        </p:spPr>
        <p:txBody>
          <a:bodyPr wrap="square" rtlCol="1">
            <a:spAutoFit/>
          </a:bodyPr>
          <a:lstStyle/>
          <a:p>
            <a:pPr algn="r" rtl="1"/>
            <a:r>
              <a:rPr lang="he-IL" sz="2000" b="1" u="sng" dirty="0">
                <a:effectLst/>
                <a:latin typeface="Calibri" panose="020F0502020204030204" pitchFamily="34" charset="0"/>
                <a:ea typeface="Calibri" panose="020F0502020204030204" pitchFamily="34" charset="0"/>
                <a:cs typeface="Arial" panose="020B0604020202020204" pitchFamily="34" charset="0"/>
              </a:rPr>
              <a:t>הערה לגבי שוני בין הספר למצגת- </a:t>
            </a:r>
            <a:br>
              <a:rPr lang="he-IL" sz="1800" dirty="0">
                <a:effectLst/>
                <a:latin typeface="Calibri" panose="020F0502020204030204" pitchFamily="34" charset="0"/>
                <a:ea typeface="Calibri" panose="020F0502020204030204" pitchFamily="34" charset="0"/>
                <a:cs typeface="Arial" panose="020B0604020202020204" pitchFamily="34" charset="0"/>
              </a:rPr>
            </a:br>
            <a:r>
              <a:rPr lang="he-IL" sz="1800" dirty="0">
                <a:effectLst/>
                <a:latin typeface="Calibri" panose="020F0502020204030204" pitchFamily="34" charset="0"/>
                <a:ea typeface="Calibri" panose="020F0502020204030204" pitchFamily="34" charset="0"/>
                <a:cs typeface="Arial" panose="020B0604020202020204" pitchFamily="34" charset="0"/>
              </a:rPr>
              <a:t>הספר מפורט יותר מבחינת הסבר על כל מודול, אך הפרויקט עבר הרחבה גדולה עד למועד ההגשה והמצגת:</a:t>
            </a:r>
            <a:br>
              <a:rPr lang="he-IL" sz="1800" dirty="0">
                <a:effectLst/>
                <a:latin typeface="Calibri" panose="020F0502020204030204" pitchFamily="34" charset="0"/>
                <a:ea typeface="Calibri" panose="020F0502020204030204" pitchFamily="34" charset="0"/>
                <a:cs typeface="Arial" panose="020B0604020202020204" pitchFamily="34" charset="0"/>
              </a:rPr>
            </a:br>
            <a:r>
              <a:rPr lang="he-IL" sz="1800" dirty="0">
                <a:effectLst/>
                <a:latin typeface="Calibri" panose="020F0502020204030204" pitchFamily="34" charset="0"/>
                <a:ea typeface="Calibri" panose="020F0502020204030204" pitchFamily="34" charset="0"/>
                <a:cs typeface="Arial" panose="020B0604020202020204" pitchFamily="34" charset="0"/>
              </a:rPr>
              <a:t>כמו מודול מתן הפידבק, מסד הנתונים "המתפתח", מתן מידע תמונתי ולא רק טקסטואלי ועוד. כל פעולות הפרויקט מפורטות במצגת.</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602471119"/>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E71C19DF-7050-4417-B787-E169C3985C31}"/>
              </a:ext>
            </a:extLst>
          </p:cNvPr>
          <p:cNvSpPr txBox="1"/>
          <p:nvPr/>
        </p:nvSpPr>
        <p:spPr>
          <a:xfrm>
            <a:off x="4081463" y="1694869"/>
            <a:ext cx="4029074" cy="907941"/>
          </a:xfrm>
          <a:prstGeom prst="rect">
            <a:avLst/>
          </a:prstGeom>
          <a:noFill/>
        </p:spPr>
        <p:txBody>
          <a:bodyPr wrap="square" rtlCol="1">
            <a:spAutoFit/>
          </a:bodyPr>
          <a:lstStyle/>
          <a:p>
            <a:r>
              <a:rPr lang="he-IL" sz="3500" b="1" dirty="0">
                <a:latin typeface="Gisha" panose="020B0502040204020203" pitchFamily="34" charset="-79"/>
                <a:cs typeface="Gisha" panose="020B0502040204020203" pitchFamily="34" charset="-79"/>
              </a:rPr>
              <a:t>תודה על ההקשבה!</a:t>
            </a:r>
            <a:endParaRPr lang="en-US" sz="3500" b="1" dirty="0">
              <a:latin typeface="Gisha" panose="020B0502040204020203" pitchFamily="34" charset="-79"/>
              <a:cs typeface="Gisha" panose="020B0502040204020203" pitchFamily="34" charset="-79"/>
            </a:endParaRPr>
          </a:p>
          <a:p>
            <a:endParaRPr lang="he-IL" dirty="0"/>
          </a:p>
        </p:txBody>
      </p:sp>
      <p:sp>
        <p:nvSpPr>
          <p:cNvPr id="2" name="תיבת טקסט 1">
            <a:extLst>
              <a:ext uri="{FF2B5EF4-FFF2-40B4-BE49-F238E27FC236}">
                <a16:creationId xmlns:a16="http://schemas.microsoft.com/office/drawing/2014/main" id="{99623CE1-9623-4394-8C25-84A68EAD96AD}"/>
              </a:ext>
            </a:extLst>
          </p:cNvPr>
          <p:cNvSpPr txBox="1"/>
          <p:nvPr/>
        </p:nvSpPr>
        <p:spPr>
          <a:xfrm>
            <a:off x="5631497" y="4185920"/>
            <a:ext cx="2479040" cy="630942"/>
          </a:xfrm>
          <a:prstGeom prst="rect">
            <a:avLst/>
          </a:prstGeom>
          <a:noFill/>
        </p:spPr>
        <p:txBody>
          <a:bodyPr wrap="square" rtlCol="1">
            <a:spAutoFit/>
          </a:bodyPr>
          <a:lstStyle/>
          <a:p>
            <a:r>
              <a:rPr lang="he-IL" sz="3500" b="1" dirty="0">
                <a:latin typeface="Gisha" panose="020B0502040204020203" pitchFamily="34" charset="-79"/>
                <a:cs typeface="Gisha" panose="020B0502040204020203" pitchFamily="34" charset="-79"/>
              </a:rPr>
              <a:t>שאלות</a:t>
            </a:r>
            <a:r>
              <a:rPr lang="he-IL" dirty="0"/>
              <a:t> </a:t>
            </a:r>
          </a:p>
        </p:txBody>
      </p:sp>
      <p:sp>
        <p:nvSpPr>
          <p:cNvPr id="3" name="לחצן פעולה: עזרה 2">
            <a:hlinkClick r:id="" action="ppaction://noaction" highlightClick="1"/>
            <a:extLst>
              <a:ext uri="{FF2B5EF4-FFF2-40B4-BE49-F238E27FC236}">
                <a16:creationId xmlns:a16="http://schemas.microsoft.com/office/drawing/2014/main" id="{709336EF-C324-4221-B171-A2223093D710}"/>
              </a:ext>
            </a:extLst>
          </p:cNvPr>
          <p:cNvSpPr/>
          <p:nvPr/>
        </p:nvSpPr>
        <p:spPr>
          <a:xfrm>
            <a:off x="4869497" y="3951411"/>
            <a:ext cx="762000" cy="1099960"/>
          </a:xfrm>
          <a:prstGeom prst="actionButtonHelp">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08234637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תיבת טקסט 5">
            <a:extLst>
              <a:ext uri="{FF2B5EF4-FFF2-40B4-BE49-F238E27FC236}">
                <a16:creationId xmlns:a16="http://schemas.microsoft.com/office/drawing/2014/main" id="{2A4B2191-1B0B-449A-9299-5BDEB75A3743}"/>
              </a:ext>
            </a:extLst>
          </p:cNvPr>
          <p:cNvSpPr txBox="1"/>
          <p:nvPr/>
        </p:nvSpPr>
        <p:spPr>
          <a:xfrm>
            <a:off x="2200274" y="-20067"/>
            <a:ext cx="7791450" cy="630942"/>
          </a:xfrm>
          <a:prstGeom prst="rect">
            <a:avLst/>
          </a:prstGeom>
          <a:noFill/>
        </p:spPr>
        <p:txBody>
          <a:bodyPr wrap="square" rtlCol="1">
            <a:spAutoFit/>
          </a:bodyPr>
          <a:lstStyle/>
          <a:p>
            <a:pPr algn="ctr"/>
            <a:r>
              <a:rPr lang="he-IL" sz="3500" b="1" dirty="0">
                <a:latin typeface="Gisha" panose="020B0502040204020203" pitchFamily="34" charset="-79"/>
                <a:cs typeface="Gisha" panose="020B0502040204020203" pitchFamily="34" charset="-79"/>
              </a:rPr>
              <a:t>תקציר הפרויקט ומטרתו</a:t>
            </a:r>
          </a:p>
        </p:txBody>
      </p:sp>
      <p:sp>
        <p:nvSpPr>
          <p:cNvPr id="7" name="תיבת טקסט 6">
            <a:extLst>
              <a:ext uri="{FF2B5EF4-FFF2-40B4-BE49-F238E27FC236}">
                <a16:creationId xmlns:a16="http://schemas.microsoft.com/office/drawing/2014/main" id="{2111066A-A09E-4E25-974D-BE46C5429D78}"/>
              </a:ext>
            </a:extLst>
          </p:cNvPr>
          <p:cNvSpPr txBox="1"/>
          <p:nvPr/>
        </p:nvSpPr>
        <p:spPr>
          <a:xfrm>
            <a:off x="852487" y="2669570"/>
            <a:ext cx="10487025" cy="2031325"/>
          </a:xfrm>
          <a:prstGeom prst="rect">
            <a:avLst/>
          </a:prstGeom>
          <a:noFill/>
        </p:spPr>
        <p:txBody>
          <a:bodyPr wrap="square" rtlCol="1">
            <a:spAutoFit/>
          </a:bodyPr>
          <a:lstStyle/>
          <a:p>
            <a:pPr algn="r" rtl="1"/>
            <a:r>
              <a:rPr lang="he-IL" sz="1800" u="sng" dirty="0">
                <a:effectLst/>
                <a:latin typeface="Gisha" panose="020B0502040204020203" pitchFamily="34" charset="-79"/>
                <a:ea typeface="Calibri" panose="020F0502020204030204" pitchFamily="34" charset="0"/>
                <a:cs typeface="Gisha" panose="020B0502040204020203" pitchFamily="34" charset="-79"/>
              </a:rPr>
              <a:t>מטרת הפרויקט :</a:t>
            </a:r>
            <a:br>
              <a:rPr lang="he-IL" sz="1800" dirty="0">
                <a:effectLst/>
                <a:latin typeface="Gisha" panose="020B0502040204020203" pitchFamily="34" charset="-79"/>
                <a:ea typeface="Calibri" panose="020F0502020204030204" pitchFamily="34" charset="0"/>
                <a:cs typeface="Gisha" panose="020B0502040204020203" pitchFamily="34" charset="-79"/>
              </a:rPr>
            </a:br>
            <a:r>
              <a:rPr lang="he-IL" sz="1800" dirty="0">
                <a:effectLst/>
                <a:latin typeface="Gisha" panose="020B0502040204020203" pitchFamily="34" charset="-79"/>
                <a:ea typeface="Calibri" panose="020F0502020204030204" pitchFamily="34" charset="0"/>
                <a:cs typeface="Gisha" panose="020B0502040204020203" pitchFamily="34" charset="-79"/>
              </a:rPr>
              <a:t>לעיתים קורה שאנחנו שומעים קולות של חיות, אך איננו יודעים באיזו חיה מדובר, מה שיכול לעורר בנו תחושות של דאגה, פחד או חרדה.</a:t>
            </a:r>
            <a:br>
              <a:rPr lang="he-IL" sz="1800" dirty="0">
                <a:effectLst/>
                <a:latin typeface="Gisha" panose="020B0502040204020203" pitchFamily="34" charset="-79"/>
                <a:ea typeface="Calibri" panose="020F0502020204030204" pitchFamily="34" charset="0"/>
                <a:cs typeface="Gisha" panose="020B0502040204020203" pitchFamily="34" charset="-79"/>
              </a:rPr>
            </a:br>
            <a:r>
              <a:rPr lang="he-IL" sz="1800" dirty="0">
                <a:effectLst/>
                <a:latin typeface="Gisha" panose="020B0502040204020203" pitchFamily="34" charset="-79"/>
                <a:ea typeface="Calibri" panose="020F0502020204030204" pitchFamily="34" charset="0"/>
                <a:cs typeface="Gisha" panose="020B0502040204020203" pitchFamily="34" charset="-79"/>
              </a:rPr>
              <a:t>יש מקרים, במקומות ובזמנים </a:t>
            </a:r>
            <a:r>
              <a:rPr lang="he-IL" sz="1800" dirty="0" err="1">
                <a:effectLst/>
                <a:latin typeface="Gisha" panose="020B0502040204020203" pitchFamily="34" charset="-79"/>
                <a:ea typeface="Calibri" panose="020F0502020204030204" pitchFamily="34" charset="0"/>
                <a:cs typeface="Gisha" panose="020B0502040204020203" pitchFamily="34" charset="-79"/>
              </a:rPr>
              <a:t>מסויימים</a:t>
            </a:r>
            <a:r>
              <a:rPr lang="he-IL" sz="1800" dirty="0">
                <a:effectLst/>
                <a:latin typeface="Gisha" panose="020B0502040204020203" pitchFamily="34" charset="-79"/>
                <a:ea typeface="Calibri" panose="020F0502020204030204" pitchFamily="34" charset="0"/>
                <a:cs typeface="Gisha" panose="020B0502040204020203" pitchFamily="34" charset="-79"/>
              </a:rPr>
              <a:t>, שיש צורך לדעת באיזו חיה מדובר כי החיה יכולה להוות סכנה ממשית לבריאותנו.</a:t>
            </a:r>
            <a:br>
              <a:rPr lang="he-IL" sz="1800" dirty="0">
                <a:effectLst/>
                <a:latin typeface="Gisha" panose="020B0502040204020203" pitchFamily="34" charset="-79"/>
                <a:ea typeface="Calibri" panose="020F0502020204030204" pitchFamily="34" charset="0"/>
                <a:cs typeface="Gisha" panose="020B0502040204020203" pitchFamily="34" charset="-79"/>
              </a:rPr>
            </a:br>
            <a:r>
              <a:rPr lang="he-IL" sz="1800" dirty="0">
                <a:effectLst/>
                <a:latin typeface="Gisha" panose="020B0502040204020203" pitchFamily="34" charset="-79"/>
                <a:ea typeface="Calibri" panose="020F0502020204030204" pitchFamily="34" charset="0"/>
                <a:cs typeface="Gisha" panose="020B0502040204020203" pitchFamily="34" charset="-79"/>
              </a:rPr>
              <a:t>במקרים אחרים נרצה לדעת על החיה מתוך סקרנות.</a:t>
            </a:r>
            <a:br>
              <a:rPr lang="he-IL" sz="1800" dirty="0">
                <a:effectLst/>
                <a:latin typeface="Gisha" panose="020B0502040204020203" pitchFamily="34" charset="-79"/>
                <a:ea typeface="Calibri" panose="020F0502020204030204" pitchFamily="34" charset="0"/>
                <a:cs typeface="Gisha" panose="020B0502040204020203" pitchFamily="34" charset="-79"/>
              </a:rPr>
            </a:br>
            <a:r>
              <a:rPr lang="he-IL" sz="1800" dirty="0">
                <a:effectLst/>
                <a:latin typeface="Gisha" panose="020B0502040204020203" pitchFamily="34" charset="-79"/>
                <a:ea typeface="Calibri" panose="020F0502020204030204" pitchFamily="34" charset="0"/>
                <a:cs typeface="Gisha" panose="020B0502040204020203" pitchFamily="34" charset="-79"/>
              </a:rPr>
              <a:t>בכל המקרים רצוי לזהות לפי הקולות באילו חיות מדובר ולהגיב בצורה המתאימה במידת הצורך.</a:t>
            </a:r>
          </a:p>
        </p:txBody>
      </p:sp>
      <p:sp>
        <p:nvSpPr>
          <p:cNvPr id="8" name="תיבת טקסט 7">
            <a:extLst>
              <a:ext uri="{FF2B5EF4-FFF2-40B4-BE49-F238E27FC236}">
                <a16:creationId xmlns:a16="http://schemas.microsoft.com/office/drawing/2014/main" id="{35F7FED5-F31C-4322-8A89-B103234BDC2B}"/>
              </a:ext>
            </a:extLst>
          </p:cNvPr>
          <p:cNvSpPr txBox="1"/>
          <p:nvPr/>
        </p:nvSpPr>
        <p:spPr>
          <a:xfrm>
            <a:off x="2862262" y="1766348"/>
            <a:ext cx="8477250" cy="923330"/>
          </a:xfrm>
          <a:prstGeom prst="rect">
            <a:avLst/>
          </a:prstGeom>
          <a:noFill/>
        </p:spPr>
        <p:txBody>
          <a:bodyPr wrap="square" rtlCol="1">
            <a:spAutoFit/>
          </a:bodyPr>
          <a:lstStyle/>
          <a:p>
            <a:pPr algn="r" rtl="1"/>
            <a:r>
              <a:rPr lang="he-IL" sz="1800" dirty="0">
                <a:effectLst/>
                <a:latin typeface="Gisha" panose="020B0502040204020203" pitchFamily="34" charset="-79"/>
                <a:ea typeface="Calibri" panose="020F0502020204030204" pitchFamily="34" charset="0"/>
                <a:cs typeface="Gisha" panose="020B0502040204020203" pitchFamily="34" charset="-79"/>
              </a:rPr>
              <a:t>פרויקט זה הוא מערכת ממוחשבת, שבהינתן הקלטה של קולות של חיה, תזהה באיזו חיה מדובר ותספק מידע תמציתי עליה ועל צורת ההתנהגות המומלצת בקרבתה.</a:t>
            </a:r>
            <a:endParaRPr lang="en-US" sz="1800" dirty="0">
              <a:effectLst/>
              <a:latin typeface="Gisha" panose="020B0502040204020203" pitchFamily="34" charset="-79"/>
              <a:ea typeface="Calibri" panose="020F0502020204030204" pitchFamily="34" charset="0"/>
              <a:cs typeface="Gisha" panose="020B0502040204020203" pitchFamily="34" charset="-79"/>
            </a:endParaRPr>
          </a:p>
          <a:p>
            <a:endParaRPr lang="he-IL" dirty="0">
              <a:latin typeface="Gisha" panose="020B0502040204020203" pitchFamily="34" charset="-79"/>
              <a:cs typeface="Gisha" panose="020B0502040204020203" pitchFamily="34" charset="-79"/>
            </a:endParaRPr>
          </a:p>
        </p:txBody>
      </p:sp>
      <p:sp>
        <p:nvSpPr>
          <p:cNvPr id="10" name="תיבת טקסט 9">
            <a:extLst>
              <a:ext uri="{FF2B5EF4-FFF2-40B4-BE49-F238E27FC236}">
                <a16:creationId xmlns:a16="http://schemas.microsoft.com/office/drawing/2014/main" id="{1DA921A6-FA22-4B28-9F65-2E87964789F5}"/>
              </a:ext>
            </a:extLst>
          </p:cNvPr>
          <p:cNvSpPr txBox="1"/>
          <p:nvPr/>
        </p:nvSpPr>
        <p:spPr>
          <a:xfrm>
            <a:off x="2185987" y="5157811"/>
            <a:ext cx="9153525" cy="646331"/>
          </a:xfrm>
          <a:prstGeom prst="rect">
            <a:avLst/>
          </a:prstGeom>
          <a:noFill/>
        </p:spPr>
        <p:txBody>
          <a:bodyPr wrap="square" rtlCol="1">
            <a:spAutoFit/>
          </a:bodyPr>
          <a:lstStyle/>
          <a:p>
            <a:pPr algn="r" rtl="1"/>
            <a:r>
              <a:rPr lang="he-IL" sz="1800" dirty="0">
                <a:effectLst/>
                <a:latin typeface="Gisha" panose="020B0502040204020203" pitchFamily="34" charset="-79"/>
                <a:ea typeface="Calibri" panose="020F0502020204030204" pitchFamily="34" charset="0"/>
                <a:cs typeface="Gisha" panose="020B0502040204020203" pitchFamily="34" charset="-79"/>
              </a:rPr>
              <a:t>*הערה – למערכת תהיה יכולת קבלת פידבק ותאפשר למידה של קולות נוספים והוספתם למאגר הנתונים שלה, גם מבלי שקולות אלו היו מוכרים למערכת לפני.</a:t>
            </a:r>
            <a:endParaRPr lang="he-IL" dirty="0">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187905539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A42F1ABF-E45A-4913-A776-03A44FC4512A}"/>
              </a:ext>
            </a:extLst>
          </p:cNvPr>
          <p:cNvSpPr txBox="1"/>
          <p:nvPr/>
        </p:nvSpPr>
        <p:spPr>
          <a:xfrm>
            <a:off x="2219325" y="0"/>
            <a:ext cx="7753350" cy="630942"/>
          </a:xfrm>
          <a:prstGeom prst="rect">
            <a:avLst/>
          </a:prstGeom>
          <a:noFill/>
        </p:spPr>
        <p:txBody>
          <a:bodyPr wrap="square" rtlCol="1">
            <a:spAutoFit/>
          </a:bodyPr>
          <a:lstStyle/>
          <a:p>
            <a:pPr algn="ctr"/>
            <a:r>
              <a:rPr lang="he-IL" sz="3500" b="1" dirty="0">
                <a:effectLst/>
                <a:latin typeface="Gisha" panose="020B0502040204020203" pitchFamily="34" charset="-79"/>
                <a:ea typeface="Calibri" panose="020F0502020204030204" pitchFamily="34" charset="0"/>
                <a:cs typeface="Gisha" panose="020B0502040204020203" pitchFamily="34" charset="-79"/>
              </a:rPr>
              <a:t>הרחבות</a:t>
            </a:r>
            <a:endParaRPr lang="en-US" sz="3500" b="1" dirty="0">
              <a:effectLst/>
              <a:latin typeface="Gisha" panose="020B0502040204020203" pitchFamily="34" charset="-79"/>
              <a:ea typeface="Calibri" panose="020F0502020204030204" pitchFamily="34" charset="0"/>
              <a:cs typeface="Gisha" panose="020B0502040204020203" pitchFamily="34" charset="-79"/>
            </a:endParaRPr>
          </a:p>
        </p:txBody>
      </p:sp>
      <p:sp>
        <p:nvSpPr>
          <p:cNvPr id="4" name="תיבת טקסט 3">
            <a:extLst>
              <a:ext uri="{FF2B5EF4-FFF2-40B4-BE49-F238E27FC236}">
                <a16:creationId xmlns:a16="http://schemas.microsoft.com/office/drawing/2014/main" id="{D663F2E7-CAFA-4C91-B7B0-46F926E35AC2}"/>
              </a:ext>
            </a:extLst>
          </p:cNvPr>
          <p:cNvSpPr txBox="1"/>
          <p:nvPr/>
        </p:nvSpPr>
        <p:spPr>
          <a:xfrm>
            <a:off x="857250" y="868919"/>
            <a:ext cx="10868025" cy="2150653"/>
          </a:xfrm>
          <a:prstGeom prst="rect">
            <a:avLst/>
          </a:prstGeom>
          <a:noFill/>
        </p:spPr>
        <p:txBody>
          <a:bodyPr wrap="square">
            <a:spAutoFit/>
          </a:bodyPr>
          <a:lstStyle/>
          <a:p>
            <a:pPr lvl="1" algn="r" rtl="1">
              <a:lnSpc>
                <a:spcPct val="107000"/>
              </a:lnSpc>
            </a:pPr>
            <a:r>
              <a:rPr lang="he-IL" u="sng" dirty="0">
                <a:effectLst/>
                <a:latin typeface="Gisha" panose="020B0502040204020203" pitchFamily="34" charset="-79"/>
                <a:ea typeface="Calibri" panose="020F0502020204030204" pitchFamily="34" charset="0"/>
                <a:cs typeface="Gisha" panose="020B0502040204020203" pitchFamily="34" charset="-79"/>
              </a:rPr>
              <a:t>מסד הנתונים </a:t>
            </a:r>
            <a:r>
              <a:rPr lang="en-US" u="sng" dirty="0">
                <a:effectLst/>
                <a:latin typeface="Gisha" panose="020B0502040204020203" pitchFamily="34" charset="-79"/>
                <a:ea typeface="Calibri" panose="020F0502020204030204" pitchFamily="34" charset="0"/>
                <a:cs typeface="Gisha" panose="020B0502040204020203" pitchFamily="34" charset="-79"/>
              </a:rPr>
              <a:t>ESC50</a:t>
            </a:r>
            <a:r>
              <a:rPr lang="he-IL" u="sng" dirty="0">
                <a:effectLst/>
                <a:latin typeface="Gisha" panose="020B0502040204020203" pitchFamily="34" charset="-79"/>
                <a:ea typeface="Calibri" panose="020F0502020204030204" pitchFamily="34" charset="0"/>
                <a:cs typeface="Gisha" panose="020B0502040204020203" pitchFamily="34" charset="-79"/>
              </a:rPr>
              <a:t>-</a:t>
            </a:r>
            <a:r>
              <a:rPr lang="en-US" u="sng" dirty="0">
                <a:effectLst/>
                <a:latin typeface="Gisha" panose="020B0502040204020203" pitchFamily="34" charset="-79"/>
                <a:ea typeface="Calibri" panose="020F0502020204030204" pitchFamily="34" charset="0"/>
                <a:cs typeface="Gisha" panose="020B0502040204020203" pitchFamily="34" charset="-79"/>
              </a:rPr>
              <a:t>ENVIRONMENTAL SOUNDS CLASSIFICATION 50</a:t>
            </a:r>
            <a:r>
              <a:rPr lang="he-IL" dirty="0">
                <a:effectLst/>
                <a:latin typeface="Gisha" panose="020B0502040204020203" pitchFamily="34" charset="-79"/>
                <a:ea typeface="Calibri" panose="020F0502020204030204" pitchFamily="34" charset="0"/>
                <a:cs typeface="Gisha" panose="020B0502040204020203" pitchFamily="34" charset="-79"/>
              </a:rPr>
              <a:t>–</a:t>
            </a:r>
            <a:br>
              <a:rPr lang="en-US" dirty="0">
                <a:effectLst/>
                <a:latin typeface="Gisha" panose="020B0502040204020203" pitchFamily="34" charset="-79"/>
                <a:ea typeface="Calibri" panose="020F0502020204030204" pitchFamily="34" charset="0"/>
                <a:cs typeface="Gisha" panose="020B0502040204020203" pitchFamily="34" charset="-79"/>
              </a:rPr>
            </a:br>
            <a:r>
              <a:rPr lang="he-IL" dirty="0">
                <a:effectLst/>
                <a:latin typeface="Gisha" panose="020B0502040204020203" pitchFamily="34" charset="-79"/>
                <a:ea typeface="Calibri" panose="020F0502020204030204" pitchFamily="34" charset="0"/>
                <a:cs typeface="Gisha" panose="020B0502040204020203" pitchFamily="34" charset="-79"/>
              </a:rPr>
              <a:t>הורד מאתר-	</a:t>
            </a:r>
            <a:r>
              <a:rPr lang="en-US" dirty="0">
                <a:effectLst/>
                <a:latin typeface="Gisha" panose="020B0502040204020203" pitchFamily="34" charset="-79"/>
                <a:ea typeface="Calibri" panose="020F0502020204030204" pitchFamily="34" charset="0"/>
                <a:cs typeface="Gisha" panose="020B0502040204020203" pitchFamily="34" charset="-79"/>
              </a:rPr>
              <a:t>https://www.kaggle.com/mmoreaux/environmental-sound-classification-50</a:t>
            </a:r>
            <a:endParaRPr lang="he-IL" dirty="0">
              <a:effectLst/>
              <a:latin typeface="Gisha" panose="020B0502040204020203" pitchFamily="34" charset="-79"/>
              <a:ea typeface="Calibri" panose="020F0502020204030204" pitchFamily="34" charset="0"/>
              <a:cs typeface="Gisha" panose="020B0502040204020203" pitchFamily="34" charset="-79"/>
            </a:endParaRPr>
          </a:p>
          <a:p>
            <a:pPr lvl="1" algn="r" rtl="1">
              <a:lnSpc>
                <a:spcPct val="107000"/>
              </a:lnSpc>
            </a:pPr>
            <a:r>
              <a:rPr lang="he-IL" dirty="0">
                <a:effectLst/>
                <a:latin typeface="Gisha" panose="020B0502040204020203" pitchFamily="34" charset="-79"/>
                <a:ea typeface="Calibri" panose="020F0502020204030204" pitchFamily="34" charset="0"/>
                <a:cs typeface="Gisha" panose="020B0502040204020203" pitchFamily="34" charset="-79"/>
              </a:rPr>
              <a:t>מכיל 50 סוגי "קולות סביבה". עבור כל סוג קול: 40 קבצי קול באורך 5 שניות. מתוך 50 סוגי הקולות- 12 הם של חיות: כלבים, ציפורי שיר, עורבים, כבשים, צפרדעים, פרות, חרקים(מעופפים), תרנגולות, חזירים, תרנגולים, חתולים, צרצרים.</a:t>
            </a:r>
          </a:p>
          <a:p>
            <a:pPr lvl="1" algn="r" rtl="1">
              <a:lnSpc>
                <a:spcPct val="107000"/>
              </a:lnSpc>
            </a:pPr>
            <a:r>
              <a:rPr lang="he-IL" dirty="0">
                <a:latin typeface="Gisha" panose="020B0502040204020203" pitchFamily="34" charset="-79"/>
                <a:ea typeface="Calibri" panose="020F0502020204030204" pitchFamily="34" charset="0"/>
                <a:cs typeface="Gisha" panose="020B0502040204020203" pitchFamily="34" charset="-79"/>
              </a:rPr>
              <a:t>כל סוגי הקולות </a:t>
            </a:r>
            <a:r>
              <a:rPr lang="he-IL" dirty="0" err="1">
                <a:latin typeface="Gisha" panose="020B0502040204020203" pitchFamily="34" charset="-79"/>
                <a:ea typeface="Calibri" panose="020F0502020204030204" pitchFamily="34" charset="0"/>
                <a:cs typeface="Gisha" panose="020B0502040204020203" pitchFamily="34" charset="-79"/>
              </a:rPr>
              <a:t>ממויינים</a:t>
            </a:r>
            <a:r>
              <a:rPr lang="he-IL" dirty="0">
                <a:latin typeface="Gisha" panose="020B0502040204020203" pitchFamily="34" charset="-79"/>
                <a:ea typeface="Calibri" panose="020F0502020204030204" pitchFamily="34" charset="0"/>
                <a:cs typeface="Gisha" panose="020B0502040204020203" pitchFamily="34" charset="-79"/>
              </a:rPr>
              <a:t> בקובץ </a:t>
            </a:r>
            <a:r>
              <a:rPr lang="en-US" dirty="0">
                <a:latin typeface="Gisha" panose="020B0502040204020203" pitchFamily="34" charset="-79"/>
                <a:ea typeface="Calibri" panose="020F0502020204030204" pitchFamily="34" charset="0"/>
                <a:cs typeface="Gisha" panose="020B0502040204020203" pitchFamily="34" charset="-79"/>
              </a:rPr>
              <a:t>CSV</a:t>
            </a:r>
            <a:r>
              <a:rPr lang="he-IL" dirty="0">
                <a:latin typeface="Gisha" panose="020B0502040204020203" pitchFamily="34" charset="-79"/>
                <a:ea typeface="Calibri" panose="020F0502020204030204" pitchFamily="34" charset="0"/>
                <a:cs typeface="Gisha" panose="020B0502040204020203" pitchFamily="34" charset="-79"/>
              </a:rPr>
              <a:t> הנוסף למסד הנתונים.</a:t>
            </a:r>
            <a:br>
              <a:rPr lang="he-IL" dirty="0">
                <a:effectLst/>
                <a:latin typeface="Gisha" panose="020B0502040204020203" pitchFamily="34" charset="-79"/>
                <a:ea typeface="Calibri" panose="020F0502020204030204" pitchFamily="34" charset="0"/>
                <a:cs typeface="Gisha" panose="020B0502040204020203" pitchFamily="34" charset="-79"/>
              </a:rPr>
            </a:br>
            <a:r>
              <a:rPr lang="he-IL" dirty="0">
                <a:effectLst/>
                <a:latin typeface="Gisha" panose="020B0502040204020203" pitchFamily="34" charset="-79"/>
                <a:ea typeface="Calibri" panose="020F0502020204030204" pitchFamily="34" charset="0"/>
                <a:cs typeface="Gisha" panose="020B0502040204020203" pitchFamily="34" charset="-79"/>
              </a:rPr>
              <a:t>קולות מסד הנתונים הזה נדגמו בשני תדרים – 44,100 ו16,000 </a:t>
            </a:r>
            <a:r>
              <a:rPr lang="en-US" dirty="0">
                <a:effectLst/>
                <a:latin typeface="Gisha" panose="020B0502040204020203" pitchFamily="34" charset="-79"/>
                <a:ea typeface="Calibri" panose="020F0502020204030204" pitchFamily="34" charset="0"/>
                <a:cs typeface="Gisha" panose="020B0502040204020203" pitchFamily="34" charset="-79"/>
              </a:rPr>
              <a:t>[HZ]</a:t>
            </a:r>
            <a:r>
              <a:rPr lang="he-IL" dirty="0">
                <a:effectLst/>
                <a:latin typeface="Gisha" panose="020B0502040204020203" pitchFamily="34" charset="-79"/>
                <a:ea typeface="Calibri" panose="020F0502020204030204" pitchFamily="34" charset="0"/>
                <a:cs typeface="Gisha" panose="020B0502040204020203" pitchFamily="34" charset="-79"/>
              </a:rPr>
              <a:t>.</a:t>
            </a:r>
            <a:endParaRPr lang="en-US" dirty="0">
              <a:effectLst/>
              <a:latin typeface="Gisha" panose="020B0502040204020203" pitchFamily="34" charset="-79"/>
              <a:ea typeface="Calibri" panose="020F0502020204030204" pitchFamily="34" charset="0"/>
              <a:cs typeface="Gisha" panose="020B0502040204020203" pitchFamily="34" charset="-79"/>
            </a:endParaRPr>
          </a:p>
        </p:txBody>
      </p:sp>
      <p:sp>
        <p:nvSpPr>
          <p:cNvPr id="8" name="תיבת טקסט 7">
            <a:extLst>
              <a:ext uri="{FF2B5EF4-FFF2-40B4-BE49-F238E27FC236}">
                <a16:creationId xmlns:a16="http://schemas.microsoft.com/office/drawing/2014/main" id="{769D8576-6A18-48DB-8DF8-4B3C556C4CBB}"/>
              </a:ext>
            </a:extLst>
          </p:cNvPr>
          <p:cNvSpPr txBox="1"/>
          <p:nvPr/>
        </p:nvSpPr>
        <p:spPr>
          <a:xfrm>
            <a:off x="1352550" y="3143250"/>
            <a:ext cx="10382250" cy="3039743"/>
          </a:xfrm>
          <a:prstGeom prst="rect">
            <a:avLst/>
          </a:prstGeom>
          <a:noFill/>
        </p:spPr>
        <p:txBody>
          <a:bodyPr wrap="square">
            <a:spAutoFit/>
          </a:bodyPr>
          <a:lstStyle/>
          <a:p>
            <a:pPr lvl="1" algn="r" rtl="1">
              <a:lnSpc>
                <a:spcPct val="107000"/>
              </a:lnSpc>
            </a:pPr>
            <a:r>
              <a:rPr lang="he-IL" u="sng" dirty="0">
                <a:latin typeface="Gisha" panose="020B0502040204020203" pitchFamily="34" charset="-79"/>
                <a:ea typeface="Calibri" panose="020F0502020204030204" pitchFamily="34" charset="0"/>
                <a:cs typeface="Gisha" panose="020B0502040204020203" pitchFamily="34" charset="-79"/>
              </a:rPr>
              <a:t>חילוץ מאפייני קול-</a:t>
            </a:r>
            <a:r>
              <a:rPr lang="en-US" u="sng" dirty="0" err="1">
                <a:effectLst/>
                <a:latin typeface="Gisha" panose="020B0502040204020203" pitchFamily="34" charset="-79"/>
                <a:ea typeface="Calibri" panose="020F0502020204030204" pitchFamily="34" charset="0"/>
                <a:cs typeface="Gisha" panose="020B0502040204020203" pitchFamily="34" charset="-79"/>
              </a:rPr>
              <a:t>extract_features</a:t>
            </a:r>
            <a:r>
              <a:rPr lang="he-IL" u="sng" dirty="0">
                <a:effectLst/>
                <a:latin typeface="Gisha" panose="020B0502040204020203" pitchFamily="34" charset="-79"/>
                <a:ea typeface="Calibri" panose="020F0502020204030204" pitchFamily="34" charset="0"/>
                <a:cs typeface="Gisha" panose="020B0502040204020203" pitchFamily="34" charset="-79"/>
              </a:rPr>
              <a:t>–</a:t>
            </a:r>
          </a:p>
          <a:p>
            <a:pPr lvl="1" algn="r" rtl="1">
              <a:lnSpc>
                <a:spcPct val="107000"/>
              </a:lnSpc>
            </a:pPr>
            <a:r>
              <a:rPr lang="he-IL" dirty="0">
                <a:effectLst/>
                <a:latin typeface="Gisha" panose="020B0502040204020203" pitchFamily="34" charset="-79"/>
                <a:ea typeface="Calibri" panose="020F0502020204030204" pitchFamily="34" charset="0"/>
                <a:cs typeface="Gisha" panose="020B0502040204020203" pitchFamily="34" charset="-79"/>
              </a:rPr>
              <a:t>מודול זה אחראי לחלץ מכל קטע קול 4 סוגי מאפייני קול :</a:t>
            </a:r>
          </a:p>
          <a:p>
            <a:pPr lvl="1" algn="r" rtl="1">
              <a:lnSpc>
                <a:spcPct val="107000"/>
              </a:lnSpc>
            </a:pPr>
            <a:r>
              <a:rPr lang="en-US" dirty="0">
                <a:effectLst/>
                <a:latin typeface="Gisha" panose="020B0502040204020203" pitchFamily="34" charset="-79"/>
                <a:ea typeface="Calibri" panose="020F0502020204030204" pitchFamily="34" charset="0"/>
                <a:cs typeface="Gisha" panose="020B0502040204020203" pitchFamily="34" charset="-79"/>
              </a:rPr>
              <a:t>MFCC,  CHROMA_STFT, MELSPECTOGRAM, SPECTRAL_CONTRAST</a:t>
            </a:r>
            <a:r>
              <a:rPr lang="he-IL" dirty="0">
                <a:effectLst/>
                <a:latin typeface="Gisha" panose="020B0502040204020203" pitchFamily="34" charset="-79"/>
                <a:ea typeface="Calibri" panose="020F0502020204030204" pitchFamily="34" charset="0"/>
                <a:cs typeface="Gisha" panose="020B0502040204020203" pitchFamily="34" charset="-79"/>
              </a:rPr>
              <a:t> .</a:t>
            </a:r>
          </a:p>
          <a:p>
            <a:pPr lvl="1" algn="r" rtl="1">
              <a:lnSpc>
                <a:spcPct val="107000"/>
              </a:lnSpc>
            </a:pPr>
            <a:r>
              <a:rPr lang="he-IL" dirty="0">
                <a:latin typeface="Gisha" panose="020B0502040204020203" pitchFamily="34" charset="-79"/>
                <a:ea typeface="Calibri" panose="020F0502020204030204" pitchFamily="34" charset="0"/>
                <a:cs typeface="Gisha" panose="020B0502040204020203" pitchFamily="34" charset="-79"/>
              </a:rPr>
              <a:t>ארבעת מאפיינים אלו מבוססים על </a:t>
            </a:r>
            <a:r>
              <a:rPr lang="en-US" dirty="0">
                <a:latin typeface="Gisha" panose="020B0502040204020203" pitchFamily="34" charset="-79"/>
                <a:ea typeface="Calibri" panose="020F0502020204030204" pitchFamily="34" charset="0"/>
                <a:cs typeface="Gisha" panose="020B0502040204020203" pitchFamily="34" charset="-79"/>
              </a:rPr>
              <a:t>“</a:t>
            </a:r>
            <a:r>
              <a:rPr lang="en-US" dirty="0">
                <a:solidFill>
                  <a:srgbClr val="292929"/>
                </a:solidFill>
                <a:latin typeface="charter"/>
                <a:ea typeface="Calibri" panose="020F0502020204030204" pitchFamily="34" charset="0"/>
                <a:cs typeface="Gisha" panose="020B0502040204020203" pitchFamily="34" charset="-79"/>
              </a:rPr>
              <a:t>M</a:t>
            </a:r>
            <a:r>
              <a:rPr lang="en-US" b="0" i="0" dirty="0">
                <a:solidFill>
                  <a:srgbClr val="292929"/>
                </a:solidFill>
                <a:effectLst/>
                <a:latin typeface="charter"/>
              </a:rPr>
              <a:t>el frequency scale</a:t>
            </a:r>
            <a:r>
              <a:rPr lang="en-US" dirty="0">
                <a:latin typeface="Gisha" panose="020B0502040204020203" pitchFamily="34" charset="-79"/>
                <a:ea typeface="Calibri" panose="020F0502020204030204" pitchFamily="34" charset="0"/>
                <a:cs typeface="Gisha" panose="020B0502040204020203" pitchFamily="34" charset="-79"/>
              </a:rPr>
              <a:t>”</a:t>
            </a:r>
            <a:r>
              <a:rPr lang="he-IL" dirty="0">
                <a:latin typeface="Gisha" panose="020B0502040204020203" pitchFamily="34" charset="-79"/>
                <a:ea typeface="Calibri" panose="020F0502020204030204" pitchFamily="34" charset="0"/>
                <a:cs typeface="Gisha" panose="020B0502040204020203" pitchFamily="34" charset="-79"/>
              </a:rPr>
              <a:t> .</a:t>
            </a:r>
            <a:endParaRPr lang="en-US" dirty="0">
              <a:latin typeface="Gisha" panose="020B0502040204020203" pitchFamily="34" charset="-79"/>
              <a:ea typeface="Calibri" panose="020F0502020204030204" pitchFamily="34" charset="0"/>
              <a:cs typeface="Gisha" panose="020B0502040204020203" pitchFamily="34" charset="-79"/>
            </a:endParaRPr>
          </a:p>
          <a:p>
            <a:pPr lvl="1" algn="r" rtl="1">
              <a:lnSpc>
                <a:spcPct val="107000"/>
              </a:lnSpc>
            </a:pPr>
            <a:r>
              <a:rPr lang="en-US" dirty="0">
                <a:effectLst/>
                <a:latin typeface="Gisha" panose="020B0502040204020203" pitchFamily="34" charset="-79"/>
                <a:ea typeface="Calibri" panose="020F0502020204030204" pitchFamily="34" charset="0"/>
                <a:cs typeface="Gisha" panose="020B0502040204020203" pitchFamily="34" charset="-79"/>
              </a:rPr>
              <a:t>Mel scale</a:t>
            </a:r>
            <a:r>
              <a:rPr lang="he-IL" dirty="0">
                <a:effectLst/>
                <a:latin typeface="Gisha" panose="020B0502040204020203" pitchFamily="34" charset="-79"/>
                <a:ea typeface="Calibri" panose="020F0502020204030204" pitchFamily="34" charset="0"/>
                <a:cs typeface="Gisha" panose="020B0502040204020203" pitchFamily="34" charset="-79"/>
              </a:rPr>
              <a:t> הוא אלטרנטיבה ל</a:t>
            </a:r>
            <a:r>
              <a:rPr lang="en-US" dirty="0">
                <a:latin typeface="Gisha" panose="020B0502040204020203" pitchFamily="34" charset="-79"/>
                <a:ea typeface="Calibri" panose="020F0502020204030204" pitchFamily="34" charset="0"/>
                <a:cs typeface="Gisha" panose="020B0502040204020203" pitchFamily="34" charset="-79"/>
              </a:rPr>
              <a:t>Hertz scale</a:t>
            </a:r>
            <a:r>
              <a:rPr lang="he-IL" dirty="0">
                <a:latin typeface="Gisha" panose="020B0502040204020203" pitchFamily="34" charset="-79"/>
                <a:ea typeface="Calibri" panose="020F0502020204030204" pitchFamily="34" charset="0"/>
                <a:cs typeface="Gisha" panose="020B0502040204020203" pitchFamily="34" charset="-79"/>
              </a:rPr>
              <a:t> והוא </a:t>
            </a:r>
            <a:r>
              <a:rPr lang="he-IL" dirty="0">
                <a:effectLst/>
                <a:latin typeface="Gisha" panose="020B0502040204020203" pitchFamily="34" charset="-79"/>
                <a:ea typeface="Calibri" panose="020F0502020204030204" pitchFamily="34" charset="0"/>
                <a:cs typeface="Gisha" panose="020B0502040204020203" pitchFamily="34" charset="-79"/>
              </a:rPr>
              <a:t>מבוסס על האופן שבו בני האדם "תופסים" צליל.</a:t>
            </a:r>
          </a:p>
          <a:p>
            <a:pPr lvl="1" algn="r" rtl="1">
              <a:lnSpc>
                <a:spcPct val="107000"/>
              </a:lnSpc>
            </a:pPr>
            <a:r>
              <a:rPr lang="he-IL" dirty="0">
                <a:effectLst/>
                <a:latin typeface="Gisha" panose="020B0502040204020203" pitchFamily="34" charset="-79"/>
                <a:ea typeface="Calibri" panose="020F0502020204030204" pitchFamily="34" charset="0"/>
                <a:cs typeface="Gisha" panose="020B0502040204020203" pitchFamily="34" charset="-79"/>
              </a:rPr>
              <a:t>ככל שהתדירות בסולם הרץ עולה, בני אדם דורשים "מרחקים" גדולים וגדולים יותר כדי לתפוס את אותה עליה בגובה הצליל. המרה ל</a:t>
            </a:r>
            <a:r>
              <a:rPr lang="en-US" dirty="0">
                <a:effectLst/>
                <a:latin typeface="Gisha" panose="020B0502040204020203" pitchFamily="34" charset="-79"/>
                <a:ea typeface="Calibri" panose="020F0502020204030204" pitchFamily="34" charset="0"/>
                <a:cs typeface="Gisha" panose="020B0502040204020203" pitchFamily="34" charset="-79"/>
              </a:rPr>
              <a:t>Mel scale</a:t>
            </a:r>
            <a:r>
              <a:rPr lang="he-IL" dirty="0">
                <a:effectLst/>
                <a:latin typeface="Gisha" panose="020B0502040204020203" pitchFamily="34" charset="-79"/>
                <a:ea typeface="Calibri" panose="020F0502020204030204" pitchFamily="34" charset="0"/>
                <a:cs typeface="Gisha" panose="020B0502040204020203" pitchFamily="34" charset="-79"/>
              </a:rPr>
              <a:t> </a:t>
            </a:r>
            <a:r>
              <a:rPr lang="en-US" dirty="0">
                <a:effectLst/>
                <a:latin typeface="Gisha" panose="020B0502040204020203" pitchFamily="34" charset="-79"/>
                <a:ea typeface="Calibri" panose="020F0502020204030204" pitchFamily="34" charset="0"/>
                <a:cs typeface="Gisha" panose="020B0502040204020203" pitchFamily="34" charset="-79"/>
              </a:rPr>
              <a:t> </a:t>
            </a:r>
            <a:r>
              <a:rPr lang="he-IL" dirty="0">
                <a:effectLst/>
                <a:latin typeface="Gisha" panose="020B0502040204020203" pitchFamily="34" charset="-79"/>
                <a:ea typeface="Calibri" panose="020F0502020204030204" pitchFamily="34" charset="0"/>
                <a:cs typeface="Gisha" panose="020B0502040204020203" pitchFamily="34" charset="-79"/>
              </a:rPr>
              <a:t>היא נוהג נפוץ ב"לימוד מכונה" המתמחה בשמע ומגדילה את דיוק המודל עקב הפרדה לינארית יותר של המידע של הצליל.</a:t>
            </a:r>
          </a:p>
          <a:p>
            <a:pPr lvl="1" algn="r" rtl="1">
              <a:lnSpc>
                <a:spcPct val="107000"/>
              </a:lnSpc>
            </a:pPr>
            <a:r>
              <a:rPr lang="he-IL" dirty="0">
                <a:latin typeface="Gisha" panose="020B0502040204020203" pitchFamily="34" charset="-79"/>
                <a:ea typeface="Calibri" panose="020F0502020204030204" pitchFamily="34" charset="0"/>
                <a:cs typeface="Gisha" panose="020B0502040204020203" pitchFamily="34" charset="-79"/>
              </a:rPr>
              <a:t>מכל אחד מארבעת מאפיינים אלו נקבל "תמונה" של קטע הקול והמאפיינים שלו לאורך ציר הזמן.</a:t>
            </a:r>
          </a:p>
          <a:p>
            <a:pPr lvl="1" algn="r" rtl="1">
              <a:lnSpc>
                <a:spcPct val="107000"/>
              </a:lnSpc>
            </a:pPr>
            <a:r>
              <a:rPr lang="he-IL" dirty="0">
                <a:effectLst/>
                <a:latin typeface="Gisha" panose="020B0502040204020203" pitchFamily="34" charset="-79"/>
                <a:ea typeface="Calibri" panose="020F0502020204030204" pitchFamily="34" charset="0"/>
                <a:cs typeface="Gisha" panose="020B0502040204020203" pitchFamily="34" charset="-79"/>
              </a:rPr>
              <a:t>כל מאפיין שונה במקצת, אך מבוסס על אותו הרעיון של "תפיסת" צליל ו</a:t>
            </a:r>
            <a:r>
              <a:rPr lang="en-US" dirty="0">
                <a:latin typeface="Gisha" panose="020B0502040204020203" pitchFamily="34" charset="-79"/>
                <a:ea typeface="Calibri" panose="020F0502020204030204" pitchFamily="34" charset="0"/>
                <a:cs typeface="Gisha" panose="020B0502040204020203" pitchFamily="34" charset="-79"/>
              </a:rPr>
              <a:t>Mel scale</a:t>
            </a:r>
            <a:r>
              <a:rPr lang="he-IL" dirty="0">
                <a:effectLst/>
                <a:latin typeface="Gisha" panose="020B0502040204020203" pitchFamily="34" charset="-79"/>
                <a:ea typeface="Calibri" panose="020F0502020204030204" pitchFamily="34" charset="0"/>
                <a:cs typeface="Gisha" panose="020B0502040204020203" pitchFamily="34" charset="-79"/>
              </a:rPr>
              <a:t>.</a:t>
            </a:r>
          </a:p>
        </p:txBody>
      </p:sp>
    </p:spTree>
    <p:extLst>
      <p:ext uri="{BB962C8B-B14F-4D97-AF65-F5344CB8AC3E}">
        <p14:creationId xmlns:p14="http://schemas.microsoft.com/office/powerpoint/2010/main" val="2903024720"/>
      </p:ext>
    </p:extLst>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תיבת טקסט 4">
            <a:extLst>
              <a:ext uri="{FF2B5EF4-FFF2-40B4-BE49-F238E27FC236}">
                <a16:creationId xmlns:a16="http://schemas.microsoft.com/office/drawing/2014/main" id="{F4C9F794-BB2A-4BB8-9662-4ECDFC7778FE}"/>
              </a:ext>
            </a:extLst>
          </p:cNvPr>
          <p:cNvSpPr txBox="1"/>
          <p:nvPr/>
        </p:nvSpPr>
        <p:spPr>
          <a:xfrm>
            <a:off x="1285875" y="866775"/>
            <a:ext cx="10382250" cy="1557927"/>
          </a:xfrm>
          <a:prstGeom prst="rect">
            <a:avLst/>
          </a:prstGeom>
          <a:noFill/>
        </p:spPr>
        <p:txBody>
          <a:bodyPr wrap="square">
            <a:spAutoFit/>
          </a:bodyPr>
          <a:lstStyle/>
          <a:p>
            <a:pPr lvl="1" algn="r" rtl="1">
              <a:lnSpc>
                <a:spcPct val="107000"/>
              </a:lnSpc>
            </a:pPr>
            <a:r>
              <a:rPr lang="he-IL" u="sng" dirty="0">
                <a:latin typeface="Gisha" panose="020B0502040204020203" pitchFamily="34" charset="-79"/>
                <a:ea typeface="Calibri" panose="020F0502020204030204" pitchFamily="34" charset="0"/>
                <a:cs typeface="Gisha" panose="020B0502040204020203" pitchFamily="34" charset="-79"/>
              </a:rPr>
              <a:t>חילוץ מאפייני קול-</a:t>
            </a:r>
            <a:r>
              <a:rPr lang="en-US" u="sng" dirty="0" err="1">
                <a:effectLst/>
                <a:latin typeface="Gisha" panose="020B0502040204020203" pitchFamily="34" charset="-79"/>
                <a:ea typeface="Calibri" panose="020F0502020204030204" pitchFamily="34" charset="0"/>
                <a:cs typeface="Gisha" panose="020B0502040204020203" pitchFamily="34" charset="-79"/>
              </a:rPr>
              <a:t>extract_features</a:t>
            </a:r>
            <a:r>
              <a:rPr lang="he-IL" u="sng" dirty="0">
                <a:effectLst/>
                <a:latin typeface="Gisha" panose="020B0502040204020203" pitchFamily="34" charset="-79"/>
                <a:ea typeface="Calibri" panose="020F0502020204030204" pitchFamily="34" charset="0"/>
                <a:cs typeface="Gisha" panose="020B0502040204020203" pitchFamily="34" charset="-79"/>
              </a:rPr>
              <a:t>– המשך :</a:t>
            </a:r>
          </a:p>
          <a:p>
            <a:pPr lvl="1" algn="r" rtl="1">
              <a:lnSpc>
                <a:spcPct val="107000"/>
              </a:lnSpc>
            </a:pPr>
            <a:r>
              <a:rPr lang="he-IL" dirty="0">
                <a:effectLst/>
                <a:latin typeface="Gisha" panose="020B0502040204020203" pitchFamily="34" charset="-79"/>
                <a:ea typeface="Calibri" panose="020F0502020204030204" pitchFamily="34" charset="0"/>
                <a:cs typeface="Gisha" panose="020B0502040204020203" pitchFamily="34" charset="-79"/>
              </a:rPr>
              <a:t>באיור הבא מוצגת לדוגמא </a:t>
            </a:r>
            <a:r>
              <a:rPr lang="he-IL" dirty="0">
                <a:latin typeface="Gisha" panose="020B0502040204020203" pitchFamily="34" charset="-79"/>
                <a:ea typeface="Calibri" panose="020F0502020204030204" pitchFamily="34" charset="0"/>
                <a:cs typeface="Gisha" panose="020B0502040204020203" pitchFamily="34" charset="-79"/>
              </a:rPr>
              <a:t>"תמונת" ה</a:t>
            </a:r>
            <a:r>
              <a:rPr lang="en-US" dirty="0">
                <a:latin typeface="Gisha" panose="020B0502040204020203" pitchFamily="34" charset="-79"/>
                <a:ea typeface="Calibri" panose="020F0502020204030204" pitchFamily="34" charset="0"/>
                <a:cs typeface="Gisha" panose="020B0502040204020203" pitchFamily="34" charset="-79"/>
              </a:rPr>
              <a:t>MFCC’S</a:t>
            </a:r>
            <a:r>
              <a:rPr lang="he-IL" dirty="0">
                <a:latin typeface="Gisha" panose="020B0502040204020203" pitchFamily="34" charset="-79"/>
                <a:ea typeface="Calibri" panose="020F0502020204030204" pitchFamily="34" charset="0"/>
                <a:cs typeface="Gisha" panose="020B0502040204020203" pitchFamily="34" charset="-79"/>
              </a:rPr>
              <a:t> כאשר:</a:t>
            </a:r>
          </a:p>
          <a:p>
            <a:pPr lvl="1" algn="r" rtl="1">
              <a:lnSpc>
                <a:spcPct val="107000"/>
              </a:lnSpc>
            </a:pPr>
            <a:r>
              <a:rPr lang="he-IL" dirty="0">
                <a:latin typeface="Gisha" panose="020B0502040204020203" pitchFamily="34" charset="-79"/>
                <a:ea typeface="Calibri" panose="020F0502020204030204" pitchFamily="34" charset="0"/>
                <a:cs typeface="Gisha" panose="020B0502040204020203" pitchFamily="34" charset="-79"/>
              </a:rPr>
              <a:t>הציר האופקי הוא ציר הזמן (נמדד בשניות).</a:t>
            </a:r>
          </a:p>
          <a:p>
            <a:pPr lvl="1" algn="r" rtl="1">
              <a:lnSpc>
                <a:spcPct val="107000"/>
              </a:lnSpc>
            </a:pPr>
            <a:r>
              <a:rPr lang="he-IL" dirty="0">
                <a:latin typeface="Gisha" panose="020B0502040204020203" pitchFamily="34" charset="-79"/>
                <a:ea typeface="Calibri" panose="020F0502020204030204" pitchFamily="34" charset="0"/>
                <a:cs typeface="Gisha" panose="020B0502040204020203" pitchFamily="34" charset="-79"/>
              </a:rPr>
              <a:t>הציר האנכי הוא מקדמי המאפיין (</a:t>
            </a:r>
            <a:r>
              <a:rPr lang="en-US" dirty="0">
                <a:latin typeface="Gisha" panose="020B0502040204020203" pitchFamily="34" charset="-79"/>
                <a:ea typeface="Calibri" panose="020F0502020204030204" pitchFamily="34" charset="0"/>
                <a:cs typeface="Gisha" panose="020B0502040204020203" pitchFamily="34" charset="-79"/>
              </a:rPr>
              <a:t>MFCC</a:t>
            </a:r>
            <a:r>
              <a:rPr lang="he-IL" dirty="0">
                <a:latin typeface="Gisha" panose="020B0502040204020203" pitchFamily="34" charset="-79"/>
                <a:ea typeface="Calibri" panose="020F0502020204030204" pitchFamily="34" charset="0"/>
                <a:cs typeface="Gisha" panose="020B0502040204020203" pitchFamily="34" charset="-79"/>
              </a:rPr>
              <a:t>).</a:t>
            </a:r>
          </a:p>
          <a:p>
            <a:pPr lvl="1" algn="r" rtl="1">
              <a:lnSpc>
                <a:spcPct val="107000"/>
              </a:lnSpc>
            </a:pPr>
            <a:r>
              <a:rPr lang="he-IL" dirty="0">
                <a:latin typeface="Gisha" panose="020B0502040204020203" pitchFamily="34" charset="-79"/>
                <a:ea typeface="Calibri" panose="020F0502020204030204" pitchFamily="34" charset="0"/>
                <a:cs typeface="Gisha" panose="020B0502040204020203" pitchFamily="34" charset="-79"/>
              </a:rPr>
              <a:t>וציר צבעים המסמלים את העוצמה של מקדמי המאפיין בכל נקודת זמן.</a:t>
            </a:r>
            <a:endParaRPr lang="he-IL" dirty="0">
              <a:effectLst/>
              <a:latin typeface="Gisha" panose="020B0502040204020203" pitchFamily="34" charset="-79"/>
              <a:ea typeface="Calibri" panose="020F0502020204030204" pitchFamily="34" charset="0"/>
              <a:cs typeface="Gisha" panose="020B0502040204020203" pitchFamily="34" charset="-79"/>
            </a:endParaRPr>
          </a:p>
        </p:txBody>
      </p:sp>
      <p:pic>
        <p:nvPicPr>
          <p:cNvPr id="9" name="תמונה 8">
            <a:extLst>
              <a:ext uri="{FF2B5EF4-FFF2-40B4-BE49-F238E27FC236}">
                <a16:creationId xmlns:a16="http://schemas.microsoft.com/office/drawing/2014/main" id="{C2C0FD39-B287-463E-A953-F3217092E6F5}"/>
              </a:ext>
            </a:extLst>
          </p:cNvPr>
          <p:cNvPicPr>
            <a:picLocks noChangeAspect="1"/>
          </p:cNvPicPr>
          <p:nvPr/>
        </p:nvPicPr>
        <p:blipFill rotWithShape="1">
          <a:blip r:embed="rId2">
            <a:extLst>
              <a:ext uri="{28A0092B-C50C-407E-A947-70E740481C1C}">
                <a14:useLocalDpi xmlns:a14="http://schemas.microsoft.com/office/drawing/2010/main" val="0"/>
              </a:ext>
            </a:extLst>
          </a:blip>
          <a:srcRect t="61605"/>
          <a:stretch/>
        </p:blipFill>
        <p:spPr>
          <a:xfrm>
            <a:off x="2376895" y="2900953"/>
            <a:ext cx="7438210" cy="2141946"/>
          </a:xfrm>
          <a:prstGeom prst="rect">
            <a:avLst/>
          </a:prstGeom>
        </p:spPr>
      </p:pic>
      <p:sp>
        <p:nvSpPr>
          <p:cNvPr id="11" name="תיבת טקסט 10">
            <a:extLst>
              <a:ext uri="{FF2B5EF4-FFF2-40B4-BE49-F238E27FC236}">
                <a16:creationId xmlns:a16="http://schemas.microsoft.com/office/drawing/2014/main" id="{3BCB0B57-BB97-4665-ADA5-1EFC328FD5FD}"/>
              </a:ext>
            </a:extLst>
          </p:cNvPr>
          <p:cNvSpPr txBox="1"/>
          <p:nvPr/>
        </p:nvSpPr>
        <p:spPr>
          <a:xfrm>
            <a:off x="2219325" y="0"/>
            <a:ext cx="7753350" cy="630942"/>
          </a:xfrm>
          <a:prstGeom prst="rect">
            <a:avLst/>
          </a:prstGeom>
          <a:noFill/>
        </p:spPr>
        <p:txBody>
          <a:bodyPr wrap="square" rtlCol="1">
            <a:spAutoFit/>
          </a:bodyPr>
          <a:lstStyle/>
          <a:p>
            <a:pPr algn="ctr"/>
            <a:r>
              <a:rPr lang="he-IL" sz="3500" b="1" dirty="0">
                <a:effectLst/>
                <a:latin typeface="Gisha" panose="020B0502040204020203" pitchFamily="34" charset="-79"/>
                <a:ea typeface="Calibri" panose="020F0502020204030204" pitchFamily="34" charset="0"/>
                <a:cs typeface="Gisha" panose="020B0502040204020203" pitchFamily="34" charset="-79"/>
              </a:rPr>
              <a:t>הרחבות- המשך</a:t>
            </a:r>
            <a:endParaRPr lang="en-US" sz="3500" b="1" dirty="0">
              <a:effectLst/>
              <a:latin typeface="Gisha" panose="020B0502040204020203" pitchFamily="34" charset="-79"/>
              <a:ea typeface="Calibri" panose="020F0502020204030204" pitchFamily="34" charset="0"/>
              <a:cs typeface="Gisha" panose="020B0502040204020203" pitchFamily="34" charset="-79"/>
            </a:endParaRPr>
          </a:p>
        </p:txBody>
      </p:sp>
    </p:spTree>
    <p:extLst>
      <p:ext uri="{BB962C8B-B14F-4D97-AF65-F5344CB8AC3E}">
        <p14:creationId xmlns:p14="http://schemas.microsoft.com/office/powerpoint/2010/main" val="2741750022"/>
      </p:ext>
    </p:extLst>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תיבת טקסט 4">
            <a:extLst>
              <a:ext uri="{FF2B5EF4-FFF2-40B4-BE49-F238E27FC236}">
                <a16:creationId xmlns:a16="http://schemas.microsoft.com/office/drawing/2014/main" id="{E6FEC5A5-1DAA-4481-85D8-5B849B9E547E}"/>
              </a:ext>
            </a:extLst>
          </p:cNvPr>
          <p:cNvSpPr txBox="1"/>
          <p:nvPr/>
        </p:nvSpPr>
        <p:spPr>
          <a:xfrm>
            <a:off x="762001" y="914400"/>
            <a:ext cx="11048999" cy="1261564"/>
          </a:xfrm>
          <a:prstGeom prst="rect">
            <a:avLst/>
          </a:prstGeom>
          <a:noFill/>
        </p:spPr>
        <p:txBody>
          <a:bodyPr wrap="square">
            <a:spAutoFit/>
          </a:bodyPr>
          <a:lstStyle/>
          <a:p>
            <a:pPr lvl="1" algn="r" rtl="1">
              <a:lnSpc>
                <a:spcPct val="107000"/>
              </a:lnSpc>
            </a:pPr>
            <a:r>
              <a:rPr lang="he-IL" u="sng" dirty="0">
                <a:effectLst/>
                <a:latin typeface="Gisha" panose="020B0502040204020203" pitchFamily="34" charset="-79"/>
                <a:ea typeface="Calibri" panose="020F0502020204030204" pitchFamily="34" charset="0"/>
                <a:cs typeface="Gisha" panose="020B0502040204020203" pitchFamily="34" charset="-79"/>
              </a:rPr>
              <a:t>אימון ושמירת מודל למידה עמוקה-</a:t>
            </a:r>
            <a:r>
              <a:rPr lang="en-US" sz="1800" u="sng" dirty="0" err="1">
                <a:effectLst/>
                <a:latin typeface="Gisha" panose="020B0502040204020203" pitchFamily="34" charset="-79"/>
                <a:ea typeface="Calibri" panose="020F0502020204030204" pitchFamily="34" charset="0"/>
                <a:cs typeface="Gisha" panose="020B0502040204020203" pitchFamily="34" charset="-79"/>
              </a:rPr>
              <a:t>fit_save_or_load_fitted_model</a:t>
            </a:r>
            <a:r>
              <a:rPr lang="he-IL" u="sng" dirty="0">
                <a:latin typeface="Gisha" panose="020B0502040204020203" pitchFamily="34" charset="-79"/>
                <a:ea typeface="Calibri" panose="020F0502020204030204" pitchFamily="34" charset="0"/>
                <a:cs typeface="Gisha" panose="020B0502040204020203" pitchFamily="34" charset="-79"/>
              </a:rPr>
              <a:t>-</a:t>
            </a:r>
          </a:p>
          <a:p>
            <a:pPr lvl="1" algn="r" rtl="1">
              <a:lnSpc>
                <a:spcPct val="107000"/>
              </a:lnSpc>
            </a:pPr>
            <a:r>
              <a:rPr lang="he-IL" dirty="0">
                <a:effectLst/>
                <a:latin typeface="Gisha" panose="020B0502040204020203" pitchFamily="34" charset="-79"/>
                <a:ea typeface="Calibri" panose="020F0502020204030204" pitchFamily="34" charset="0"/>
                <a:cs typeface="Gisha" panose="020B0502040204020203" pitchFamily="34" charset="-79"/>
              </a:rPr>
              <a:t>השמירה מתבצעת בצורה כזו שלאחר "כל סט אימון"</a:t>
            </a:r>
            <a:r>
              <a:rPr lang="he-IL" dirty="0">
                <a:latin typeface="Gisha" panose="020B0502040204020203" pitchFamily="34" charset="-79"/>
                <a:ea typeface="Calibri" panose="020F0502020204030204" pitchFamily="34" charset="0"/>
                <a:cs typeface="Gisha" panose="020B0502040204020203" pitchFamily="34" charset="-79"/>
              </a:rPr>
              <a:t>- אם המודל השתפר בדיוק התחזיות הוא ישמור את הפרמטרים(המשקולות) האלו של המודל, אם המודל לא השתפר אז לא ישמור. בצורה הזו נקבל את המודל האידאלי עבורנו.</a:t>
            </a:r>
            <a:endParaRPr lang="he-IL" dirty="0">
              <a:effectLst/>
              <a:latin typeface="Gisha" panose="020B0502040204020203" pitchFamily="34" charset="-79"/>
              <a:ea typeface="Calibri" panose="020F0502020204030204" pitchFamily="34" charset="0"/>
              <a:cs typeface="Gisha" panose="020B0502040204020203" pitchFamily="34" charset="-79"/>
            </a:endParaRPr>
          </a:p>
        </p:txBody>
      </p:sp>
      <p:sp>
        <p:nvSpPr>
          <p:cNvPr id="9" name="תיבת טקסט 8">
            <a:extLst>
              <a:ext uri="{FF2B5EF4-FFF2-40B4-BE49-F238E27FC236}">
                <a16:creationId xmlns:a16="http://schemas.microsoft.com/office/drawing/2014/main" id="{1F6634AC-6AAE-4CEB-889F-63BA4FEC7AE0}"/>
              </a:ext>
            </a:extLst>
          </p:cNvPr>
          <p:cNvSpPr txBox="1"/>
          <p:nvPr/>
        </p:nvSpPr>
        <p:spPr>
          <a:xfrm>
            <a:off x="2219325" y="0"/>
            <a:ext cx="7753350" cy="630942"/>
          </a:xfrm>
          <a:prstGeom prst="rect">
            <a:avLst/>
          </a:prstGeom>
          <a:noFill/>
        </p:spPr>
        <p:txBody>
          <a:bodyPr wrap="square" rtlCol="1">
            <a:spAutoFit/>
          </a:bodyPr>
          <a:lstStyle/>
          <a:p>
            <a:pPr algn="ctr"/>
            <a:r>
              <a:rPr lang="he-IL" sz="3500" b="1" dirty="0">
                <a:effectLst/>
                <a:latin typeface="Gisha" panose="020B0502040204020203" pitchFamily="34" charset="-79"/>
                <a:ea typeface="Calibri" panose="020F0502020204030204" pitchFamily="34" charset="0"/>
                <a:cs typeface="Gisha" panose="020B0502040204020203" pitchFamily="34" charset="-79"/>
              </a:rPr>
              <a:t>הרחבות- המשך</a:t>
            </a:r>
            <a:endParaRPr lang="en-US" sz="3500" b="1" dirty="0">
              <a:effectLst/>
              <a:latin typeface="Gisha" panose="020B0502040204020203" pitchFamily="34" charset="-79"/>
              <a:ea typeface="Calibri" panose="020F0502020204030204" pitchFamily="34" charset="0"/>
              <a:cs typeface="Gisha" panose="020B0502040204020203" pitchFamily="34" charset="-79"/>
            </a:endParaRPr>
          </a:p>
        </p:txBody>
      </p:sp>
      <p:sp>
        <p:nvSpPr>
          <p:cNvPr id="11" name="תיבת טקסט 10">
            <a:extLst>
              <a:ext uri="{FF2B5EF4-FFF2-40B4-BE49-F238E27FC236}">
                <a16:creationId xmlns:a16="http://schemas.microsoft.com/office/drawing/2014/main" id="{33C663D2-1BE4-49B9-BDB6-4E138514C74D}"/>
              </a:ext>
            </a:extLst>
          </p:cNvPr>
          <p:cNvSpPr txBox="1"/>
          <p:nvPr/>
        </p:nvSpPr>
        <p:spPr>
          <a:xfrm>
            <a:off x="762001" y="2381250"/>
            <a:ext cx="11048999" cy="1854290"/>
          </a:xfrm>
          <a:prstGeom prst="rect">
            <a:avLst/>
          </a:prstGeom>
          <a:noFill/>
        </p:spPr>
        <p:txBody>
          <a:bodyPr wrap="square">
            <a:spAutoFit/>
          </a:bodyPr>
          <a:lstStyle/>
          <a:p>
            <a:pPr lvl="1" algn="r" rtl="1">
              <a:lnSpc>
                <a:spcPct val="107000"/>
              </a:lnSpc>
            </a:pPr>
            <a:r>
              <a:rPr lang="he-IL" u="sng" dirty="0">
                <a:effectLst/>
                <a:latin typeface="Gisha" panose="020B0502040204020203" pitchFamily="34" charset="-79"/>
                <a:ea typeface="Calibri" panose="020F0502020204030204" pitchFamily="34" charset="0"/>
                <a:cs typeface="Gisha" panose="020B0502040204020203" pitchFamily="34" charset="-79"/>
              </a:rPr>
              <a:t>ניתוח המודל-</a:t>
            </a:r>
            <a:r>
              <a:rPr lang="en-US" u="sng" dirty="0" err="1">
                <a:effectLst/>
                <a:latin typeface="Gisha" panose="020B0502040204020203" pitchFamily="34" charset="-79"/>
                <a:ea typeface="Calibri" panose="020F0502020204030204" pitchFamily="34" charset="0"/>
                <a:cs typeface="Gisha" panose="020B0502040204020203" pitchFamily="34" charset="-79"/>
              </a:rPr>
              <a:t>analyze_model</a:t>
            </a:r>
            <a:r>
              <a:rPr lang="he-IL" u="sng" dirty="0">
                <a:effectLst/>
                <a:latin typeface="Gisha" panose="020B0502040204020203" pitchFamily="34" charset="-79"/>
                <a:ea typeface="Calibri" panose="020F0502020204030204" pitchFamily="34" charset="0"/>
                <a:cs typeface="Gisha" panose="020B0502040204020203" pitchFamily="34" charset="-79"/>
              </a:rPr>
              <a:t>-</a:t>
            </a:r>
          </a:p>
          <a:p>
            <a:pPr lvl="1" algn="r" rtl="1">
              <a:lnSpc>
                <a:spcPct val="107000"/>
              </a:lnSpc>
            </a:pPr>
            <a:r>
              <a:rPr lang="he-IL" dirty="0">
                <a:effectLst/>
                <a:latin typeface="Gisha" panose="020B0502040204020203" pitchFamily="34" charset="-79"/>
                <a:ea typeface="Calibri" panose="020F0502020204030204" pitchFamily="34" charset="0"/>
                <a:cs typeface="Gisha" panose="020B0502040204020203" pitchFamily="34" charset="-79"/>
              </a:rPr>
              <a:t>"מטריצת הערפול"- תפקידה להביא לנו מידע נוסף לגבי דיוק מודל הלמידה העמוקה שלנו.</a:t>
            </a:r>
          </a:p>
          <a:p>
            <a:pPr lvl="1" algn="r" rtl="1">
              <a:lnSpc>
                <a:spcPct val="107000"/>
              </a:lnSpc>
            </a:pPr>
            <a:r>
              <a:rPr lang="he-IL" dirty="0">
                <a:latin typeface="Gisha" panose="020B0502040204020203" pitchFamily="34" charset="-79"/>
                <a:ea typeface="Calibri" panose="020F0502020204030204" pitchFamily="34" charset="0"/>
                <a:cs typeface="Gisha" panose="020B0502040204020203" pitchFamily="34" charset="-79"/>
              </a:rPr>
              <a:t>המידע שנוכל להסיק מתייחס לכל חיה בנפרד, למשל במטריצה הבאה נוכל להסיק שהמודל התקשה הכי הרבה בזיהוי צרצרים- מתוך 18 קטעי קול של צרצרים- זוהו 3 כציפורי שיר, 1 ככבשים, 1 כחרקים מעופפים, 1 כתרנגולות, ו12 זוהו נכונה כצרצרים.</a:t>
            </a:r>
          </a:p>
          <a:p>
            <a:pPr lvl="1" algn="r" rtl="1">
              <a:lnSpc>
                <a:spcPct val="107000"/>
              </a:lnSpc>
            </a:pPr>
            <a:endParaRPr lang="en-US" dirty="0">
              <a:effectLst/>
              <a:latin typeface="Gisha" panose="020B0502040204020203" pitchFamily="34" charset="-79"/>
              <a:ea typeface="Calibri" panose="020F0502020204030204" pitchFamily="34" charset="0"/>
              <a:cs typeface="Gisha" panose="020B0502040204020203" pitchFamily="34" charset="-79"/>
            </a:endParaRPr>
          </a:p>
        </p:txBody>
      </p:sp>
      <p:pic>
        <p:nvPicPr>
          <p:cNvPr id="15" name="תמונה 14">
            <a:extLst>
              <a:ext uri="{FF2B5EF4-FFF2-40B4-BE49-F238E27FC236}">
                <a16:creationId xmlns:a16="http://schemas.microsoft.com/office/drawing/2014/main" id="{5A11D3CC-EFEF-437A-A685-710D257B0602}"/>
              </a:ext>
            </a:extLst>
          </p:cNvPr>
          <p:cNvPicPr>
            <a:picLocks noChangeAspect="1"/>
          </p:cNvPicPr>
          <p:nvPr/>
        </p:nvPicPr>
        <p:blipFill rotWithShape="1">
          <a:blip r:embed="rId2">
            <a:extLst>
              <a:ext uri="{28A0092B-C50C-407E-A947-70E740481C1C}">
                <a14:useLocalDpi xmlns:a14="http://schemas.microsoft.com/office/drawing/2010/main" val="0"/>
              </a:ext>
            </a:extLst>
          </a:blip>
          <a:srcRect l="48041" t="15157" r="3161" b="23863"/>
          <a:stretch/>
        </p:blipFill>
        <p:spPr>
          <a:xfrm>
            <a:off x="3409950" y="3679244"/>
            <a:ext cx="4257676" cy="2543737"/>
          </a:xfrm>
          <a:prstGeom prst="rect">
            <a:avLst/>
          </a:prstGeom>
        </p:spPr>
      </p:pic>
    </p:spTree>
    <p:extLst>
      <p:ext uri="{BB962C8B-B14F-4D97-AF65-F5344CB8AC3E}">
        <p14:creationId xmlns:p14="http://schemas.microsoft.com/office/powerpoint/2010/main" val="3124424148"/>
      </p:ext>
    </p:extLst>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תיבת טקסט 4">
            <a:extLst>
              <a:ext uri="{FF2B5EF4-FFF2-40B4-BE49-F238E27FC236}">
                <a16:creationId xmlns:a16="http://schemas.microsoft.com/office/drawing/2014/main" id="{0D2D86E5-55E5-4F20-8F94-7300A971BC60}"/>
              </a:ext>
            </a:extLst>
          </p:cNvPr>
          <p:cNvSpPr txBox="1"/>
          <p:nvPr/>
        </p:nvSpPr>
        <p:spPr>
          <a:xfrm>
            <a:off x="581025" y="942974"/>
            <a:ext cx="11391900" cy="1763111"/>
          </a:xfrm>
          <a:prstGeom prst="rect">
            <a:avLst/>
          </a:prstGeom>
          <a:noFill/>
        </p:spPr>
        <p:txBody>
          <a:bodyPr wrap="square">
            <a:spAutoFit/>
          </a:bodyPr>
          <a:lstStyle/>
          <a:p>
            <a:pPr lvl="1" algn="r" rtl="1">
              <a:lnSpc>
                <a:spcPct val="107000"/>
              </a:lnSpc>
              <a:spcAft>
                <a:spcPts val="800"/>
              </a:spcAft>
            </a:pPr>
            <a:r>
              <a:rPr lang="he-IL" sz="1800" u="sng" dirty="0">
                <a:effectLst/>
                <a:latin typeface="Calibri" panose="020F0502020204030204" pitchFamily="34" charset="0"/>
                <a:ea typeface="Calibri" panose="020F0502020204030204" pitchFamily="34" charset="0"/>
                <a:cs typeface="Arial" panose="020B0604020202020204" pitchFamily="34" charset="0"/>
              </a:rPr>
              <a:t>שמירת </a:t>
            </a:r>
            <a:r>
              <a:rPr lang="en-US" sz="1800" u="sng" dirty="0">
                <a:effectLst/>
                <a:latin typeface="Calibri" panose="020F0502020204030204" pitchFamily="34" charset="0"/>
                <a:ea typeface="Calibri" panose="020F0502020204030204" pitchFamily="34" charset="0"/>
                <a:cs typeface="Arial" panose="020B0604020202020204" pitchFamily="34" charset="0"/>
              </a:rPr>
              <a:t>feedback</a:t>
            </a:r>
            <a:r>
              <a:rPr lang="he-IL" sz="1800" u="sng" dirty="0">
                <a:effectLst/>
                <a:latin typeface="Calibri" panose="020F0502020204030204" pitchFamily="34" charset="0"/>
                <a:ea typeface="Calibri" panose="020F0502020204030204" pitchFamily="34" charset="0"/>
                <a:cs typeface="Arial" panose="020B0604020202020204" pitchFamily="34" charset="0"/>
              </a:rPr>
              <a:t> לצורך למידה של קולות חדשים–</a:t>
            </a:r>
            <a:r>
              <a:rPr lang="en-US" sz="1800" u="sng" dirty="0">
                <a:effectLst/>
                <a:latin typeface="Calibri" panose="020F0502020204030204" pitchFamily="34" charset="0"/>
                <a:ea typeface="Calibri" panose="020F0502020204030204" pitchFamily="34" charset="0"/>
                <a:cs typeface="Arial" panose="020B0604020202020204" pitchFamily="34" charset="0"/>
              </a:rPr>
              <a:t>feedback</a:t>
            </a:r>
            <a:r>
              <a:rPr lang="he-IL" sz="1800" u="sng" dirty="0">
                <a:effectLst/>
                <a:latin typeface="Calibri" panose="020F0502020204030204" pitchFamily="34" charset="0"/>
                <a:ea typeface="Calibri" panose="020F0502020204030204" pitchFamily="34" charset="0"/>
                <a:cs typeface="Arial" panose="020B0604020202020204" pitchFamily="34" charset="0"/>
              </a:rPr>
              <a:t>-</a:t>
            </a:r>
            <a:r>
              <a:rPr lang="he-IL" sz="1800" dirty="0">
                <a:effectLst/>
                <a:latin typeface="Calibri" panose="020F0502020204030204" pitchFamily="34" charset="0"/>
                <a:ea typeface="Calibri" panose="020F0502020204030204" pitchFamily="34" charset="0"/>
                <a:cs typeface="Arial" panose="020B0604020202020204" pitchFamily="34" charset="0"/>
              </a:rPr>
              <a:t> </a:t>
            </a:r>
          </a:p>
          <a:p>
            <a:pPr lvl="1" algn="r" rtl="1">
              <a:lnSpc>
                <a:spcPct val="107000"/>
              </a:lnSpc>
              <a:spcAft>
                <a:spcPts val="800"/>
              </a:spcAft>
            </a:pPr>
            <a:r>
              <a:rPr lang="he-IL" dirty="0">
                <a:effectLst/>
                <a:latin typeface="Gisha" panose="020B0502040204020203" pitchFamily="34" charset="-79"/>
                <a:ea typeface="Calibri" panose="020F0502020204030204" pitchFamily="34" charset="0"/>
                <a:cs typeface="Gisha" panose="020B0502040204020203" pitchFamily="34" charset="-79"/>
              </a:rPr>
              <a:t>אפשרות זו היא טובה למטרת שיפור אחוזי הדיוק של המודל עבור החיות שהוא כבר מכיר.</a:t>
            </a:r>
          </a:p>
          <a:p>
            <a:pPr lvl="1" algn="r" rtl="1">
              <a:lnSpc>
                <a:spcPct val="107000"/>
              </a:lnSpc>
              <a:spcAft>
                <a:spcPts val="800"/>
              </a:spcAft>
            </a:pPr>
            <a:r>
              <a:rPr lang="he-IL" dirty="0">
                <a:latin typeface="Gisha" panose="020B0502040204020203" pitchFamily="34" charset="-79"/>
                <a:ea typeface="Calibri" panose="020F0502020204030204" pitchFamily="34" charset="0"/>
                <a:cs typeface="Gisha" panose="020B0502040204020203" pitchFamily="34" charset="-79"/>
              </a:rPr>
              <a:t>אך: </a:t>
            </a:r>
            <a:r>
              <a:rPr lang="he-IL" dirty="0">
                <a:effectLst/>
                <a:latin typeface="Gisha" panose="020B0502040204020203" pitchFamily="34" charset="-79"/>
                <a:ea typeface="Calibri" panose="020F0502020204030204" pitchFamily="34" charset="0"/>
                <a:cs typeface="Gisha" panose="020B0502040204020203" pitchFamily="34" charset="-79"/>
              </a:rPr>
              <a:t>מצב של חוסר איזון בין כמויות הקלטות החיות השונות עלול להרוס את איכות מודל הלמידה העמוקה ולגרום למצב שהוא "מאומן יתר על המידה"–כלומר– המודל "יטה" לטובת חיה על פני חיה אחרת מכיוון שהוא מאומן עבור מאפייני קול </a:t>
            </a:r>
            <a:r>
              <a:rPr lang="he-IL" dirty="0" err="1">
                <a:effectLst/>
                <a:latin typeface="Gisha" panose="020B0502040204020203" pitchFamily="34" charset="-79"/>
                <a:ea typeface="Calibri" panose="020F0502020204030204" pitchFamily="34" charset="0"/>
                <a:cs typeface="Gisha" panose="020B0502040204020203" pitchFamily="34" charset="-79"/>
              </a:rPr>
              <a:t>ספיציפיים</a:t>
            </a:r>
            <a:r>
              <a:rPr lang="he-IL" dirty="0">
                <a:effectLst/>
                <a:latin typeface="Gisha" panose="020B0502040204020203" pitchFamily="34" charset="-79"/>
                <a:ea typeface="Calibri" panose="020F0502020204030204" pitchFamily="34" charset="0"/>
                <a:cs typeface="Gisha" panose="020B0502040204020203" pitchFamily="34" charset="-79"/>
              </a:rPr>
              <a:t> של החיה המסוימת. למצב זה קוראים </a:t>
            </a:r>
            <a:r>
              <a:rPr lang="en-US" dirty="0">
                <a:effectLst/>
                <a:latin typeface="Gisha" panose="020B0502040204020203" pitchFamily="34" charset="-79"/>
                <a:ea typeface="Calibri" panose="020F0502020204030204" pitchFamily="34" charset="0"/>
                <a:cs typeface="Gisha" panose="020B0502040204020203" pitchFamily="34" charset="-79"/>
              </a:rPr>
              <a:t>“overfitting”</a:t>
            </a:r>
            <a:r>
              <a:rPr lang="he-IL" dirty="0">
                <a:effectLst/>
                <a:latin typeface="Gisha" panose="020B0502040204020203" pitchFamily="34" charset="-79"/>
                <a:ea typeface="Calibri" panose="020F0502020204030204" pitchFamily="34" charset="0"/>
                <a:cs typeface="Gisha" panose="020B0502040204020203" pitchFamily="34" charset="-79"/>
              </a:rPr>
              <a:t>.</a:t>
            </a:r>
            <a:endParaRPr lang="en-US" dirty="0">
              <a:effectLst/>
              <a:latin typeface="Gisha" panose="020B0502040204020203" pitchFamily="34" charset="-79"/>
              <a:ea typeface="Calibri" panose="020F0502020204030204" pitchFamily="34" charset="0"/>
              <a:cs typeface="Gisha" panose="020B0502040204020203" pitchFamily="34" charset="-79"/>
            </a:endParaRPr>
          </a:p>
        </p:txBody>
      </p:sp>
      <p:sp>
        <p:nvSpPr>
          <p:cNvPr id="7" name="תיבת טקסט 6">
            <a:extLst>
              <a:ext uri="{FF2B5EF4-FFF2-40B4-BE49-F238E27FC236}">
                <a16:creationId xmlns:a16="http://schemas.microsoft.com/office/drawing/2014/main" id="{A33FA007-CE7E-4AC2-A06F-0C477A671A29}"/>
              </a:ext>
            </a:extLst>
          </p:cNvPr>
          <p:cNvSpPr txBox="1"/>
          <p:nvPr/>
        </p:nvSpPr>
        <p:spPr>
          <a:xfrm>
            <a:off x="2219325" y="0"/>
            <a:ext cx="7753350" cy="630942"/>
          </a:xfrm>
          <a:prstGeom prst="rect">
            <a:avLst/>
          </a:prstGeom>
          <a:noFill/>
        </p:spPr>
        <p:txBody>
          <a:bodyPr wrap="square" rtlCol="1">
            <a:spAutoFit/>
          </a:bodyPr>
          <a:lstStyle/>
          <a:p>
            <a:pPr algn="ctr"/>
            <a:r>
              <a:rPr lang="he-IL" sz="3500" b="1" dirty="0">
                <a:effectLst/>
                <a:latin typeface="Gisha" panose="020B0502040204020203" pitchFamily="34" charset="-79"/>
                <a:ea typeface="Calibri" panose="020F0502020204030204" pitchFamily="34" charset="0"/>
                <a:cs typeface="Gisha" panose="020B0502040204020203" pitchFamily="34" charset="-79"/>
              </a:rPr>
              <a:t>הרחבות- המשך</a:t>
            </a:r>
            <a:endParaRPr lang="en-US" sz="3500" b="1" dirty="0">
              <a:effectLst/>
              <a:latin typeface="Gisha" panose="020B0502040204020203" pitchFamily="34" charset="-79"/>
              <a:ea typeface="Calibri" panose="020F0502020204030204" pitchFamily="34" charset="0"/>
              <a:cs typeface="Gisha" panose="020B0502040204020203" pitchFamily="34" charset="-79"/>
            </a:endParaRPr>
          </a:p>
        </p:txBody>
      </p:sp>
    </p:spTree>
    <p:extLst>
      <p:ext uri="{BB962C8B-B14F-4D97-AF65-F5344CB8AC3E}">
        <p14:creationId xmlns:p14="http://schemas.microsoft.com/office/powerpoint/2010/main" val="3139696182"/>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073AC30A-A643-48E1-B462-2DE1E512EF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8018" y="2450934"/>
            <a:ext cx="5595963" cy="3728310"/>
          </a:xfrm>
          <a:prstGeom prst="rect">
            <a:avLst/>
          </a:prstGeom>
        </p:spPr>
      </p:pic>
      <p:sp>
        <p:nvSpPr>
          <p:cNvPr id="6" name="בועת מחשבה: ענן 5">
            <a:extLst>
              <a:ext uri="{FF2B5EF4-FFF2-40B4-BE49-F238E27FC236}">
                <a16:creationId xmlns:a16="http://schemas.microsoft.com/office/drawing/2014/main" id="{E56CC858-D93F-4A18-BD70-1F87CC78C785}"/>
              </a:ext>
            </a:extLst>
          </p:cNvPr>
          <p:cNvSpPr/>
          <p:nvPr/>
        </p:nvSpPr>
        <p:spPr>
          <a:xfrm>
            <a:off x="7334250" y="1279359"/>
            <a:ext cx="2647950" cy="1171575"/>
          </a:xfrm>
          <a:prstGeom prst="cloud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solidFill>
                  <a:schemeClr val="tx1"/>
                </a:solidFill>
                <a:latin typeface="Gisha" panose="020B0502040204020203" pitchFamily="34" charset="-79"/>
                <a:cs typeface="Gisha" panose="020B0502040204020203" pitchFamily="34" charset="-79"/>
              </a:rPr>
              <a:t>מעניין איזו חיה זו?</a:t>
            </a:r>
          </a:p>
          <a:p>
            <a:pPr algn="ctr"/>
            <a:r>
              <a:rPr lang="he-IL">
                <a:solidFill>
                  <a:schemeClr val="tx1"/>
                </a:solidFill>
                <a:latin typeface="Gisha" panose="020B0502040204020203" pitchFamily="34" charset="-79"/>
                <a:cs typeface="Gisha" panose="020B0502040204020203" pitchFamily="34" charset="-79"/>
              </a:rPr>
              <a:t>נשמע כמו...</a:t>
            </a:r>
            <a:endParaRPr lang="he-IL" dirty="0">
              <a:solidFill>
                <a:schemeClr val="tx1"/>
              </a:solidFill>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3717915464"/>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E8E91658-9995-433C-A7C1-8B708ACCA82D}"/>
              </a:ext>
            </a:extLst>
          </p:cNvPr>
          <p:cNvSpPr txBox="1"/>
          <p:nvPr/>
        </p:nvSpPr>
        <p:spPr>
          <a:xfrm>
            <a:off x="2200274" y="-20067"/>
            <a:ext cx="7791450" cy="630942"/>
          </a:xfrm>
          <a:prstGeom prst="rect">
            <a:avLst/>
          </a:prstGeom>
          <a:noFill/>
        </p:spPr>
        <p:txBody>
          <a:bodyPr wrap="square" rtlCol="1">
            <a:spAutoFit/>
          </a:bodyPr>
          <a:lstStyle/>
          <a:p>
            <a:pPr algn="ctr"/>
            <a:r>
              <a:rPr lang="he-IL" sz="3500" b="1" dirty="0">
                <a:latin typeface="Gisha" panose="020B0502040204020203" pitchFamily="34" charset="-79"/>
                <a:cs typeface="Gisha" panose="020B0502040204020203" pitchFamily="34" charset="-79"/>
              </a:rPr>
              <a:t>הקדמה- למידה עמוקה</a:t>
            </a:r>
          </a:p>
        </p:txBody>
      </p:sp>
      <p:sp>
        <p:nvSpPr>
          <p:cNvPr id="7" name="תיבת טקסט 6">
            <a:extLst>
              <a:ext uri="{FF2B5EF4-FFF2-40B4-BE49-F238E27FC236}">
                <a16:creationId xmlns:a16="http://schemas.microsoft.com/office/drawing/2014/main" id="{44EA4CBE-247B-4248-9729-5AB2CE659F30}"/>
              </a:ext>
            </a:extLst>
          </p:cNvPr>
          <p:cNvSpPr txBox="1"/>
          <p:nvPr/>
        </p:nvSpPr>
        <p:spPr>
          <a:xfrm>
            <a:off x="1066801" y="1524000"/>
            <a:ext cx="10153650" cy="1521464"/>
          </a:xfrm>
          <a:prstGeom prst="rect">
            <a:avLst/>
          </a:prstGeom>
          <a:noFill/>
        </p:spPr>
        <p:txBody>
          <a:bodyPr wrap="square" rtlCol="1">
            <a:spAutoFit/>
          </a:bodyPr>
          <a:lstStyle/>
          <a:p>
            <a:pPr algn="r" rtl="1"/>
            <a:r>
              <a:rPr lang="he-IL" dirty="0">
                <a:latin typeface="Gisha" panose="020B0502040204020203" pitchFamily="34" charset="-79"/>
                <a:ea typeface="Calibri" panose="020F0502020204030204" pitchFamily="34" charset="0"/>
                <a:cs typeface="Gisha" panose="020B0502040204020203" pitchFamily="34" charset="-79"/>
              </a:rPr>
              <a:t>למידה עמוקה הינו סוג של תכנות שבו המחשב לומד בעצמו את הדרך (החוקים) לפתור בעיה מסוימת.</a:t>
            </a:r>
          </a:p>
          <a:p>
            <a:pPr algn="r" rtl="1"/>
            <a:r>
              <a:rPr lang="he-IL" dirty="0">
                <a:latin typeface="Gisha" panose="020B0502040204020203" pitchFamily="34" charset="-79"/>
                <a:ea typeface="Calibri" panose="020F0502020204030204" pitchFamily="34" charset="0"/>
                <a:cs typeface="Gisha" panose="020B0502040204020203" pitchFamily="34" charset="-79"/>
              </a:rPr>
              <a:t>האלגוריתם לפתרון הבעיה אינו נכתב על ידי המתכנת, אלא המחשב ילמד את "החוקים" לפתרון הבעיה "מקצה לקצה" .</a:t>
            </a:r>
          </a:p>
          <a:p>
            <a:pPr algn="r" rtl="1"/>
            <a:r>
              <a:rPr lang="he-IL" dirty="0">
                <a:latin typeface="Gisha" panose="020B0502040204020203" pitchFamily="34" charset="-79"/>
                <a:ea typeface="Calibri" panose="020F0502020204030204" pitchFamily="34" charset="0"/>
                <a:cs typeface="Gisha" panose="020B0502040204020203" pitchFamily="34" charset="-79"/>
              </a:rPr>
              <a:t>על המתכנת לעבד מסד נתונים (גדול ואיכותי מספיק) המכיל "בעיות ופתרונות", לחלץ ממנו מידע רלוונטי (של "הבעיות") והמחשב ילמד את "החוקים" לבדו מהדוגמאות שקיבל ממסד הנתונים המעובד.</a:t>
            </a:r>
          </a:p>
        </p:txBody>
      </p:sp>
      <p:pic>
        <p:nvPicPr>
          <p:cNvPr id="8" name="תמונה 7">
            <a:extLst>
              <a:ext uri="{FF2B5EF4-FFF2-40B4-BE49-F238E27FC236}">
                <a16:creationId xmlns:a16="http://schemas.microsoft.com/office/drawing/2014/main" id="{6970C7C5-73B0-4C8F-BBEC-CFF578BDE846}"/>
              </a:ext>
            </a:extLst>
          </p:cNvPr>
          <p:cNvPicPr>
            <a:picLocks noChangeAspect="1"/>
          </p:cNvPicPr>
          <p:nvPr/>
        </p:nvPicPr>
        <p:blipFill>
          <a:blip r:embed="rId2"/>
          <a:stretch>
            <a:fillRect/>
          </a:stretch>
        </p:blipFill>
        <p:spPr>
          <a:xfrm>
            <a:off x="3366721" y="3812536"/>
            <a:ext cx="5182331" cy="1566751"/>
          </a:xfrm>
          <a:prstGeom prst="rect">
            <a:avLst/>
          </a:prstGeom>
        </p:spPr>
      </p:pic>
    </p:spTree>
    <p:extLst>
      <p:ext uri="{BB962C8B-B14F-4D97-AF65-F5344CB8AC3E}">
        <p14:creationId xmlns:p14="http://schemas.microsoft.com/office/powerpoint/2010/main" val="328593550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61E7BD9-C750-4B05-B298-65ABADBBAD80}"/>
              </a:ext>
            </a:extLst>
          </p:cNvPr>
          <p:cNvSpPr>
            <a:spLocks noGrp="1"/>
          </p:cNvSpPr>
          <p:nvPr>
            <p:ph type="title"/>
          </p:nvPr>
        </p:nvSpPr>
        <p:spPr>
          <a:xfrm>
            <a:off x="1331118" y="-178064"/>
            <a:ext cx="9529762" cy="920750"/>
          </a:xfrm>
        </p:spPr>
        <p:txBody>
          <a:bodyPr>
            <a:normAutofit/>
          </a:bodyPr>
          <a:lstStyle/>
          <a:p>
            <a:pPr algn="ctr"/>
            <a:r>
              <a:rPr lang="he-IL" sz="3500" b="1" dirty="0">
                <a:latin typeface="Gisha" panose="020B0502040204020203" pitchFamily="34" charset="-79"/>
                <a:cs typeface="Gisha" panose="020B0502040204020203" pitchFamily="34" charset="-79"/>
              </a:rPr>
              <a:t>תצלום המערכת </a:t>
            </a:r>
            <a:r>
              <a:rPr lang="he-IL" sz="3500" b="1" dirty="0">
                <a:effectLst/>
                <a:latin typeface="Gisha" panose="020B0502040204020203" pitchFamily="34" charset="-79"/>
                <a:ea typeface="Calibri" panose="020F0502020204030204" pitchFamily="34" charset="0"/>
                <a:cs typeface="Gisha" panose="020B0502040204020203" pitchFamily="34" charset="-79"/>
              </a:rPr>
              <a:t>(תצלום הממשק הגרפי </a:t>
            </a:r>
            <a:r>
              <a:rPr lang="en-US" sz="3500" b="1" dirty="0">
                <a:effectLst/>
                <a:latin typeface="Gisha" panose="020B0502040204020203" pitchFamily="34" charset="-79"/>
                <a:ea typeface="Calibri" panose="020F0502020204030204" pitchFamily="34" charset="0"/>
                <a:cs typeface="Gisha" panose="020B0502040204020203" pitchFamily="34" charset="-79"/>
              </a:rPr>
              <a:t>GUI</a:t>
            </a:r>
            <a:r>
              <a:rPr lang="he-IL" sz="3500" b="1" dirty="0">
                <a:effectLst/>
                <a:latin typeface="Gisha" panose="020B0502040204020203" pitchFamily="34" charset="-79"/>
                <a:ea typeface="Calibri" panose="020F0502020204030204" pitchFamily="34" charset="0"/>
                <a:cs typeface="Gisha" panose="020B0502040204020203" pitchFamily="34" charset="-79"/>
              </a:rPr>
              <a:t>)</a:t>
            </a:r>
            <a:endParaRPr lang="he-IL" sz="3500" b="1" dirty="0">
              <a:latin typeface="Gisha" panose="020B0502040204020203" pitchFamily="34" charset="-79"/>
              <a:cs typeface="Gisha" panose="020B0502040204020203" pitchFamily="34" charset="-79"/>
            </a:endParaRPr>
          </a:p>
        </p:txBody>
      </p:sp>
      <p:pic>
        <p:nvPicPr>
          <p:cNvPr id="4" name="תמונה 3">
            <a:hlinkClick r:id="rId2" action="ppaction://hlinksldjump"/>
            <a:extLst>
              <a:ext uri="{FF2B5EF4-FFF2-40B4-BE49-F238E27FC236}">
                <a16:creationId xmlns:a16="http://schemas.microsoft.com/office/drawing/2014/main" id="{3696EDDC-95AF-4080-9C5D-D918ED2A2927}"/>
              </a:ext>
            </a:extLst>
          </p:cNvPr>
          <p:cNvPicPr/>
          <p:nvPr/>
        </p:nvPicPr>
        <p:blipFill rotWithShape="1">
          <a:blip r:embed="rId3" cstate="print">
            <a:extLst>
              <a:ext uri="{28A0092B-C50C-407E-A947-70E740481C1C}">
                <a14:useLocalDpi xmlns:a14="http://schemas.microsoft.com/office/drawing/2010/main" val="0"/>
              </a:ext>
            </a:extLst>
          </a:blip>
          <a:srcRect t="171" b="6001"/>
          <a:stretch/>
        </p:blipFill>
        <p:spPr bwMode="auto">
          <a:xfrm>
            <a:off x="730302" y="669396"/>
            <a:ext cx="10742029" cy="5519208"/>
          </a:xfrm>
          <a:prstGeom prst="rect">
            <a:avLst/>
          </a:prstGeom>
          <a:noFill/>
          <a:ln>
            <a:noFill/>
          </a:ln>
        </p:spPr>
      </p:pic>
      <p:sp>
        <p:nvSpPr>
          <p:cNvPr id="6" name="מלבן 5">
            <a:hlinkClick r:id="rId2" action="ppaction://hlinksldjump"/>
            <a:extLst>
              <a:ext uri="{FF2B5EF4-FFF2-40B4-BE49-F238E27FC236}">
                <a16:creationId xmlns:a16="http://schemas.microsoft.com/office/drawing/2014/main" id="{DBCC101B-CEFB-4383-91DF-6DF5F0F4923C}"/>
              </a:ext>
            </a:extLst>
          </p:cNvPr>
          <p:cNvSpPr/>
          <p:nvPr/>
        </p:nvSpPr>
        <p:spPr>
          <a:xfrm>
            <a:off x="2260600" y="863601"/>
            <a:ext cx="2091267" cy="18542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מלבן 7">
            <a:hlinkClick r:id="rId2" action="ppaction://hlinksldjump"/>
            <a:extLst>
              <a:ext uri="{FF2B5EF4-FFF2-40B4-BE49-F238E27FC236}">
                <a16:creationId xmlns:a16="http://schemas.microsoft.com/office/drawing/2014/main" id="{1F6C62AA-D5AD-46A7-8FEB-0F0E5EC7B138}"/>
              </a:ext>
            </a:extLst>
          </p:cNvPr>
          <p:cNvSpPr/>
          <p:nvPr/>
        </p:nvSpPr>
        <p:spPr>
          <a:xfrm>
            <a:off x="730301" y="2717801"/>
            <a:ext cx="4976231" cy="135466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מלבן 9">
            <a:hlinkClick r:id="rId2" action="ppaction://hlinksldjump"/>
            <a:extLst>
              <a:ext uri="{FF2B5EF4-FFF2-40B4-BE49-F238E27FC236}">
                <a16:creationId xmlns:a16="http://schemas.microsoft.com/office/drawing/2014/main" id="{3378A7F8-BB5F-4941-9078-246852F5D7FE}"/>
              </a:ext>
            </a:extLst>
          </p:cNvPr>
          <p:cNvSpPr/>
          <p:nvPr/>
        </p:nvSpPr>
        <p:spPr>
          <a:xfrm>
            <a:off x="5882165" y="863602"/>
            <a:ext cx="5463168" cy="500379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41257148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A318CB13-7EF3-4BE9-9C83-726A8D35A6E0}"/>
              </a:ext>
            </a:extLst>
          </p:cNvPr>
          <p:cNvPicPr>
            <a:picLocks noChangeAspect="1"/>
          </p:cNvPicPr>
          <p:nvPr/>
        </p:nvPicPr>
        <p:blipFill rotWithShape="1">
          <a:blip r:embed="rId2"/>
          <a:srcRect l="200" b="5443"/>
          <a:stretch/>
        </p:blipFill>
        <p:spPr>
          <a:xfrm>
            <a:off x="770467" y="626532"/>
            <a:ext cx="10818937" cy="5676731"/>
          </a:xfrm>
          <a:prstGeom prst="rect">
            <a:avLst/>
          </a:prstGeom>
        </p:spPr>
      </p:pic>
      <p:sp>
        <p:nvSpPr>
          <p:cNvPr id="3" name="מלבן 2">
            <a:hlinkClick r:id="rId3" action="ppaction://hlinksldjump"/>
            <a:extLst>
              <a:ext uri="{FF2B5EF4-FFF2-40B4-BE49-F238E27FC236}">
                <a16:creationId xmlns:a16="http://schemas.microsoft.com/office/drawing/2014/main" id="{2C716868-3487-4C2F-95A0-87053037857A}"/>
              </a:ext>
            </a:extLst>
          </p:cNvPr>
          <p:cNvSpPr/>
          <p:nvPr/>
        </p:nvSpPr>
        <p:spPr>
          <a:xfrm>
            <a:off x="770468" y="889002"/>
            <a:ext cx="3962400" cy="102446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מלבן 4">
            <a:hlinkClick r:id="rId4" action="ppaction://hlinksldjump"/>
            <a:extLst>
              <a:ext uri="{FF2B5EF4-FFF2-40B4-BE49-F238E27FC236}">
                <a16:creationId xmlns:a16="http://schemas.microsoft.com/office/drawing/2014/main" id="{4F95022F-6F16-4021-9E5E-248098E71BD4}"/>
              </a:ext>
            </a:extLst>
          </p:cNvPr>
          <p:cNvSpPr/>
          <p:nvPr/>
        </p:nvSpPr>
        <p:spPr>
          <a:xfrm>
            <a:off x="1981197" y="2099732"/>
            <a:ext cx="1591736" cy="7281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6" name="מחבר חץ ישר 5">
            <a:extLst>
              <a:ext uri="{FF2B5EF4-FFF2-40B4-BE49-F238E27FC236}">
                <a16:creationId xmlns:a16="http://schemas.microsoft.com/office/drawing/2014/main" id="{37BE8AF5-071A-41C0-9143-44AB35543266}"/>
              </a:ext>
            </a:extLst>
          </p:cNvPr>
          <p:cNvCxnSpPr>
            <a:cxnSpLocks/>
          </p:cNvCxnSpPr>
          <p:nvPr/>
        </p:nvCxnSpPr>
        <p:spPr>
          <a:xfrm>
            <a:off x="3572933" y="2463800"/>
            <a:ext cx="115993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מלבן 8">
            <a:hlinkClick r:id="rId5" action="ppaction://hlinksldjump"/>
            <a:extLst>
              <a:ext uri="{FF2B5EF4-FFF2-40B4-BE49-F238E27FC236}">
                <a16:creationId xmlns:a16="http://schemas.microsoft.com/office/drawing/2014/main" id="{B81DE0B8-1954-4E85-9C70-18E5DA98FB77}"/>
              </a:ext>
            </a:extLst>
          </p:cNvPr>
          <p:cNvSpPr/>
          <p:nvPr/>
        </p:nvSpPr>
        <p:spPr>
          <a:xfrm>
            <a:off x="1981198" y="2895601"/>
            <a:ext cx="1591735" cy="5334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כותרת 1">
            <a:extLst>
              <a:ext uri="{FF2B5EF4-FFF2-40B4-BE49-F238E27FC236}">
                <a16:creationId xmlns:a16="http://schemas.microsoft.com/office/drawing/2014/main" id="{9EA1B4BB-CFE3-4F4B-AB23-AD89900B22DC}"/>
              </a:ext>
            </a:extLst>
          </p:cNvPr>
          <p:cNvSpPr>
            <a:spLocks noGrp="1"/>
          </p:cNvSpPr>
          <p:nvPr>
            <p:ph type="title"/>
          </p:nvPr>
        </p:nvSpPr>
        <p:spPr>
          <a:xfrm>
            <a:off x="1331118" y="-178064"/>
            <a:ext cx="9529762" cy="920750"/>
          </a:xfrm>
        </p:spPr>
        <p:txBody>
          <a:bodyPr>
            <a:normAutofit fontScale="90000"/>
          </a:bodyPr>
          <a:lstStyle/>
          <a:p>
            <a:pPr algn="ctr"/>
            <a:r>
              <a:rPr lang="he-IL" sz="3500" b="1" dirty="0">
                <a:latin typeface="Gisha" panose="020B0502040204020203" pitchFamily="34" charset="-79"/>
                <a:cs typeface="Gisha" panose="020B0502040204020203" pitchFamily="34" charset="-79"/>
              </a:rPr>
              <a:t>תצלום המערכת </a:t>
            </a:r>
            <a:r>
              <a:rPr lang="he-IL" sz="3500" b="1" dirty="0">
                <a:effectLst/>
                <a:latin typeface="Gisha" panose="020B0502040204020203" pitchFamily="34" charset="-79"/>
                <a:ea typeface="Calibri" panose="020F0502020204030204" pitchFamily="34" charset="0"/>
                <a:cs typeface="Gisha" panose="020B0502040204020203" pitchFamily="34" charset="-79"/>
              </a:rPr>
              <a:t>(תצלום הממשק הגרפי </a:t>
            </a:r>
            <a:r>
              <a:rPr lang="en-US" sz="3500" b="1" dirty="0">
                <a:effectLst/>
                <a:latin typeface="Gisha" panose="020B0502040204020203" pitchFamily="34" charset="-79"/>
                <a:ea typeface="Calibri" panose="020F0502020204030204" pitchFamily="34" charset="0"/>
                <a:cs typeface="Gisha" panose="020B0502040204020203" pitchFamily="34" charset="-79"/>
              </a:rPr>
              <a:t>GUI</a:t>
            </a:r>
            <a:r>
              <a:rPr lang="he-IL" sz="3500" b="1" dirty="0">
                <a:effectLst/>
                <a:latin typeface="Gisha" panose="020B0502040204020203" pitchFamily="34" charset="-79"/>
                <a:ea typeface="Calibri" panose="020F0502020204030204" pitchFamily="34" charset="0"/>
                <a:cs typeface="Gisha" panose="020B0502040204020203" pitchFamily="34" charset="-79"/>
              </a:rPr>
              <a:t>) - המשך</a:t>
            </a:r>
            <a:endParaRPr lang="he-IL" sz="3500" b="1" dirty="0">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303845519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descr="תמונה שמכילה צילום מסך, מקורה, מחשב, מחשב נישא&#10;&#10;התיאור נוצר באופן אוטומטי">
            <a:extLst>
              <a:ext uri="{FF2B5EF4-FFF2-40B4-BE49-F238E27FC236}">
                <a16:creationId xmlns:a16="http://schemas.microsoft.com/office/drawing/2014/main" id="{7D79B4E5-CF99-4367-9DDD-6F1667F859F0}"/>
              </a:ext>
            </a:extLst>
          </p:cNvPr>
          <p:cNvPicPr>
            <a:picLocks noChangeAspect="1"/>
          </p:cNvPicPr>
          <p:nvPr/>
        </p:nvPicPr>
        <p:blipFill rotWithShape="1">
          <a:blip r:embed="rId2">
            <a:extLst>
              <a:ext uri="{28A0092B-C50C-407E-A947-70E740481C1C}">
                <a14:useLocalDpi xmlns:a14="http://schemas.microsoft.com/office/drawing/2010/main" val="0"/>
              </a:ext>
            </a:extLst>
          </a:blip>
          <a:srcRect l="18200" t="25244" r="16500" b="29423"/>
          <a:stretch/>
        </p:blipFill>
        <p:spPr>
          <a:xfrm>
            <a:off x="1361440" y="1833880"/>
            <a:ext cx="9469120" cy="3190240"/>
          </a:xfrm>
          <a:prstGeom prst="rect">
            <a:avLst/>
          </a:prstGeom>
        </p:spPr>
      </p:pic>
      <p:sp>
        <p:nvSpPr>
          <p:cNvPr id="6" name="חץ: שמאלה 5">
            <a:hlinkClick r:id="rId3" action="ppaction://hlinksldjump"/>
            <a:extLst>
              <a:ext uri="{FF2B5EF4-FFF2-40B4-BE49-F238E27FC236}">
                <a16:creationId xmlns:a16="http://schemas.microsoft.com/office/drawing/2014/main" id="{D93AB2C5-685B-42EC-8C91-4852D79AC49F}"/>
              </a:ext>
            </a:extLst>
          </p:cNvPr>
          <p:cNvSpPr/>
          <p:nvPr/>
        </p:nvSpPr>
        <p:spPr>
          <a:xfrm>
            <a:off x="98154" y="6410506"/>
            <a:ext cx="992458" cy="436880"/>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 name="כותרת 1">
            <a:extLst>
              <a:ext uri="{FF2B5EF4-FFF2-40B4-BE49-F238E27FC236}">
                <a16:creationId xmlns:a16="http://schemas.microsoft.com/office/drawing/2014/main" id="{79A7203A-482A-4A17-B961-A540CEDAB1F2}"/>
              </a:ext>
            </a:extLst>
          </p:cNvPr>
          <p:cNvSpPr>
            <a:spLocks noGrp="1"/>
          </p:cNvSpPr>
          <p:nvPr>
            <p:ph type="title"/>
          </p:nvPr>
        </p:nvSpPr>
        <p:spPr>
          <a:xfrm>
            <a:off x="1331118" y="-178064"/>
            <a:ext cx="9529762" cy="920750"/>
          </a:xfrm>
        </p:spPr>
        <p:txBody>
          <a:bodyPr>
            <a:normAutofit fontScale="90000"/>
          </a:bodyPr>
          <a:lstStyle/>
          <a:p>
            <a:pPr algn="ctr"/>
            <a:r>
              <a:rPr lang="he-IL" sz="3500" b="1" dirty="0">
                <a:latin typeface="Gisha" panose="020B0502040204020203" pitchFamily="34" charset="-79"/>
                <a:cs typeface="Gisha" panose="020B0502040204020203" pitchFamily="34" charset="-79"/>
              </a:rPr>
              <a:t>תצלום המערכת </a:t>
            </a:r>
            <a:r>
              <a:rPr lang="he-IL" sz="3500" b="1" dirty="0">
                <a:effectLst/>
                <a:latin typeface="Gisha" panose="020B0502040204020203" pitchFamily="34" charset="-79"/>
                <a:ea typeface="Calibri" panose="020F0502020204030204" pitchFamily="34" charset="0"/>
                <a:cs typeface="Gisha" panose="020B0502040204020203" pitchFamily="34" charset="-79"/>
              </a:rPr>
              <a:t>(תצלום הממשק הגרפי </a:t>
            </a:r>
            <a:r>
              <a:rPr lang="en-US" sz="3500" b="1" dirty="0">
                <a:effectLst/>
                <a:latin typeface="Gisha" panose="020B0502040204020203" pitchFamily="34" charset="-79"/>
                <a:ea typeface="Calibri" panose="020F0502020204030204" pitchFamily="34" charset="0"/>
                <a:cs typeface="Gisha" panose="020B0502040204020203" pitchFamily="34" charset="-79"/>
              </a:rPr>
              <a:t>GUI</a:t>
            </a:r>
            <a:r>
              <a:rPr lang="he-IL" sz="3500" b="1" dirty="0">
                <a:effectLst/>
                <a:latin typeface="Gisha" panose="020B0502040204020203" pitchFamily="34" charset="-79"/>
                <a:ea typeface="Calibri" panose="020F0502020204030204" pitchFamily="34" charset="0"/>
                <a:cs typeface="Gisha" panose="020B0502040204020203" pitchFamily="34" charset="-79"/>
              </a:rPr>
              <a:t>) - המשך</a:t>
            </a:r>
            <a:endParaRPr lang="he-IL" sz="3500" b="1" dirty="0">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172582534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BA56BF5D-45A0-4973-9767-840C75032C24}"/>
              </a:ext>
            </a:extLst>
          </p:cNvPr>
          <p:cNvPicPr>
            <a:picLocks noChangeAspect="1"/>
          </p:cNvPicPr>
          <p:nvPr/>
        </p:nvPicPr>
        <p:blipFill>
          <a:blip r:embed="rId2"/>
          <a:stretch>
            <a:fillRect/>
          </a:stretch>
        </p:blipFill>
        <p:spPr>
          <a:xfrm>
            <a:off x="875241" y="686438"/>
            <a:ext cx="10441517" cy="5485124"/>
          </a:xfrm>
          <a:prstGeom prst="rect">
            <a:avLst/>
          </a:prstGeom>
        </p:spPr>
      </p:pic>
      <p:sp>
        <p:nvSpPr>
          <p:cNvPr id="4" name="מלבן 3">
            <a:extLst>
              <a:ext uri="{FF2B5EF4-FFF2-40B4-BE49-F238E27FC236}">
                <a16:creationId xmlns:a16="http://schemas.microsoft.com/office/drawing/2014/main" id="{0F860DAB-F334-4ECC-8D32-86A18B3FC119}"/>
              </a:ext>
            </a:extLst>
          </p:cNvPr>
          <p:cNvSpPr/>
          <p:nvPr/>
        </p:nvSpPr>
        <p:spPr>
          <a:xfrm>
            <a:off x="4036782" y="0"/>
            <a:ext cx="4118436" cy="630942"/>
          </a:xfrm>
          <a:prstGeom prst="rect">
            <a:avLst/>
          </a:prstGeom>
          <a:noFill/>
        </p:spPr>
        <p:txBody>
          <a:bodyPr wrap="none" lIns="91440" tIns="45720" rIns="91440" bIns="45720">
            <a:spAutoFit/>
          </a:bodyPr>
          <a:lstStyle/>
          <a:p>
            <a:pPr algn="ctr"/>
            <a:r>
              <a:rPr lang="he-IL" sz="3500" b="1" dirty="0">
                <a:effectLst/>
                <a:latin typeface="Gisha" panose="020B0502040204020203" pitchFamily="34" charset="-79"/>
                <a:ea typeface="Calibri" panose="020F0502020204030204" pitchFamily="34" charset="0"/>
                <a:cs typeface="Gisha" panose="020B0502040204020203" pitchFamily="34" charset="-79"/>
              </a:rPr>
              <a:t>תרשים מלבנים כללי</a:t>
            </a:r>
            <a:endParaRPr lang="he-IL" sz="3500" b="1" cap="none" spc="0" dirty="0">
              <a:ln w="0"/>
              <a:solidFill>
                <a:schemeClr val="tx1"/>
              </a:solidFill>
              <a:effectLst>
                <a:outerShdw blurRad="38100" dist="19050" dir="2700000" algn="tl" rotWithShape="0">
                  <a:schemeClr val="dk1">
                    <a:alpha val="40000"/>
                  </a:schemeClr>
                </a:outerShdw>
              </a:effectLst>
              <a:latin typeface="Gisha" panose="020B0502040204020203" pitchFamily="34" charset="-79"/>
              <a:cs typeface="Gisha" panose="020B0502040204020203" pitchFamily="34" charset="-79"/>
            </a:endParaRPr>
          </a:p>
        </p:txBody>
      </p:sp>
      <p:sp>
        <p:nvSpPr>
          <p:cNvPr id="6" name="תיבת טקסט 5">
            <a:extLst>
              <a:ext uri="{FF2B5EF4-FFF2-40B4-BE49-F238E27FC236}">
                <a16:creationId xmlns:a16="http://schemas.microsoft.com/office/drawing/2014/main" id="{D0A66AAA-71E8-4685-8523-94CD9778917E}"/>
              </a:ext>
            </a:extLst>
          </p:cNvPr>
          <p:cNvSpPr txBox="1"/>
          <p:nvPr/>
        </p:nvSpPr>
        <p:spPr>
          <a:xfrm>
            <a:off x="964140" y="6400309"/>
            <a:ext cx="10553700" cy="680198"/>
          </a:xfrm>
          <a:custGeom>
            <a:avLst/>
            <a:gdLst>
              <a:gd name="connsiteX0" fmla="*/ 0 w 10553700"/>
              <a:gd name="connsiteY0" fmla="*/ 0 h 646331"/>
              <a:gd name="connsiteX1" fmla="*/ 10553700 w 10553700"/>
              <a:gd name="connsiteY1" fmla="*/ 0 h 646331"/>
              <a:gd name="connsiteX2" fmla="*/ 10553700 w 10553700"/>
              <a:gd name="connsiteY2" fmla="*/ 646331 h 646331"/>
              <a:gd name="connsiteX3" fmla="*/ 0 w 10553700"/>
              <a:gd name="connsiteY3" fmla="*/ 646331 h 646331"/>
              <a:gd name="connsiteX4" fmla="*/ 0 w 10553700"/>
              <a:gd name="connsiteY4" fmla="*/ 0 h 646331"/>
              <a:gd name="connsiteX0" fmla="*/ 0 w 10553700"/>
              <a:gd name="connsiteY0" fmla="*/ 33867 h 680198"/>
              <a:gd name="connsiteX1" fmla="*/ 10511367 w 10553700"/>
              <a:gd name="connsiteY1" fmla="*/ 0 h 680198"/>
              <a:gd name="connsiteX2" fmla="*/ 10553700 w 10553700"/>
              <a:gd name="connsiteY2" fmla="*/ 680198 h 680198"/>
              <a:gd name="connsiteX3" fmla="*/ 0 w 10553700"/>
              <a:gd name="connsiteY3" fmla="*/ 680198 h 680198"/>
              <a:gd name="connsiteX4" fmla="*/ 0 w 10553700"/>
              <a:gd name="connsiteY4" fmla="*/ 33867 h 680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3700" h="680198">
                <a:moveTo>
                  <a:pt x="0" y="33867"/>
                </a:moveTo>
                <a:lnTo>
                  <a:pt x="10511367" y="0"/>
                </a:lnTo>
                <a:lnTo>
                  <a:pt x="10553700" y="680198"/>
                </a:lnTo>
                <a:lnTo>
                  <a:pt x="0" y="680198"/>
                </a:lnTo>
                <a:lnTo>
                  <a:pt x="0" y="33867"/>
                </a:lnTo>
                <a:close/>
              </a:path>
            </a:pathLst>
          </a:custGeom>
          <a:noFill/>
        </p:spPr>
        <p:txBody>
          <a:bodyPr wrap="square" rtlCol="1">
            <a:spAutoFit/>
          </a:bodyPr>
          <a:lstStyle/>
          <a:p>
            <a:r>
              <a:rPr lang="he-IL" sz="1800" dirty="0">
                <a:effectLst/>
                <a:latin typeface="Gisha" panose="020B0502040204020203" pitchFamily="34" charset="-79"/>
                <a:ea typeface="Calibri" panose="020F0502020204030204" pitchFamily="34" charset="0"/>
                <a:cs typeface="Gisha" panose="020B0502040204020203" pitchFamily="34" charset="-79"/>
              </a:rPr>
              <a:t>"כעת אסביר יותר לעומק על כל שלב, והמודולים השונים שפועלים בו, השלבים מהווים כמעין "תרשים זרימה""</a:t>
            </a:r>
            <a:endParaRPr lang="en-US" sz="1800" dirty="0">
              <a:effectLst/>
              <a:latin typeface="Gisha" panose="020B0502040204020203" pitchFamily="34" charset="-79"/>
              <a:ea typeface="Calibri" panose="020F0502020204030204" pitchFamily="34" charset="0"/>
              <a:cs typeface="Gisha" panose="020B0502040204020203" pitchFamily="34" charset="-79"/>
            </a:endParaRPr>
          </a:p>
          <a:p>
            <a:endParaRPr lang="he-IL" dirty="0">
              <a:latin typeface="Gisha" panose="020B0502040204020203" pitchFamily="34" charset="-79"/>
              <a:cs typeface="Gisha" panose="020B0502040204020203" pitchFamily="34" charset="-79"/>
            </a:endParaRPr>
          </a:p>
        </p:txBody>
      </p:sp>
      <p:sp>
        <p:nvSpPr>
          <p:cNvPr id="25" name="מלבן 24">
            <a:hlinkClick r:id="rId3" action="ppaction://hlinksldjump"/>
            <a:extLst>
              <a:ext uri="{FF2B5EF4-FFF2-40B4-BE49-F238E27FC236}">
                <a16:creationId xmlns:a16="http://schemas.microsoft.com/office/drawing/2014/main" id="{3989AC79-19D1-46D1-805E-3EA577069225}"/>
              </a:ext>
            </a:extLst>
          </p:cNvPr>
          <p:cNvSpPr/>
          <p:nvPr/>
        </p:nvSpPr>
        <p:spPr>
          <a:xfrm>
            <a:off x="5405967" y="2082799"/>
            <a:ext cx="5715000" cy="88275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6" name="מלבן 25">
            <a:hlinkClick r:id="rId4" action="ppaction://hlinksldjump"/>
            <a:extLst>
              <a:ext uri="{FF2B5EF4-FFF2-40B4-BE49-F238E27FC236}">
                <a16:creationId xmlns:a16="http://schemas.microsoft.com/office/drawing/2014/main" id="{4A132A4C-F3E0-4E3E-9042-621F46C45B63}"/>
              </a:ext>
            </a:extLst>
          </p:cNvPr>
          <p:cNvSpPr/>
          <p:nvPr/>
        </p:nvSpPr>
        <p:spPr>
          <a:xfrm>
            <a:off x="7353300" y="3064933"/>
            <a:ext cx="1765300" cy="8275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9" name="צורת L 28">
            <a:hlinkClick r:id="rId5" action="ppaction://hlinksldjump"/>
            <a:extLst>
              <a:ext uri="{FF2B5EF4-FFF2-40B4-BE49-F238E27FC236}">
                <a16:creationId xmlns:a16="http://schemas.microsoft.com/office/drawing/2014/main" id="{48DB06E2-F00C-414D-BFFE-76075FB9BE55}"/>
              </a:ext>
            </a:extLst>
          </p:cNvPr>
          <p:cNvSpPr/>
          <p:nvPr/>
        </p:nvSpPr>
        <p:spPr>
          <a:xfrm rot="10800000" flipH="1">
            <a:off x="1219199" y="630941"/>
            <a:ext cx="10043583" cy="2433991"/>
          </a:xfrm>
          <a:custGeom>
            <a:avLst/>
            <a:gdLst>
              <a:gd name="connsiteX0" fmla="*/ 0 w 10441517"/>
              <a:gd name="connsiteY0" fmla="*/ 0 h 3019425"/>
              <a:gd name="connsiteX1" fmla="*/ 1509713 w 10441517"/>
              <a:gd name="connsiteY1" fmla="*/ 0 h 3019425"/>
              <a:gd name="connsiteX2" fmla="*/ 1509713 w 10441517"/>
              <a:gd name="connsiteY2" fmla="*/ 1509713 h 3019425"/>
              <a:gd name="connsiteX3" fmla="*/ 10441517 w 10441517"/>
              <a:gd name="connsiteY3" fmla="*/ 1509713 h 3019425"/>
              <a:gd name="connsiteX4" fmla="*/ 10441517 w 10441517"/>
              <a:gd name="connsiteY4" fmla="*/ 3019425 h 3019425"/>
              <a:gd name="connsiteX5" fmla="*/ 0 w 10441517"/>
              <a:gd name="connsiteY5" fmla="*/ 3019425 h 3019425"/>
              <a:gd name="connsiteX6" fmla="*/ 0 w 10441517"/>
              <a:gd name="connsiteY6" fmla="*/ 0 h 3019425"/>
              <a:gd name="connsiteX0" fmla="*/ 0 w 10441517"/>
              <a:gd name="connsiteY0" fmla="*/ 0 h 3019425"/>
              <a:gd name="connsiteX1" fmla="*/ 4032780 w 10441517"/>
              <a:gd name="connsiteY1" fmla="*/ 25400 h 3019425"/>
              <a:gd name="connsiteX2" fmla="*/ 1509713 w 10441517"/>
              <a:gd name="connsiteY2" fmla="*/ 1509713 h 3019425"/>
              <a:gd name="connsiteX3" fmla="*/ 10441517 w 10441517"/>
              <a:gd name="connsiteY3" fmla="*/ 1509713 h 3019425"/>
              <a:gd name="connsiteX4" fmla="*/ 10441517 w 10441517"/>
              <a:gd name="connsiteY4" fmla="*/ 3019425 h 3019425"/>
              <a:gd name="connsiteX5" fmla="*/ 0 w 10441517"/>
              <a:gd name="connsiteY5" fmla="*/ 3019425 h 3019425"/>
              <a:gd name="connsiteX6" fmla="*/ 0 w 10441517"/>
              <a:gd name="connsiteY6" fmla="*/ 0 h 3019425"/>
              <a:gd name="connsiteX0" fmla="*/ 0 w 10441517"/>
              <a:gd name="connsiteY0" fmla="*/ 0 h 3019425"/>
              <a:gd name="connsiteX1" fmla="*/ 4032780 w 10441517"/>
              <a:gd name="connsiteY1" fmla="*/ 25400 h 3019425"/>
              <a:gd name="connsiteX2" fmla="*/ 3660246 w 10441517"/>
              <a:gd name="connsiteY2" fmla="*/ 1501246 h 3019425"/>
              <a:gd name="connsiteX3" fmla="*/ 10441517 w 10441517"/>
              <a:gd name="connsiteY3" fmla="*/ 1509713 h 3019425"/>
              <a:gd name="connsiteX4" fmla="*/ 10441517 w 10441517"/>
              <a:gd name="connsiteY4" fmla="*/ 3019425 h 3019425"/>
              <a:gd name="connsiteX5" fmla="*/ 0 w 10441517"/>
              <a:gd name="connsiteY5" fmla="*/ 3019425 h 3019425"/>
              <a:gd name="connsiteX6" fmla="*/ 0 w 10441517"/>
              <a:gd name="connsiteY6" fmla="*/ 0 h 3019425"/>
              <a:gd name="connsiteX0" fmla="*/ 0 w 10441517"/>
              <a:gd name="connsiteY0" fmla="*/ 0 h 3019425"/>
              <a:gd name="connsiteX1" fmla="*/ 3711046 w 10441517"/>
              <a:gd name="connsiteY1" fmla="*/ 16933 h 3019425"/>
              <a:gd name="connsiteX2" fmla="*/ 3660246 w 10441517"/>
              <a:gd name="connsiteY2" fmla="*/ 1501246 h 3019425"/>
              <a:gd name="connsiteX3" fmla="*/ 10441517 w 10441517"/>
              <a:gd name="connsiteY3" fmla="*/ 1509713 h 3019425"/>
              <a:gd name="connsiteX4" fmla="*/ 10441517 w 10441517"/>
              <a:gd name="connsiteY4" fmla="*/ 3019425 h 3019425"/>
              <a:gd name="connsiteX5" fmla="*/ 0 w 10441517"/>
              <a:gd name="connsiteY5" fmla="*/ 3019425 h 3019425"/>
              <a:gd name="connsiteX6" fmla="*/ 0 w 10441517"/>
              <a:gd name="connsiteY6" fmla="*/ 0 h 3019425"/>
              <a:gd name="connsiteX0" fmla="*/ 0 w 10441517"/>
              <a:gd name="connsiteY0" fmla="*/ 0 h 3019425"/>
              <a:gd name="connsiteX1" fmla="*/ 3640628 w 10441517"/>
              <a:gd name="connsiteY1" fmla="*/ 27364 h 3019425"/>
              <a:gd name="connsiteX2" fmla="*/ 3660246 w 10441517"/>
              <a:gd name="connsiteY2" fmla="*/ 1501246 h 3019425"/>
              <a:gd name="connsiteX3" fmla="*/ 10441517 w 10441517"/>
              <a:gd name="connsiteY3" fmla="*/ 1509713 h 3019425"/>
              <a:gd name="connsiteX4" fmla="*/ 10441517 w 10441517"/>
              <a:gd name="connsiteY4" fmla="*/ 3019425 h 3019425"/>
              <a:gd name="connsiteX5" fmla="*/ 0 w 10441517"/>
              <a:gd name="connsiteY5" fmla="*/ 3019425 h 3019425"/>
              <a:gd name="connsiteX6" fmla="*/ 0 w 10441517"/>
              <a:gd name="connsiteY6" fmla="*/ 0 h 3019425"/>
              <a:gd name="connsiteX0" fmla="*/ 0 w 10441517"/>
              <a:gd name="connsiteY0" fmla="*/ 0 h 3019425"/>
              <a:gd name="connsiteX1" fmla="*/ 3640628 w 10441517"/>
              <a:gd name="connsiteY1" fmla="*/ 27364 h 3019425"/>
              <a:gd name="connsiteX2" fmla="*/ 3642642 w 10441517"/>
              <a:gd name="connsiteY2" fmla="*/ 1522107 h 3019425"/>
              <a:gd name="connsiteX3" fmla="*/ 10441517 w 10441517"/>
              <a:gd name="connsiteY3" fmla="*/ 1509713 h 3019425"/>
              <a:gd name="connsiteX4" fmla="*/ 10441517 w 10441517"/>
              <a:gd name="connsiteY4" fmla="*/ 3019425 h 3019425"/>
              <a:gd name="connsiteX5" fmla="*/ 0 w 10441517"/>
              <a:gd name="connsiteY5" fmla="*/ 3019425 h 3019425"/>
              <a:gd name="connsiteX6" fmla="*/ 0 w 10441517"/>
              <a:gd name="connsiteY6" fmla="*/ 0 h 3019425"/>
              <a:gd name="connsiteX0" fmla="*/ 0 w 10441517"/>
              <a:gd name="connsiteY0" fmla="*/ 0 h 2998563"/>
              <a:gd name="connsiteX1" fmla="*/ 3640628 w 10441517"/>
              <a:gd name="connsiteY1" fmla="*/ 6502 h 2998563"/>
              <a:gd name="connsiteX2" fmla="*/ 3642642 w 10441517"/>
              <a:gd name="connsiteY2" fmla="*/ 1501245 h 2998563"/>
              <a:gd name="connsiteX3" fmla="*/ 10441517 w 10441517"/>
              <a:gd name="connsiteY3" fmla="*/ 1488851 h 2998563"/>
              <a:gd name="connsiteX4" fmla="*/ 10441517 w 10441517"/>
              <a:gd name="connsiteY4" fmla="*/ 2998563 h 2998563"/>
              <a:gd name="connsiteX5" fmla="*/ 0 w 10441517"/>
              <a:gd name="connsiteY5" fmla="*/ 2998563 h 2998563"/>
              <a:gd name="connsiteX6" fmla="*/ 0 w 10441517"/>
              <a:gd name="connsiteY6" fmla="*/ 0 h 2998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41517" h="2998563">
                <a:moveTo>
                  <a:pt x="0" y="0"/>
                </a:moveTo>
                <a:lnTo>
                  <a:pt x="3640628" y="6502"/>
                </a:lnTo>
                <a:cubicBezTo>
                  <a:pt x="3641299" y="504750"/>
                  <a:pt x="3641971" y="1002997"/>
                  <a:pt x="3642642" y="1501245"/>
                </a:cubicBezTo>
                <a:lnTo>
                  <a:pt x="10441517" y="1488851"/>
                </a:lnTo>
                <a:lnTo>
                  <a:pt x="10441517" y="2998563"/>
                </a:lnTo>
                <a:lnTo>
                  <a:pt x="0" y="2998563"/>
                </a:lnTo>
                <a:lnTo>
                  <a:pt x="0" y="0"/>
                </a:lnTo>
                <a:close/>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2" name="צורת L 28">
            <a:hlinkClick r:id="rId6" action="ppaction://hlinksldjump"/>
            <a:extLst>
              <a:ext uri="{FF2B5EF4-FFF2-40B4-BE49-F238E27FC236}">
                <a16:creationId xmlns:a16="http://schemas.microsoft.com/office/drawing/2014/main" id="{2710A005-EBFF-4BF0-8A0A-DF8C437889E8}"/>
              </a:ext>
            </a:extLst>
          </p:cNvPr>
          <p:cNvSpPr/>
          <p:nvPr/>
        </p:nvSpPr>
        <p:spPr>
          <a:xfrm rot="10800000" flipH="1">
            <a:off x="847725" y="4461293"/>
            <a:ext cx="9693275" cy="1739471"/>
          </a:xfrm>
          <a:custGeom>
            <a:avLst/>
            <a:gdLst>
              <a:gd name="connsiteX0" fmla="*/ 0 w 10441517"/>
              <a:gd name="connsiteY0" fmla="*/ 0 h 3019425"/>
              <a:gd name="connsiteX1" fmla="*/ 1509713 w 10441517"/>
              <a:gd name="connsiteY1" fmla="*/ 0 h 3019425"/>
              <a:gd name="connsiteX2" fmla="*/ 1509713 w 10441517"/>
              <a:gd name="connsiteY2" fmla="*/ 1509713 h 3019425"/>
              <a:gd name="connsiteX3" fmla="*/ 10441517 w 10441517"/>
              <a:gd name="connsiteY3" fmla="*/ 1509713 h 3019425"/>
              <a:gd name="connsiteX4" fmla="*/ 10441517 w 10441517"/>
              <a:gd name="connsiteY4" fmla="*/ 3019425 h 3019425"/>
              <a:gd name="connsiteX5" fmla="*/ 0 w 10441517"/>
              <a:gd name="connsiteY5" fmla="*/ 3019425 h 3019425"/>
              <a:gd name="connsiteX6" fmla="*/ 0 w 10441517"/>
              <a:gd name="connsiteY6" fmla="*/ 0 h 3019425"/>
              <a:gd name="connsiteX0" fmla="*/ 0 w 10441517"/>
              <a:gd name="connsiteY0" fmla="*/ 0 h 3019425"/>
              <a:gd name="connsiteX1" fmla="*/ 4032780 w 10441517"/>
              <a:gd name="connsiteY1" fmla="*/ 25400 h 3019425"/>
              <a:gd name="connsiteX2" fmla="*/ 1509713 w 10441517"/>
              <a:gd name="connsiteY2" fmla="*/ 1509713 h 3019425"/>
              <a:gd name="connsiteX3" fmla="*/ 10441517 w 10441517"/>
              <a:gd name="connsiteY3" fmla="*/ 1509713 h 3019425"/>
              <a:gd name="connsiteX4" fmla="*/ 10441517 w 10441517"/>
              <a:gd name="connsiteY4" fmla="*/ 3019425 h 3019425"/>
              <a:gd name="connsiteX5" fmla="*/ 0 w 10441517"/>
              <a:gd name="connsiteY5" fmla="*/ 3019425 h 3019425"/>
              <a:gd name="connsiteX6" fmla="*/ 0 w 10441517"/>
              <a:gd name="connsiteY6" fmla="*/ 0 h 3019425"/>
              <a:gd name="connsiteX0" fmla="*/ 0 w 10441517"/>
              <a:gd name="connsiteY0" fmla="*/ 0 h 3019425"/>
              <a:gd name="connsiteX1" fmla="*/ 4032780 w 10441517"/>
              <a:gd name="connsiteY1" fmla="*/ 25400 h 3019425"/>
              <a:gd name="connsiteX2" fmla="*/ 3660246 w 10441517"/>
              <a:gd name="connsiteY2" fmla="*/ 1501246 h 3019425"/>
              <a:gd name="connsiteX3" fmla="*/ 10441517 w 10441517"/>
              <a:gd name="connsiteY3" fmla="*/ 1509713 h 3019425"/>
              <a:gd name="connsiteX4" fmla="*/ 10441517 w 10441517"/>
              <a:gd name="connsiteY4" fmla="*/ 3019425 h 3019425"/>
              <a:gd name="connsiteX5" fmla="*/ 0 w 10441517"/>
              <a:gd name="connsiteY5" fmla="*/ 3019425 h 3019425"/>
              <a:gd name="connsiteX6" fmla="*/ 0 w 10441517"/>
              <a:gd name="connsiteY6" fmla="*/ 0 h 3019425"/>
              <a:gd name="connsiteX0" fmla="*/ 0 w 10441517"/>
              <a:gd name="connsiteY0" fmla="*/ 0 h 3019425"/>
              <a:gd name="connsiteX1" fmla="*/ 3711046 w 10441517"/>
              <a:gd name="connsiteY1" fmla="*/ 16933 h 3019425"/>
              <a:gd name="connsiteX2" fmla="*/ 3660246 w 10441517"/>
              <a:gd name="connsiteY2" fmla="*/ 1501246 h 3019425"/>
              <a:gd name="connsiteX3" fmla="*/ 10441517 w 10441517"/>
              <a:gd name="connsiteY3" fmla="*/ 1509713 h 3019425"/>
              <a:gd name="connsiteX4" fmla="*/ 10441517 w 10441517"/>
              <a:gd name="connsiteY4" fmla="*/ 3019425 h 3019425"/>
              <a:gd name="connsiteX5" fmla="*/ 0 w 10441517"/>
              <a:gd name="connsiteY5" fmla="*/ 3019425 h 3019425"/>
              <a:gd name="connsiteX6" fmla="*/ 0 w 10441517"/>
              <a:gd name="connsiteY6" fmla="*/ 0 h 3019425"/>
              <a:gd name="connsiteX0" fmla="*/ 0 w 10441517"/>
              <a:gd name="connsiteY0" fmla="*/ 0 h 3019425"/>
              <a:gd name="connsiteX1" fmla="*/ 3640628 w 10441517"/>
              <a:gd name="connsiteY1" fmla="*/ 27364 h 3019425"/>
              <a:gd name="connsiteX2" fmla="*/ 3660246 w 10441517"/>
              <a:gd name="connsiteY2" fmla="*/ 1501246 h 3019425"/>
              <a:gd name="connsiteX3" fmla="*/ 10441517 w 10441517"/>
              <a:gd name="connsiteY3" fmla="*/ 1509713 h 3019425"/>
              <a:gd name="connsiteX4" fmla="*/ 10441517 w 10441517"/>
              <a:gd name="connsiteY4" fmla="*/ 3019425 h 3019425"/>
              <a:gd name="connsiteX5" fmla="*/ 0 w 10441517"/>
              <a:gd name="connsiteY5" fmla="*/ 3019425 h 3019425"/>
              <a:gd name="connsiteX6" fmla="*/ 0 w 10441517"/>
              <a:gd name="connsiteY6" fmla="*/ 0 h 3019425"/>
              <a:gd name="connsiteX0" fmla="*/ 0 w 10441517"/>
              <a:gd name="connsiteY0" fmla="*/ 0 h 3019425"/>
              <a:gd name="connsiteX1" fmla="*/ 3640628 w 10441517"/>
              <a:gd name="connsiteY1" fmla="*/ 27364 h 3019425"/>
              <a:gd name="connsiteX2" fmla="*/ 3642642 w 10441517"/>
              <a:gd name="connsiteY2" fmla="*/ 1522107 h 3019425"/>
              <a:gd name="connsiteX3" fmla="*/ 10441517 w 10441517"/>
              <a:gd name="connsiteY3" fmla="*/ 1509713 h 3019425"/>
              <a:gd name="connsiteX4" fmla="*/ 10441517 w 10441517"/>
              <a:gd name="connsiteY4" fmla="*/ 3019425 h 3019425"/>
              <a:gd name="connsiteX5" fmla="*/ 0 w 10441517"/>
              <a:gd name="connsiteY5" fmla="*/ 3019425 h 3019425"/>
              <a:gd name="connsiteX6" fmla="*/ 0 w 10441517"/>
              <a:gd name="connsiteY6" fmla="*/ 0 h 3019425"/>
              <a:gd name="connsiteX0" fmla="*/ 0 w 10441517"/>
              <a:gd name="connsiteY0" fmla="*/ 0 h 2998563"/>
              <a:gd name="connsiteX1" fmla="*/ 3640628 w 10441517"/>
              <a:gd name="connsiteY1" fmla="*/ 6502 h 2998563"/>
              <a:gd name="connsiteX2" fmla="*/ 3642642 w 10441517"/>
              <a:gd name="connsiteY2" fmla="*/ 1501245 h 2998563"/>
              <a:gd name="connsiteX3" fmla="*/ 10441517 w 10441517"/>
              <a:gd name="connsiteY3" fmla="*/ 1488851 h 2998563"/>
              <a:gd name="connsiteX4" fmla="*/ 10441517 w 10441517"/>
              <a:gd name="connsiteY4" fmla="*/ 2998563 h 2998563"/>
              <a:gd name="connsiteX5" fmla="*/ 0 w 10441517"/>
              <a:gd name="connsiteY5" fmla="*/ 2998563 h 2998563"/>
              <a:gd name="connsiteX6" fmla="*/ 0 w 10441517"/>
              <a:gd name="connsiteY6" fmla="*/ 0 h 2998563"/>
              <a:gd name="connsiteX0" fmla="*/ 0 w 10441517"/>
              <a:gd name="connsiteY0" fmla="*/ 0 h 2998563"/>
              <a:gd name="connsiteX1" fmla="*/ 3640628 w 10441517"/>
              <a:gd name="connsiteY1" fmla="*/ 6502 h 2998563"/>
              <a:gd name="connsiteX2" fmla="*/ 3660246 w 10441517"/>
              <a:gd name="connsiteY2" fmla="*/ 1468210 h 2998563"/>
              <a:gd name="connsiteX3" fmla="*/ 10441517 w 10441517"/>
              <a:gd name="connsiteY3" fmla="*/ 1488851 h 2998563"/>
              <a:gd name="connsiteX4" fmla="*/ 10441517 w 10441517"/>
              <a:gd name="connsiteY4" fmla="*/ 2998563 h 2998563"/>
              <a:gd name="connsiteX5" fmla="*/ 0 w 10441517"/>
              <a:gd name="connsiteY5" fmla="*/ 2998563 h 2998563"/>
              <a:gd name="connsiteX6" fmla="*/ 0 w 10441517"/>
              <a:gd name="connsiteY6" fmla="*/ 0 h 2998563"/>
              <a:gd name="connsiteX0" fmla="*/ 0 w 10441517"/>
              <a:gd name="connsiteY0" fmla="*/ 0 h 2998563"/>
              <a:gd name="connsiteX1" fmla="*/ 3640628 w 10441517"/>
              <a:gd name="connsiteY1" fmla="*/ 6502 h 2998563"/>
              <a:gd name="connsiteX2" fmla="*/ 9409420 w 10441517"/>
              <a:gd name="connsiteY2" fmla="*/ 1451692 h 2998563"/>
              <a:gd name="connsiteX3" fmla="*/ 10441517 w 10441517"/>
              <a:gd name="connsiteY3" fmla="*/ 1488851 h 2998563"/>
              <a:gd name="connsiteX4" fmla="*/ 10441517 w 10441517"/>
              <a:gd name="connsiteY4" fmla="*/ 2998563 h 2998563"/>
              <a:gd name="connsiteX5" fmla="*/ 0 w 10441517"/>
              <a:gd name="connsiteY5" fmla="*/ 2998563 h 2998563"/>
              <a:gd name="connsiteX6" fmla="*/ 0 w 10441517"/>
              <a:gd name="connsiteY6" fmla="*/ 0 h 2998563"/>
              <a:gd name="connsiteX0" fmla="*/ 0 w 10441517"/>
              <a:gd name="connsiteY0" fmla="*/ 0 h 2998563"/>
              <a:gd name="connsiteX1" fmla="*/ 9432076 w 10441517"/>
              <a:gd name="connsiteY1" fmla="*/ 23019 h 2998563"/>
              <a:gd name="connsiteX2" fmla="*/ 9409420 w 10441517"/>
              <a:gd name="connsiteY2" fmla="*/ 1451692 h 2998563"/>
              <a:gd name="connsiteX3" fmla="*/ 10441517 w 10441517"/>
              <a:gd name="connsiteY3" fmla="*/ 1488851 h 2998563"/>
              <a:gd name="connsiteX4" fmla="*/ 10441517 w 10441517"/>
              <a:gd name="connsiteY4" fmla="*/ 2998563 h 2998563"/>
              <a:gd name="connsiteX5" fmla="*/ 0 w 10441517"/>
              <a:gd name="connsiteY5" fmla="*/ 2998563 h 2998563"/>
              <a:gd name="connsiteX6" fmla="*/ 0 w 10441517"/>
              <a:gd name="connsiteY6" fmla="*/ 0 h 2998563"/>
              <a:gd name="connsiteX0" fmla="*/ 0 w 10441517"/>
              <a:gd name="connsiteY0" fmla="*/ 51202 h 3049765"/>
              <a:gd name="connsiteX1" fmla="*/ 8054923 w 10441517"/>
              <a:gd name="connsiteY1" fmla="*/ 0 h 3049765"/>
              <a:gd name="connsiteX2" fmla="*/ 9409420 w 10441517"/>
              <a:gd name="connsiteY2" fmla="*/ 1502894 h 3049765"/>
              <a:gd name="connsiteX3" fmla="*/ 10441517 w 10441517"/>
              <a:gd name="connsiteY3" fmla="*/ 1540053 h 3049765"/>
              <a:gd name="connsiteX4" fmla="*/ 10441517 w 10441517"/>
              <a:gd name="connsiteY4" fmla="*/ 3049765 h 3049765"/>
              <a:gd name="connsiteX5" fmla="*/ 0 w 10441517"/>
              <a:gd name="connsiteY5" fmla="*/ 3049765 h 3049765"/>
              <a:gd name="connsiteX6" fmla="*/ 0 w 10441517"/>
              <a:gd name="connsiteY6" fmla="*/ 51202 h 3049765"/>
              <a:gd name="connsiteX0" fmla="*/ 0 w 10441517"/>
              <a:gd name="connsiteY0" fmla="*/ 51202 h 3049765"/>
              <a:gd name="connsiteX1" fmla="*/ 8054923 w 10441517"/>
              <a:gd name="connsiteY1" fmla="*/ 0 h 3049765"/>
              <a:gd name="connsiteX2" fmla="*/ 9409420 w 10441517"/>
              <a:gd name="connsiteY2" fmla="*/ 1502894 h 3049765"/>
              <a:gd name="connsiteX3" fmla="*/ 10441517 w 10441517"/>
              <a:gd name="connsiteY3" fmla="*/ 1540053 h 3049765"/>
              <a:gd name="connsiteX4" fmla="*/ 10441517 w 10441517"/>
              <a:gd name="connsiteY4" fmla="*/ 3049765 h 3049765"/>
              <a:gd name="connsiteX5" fmla="*/ 0 w 10441517"/>
              <a:gd name="connsiteY5" fmla="*/ 3049765 h 3049765"/>
              <a:gd name="connsiteX6" fmla="*/ 0 w 10441517"/>
              <a:gd name="connsiteY6" fmla="*/ 51202 h 3049765"/>
              <a:gd name="connsiteX0" fmla="*/ 0 w 10441517"/>
              <a:gd name="connsiteY0" fmla="*/ 51202 h 3049765"/>
              <a:gd name="connsiteX1" fmla="*/ 8054923 w 10441517"/>
              <a:gd name="connsiteY1" fmla="*/ 0 h 3049765"/>
              <a:gd name="connsiteX2" fmla="*/ 8059626 w 10441517"/>
              <a:gd name="connsiteY2" fmla="*/ 1502894 h 3049765"/>
              <a:gd name="connsiteX3" fmla="*/ 10441517 w 10441517"/>
              <a:gd name="connsiteY3" fmla="*/ 1540053 h 3049765"/>
              <a:gd name="connsiteX4" fmla="*/ 10441517 w 10441517"/>
              <a:gd name="connsiteY4" fmla="*/ 3049765 h 3049765"/>
              <a:gd name="connsiteX5" fmla="*/ 0 w 10441517"/>
              <a:gd name="connsiteY5" fmla="*/ 3049765 h 3049765"/>
              <a:gd name="connsiteX6" fmla="*/ 0 w 10441517"/>
              <a:gd name="connsiteY6" fmla="*/ 51202 h 3049765"/>
              <a:gd name="connsiteX0" fmla="*/ 0 w 10441517"/>
              <a:gd name="connsiteY0" fmla="*/ 51202 h 3049765"/>
              <a:gd name="connsiteX1" fmla="*/ 8054923 w 10441517"/>
              <a:gd name="connsiteY1" fmla="*/ 0 h 3049765"/>
              <a:gd name="connsiteX2" fmla="*/ 8059626 w 10441517"/>
              <a:gd name="connsiteY2" fmla="*/ 1502894 h 3049765"/>
              <a:gd name="connsiteX3" fmla="*/ 10441517 w 10441517"/>
              <a:gd name="connsiteY3" fmla="*/ 1495520 h 3049765"/>
              <a:gd name="connsiteX4" fmla="*/ 10441517 w 10441517"/>
              <a:gd name="connsiteY4" fmla="*/ 3049765 h 3049765"/>
              <a:gd name="connsiteX5" fmla="*/ 0 w 10441517"/>
              <a:gd name="connsiteY5" fmla="*/ 3049765 h 3049765"/>
              <a:gd name="connsiteX6" fmla="*/ 0 w 10441517"/>
              <a:gd name="connsiteY6" fmla="*/ 51202 h 304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41517" h="3049765">
                <a:moveTo>
                  <a:pt x="0" y="51202"/>
                </a:moveTo>
                <a:lnTo>
                  <a:pt x="8054923" y="0"/>
                </a:lnTo>
                <a:cubicBezTo>
                  <a:pt x="8055594" y="498248"/>
                  <a:pt x="8058955" y="1004646"/>
                  <a:pt x="8059626" y="1502894"/>
                </a:cubicBezTo>
                <a:lnTo>
                  <a:pt x="10441517" y="1495520"/>
                </a:lnTo>
                <a:lnTo>
                  <a:pt x="10441517" y="3049765"/>
                </a:lnTo>
                <a:lnTo>
                  <a:pt x="0" y="3049765"/>
                </a:lnTo>
                <a:lnTo>
                  <a:pt x="0" y="51202"/>
                </a:lnTo>
                <a:close/>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33359776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down)">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down)">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down)">
                                      <p:cBhvr>
                                        <p:cTn id="2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9" grpId="0" animBg="1"/>
      <p:bldP spid="3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661B0DF5-6B5E-4C98-AC67-AD36B06E5C26}"/>
              </a:ext>
            </a:extLst>
          </p:cNvPr>
          <p:cNvSpPr txBox="1"/>
          <p:nvPr/>
        </p:nvSpPr>
        <p:spPr>
          <a:xfrm>
            <a:off x="-352955" y="-89807"/>
            <a:ext cx="12897907" cy="1169551"/>
          </a:xfrm>
          <a:prstGeom prst="rect">
            <a:avLst/>
          </a:prstGeom>
          <a:noFill/>
        </p:spPr>
        <p:txBody>
          <a:bodyPr wrap="square" rtlCol="1">
            <a:spAutoFit/>
          </a:bodyPr>
          <a:lstStyle/>
          <a:p>
            <a:pPr algn="ctr"/>
            <a:r>
              <a:rPr lang="he-IL" sz="3500" b="1" dirty="0">
                <a:effectLst/>
                <a:latin typeface="Gisha" panose="020B0502040204020203" pitchFamily="34" charset="-79"/>
                <a:ea typeface="Calibri" panose="020F0502020204030204" pitchFamily="34" charset="0"/>
                <a:cs typeface="Gisha" panose="020B0502040204020203" pitchFamily="34" charset="-79"/>
              </a:rPr>
              <a:t>השלב הראשון – הכנת מסד נתונים מעובד לכניסת מודל </a:t>
            </a:r>
          </a:p>
          <a:p>
            <a:pPr algn="ctr"/>
            <a:r>
              <a:rPr lang="he-IL" sz="3500" b="1" dirty="0">
                <a:effectLst/>
                <a:latin typeface="Gisha" panose="020B0502040204020203" pitchFamily="34" charset="-79"/>
                <a:ea typeface="Calibri" panose="020F0502020204030204" pitchFamily="34" charset="0"/>
                <a:cs typeface="Gisha" panose="020B0502040204020203" pitchFamily="34" charset="-79"/>
              </a:rPr>
              <a:t>הלמידה עמוקה</a:t>
            </a:r>
            <a:endParaRPr lang="he-IL" sz="3500" b="1" dirty="0">
              <a:latin typeface="Gisha" panose="020B0502040204020203" pitchFamily="34" charset="-79"/>
              <a:cs typeface="Gisha" panose="020B0502040204020203" pitchFamily="34" charset="-79"/>
            </a:endParaRPr>
          </a:p>
        </p:txBody>
      </p:sp>
      <p:sp>
        <p:nvSpPr>
          <p:cNvPr id="5" name="תיבת טקסט 4">
            <a:extLst>
              <a:ext uri="{FF2B5EF4-FFF2-40B4-BE49-F238E27FC236}">
                <a16:creationId xmlns:a16="http://schemas.microsoft.com/office/drawing/2014/main" id="{054B402B-2BF1-49DF-AFCF-1F5ACAA92FBA}"/>
              </a:ext>
            </a:extLst>
          </p:cNvPr>
          <p:cNvSpPr txBox="1"/>
          <p:nvPr/>
        </p:nvSpPr>
        <p:spPr>
          <a:xfrm>
            <a:off x="810984" y="1224485"/>
            <a:ext cx="10096501" cy="2585323"/>
          </a:xfrm>
          <a:prstGeom prst="rect">
            <a:avLst/>
          </a:prstGeom>
          <a:noFill/>
        </p:spPr>
        <p:txBody>
          <a:bodyPr wrap="square" rtlCol="1">
            <a:spAutoFit/>
          </a:bodyPr>
          <a:lstStyle/>
          <a:p>
            <a:pPr algn="r" rtl="1"/>
            <a:r>
              <a:rPr lang="he-IL" sz="1800" dirty="0">
                <a:effectLst/>
                <a:latin typeface="Gisha" panose="020B0502040204020203" pitchFamily="34" charset="-79"/>
                <a:ea typeface="Calibri" panose="020F0502020204030204" pitchFamily="34" charset="0"/>
                <a:cs typeface="Gisha" panose="020B0502040204020203" pitchFamily="34" charset="-79"/>
              </a:rPr>
              <a:t>בשלב זה </a:t>
            </a:r>
            <a:r>
              <a:rPr lang="he-IL" dirty="0">
                <a:latin typeface="Gisha" panose="020B0502040204020203" pitchFamily="34" charset="-79"/>
                <a:ea typeface="Calibri" panose="020F0502020204030204" pitchFamily="34" charset="0"/>
                <a:cs typeface="Gisha" panose="020B0502040204020203" pitchFamily="34" charset="-79"/>
              </a:rPr>
              <a:t>נכין את מסד הנתונים המעובד למודל הלמידה העמוקה.</a:t>
            </a:r>
          </a:p>
          <a:p>
            <a:pPr algn="r" rtl="1"/>
            <a:r>
              <a:rPr lang="he-IL" sz="1800" dirty="0">
                <a:effectLst/>
                <a:latin typeface="Gisha" panose="020B0502040204020203" pitchFamily="34" charset="-79"/>
                <a:ea typeface="Calibri" panose="020F0502020204030204" pitchFamily="34" charset="0"/>
                <a:cs typeface="Gisha" panose="020B0502040204020203" pitchFamily="34" charset="-79"/>
              </a:rPr>
              <a:t>מודל הלמידה העמוקה דורש בכניסתו מסד נתונים מעובד המכיל עבור כל קטע קול:</a:t>
            </a:r>
            <a:br>
              <a:rPr lang="he-IL" sz="1800" dirty="0">
                <a:effectLst/>
                <a:latin typeface="Gisha" panose="020B0502040204020203" pitchFamily="34" charset="-79"/>
                <a:ea typeface="Calibri" panose="020F0502020204030204" pitchFamily="34" charset="0"/>
                <a:cs typeface="Gisha" panose="020B0502040204020203" pitchFamily="34" charset="-79"/>
              </a:rPr>
            </a:br>
            <a:r>
              <a:rPr lang="en-US" sz="1800" dirty="0">
                <a:effectLst/>
                <a:latin typeface="Gisha" panose="020B0502040204020203" pitchFamily="34" charset="-79"/>
                <a:ea typeface="Calibri" panose="020F0502020204030204" pitchFamily="34" charset="0"/>
                <a:cs typeface="Gisha" panose="020B0502040204020203" pitchFamily="34" charset="-79"/>
              </a:rPr>
              <a:t>X </a:t>
            </a:r>
            <a:r>
              <a:rPr lang="he-IL" sz="1800" dirty="0">
                <a:effectLst/>
                <a:latin typeface="Gisha" panose="020B0502040204020203" pitchFamily="34" charset="-79"/>
                <a:ea typeface="Calibri" panose="020F0502020204030204" pitchFamily="34" charset="0"/>
                <a:cs typeface="Gisha" panose="020B0502040204020203" pitchFamily="34" charset="-79"/>
              </a:rPr>
              <a:t>– מאפייני הקול.</a:t>
            </a:r>
            <a:br>
              <a:rPr lang="he-IL" sz="1800" dirty="0">
                <a:effectLst/>
                <a:latin typeface="Gisha" panose="020B0502040204020203" pitchFamily="34" charset="-79"/>
                <a:ea typeface="Calibri" panose="020F0502020204030204" pitchFamily="34" charset="0"/>
                <a:cs typeface="Gisha" panose="020B0502040204020203" pitchFamily="34" charset="-79"/>
              </a:rPr>
            </a:br>
            <a:r>
              <a:rPr lang="en-US" sz="1800" dirty="0">
                <a:effectLst/>
                <a:latin typeface="Gisha" panose="020B0502040204020203" pitchFamily="34" charset="-79"/>
                <a:ea typeface="Calibri" panose="020F0502020204030204" pitchFamily="34" charset="0"/>
                <a:cs typeface="Gisha" panose="020B0502040204020203" pitchFamily="34" charset="-79"/>
              </a:rPr>
              <a:t>Y </a:t>
            </a:r>
            <a:r>
              <a:rPr lang="he-IL" sz="1800" dirty="0">
                <a:effectLst/>
                <a:latin typeface="Gisha" panose="020B0502040204020203" pitchFamily="34" charset="-79"/>
                <a:ea typeface="Calibri" panose="020F0502020204030204" pitchFamily="34" charset="0"/>
                <a:cs typeface="Gisha" panose="020B0502040204020203" pitchFamily="34" charset="-79"/>
              </a:rPr>
              <a:t>– קידוד מספרי של החיה שלה שייכים מאפייני הקול.</a:t>
            </a:r>
            <a:br>
              <a:rPr lang="he-IL" sz="1800" dirty="0">
                <a:effectLst/>
                <a:latin typeface="Gisha" panose="020B0502040204020203" pitchFamily="34" charset="-79"/>
                <a:ea typeface="Calibri" panose="020F0502020204030204" pitchFamily="34" charset="0"/>
                <a:cs typeface="Gisha" panose="020B0502040204020203" pitchFamily="34" charset="-79"/>
              </a:rPr>
            </a:br>
            <a:r>
              <a:rPr lang="he-IL" sz="1800" dirty="0">
                <a:effectLst/>
                <a:latin typeface="Gisha" panose="020B0502040204020203" pitchFamily="34" charset="-79"/>
                <a:ea typeface="Calibri" panose="020F0502020204030204" pitchFamily="34" charset="0"/>
                <a:cs typeface="Gisha" panose="020B0502040204020203" pitchFamily="34" charset="-79"/>
              </a:rPr>
              <a:t>לצד משתנים אלו, יש גם מקודד </a:t>
            </a:r>
            <a:r>
              <a:rPr lang="en-US" sz="1800" dirty="0">
                <a:effectLst/>
                <a:latin typeface="Gisha" panose="020B0502040204020203" pitchFamily="34" charset="-79"/>
                <a:ea typeface="Calibri" panose="020F0502020204030204" pitchFamily="34" charset="0"/>
                <a:cs typeface="Gisha" panose="020B0502040204020203" pitchFamily="34" charset="-79"/>
              </a:rPr>
              <a:t>animals</a:t>
            </a:r>
            <a:r>
              <a:rPr lang="he-IL" sz="1800" dirty="0">
                <a:effectLst/>
                <a:latin typeface="Gisha" panose="020B0502040204020203" pitchFamily="34" charset="-79"/>
                <a:ea typeface="Calibri" panose="020F0502020204030204" pitchFamily="34" charset="0"/>
                <a:cs typeface="Gisha" panose="020B0502040204020203" pitchFamily="34" charset="-79"/>
              </a:rPr>
              <a:t>, שתפקידו להמיר מקידוד מספרי של חיה למחרוזת של שם החיה.</a:t>
            </a:r>
          </a:p>
          <a:p>
            <a:pPr algn="r" rtl="1"/>
            <a:endParaRPr lang="he-IL" sz="1800" dirty="0">
              <a:effectLst/>
              <a:latin typeface="Gisha" panose="020B0502040204020203" pitchFamily="34" charset="-79"/>
              <a:ea typeface="Calibri" panose="020F0502020204030204" pitchFamily="34" charset="0"/>
              <a:cs typeface="Gisha" panose="020B0502040204020203" pitchFamily="34" charset="-79"/>
            </a:endParaRPr>
          </a:p>
          <a:p>
            <a:pPr algn="r" rtl="1"/>
            <a:r>
              <a:rPr lang="he-IL" dirty="0">
                <a:latin typeface="Gisha" panose="020B0502040204020203" pitchFamily="34" charset="-79"/>
                <a:ea typeface="Calibri" panose="020F0502020204030204" pitchFamily="34" charset="0"/>
                <a:cs typeface="Gisha" panose="020B0502040204020203" pitchFamily="34" charset="-79"/>
              </a:rPr>
              <a:t>נוכל לבחור באחת משתי אפשרויות :</a:t>
            </a:r>
            <a:br>
              <a:rPr lang="en-US" dirty="0">
                <a:latin typeface="Gisha" panose="020B0502040204020203" pitchFamily="34" charset="-79"/>
                <a:ea typeface="Calibri" panose="020F0502020204030204" pitchFamily="34" charset="0"/>
                <a:cs typeface="Gisha" panose="020B0502040204020203" pitchFamily="34" charset="-79"/>
              </a:rPr>
            </a:br>
            <a:r>
              <a:rPr lang="he-IL" dirty="0">
                <a:latin typeface="Gisha" panose="020B0502040204020203" pitchFamily="34" charset="-79"/>
                <a:ea typeface="Calibri" panose="020F0502020204030204" pitchFamily="34" charset="0"/>
                <a:cs typeface="Gisha" panose="020B0502040204020203" pitchFamily="34" charset="-79"/>
              </a:rPr>
              <a:t>1.הכנת מסד נתונים מעובד , ממסד הנתונים הגולמי.</a:t>
            </a:r>
          </a:p>
          <a:p>
            <a:pPr algn="r" rtl="1"/>
            <a:r>
              <a:rPr lang="he-IL" sz="1800" dirty="0">
                <a:effectLst/>
                <a:latin typeface="Gisha" panose="020B0502040204020203" pitchFamily="34" charset="-79"/>
                <a:ea typeface="Calibri" panose="020F0502020204030204" pitchFamily="34" charset="0"/>
                <a:cs typeface="Gisha" panose="020B0502040204020203" pitchFamily="34" charset="-79"/>
              </a:rPr>
              <a:t>2.טעינת מסד נתונים מעובד השמור מראש.</a:t>
            </a:r>
            <a:endParaRPr lang="en-US" sz="1800" dirty="0">
              <a:effectLst/>
              <a:latin typeface="Gisha" panose="020B0502040204020203" pitchFamily="34" charset="-79"/>
              <a:ea typeface="Calibri" panose="020F0502020204030204" pitchFamily="34" charset="0"/>
              <a:cs typeface="Gisha" panose="020B0502040204020203" pitchFamily="34" charset="-79"/>
            </a:endParaRPr>
          </a:p>
        </p:txBody>
      </p:sp>
      <p:sp>
        <p:nvSpPr>
          <p:cNvPr id="6" name="תיבת טקסט 5">
            <a:extLst>
              <a:ext uri="{FF2B5EF4-FFF2-40B4-BE49-F238E27FC236}">
                <a16:creationId xmlns:a16="http://schemas.microsoft.com/office/drawing/2014/main" id="{572CB534-A52B-48A9-A6E3-D4133718BFAA}"/>
              </a:ext>
            </a:extLst>
          </p:cNvPr>
          <p:cNvSpPr txBox="1"/>
          <p:nvPr/>
        </p:nvSpPr>
        <p:spPr>
          <a:xfrm>
            <a:off x="1553935" y="4524137"/>
            <a:ext cx="9353550" cy="923330"/>
          </a:xfrm>
          <a:prstGeom prst="rect">
            <a:avLst/>
          </a:prstGeom>
          <a:noFill/>
        </p:spPr>
        <p:txBody>
          <a:bodyPr wrap="square" rtlCol="1">
            <a:spAutoFit/>
          </a:bodyPr>
          <a:lstStyle/>
          <a:p>
            <a:pPr algn="r" rtl="1"/>
            <a:r>
              <a:rPr lang="he-IL" sz="1800" u="sng" dirty="0">
                <a:effectLst/>
                <a:latin typeface="Gisha" panose="020B0502040204020203" pitchFamily="34" charset="-79"/>
                <a:ea typeface="Calibri" panose="020F0502020204030204" pitchFamily="34" charset="0"/>
                <a:cs typeface="Gisha" panose="020B0502040204020203" pitchFamily="34" charset="-79"/>
              </a:rPr>
              <a:t>מסד נתונים בצורתו הגולמית</a:t>
            </a:r>
            <a:r>
              <a:rPr lang="he-IL" sz="1800" dirty="0">
                <a:effectLst/>
                <a:latin typeface="Gisha" panose="020B0502040204020203" pitchFamily="34" charset="-79"/>
                <a:ea typeface="Calibri" panose="020F0502020204030204" pitchFamily="34" charset="0"/>
                <a:cs typeface="Gisha" panose="020B0502040204020203" pitchFamily="34" charset="-79"/>
              </a:rPr>
              <a:t>–</a:t>
            </a:r>
            <a:r>
              <a:rPr lang="en-US" sz="1800" u="sng" dirty="0">
                <a:effectLst/>
                <a:latin typeface="Gisha" panose="020B0502040204020203" pitchFamily="34" charset="-79"/>
                <a:ea typeface="Calibri" panose="020F0502020204030204" pitchFamily="34" charset="0"/>
                <a:cs typeface="Gisha" panose="020B0502040204020203" pitchFamily="34" charset="-79"/>
              </a:rPr>
              <a:t>Datasets</a:t>
            </a:r>
            <a:r>
              <a:rPr lang="he-IL" sz="1800" dirty="0">
                <a:effectLst/>
                <a:latin typeface="Gisha" panose="020B0502040204020203" pitchFamily="34" charset="-79"/>
                <a:ea typeface="Calibri" panose="020F0502020204030204" pitchFamily="34" charset="0"/>
                <a:cs typeface="Gisha" panose="020B0502040204020203" pitchFamily="34" charset="-79"/>
              </a:rPr>
              <a:t>– מסד נתונים זה מכיל בתוכו 2 מסדי נתונים :</a:t>
            </a:r>
            <a:br>
              <a:rPr lang="he-IL" sz="1800" dirty="0">
                <a:effectLst/>
                <a:latin typeface="Gisha" panose="020B0502040204020203" pitchFamily="34" charset="-79"/>
                <a:ea typeface="Calibri" panose="020F0502020204030204" pitchFamily="34" charset="0"/>
                <a:cs typeface="Gisha" panose="020B0502040204020203" pitchFamily="34" charset="-79"/>
              </a:rPr>
            </a:br>
            <a:r>
              <a:rPr lang="he-IL" sz="1800" dirty="0">
                <a:effectLst/>
                <a:latin typeface="Gisha" panose="020B0502040204020203" pitchFamily="34" charset="-79"/>
                <a:ea typeface="Calibri" panose="020F0502020204030204" pitchFamily="34" charset="0"/>
                <a:cs typeface="Gisha" panose="020B0502040204020203" pitchFamily="34" charset="-79"/>
              </a:rPr>
              <a:t>1. מסד נתונים מוכן –שמו המקוצר</a:t>
            </a:r>
            <a:r>
              <a:rPr lang="en-US" sz="1800" dirty="0">
                <a:effectLst/>
                <a:latin typeface="Gisha" panose="020B0502040204020203" pitchFamily="34" charset="-79"/>
                <a:ea typeface="Calibri" panose="020F0502020204030204" pitchFamily="34" charset="0"/>
                <a:cs typeface="Gisha" panose="020B0502040204020203" pitchFamily="34" charset="-79"/>
              </a:rPr>
              <a:t>ESC50 </a:t>
            </a:r>
            <a:endParaRPr lang="he-IL" sz="1800" dirty="0">
              <a:effectLst/>
              <a:latin typeface="Gisha" panose="020B0502040204020203" pitchFamily="34" charset="-79"/>
              <a:ea typeface="Calibri" panose="020F0502020204030204" pitchFamily="34" charset="0"/>
              <a:cs typeface="Gisha" panose="020B0502040204020203" pitchFamily="34" charset="-79"/>
            </a:endParaRPr>
          </a:p>
          <a:p>
            <a:pPr algn="r" rtl="1"/>
            <a:r>
              <a:rPr lang="he-IL" sz="1800" dirty="0">
                <a:effectLst/>
                <a:latin typeface="Gisha" panose="020B0502040204020203" pitchFamily="34" charset="-79"/>
                <a:ea typeface="Calibri" panose="020F0502020204030204" pitchFamily="34" charset="0"/>
                <a:cs typeface="Gisha" panose="020B0502040204020203" pitchFamily="34" charset="-79"/>
              </a:rPr>
              <a:t>2. מסד נתונים דינאמי שנוצר ומתפתח על ידי פידבקים של המשתמש.</a:t>
            </a:r>
            <a:endParaRPr lang="en-US" sz="1800" dirty="0">
              <a:effectLst/>
              <a:latin typeface="Gisha" panose="020B0502040204020203" pitchFamily="34" charset="-79"/>
              <a:ea typeface="Calibri" panose="020F0502020204030204" pitchFamily="34" charset="0"/>
              <a:cs typeface="Gisha" panose="020B0502040204020203" pitchFamily="34" charset="-79"/>
            </a:endParaRPr>
          </a:p>
        </p:txBody>
      </p:sp>
      <p:sp>
        <p:nvSpPr>
          <p:cNvPr id="2" name="תיבת טקסט 1">
            <a:extLst>
              <a:ext uri="{FF2B5EF4-FFF2-40B4-BE49-F238E27FC236}">
                <a16:creationId xmlns:a16="http://schemas.microsoft.com/office/drawing/2014/main" id="{A45FD875-0BF2-41C9-8770-56FED1DFF757}"/>
              </a:ext>
            </a:extLst>
          </p:cNvPr>
          <p:cNvSpPr txBox="1"/>
          <p:nvPr/>
        </p:nvSpPr>
        <p:spPr>
          <a:xfrm>
            <a:off x="8710836" y="4008362"/>
            <a:ext cx="2196649" cy="371034"/>
          </a:xfrm>
          <a:prstGeom prst="rect">
            <a:avLst/>
          </a:prstGeom>
          <a:noFill/>
        </p:spPr>
        <p:txBody>
          <a:bodyPr wrap="square" rtlCol="1">
            <a:spAutoFit/>
          </a:bodyPr>
          <a:lstStyle/>
          <a:p>
            <a:r>
              <a:rPr lang="he-IL" u="sng" dirty="0">
                <a:latin typeface="Gisha" panose="020B0502040204020203" pitchFamily="34" charset="-79"/>
                <a:cs typeface="Gisha" panose="020B0502040204020203" pitchFamily="34" charset="-79"/>
              </a:rPr>
              <a:t>המודולים האחראיים :</a:t>
            </a:r>
          </a:p>
        </p:txBody>
      </p:sp>
    </p:spTree>
    <p:extLst>
      <p:ext uri="{BB962C8B-B14F-4D97-AF65-F5344CB8AC3E}">
        <p14:creationId xmlns:p14="http://schemas.microsoft.com/office/powerpoint/2010/main" val="292388069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אורגני">
  <a:themeElements>
    <a:clrScheme name="אורגני">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אורגני">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אורגני">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1145</TotalTime>
  <Words>2046</Words>
  <Application>Microsoft Office PowerPoint</Application>
  <PresentationFormat>מסך רחב</PresentationFormat>
  <Paragraphs>123</Paragraphs>
  <Slides>23</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23</vt:i4>
      </vt:variant>
    </vt:vector>
  </HeadingPairs>
  <TitlesOfParts>
    <vt:vector size="29" baseType="lpstr">
      <vt:lpstr>Arial</vt:lpstr>
      <vt:lpstr>Calibri</vt:lpstr>
      <vt:lpstr>charter</vt:lpstr>
      <vt:lpstr>Garamond</vt:lpstr>
      <vt:lpstr>Gisha</vt:lpstr>
      <vt:lpstr>אורגני</vt:lpstr>
      <vt:lpstr>מצגת של PowerPoint‏</vt:lpstr>
      <vt:lpstr>מצגת של PowerPoint‏</vt:lpstr>
      <vt:lpstr>מצגת של PowerPoint‏</vt:lpstr>
      <vt:lpstr>מצגת של PowerPoint‏</vt:lpstr>
      <vt:lpstr>תצלום המערכת (תצלום הממשק הגרפי GUI)</vt:lpstr>
      <vt:lpstr>תצלום המערכת (תצלום הממשק הגרפי GUI) - המשך</vt:lpstr>
      <vt:lpstr>תצלום המערכת (תצלום הממשק הגרפי GUI) - המשך</vt:lpstr>
      <vt:lpstr>מצגת של PowerPoint‏</vt:lpstr>
      <vt:lpstr>מצגת של PowerPoint‏</vt:lpstr>
      <vt:lpstr>מצגת של PowerPoint‏</vt:lpstr>
      <vt:lpstr>השלב השני – בנייה/בנייה ושמירה/טעינת מודל למידה עמוקה מאומן</vt:lpstr>
      <vt:lpstr>מצגת של PowerPoint‏</vt:lpstr>
      <vt:lpstr>מצגת של PowerPoint‏</vt:lpstr>
      <vt:lpstr>השלב החמישי – השמעה וחיזוי קטע הקול וקבלת מידע תמציתי על החיה הנשמעת</vt:lpstr>
      <vt:lpstr>מצגת של PowerPoint‏</vt:lpstr>
      <vt:lpstr>GUI </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Or</dc:creator>
  <cp:lastModifiedBy>Or</cp:lastModifiedBy>
  <cp:revision>276</cp:revision>
  <dcterms:created xsi:type="dcterms:W3CDTF">2020-10-15T09:24:13Z</dcterms:created>
  <dcterms:modified xsi:type="dcterms:W3CDTF">2020-10-19T14:19:36Z</dcterms:modified>
</cp:coreProperties>
</file>