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76" r:id="rId3"/>
    <p:sldId id="257" r:id="rId4"/>
    <p:sldId id="260" r:id="rId5"/>
    <p:sldId id="258" r:id="rId6"/>
    <p:sldId id="261" r:id="rId7"/>
    <p:sldId id="262" r:id="rId8"/>
    <p:sldId id="263" r:id="rId9"/>
    <p:sldId id="286" r:id="rId10"/>
    <p:sldId id="264" r:id="rId11"/>
    <p:sldId id="271" r:id="rId12"/>
    <p:sldId id="265" r:id="rId13"/>
    <p:sldId id="272" r:id="rId14"/>
    <p:sldId id="266" r:id="rId15"/>
    <p:sldId id="273" r:id="rId16"/>
    <p:sldId id="267" r:id="rId17"/>
    <p:sldId id="268" r:id="rId18"/>
    <p:sldId id="269" r:id="rId19"/>
    <p:sldId id="274" r:id="rId20"/>
    <p:sldId id="275" r:id="rId21"/>
    <p:sldId id="270" r:id="rId22"/>
    <p:sldId id="282" r:id="rId23"/>
    <p:sldId id="284" r:id="rId24"/>
    <p:sldId id="283" r:id="rId25"/>
    <p:sldId id="285" r:id="rId26"/>
    <p:sldId id="277" r:id="rId27"/>
    <p:sldId id="259" r:id="rId28"/>
    <p:sldId id="279" r:id="rId29"/>
    <p:sldId id="280" r:id="rId30"/>
    <p:sldId id="281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0A9562-6C97-40A7-8F22-2B012131E0CC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Position-Based Fluid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Samantha Cohen </a:t>
            </a:r>
          </a:p>
          <a:p>
            <a:r>
              <a:rPr lang="en-US" dirty="0" smtClean="0"/>
              <a:t>Sarah Leung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 rot="10800000">
            <a:off x="3048000" y="3733799"/>
            <a:ext cx="2209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334387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Lambda, a variable needed to find the position delta of each particle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175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Calculation</a:t>
            </a:r>
            <a:endParaRPr lang="en-NZ" dirty="0"/>
          </a:p>
        </p:txBody>
      </p:sp>
      <p:pic>
        <p:nvPicPr>
          <p:cNvPr id="3074" name="Picture 2" descr="C:\Users\User\Dropbox\CIS 563 Final Project\FinalProject\PBD_starterkit\cohensam_PBD_starterkit\PBD_starterkit\PositionBasedDynamics\output\Final Project Video Explanation\Eq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87" y="5867400"/>
            <a:ext cx="2541039" cy="9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ropbox\CIS 563 Final Project\FinalProject\PBD_starterkit\cohensam_PBD_starterkit\PBD_starterkit\PositionBasedDynamics\output\Final Project Video Explanation\Eq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12" y="4495800"/>
            <a:ext cx="4548390" cy="122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ropbox\CIS 563 Final Project\FinalProject\PBD_starterkit\cohensam_PBD_starterkit\PBD_starterkit\PositionBasedDynamics\output\Final Project Video Explanation\Eq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2596414" cy="6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ropbox\CIS 563 Final Project\FinalProject\PBD_starterkit\cohensam_PBD_starterkit\PBD_starterkit\PositionBasedDynamics\output\Final Project Video Explanation\Eq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46917"/>
            <a:ext cx="2748814" cy="80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 particle density based upon neighbors using the poly6 kernel</a:t>
            </a:r>
          </a:p>
          <a:p>
            <a:endParaRPr lang="en-US" sz="2400" dirty="0" smtClean="0"/>
          </a:p>
          <a:p>
            <a:r>
              <a:rPr lang="en-US" sz="2400" dirty="0" smtClean="0"/>
              <a:t>Calculate particle constraint based upon particle density and rest density</a:t>
            </a:r>
          </a:p>
          <a:p>
            <a:endParaRPr lang="en-US" sz="2400" dirty="0" smtClean="0"/>
          </a:p>
          <a:p>
            <a:r>
              <a:rPr lang="en-US" sz="2400" dirty="0" smtClean="0"/>
              <a:t>Calculate particle constraint delta using the spiky</a:t>
            </a:r>
            <a:r>
              <a:rPr lang="en-US" sz="2400" dirty="0" smtClean="0"/>
              <a:t> kernel gradient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Calculate lambda based upon calculated constraints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87864" y="2456182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(1)</a:t>
            </a:r>
            <a:endParaRPr lang="en-NZ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3699681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(2)</a:t>
            </a:r>
            <a:endParaRPr lang="en-NZ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2287" y="4915964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(3)</a:t>
            </a:r>
            <a:endParaRPr lang="en-NZ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49195" y="6096000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(4)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65196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 rot="10800000">
            <a:off x="3048000" y="4343400"/>
            <a:ext cx="2209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395347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position delta, which will simulate pressure, for each particle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6183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position delta per particle can be calculated based upon lambda calculations and using the gradient of the spiky kernel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However, a tensile instability term found using the poly6 kernel can be calculated, adding an artificial pressure to each particle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final position delta adds the Scorr term to the calculation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/>
          <a:lstStyle/>
          <a:p>
            <a:r>
              <a:rPr lang="en-US" dirty="0" smtClean="0"/>
              <a:t>Position Delta &amp; Pressure Calculation</a:t>
            </a:r>
            <a:endParaRPr lang="en-NZ" dirty="0"/>
          </a:p>
        </p:txBody>
      </p:sp>
      <p:pic>
        <p:nvPicPr>
          <p:cNvPr id="4098" name="Picture 2" descr="C:\Users\User\Dropbox\CIS 563 Final Project\FinalProject\PBD_starterkit\cohensam_PBD_starterkit\PBD_starterkit\PositionBasedDynamics\output\Final Project Video Explanation\Eq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5716713"/>
            <a:ext cx="5181600" cy="84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ropbox\CIS 563 Final Project\FinalProject\PBD_starterkit\cohensam_PBD_starterkit\PBD_starterkit\PositionBasedDynamics\output\Final Project Video Explanation\Eq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599"/>
            <a:ext cx="4191000" cy="78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ropbox\CIS 563 Final Project\FinalProject\PBD_starterkit\cohensam_PBD_starterkit\PBD_starterkit\PositionBasedDynamics\output\Final Project Video Explanation\Eq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22194"/>
            <a:ext cx="3666657" cy="10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27087" y="2667000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(1)</a:t>
            </a:r>
            <a:endParaRPr lang="en-NZ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31887" y="4495800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(2)</a:t>
            </a:r>
            <a:endParaRPr lang="en-NZ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93687" y="5955268"/>
            <a:ext cx="4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(3)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4616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 rot="10800000">
            <a:off x="3810000" y="4571998"/>
            <a:ext cx="1447800" cy="15240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418207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 and resolve collisions between particles that hit the bounding box or OBJ meshes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12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used static collision detection within the bounding box</a:t>
            </a:r>
            <a:r>
              <a:rPr lang="en-NZ" sz="2400" dirty="0"/>
              <a:t> </a:t>
            </a:r>
            <a:r>
              <a:rPr lang="en-NZ" sz="2400" dirty="0" smtClean="0"/>
              <a:t>where t</a:t>
            </a:r>
            <a:r>
              <a:rPr lang="en-NZ" sz="2400" dirty="0" smtClean="0"/>
              <a:t>he predicted </a:t>
            </a:r>
            <a:r>
              <a:rPr lang="en-US" sz="2400" dirty="0" smtClean="0"/>
              <a:t>position </a:t>
            </a:r>
            <a:r>
              <a:rPr lang="en-US" sz="2400" dirty="0"/>
              <a:t>is updated to the inner surface of the </a:t>
            </a:r>
            <a:r>
              <a:rPr lang="en-US" sz="2400" dirty="0" smtClean="0"/>
              <a:t>bounding box </a:t>
            </a:r>
            <a:r>
              <a:rPr lang="en-US" sz="2400" dirty="0"/>
              <a:t>and the velocity is reflected with a coefficient </a:t>
            </a:r>
            <a:r>
              <a:rPr lang="en-US" sz="2400" dirty="0" smtClean="0"/>
              <a:t>of restitution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OBJ static mesh collision was detected </a:t>
            </a:r>
            <a:r>
              <a:rPr lang="en-US" sz="2400" dirty="0"/>
              <a:t>using particle-triangle </a:t>
            </a:r>
            <a:r>
              <a:rPr lang="en-US" sz="2400" dirty="0" smtClean="0"/>
              <a:t>intersection</a:t>
            </a:r>
          </a:p>
          <a:p>
            <a:endParaRPr lang="en-US" sz="2400" dirty="0"/>
          </a:p>
          <a:p>
            <a:r>
              <a:rPr lang="en-US" sz="2400" dirty="0" smtClean="0"/>
              <a:t>OBJ collision detection was optimized by first performing </a:t>
            </a:r>
            <a:r>
              <a:rPr lang="en-US" sz="2400" dirty="0"/>
              <a:t>an intersection test with </a:t>
            </a:r>
            <a:r>
              <a:rPr lang="en-US" sz="2400" dirty="0" smtClean="0"/>
              <a:t>the bounding </a:t>
            </a:r>
            <a:r>
              <a:rPr lang="en-US" sz="2400" dirty="0"/>
              <a:t>box of the </a:t>
            </a:r>
            <a:r>
              <a:rPr lang="en-US" sz="2400" dirty="0" smtClean="0"/>
              <a:t>mesh</a:t>
            </a:r>
          </a:p>
          <a:p>
            <a:endParaRPr lang="en-US" sz="2400" dirty="0"/>
          </a:p>
          <a:p>
            <a:r>
              <a:rPr lang="en-US" sz="2400" dirty="0" smtClean="0"/>
              <a:t>In our implementation we moved collision detection out of the solver loop, because we </a:t>
            </a:r>
            <a:r>
              <a:rPr lang="en-US" sz="2400" dirty="0"/>
              <a:t>found that we could not update </a:t>
            </a:r>
            <a:r>
              <a:rPr lang="en-US" sz="2400" dirty="0" smtClean="0"/>
              <a:t>the velocity </a:t>
            </a:r>
            <a:r>
              <a:rPr lang="en-US" sz="2400" dirty="0"/>
              <a:t>as required within the </a:t>
            </a:r>
            <a:r>
              <a:rPr lang="en-US" sz="2400" dirty="0" smtClean="0"/>
              <a:t>loop, so we moved it to after the XSPH viscosity calculation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Detection &amp; Response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2739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479167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predicted position to include position delta, which simulates pressure</a:t>
            </a:r>
            <a:endParaRPr lang="en-NZ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3200399" y="5181597"/>
            <a:ext cx="2057400" cy="15240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211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555367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velocity based upon the current particle position and predicted position</a:t>
            </a:r>
            <a:endParaRPr lang="en-NZ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3200399" y="5943600"/>
            <a:ext cx="2057400" cy="15240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266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5867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vorticity (optional) and viscosity using XSPH</a:t>
            </a:r>
            <a:endParaRPr lang="en-NZ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229097" y="6172196"/>
            <a:ext cx="1028701" cy="15240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058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decided not to use vorticity confinement in our water simulation because it made the simulation unstable and did not appear to improve the overall quality of the simulation</a:t>
            </a:r>
          </a:p>
          <a:p>
            <a:endParaRPr lang="en-US" sz="2400" dirty="0" smtClean="0"/>
          </a:p>
          <a:p>
            <a:r>
              <a:rPr lang="en-US" sz="2400" dirty="0" smtClean="0"/>
              <a:t>However, when we tried it out we used the following calculations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Vorticity Confinement</a:t>
            </a:r>
            <a:endParaRPr lang="en-NZ" dirty="0"/>
          </a:p>
        </p:txBody>
      </p:sp>
      <p:pic>
        <p:nvPicPr>
          <p:cNvPr id="5122" name="Picture 2" descr="C:\Users\User\Dropbox\CIS 563 Final Project\FinalProject\PBD_starterkit\cohensam_PBD_starterkit\PBD_starterkit\PositionBasedDynamics\output\Final Project Video Explanation\V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19" y="5181600"/>
            <a:ext cx="1313489" cy="50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ropbox\CIS 563 Final Project\FinalProject\PBD_starterkit\cohensam_PBD_starterkit\PBD_starterkit\PositionBasedDynamics\output\Final Project Video Explanation\V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76" y="6256646"/>
            <a:ext cx="2360313" cy="6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ropbox\CIS 563 Final Project\FinalProject\PBD_starterkit\cohensam_PBD_starterkit\PBD_starterkit\PositionBasedDynamics\output\Final Project Video Explanation\V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329" y="4343400"/>
            <a:ext cx="4266271" cy="8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Dropbox\CIS 563 Final Project\FinalProject\PBD_starterkit\cohensam_PBD_starterkit\PBD_starterkit\PositionBasedDynamics\output\Final Project Video Explanation\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89" y="3962400"/>
            <a:ext cx="1481550" cy="3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User\Dropbox\CIS 563 Final Project\FinalProject\PBD_starterkit\cohensam_PBD_starterkit\PBD_starterkit\PositionBasedDynamics\output\Final Project Video Explanation\V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66" y="5720516"/>
            <a:ext cx="1047732" cy="58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2800" y="3962400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(1)</a:t>
            </a:r>
            <a:endParaRPr lang="en-NZ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495800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(2)</a:t>
            </a:r>
            <a:endParaRPr lang="en-NZ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6806" y="5242446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(3)</a:t>
            </a:r>
            <a:endParaRPr lang="en-NZ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03487" y="5791200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(4)</a:t>
            </a:r>
            <a:endParaRPr lang="en-NZ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6366823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(5)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2232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514600"/>
            <a:ext cx="4267200" cy="7620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85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XSPH is used to simulate viscosity and is calculated using the poly6 kernel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XSPH Viscosity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876567" y="3686033"/>
            <a:ext cx="4589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(2)</a:t>
            </a:r>
            <a:endParaRPr lang="en-NZ" b="1" dirty="0"/>
          </a:p>
        </p:txBody>
      </p:sp>
      <p:pic>
        <p:nvPicPr>
          <p:cNvPr id="6146" name="Picture 2" descr="C:\Users\User\Dropbox\CIS 563 Final Project\FinalProject\PBD_starterkit\cohensam_PBD_starterkit\PBD_starterkit\PositionBasedDynamics\output\Final Project Video Explanation\Eq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13" y="3508932"/>
            <a:ext cx="4648200" cy="9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User\Dropbox\CIS 563 Final Project\FinalProject\PBD_starterkit\cohensam_PBD_starterkit\PBD_starterkit\PositionBasedDynamics\output\Final Project Video Explanation\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713" y="2729484"/>
            <a:ext cx="1903288" cy="47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00400" y="2780276"/>
            <a:ext cx="54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(1)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274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61354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current particle position to the predicted position</a:t>
            </a:r>
            <a:endParaRPr lang="en-NZ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3048000" y="6400799"/>
            <a:ext cx="2209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436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wrote an OBJ loader that reads .obj files and saves individual triangle objects that have three associated vertices, normal, and color attributes</a:t>
            </a:r>
          </a:p>
          <a:p>
            <a:endParaRPr lang="en-US" sz="2400" dirty="0" smtClean="0"/>
          </a:p>
          <a:p>
            <a:r>
              <a:rPr lang="en-US" sz="2400" dirty="0" smtClean="0"/>
              <a:t>Before the algorithm loop executed, the OBJ mesh would load, and collision detection and response would then also be applied to the OBJ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 Loading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55703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After the algorithm completed after each iteration, we used a method to export particle positions to a .txt file, taken from </a:t>
            </a:r>
            <a:r>
              <a:rPr lang="en-NZ" sz="3200" dirty="0"/>
              <a:t>https://</a:t>
            </a:r>
            <a:r>
              <a:rPr lang="en-NZ" sz="3200" dirty="0" smtClean="0"/>
              <a:t>raw.githubusercontent.com/christopherbatty/Fluid3D/master/main.cpp</a:t>
            </a:r>
            <a:endParaRPr lang="en-US" sz="3200" dirty="0" smtClean="0"/>
          </a:p>
          <a:p>
            <a:endParaRPr lang="en-US" sz="2400" dirty="0"/>
          </a:p>
          <a:p>
            <a:r>
              <a:rPr lang="en-NZ" sz="2400" dirty="0" smtClean="0"/>
              <a:t>//Modified from https://raw.githubusercontent.com/christopherbatty/Fluid3D/master/main.cpp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export_particles(string path, int frame, const WaterSim ws, float radius) {</a:t>
            </a:r>
          </a:p>
          <a:p>
            <a:pPr marL="0" indent="0">
              <a:buNone/>
            </a:pPr>
            <a:r>
              <a:rPr lang="en-NZ" sz="2400" dirty="0"/>
              <a:t>   //Write the output</a:t>
            </a:r>
          </a:p>
          <a:p>
            <a:pPr marL="0" indent="0">
              <a:buNone/>
            </a:pPr>
            <a:r>
              <a:rPr lang="en-NZ" sz="2400" dirty="0"/>
              <a:t>   std::stringstream strout;</a:t>
            </a:r>
          </a:p>
          <a:p>
            <a:pPr marL="0" indent="0">
              <a:buNone/>
            </a:pPr>
            <a:r>
              <a:rPr lang="en-NZ" sz="2400" dirty="0"/>
              <a:t>   strout &lt;&lt; path &lt;&lt; "particles_1000_bunny_" &lt;&lt; frame &lt;&lt; ".txt";</a:t>
            </a:r>
          </a:p>
          <a:p>
            <a:pPr marL="0" indent="0">
              <a:buNone/>
            </a:pPr>
            <a:r>
              <a:rPr lang="en-NZ" sz="2400" dirty="0"/>
              <a:t>   string filepath = strout.str</a:t>
            </a:r>
            <a:r>
              <a:rPr lang="en-NZ" sz="2400" dirty="0" smtClean="0"/>
              <a:t>();</a:t>
            </a:r>
            <a:endParaRPr lang="en-NZ" sz="2400" dirty="0"/>
          </a:p>
          <a:p>
            <a:pPr marL="0" indent="0">
              <a:buNone/>
            </a:pPr>
            <a:r>
              <a:rPr lang="en-NZ" sz="2400" dirty="0"/>
              <a:t>   ofstream outfile(filepath.c_str());</a:t>
            </a:r>
          </a:p>
          <a:p>
            <a:pPr marL="0" indent="0">
              <a:buNone/>
            </a:pPr>
            <a:r>
              <a:rPr lang="en-NZ" sz="2400" dirty="0"/>
              <a:t>   //write vertex count and particle radius</a:t>
            </a:r>
          </a:p>
          <a:p>
            <a:pPr marL="0" indent="0">
              <a:buNone/>
            </a:pPr>
            <a:r>
              <a:rPr lang="en-NZ" sz="2400" dirty="0"/>
              <a:t>   outfile &lt;&lt; ws.particleList.size() &lt;&lt; " " &lt;&lt; radius &lt;&lt; std::endl;</a:t>
            </a:r>
          </a:p>
          <a:p>
            <a:pPr marL="0" indent="0">
              <a:buNone/>
            </a:pPr>
            <a:r>
              <a:rPr lang="en-NZ" sz="2400" dirty="0"/>
              <a:t>   //write vertices</a:t>
            </a:r>
          </a:p>
          <a:p>
            <a:pPr marL="0" indent="0">
              <a:buNone/>
            </a:pPr>
            <a:r>
              <a:rPr lang="en-NZ" sz="2400" dirty="0"/>
              <a:t>   for(unsigned int i = 0; i &lt; ws.particleList.size(); ++i)</a:t>
            </a:r>
          </a:p>
          <a:p>
            <a:pPr marL="0" indent="0">
              <a:buNone/>
            </a:pPr>
            <a:r>
              <a:rPr lang="en-NZ" sz="2400" dirty="0"/>
              <a:t>      outfile &lt;&lt; ws.particleList.pos(i)[0] &lt;&lt; " " &lt;&lt; ws.particleList.pos(i)[1] &lt;&lt; " " &lt;&lt; ws.particleList.pos(i)[2] &lt;&lt; std::endl;</a:t>
            </a:r>
          </a:p>
          <a:p>
            <a:pPr marL="0" indent="0">
              <a:buNone/>
            </a:pPr>
            <a:r>
              <a:rPr lang="en-NZ" sz="2400" dirty="0"/>
              <a:t>   outfile.close();</a:t>
            </a:r>
          </a:p>
          <a:p>
            <a:pPr marL="0" indent="0">
              <a:buNone/>
            </a:pPr>
            <a:r>
              <a:rPr lang="en-NZ" sz="2400" dirty="0"/>
              <a:t>}</a:t>
            </a:r>
          </a:p>
          <a:p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Export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12093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Maya, we created the same number of sphere primitives as there were particles in the scene.</a:t>
            </a:r>
          </a:p>
          <a:p>
            <a:endParaRPr lang="en-US" sz="2400" dirty="0"/>
          </a:p>
          <a:p>
            <a:r>
              <a:rPr lang="en-US" sz="2400" dirty="0" smtClean="0"/>
              <a:t>We then wrote a MEL script to read through each individual particle position .txt file and update the position of each individual sphere based upon these positions, and then save a key frame after file reading was completed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Importing into Maya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1455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6482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/>
              <a:t>global proc moveWater(int $i_frame_max, int $particle_num)</a:t>
            </a:r>
          </a:p>
          <a:p>
            <a:pPr marL="0" indent="0">
              <a:buNone/>
            </a:pPr>
            <a:r>
              <a:rPr lang="en-US" sz="2300" dirty="0" smtClean="0"/>
              <a:t>{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for</a:t>
            </a:r>
            <a:r>
              <a:rPr lang="en-US" sz="2300" dirty="0"/>
              <a:t>( $i=1; $i&lt;$i_frame_max; $i++ )</a:t>
            </a:r>
          </a:p>
          <a:p>
            <a:pPr marL="0" indent="0">
              <a:buNone/>
            </a:pPr>
            <a:r>
              <a:rPr lang="en-US" sz="2300" dirty="0" smtClean="0"/>
              <a:t>        {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$</a:t>
            </a:r>
            <a:r>
              <a:rPr lang="en-US" sz="2300" dirty="0"/>
              <a:t>water_file = "C:/Users/Samantha/Documents/WaterSim/particles_" + $i + ".txt";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$</a:t>
            </a:r>
            <a:r>
              <a:rPr lang="en-US" sz="2300" dirty="0"/>
              <a:t>file = `fopen $water_file "r"`;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$</a:t>
            </a:r>
            <a:r>
              <a:rPr lang="en-US" sz="2300" dirty="0"/>
              <a:t>temp=(int)$i;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currentTime </a:t>
            </a:r>
            <a:r>
              <a:rPr lang="en-US" sz="2300" dirty="0"/>
              <a:t>$temp;</a:t>
            </a:r>
          </a:p>
          <a:p>
            <a:pPr marL="0" indent="0">
              <a:buNone/>
            </a:pPr>
            <a:r>
              <a:rPr lang="en-US" sz="2300" dirty="0" smtClean="0"/>
              <a:t>	string </a:t>
            </a:r>
            <a:r>
              <a:rPr lang="en-US" sz="2300" dirty="0"/>
              <a:t>$nextLine = `fgetline $file</a:t>
            </a:r>
            <a:r>
              <a:rPr lang="en-US" sz="2300" dirty="0" smtClean="0"/>
              <a:t>`;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$</a:t>
            </a:r>
            <a:r>
              <a:rPr lang="en-US" sz="2300" dirty="0"/>
              <a:t>meshes = `ls -type "mesh"`;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for</a:t>
            </a:r>
            <a:r>
              <a:rPr lang="en-US" sz="2300" dirty="0"/>
              <a:t>( $j = 1; $j &lt; $particle_num; $j++ )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{	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    $</a:t>
            </a:r>
            <a:r>
              <a:rPr lang="en-US" sz="2300" dirty="0"/>
              <a:t>mesh = "pSphere" + $j</a:t>
            </a:r>
            <a:r>
              <a:rPr lang="en-US" sz="2300" dirty="0" smtClean="0"/>
              <a:t>;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Script</a:t>
            </a:r>
            <a:endParaRPr lang="en-NZ" dirty="0"/>
          </a:p>
        </p:txBody>
      </p:sp>
      <p:sp>
        <p:nvSpPr>
          <p:cNvPr id="2" name="TextBox 1"/>
          <p:cNvSpPr txBox="1"/>
          <p:nvPr/>
        </p:nvSpPr>
        <p:spPr>
          <a:xfrm>
            <a:off x="4343400" y="1524000"/>
            <a:ext cx="670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string </a:t>
            </a:r>
            <a:r>
              <a:rPr lang="en-US" dirty="0"/>
              <a:t>$rawAnimArray[];</a:t>
            </a:r>
          </a:p>
          <a:p>
            <a:r>
              <a:rPr lang="en-US" dirty="0" smtClean="0"/>
              <a:t>	$</a:t>
            </a:r>
            <a:r>
              <a:rPr lang="en-US" dirty="0"/>
              <a:t>nextLine = `fgetline $file`;</a:t>
            </a:r>
          </a:p>
          <a:p>
            <a:r>
              <a:rPr lang="en-US" dirty="0" smtClean="0"/>
              <a:t>	tokenize </a:t>
            </a:r>
            <a:r>
              <a:rPr lang="en-US" dirty="0"/>
              <a:t>($nextLine, " ", $rawAnimArray);</a:t>
            </a:r>
          </a:p>
          <a:p>
            <a:r>
              <a:rPr lang="en-US" dirty="0" smtClean="0"/>
              <a:t>	float </a:t>
            </a:r>
            <a:r>
              <a:rPr lang="en-US" dirty="0"/>
              <a:t>$x = $rawAnimArray[0];</a:t>
            </a:r>
          </a:p>
          <a:p>
            <a:r>
              <a:rPr lang="en-US" dirty="0" smtClean="0"/>
              <a:t>	float </a:t>
            </a:r>
            <a:r>
              <a:rPr lang="en-US" dirty="0"/>
              <a:t>$y = $rawAnimArray[1];</a:t>
            </a:r>
          </a:p>
          <a:p>
            <a:r>
              <a:rPr lang="en-US" dirty="0" smtClean="0"/>
              <a:t>	float </a:t>
            </a:r>
            <a:r>
              <a:rPr lang="en-US" dirty="0"/>
              <a:t>$z = $rawAnimArray[2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 smtClean="0"/>
              <a:t>	setAttr </a:t>
            </a:r>
            <a:r>
              <a:rPr lang="en-US" dirty="0"/>
              <a:t>($mesh+".translateX") $x</a:t>
            </a:r>
            <a:r>
              <a:rPr lang="en-US" dirty="0" smtClean="0"/>
              <a:t>;</a:t>
            </a:r>
          </a:p>
          <a:p>
            <a:r>
              <a:rPr lang="en-US" dirty="0" smtClean="0"/>
              <a:t>	setKeyframe ($mesh+".translateX");</a:t>
            </a:r>
          </a:p>
          <a:p>
            <a:r>
              <a:rPr lang="en-US" dirty="0" smtClean="0"/>
              <a:t>	setAttr </a:t>
            </a:r>
            <a:r>
              <a:rPr lang="en-US" dirty="0"/>
              <a:t>($mesh+".translateY") $y;</a:t>
            </a:r>
          </a:p>
          <a:p>
            <a:r>
              <a:rPr lang="en-US" dirty="0" smtClean="0"/>
              <a:t>	setKeyframe </a:t>
            </a:r>
            <a:r>
              <a:rPr lang="en-US" dirty="0"/>
              <a:t>($mesh+".translateY");</a:t>
            </a:r>
          </a:p>
          <a:p>
            <a:r>
              <a:rPr lang="en-US" dirty="0" smtClean="0"/>
              <a:t>	setAttr </a:t>
            </a:r>
            <a:r>
              <a:rPr lang="en-US" dirty="0"/>
              <a:t>($mesh+".translateZ") $z;</a:t>
            </a:r>
          </a:p>
          <a:p>
            <a:r>
              <a:rPr lang="en-US" dirty="0" smtClean="0"/>
              <a:t>	setKeyframe </a:t>
            </a:r>
            <a:r>
              <a:rPr lang="en-US" dirty="0"/>
              <a:t>($mesh+".translateZ");</a:t>
            </a:r>
          </a:p>
          <a:p>
            <a:r>
              <a:rPr lang="en-US" dirty="0" smtClean="0"/>
              <a:t>           }</a:t>
            </a:r>
            <a:r>
              <a:rPr lang="en-US" dirty="0"/>
              <a:t>	</a:t>
            </a:r>
          </a:p>
          <a:p>
            <a:r>
              <a:rPr lang="en-US" dirty="0" smtClean="0"/>
              <a:t>           fclose </a:t>
            </a:r>
            <a:r>
              <a:rPr lang="en-US" dirty="0"/>
              <a:t>$file;</a:t>
            </a:r>
          </a:p>
          <a:p>
            <a:r>
              <a:rPr lang="en-US" dirty="0" smtClean="0"/>
              <a:t>        }</a:t>
            </a:r>
            <a:endParaRPr lang="en-US" dirty="0"/>
          </a:p>
          <a:p>
            <a:r>
              <a:rPr lang="en-US" dirty="0" smtClean="0"/>
              <a:t>    };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 moveWater(185,8000</a:t>
            </a:r>
            <a:r>
              <a:rPr lang="en-US" dirty="0"/>
              <a:t>);</a:t>
            </a:r>
          </a:p>
          <a:p>
            <a:endParaRPr lang="en-NZ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5240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9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514600"/>
            <a:ext cx="4267200" cy="7620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Parameter tuning was a challenge, as it took us a while to find the appropriate constants for mass, etc. to make the simulation run without explosions</a:t>
            </a:r>
          </a:p>
          <a:p>
            <a:endParaRPr lang="en-US" dirty="0"/>
          </a:p>
          <a:p>
            <a:r>
              <a:rPr lang="en-US" dirty="0" smtClean="0"/>
              <a:t>We had the same issue once we implemented OBJ mesh collisions</a:t>
            </a:r>
          </a:p>
          <a:p>
            <a:endParaRPr lang="en-US" dirty="0"/>
          </a:p>
          <a:p>
            <a:r>
              <a:rPr lang="en-US" dirty="0" smtClean="0"/>
              <a:t>The following videos show our struggle with parameter tuning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Running time was </a:t>
            </a:r>
            <a:r>
              <a:rPr lang="en-US" dirty="0"/>
              <a:t>difficult to </a:t>
            </a:r>
            <a:r>
              <a:rPr lang="en-US" dirty="0" smtClean="0"/>
              <a:t>optimize </a:t>
            </a:r>
            <a:r>
              <a:rPr lang="en-US" dirty="0"/>
              <a:t>because we have spheres created using VBOs drawing every time the particle positions are updated, which takes extra processing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r>
              <a:rPr lang="en-US" dirty="0" smtClean="0"/>
              <a:t>We implemented spatial hashing for neighborhood search to decrease running time, and decreased the number of calls to the vector push_back method</a:t>
            </a:r>
          </a:p>
          <a:p>
            <a:endParaRPr lang="en-US" dirty="0" smtClean="0"/>
          </a:p>
          <a:p>
            <a:r>
              <a:rPr lang="en-US" dirty="0" smtClean="0"/>
              <a:t>We were able to get close to a real-time simulation but it is still a tad slow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 following videos are a real-time comparison of spheres vs. GL_POINTS drawing the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514600"/>
            <a:ext cx="4876800" cy="762000"/>
          </a:xfrm>
        </p:spPr>
        <p:txBody>
          <a:bodyPr/>
          <a:lstStyle/>
          <a:p>
            <a:r>
              <a:rPr lang="en-US" dirty="0" smtClean="0"/>
              <a:t>Work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Position-Based Fluids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Solves density constraint, a function of the particle and its neighbors, to enforce </a:t>
            </a:r>
            <a:r>
              <a:rPr lang="en-US" sz="2600" dirty="0" smtClean="0"/>
              <a:t>incompressibility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Uses a Jacobi </a:t>
            </a:r>
            <a:r>
              <a:rPr lang="en-US" sz="2600" dirty="0" smtClean="0"/>
              <a:t>solver for constraint </a:t>
            </a:r>
            <a:r>
              <a:rPr lang="en-US" sz="2600" dirty="0" smtClean="0"/>
              <a:t>projection</a:t>
            </a:r>
          </a:p>
          <a:p>
            <a:endParaRPr lang="en-US" sz="2600" dirty="0" smtClean="0"/>
          </a:p>
          <a:p>
            <a:r>
              <a:rPr lang="en-US" sz="2600" dirty="0" smtClean="0"/>
              <a:t>Neighbor search implemented using spatial </a:t>
            </a:r>
            <a:r>
              <a:rPr lang="en-US" sz="2600" dirty="0" smtClean="0"/>
              <a:t>hashing to find particles within a certain radius of each other</a:t>
            </a:r>
          </a:p>
          <a:p>
            <a:endParaRPr lang="en-US" sz="2600" dirty="0" smtClean="0"/>
          </a:p>
          <a:p>
            <a:r>
              <a:rPr lang="en-US" sz="2600" dirty="0" smtClean="0"/>
              <a:t>Static collision </a:t>
            </a:r>
            <a:r>
              <a:rPr lang="en-US" sz="2600" dirty="0" smtClean="0"/>
              <a:t>detection and response implemented with a bounding </a:t>
            </a:r>
            <a:r>
              <a:rPr lang="en-US" sz="2600" dirty="0" smtClean="0"/>
              <a:t>box </a:t>
            </a:r>
            <a:r>
              <a:rPr lang="en-US" sz="2600" dirty="0" smtClean="0"/>
              <a:t>and OBJ meshes</a:t>
            </a:r>
          </a:p>
          <a:p>
            <a:endParaRPr lang="en-US" sz="2600" dirty="0" smtClean="0"/>
          </a:p>
          <a:p>
            <a:r>
              <a:rPr lang="en-US" sz="2600" dirty="0"/>
              <a:t>Kernel </a:t>
            </a:r>
            <a:r>
              <a:rPr lang="en-US" sz="2600" dirty="0" smtClean="0"/>
              <a:t>functions used </a:t>
            </a:r>
            <a:r>
              <a:rPr lang="en-US" sz="2600" dirty="0"/>
              <a:t>to determine the weight of each neighbor on the particle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created a working water simulation that is stable when it hits the ground</a:t>
            </a:r>
            <a:r>
              <a:rPr lang="en-US" dirty="0"/>
              <a:t> </a:t>
            </a:r>
            <a:r>
              <a:rPr lang="en-US" dirty="0" smtClean="0"/>
              <a:t>and mostly stable for OBJ mesh collisions</a:t>
            </a:r>
          </a:p>
          <a:p>
            <a:endParaRPr lang="en-US" dirty="0"/>
          </a:p>
          <a:p>
            <a:r>
              <a:rPr lang="en-US" dirty="0" smtClean="0"/>
              <a:t>We created videos recorded from our program of the water simulation colliding with the ground and OBJ meshes, with spheres colored according to their velocity</a:t>
            </a:r>
          </a:p>
          <a:p>
            <a:endParaRPr lang="en-US" dirty="0"/>
          </a:p>
          <a:p>
            <a:r>
              <a:rPr lang="en-US" dirty="0" smtClean="0"/>
              <a:t>We created videos rendered in Maya using our MEL script and the particle positions calculated from our water simulation</a:t>
            </a:r>
          </a:p>
          <a:p>
            <a:endParaRPr lang="en-US" dirty="0"/>
          </a:p>
          <a:p>
            <a:r>
              <a:rPr lang="en-US" dirty="0" smtClean="0"/>
              <a:t>All of this can be seen in the following videos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4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NZ" dirty="0"/>
              <a:t>[1] [Macklin &amp; Muller 2013] Position Based </a:t>
            </a:r>
            <a:r>
              <a:rPr lang="en-NZ" dirty="0" smtClean="0"/>
              <a:t>Fluids</a:t>
            </a:r>
            <a:endParaRPr lang="en-NZ" dirty="0"/>
          </a:p>
          <a:p>
            <a:r>
              <a:rPr lang="en-NZ" dirty="0"/>
              <a:t>[2] [Muller et al. 2006] Position Based </a:t>
            </a:r>
            <a:r>
              <a:rPr lang="en-NZ" dirty="0" smtClean="0"/>
              <a:t>Dynamics</a:t>
            </a:r>
            <a:endParaRPr lang="en-NZ" dirty="0"/>
          </a:p>
          <a:p>
            <a:r>
              <a:rPr lang="en-NZ" dirty="0"/>
              <a:t>[3] [Muller et al. 2003] Particle-Based Fluid Simulation for </a:t>
            </a:r>
            <a:r>
              <a:rPr lang="en-NZ" dirty="0" smtClean="0"/>
              <a:t>Interactive Applications</a:t>
            </a:r>
            <a:endParaRPr lang="en-NZ" dirty="0"/>
          </a:p>
          <a:p>
            <a:r>
              <a:rPr lang="en-US" dirty="0" smtClean="0"/>
              <a:t>[4] </a:t>
            </a:r>
            <a:r>
              <a:rPr lang="en-NZ" sz="2800" dirty="0" smtClean="0"/>
              <a:t>https</a:t>
            </a:r>
            <a:r>
              <a:rPr lang="en-NZ" sz="2800" dirty="0"/>
              <a:t>://</a:t>
            </a:r>
            <a:r>
              <a:rPr lang="en-NZ" sz="2800" dirty="0" smtClean="0"/>
              <a:t>raw.githubusercontent.com/christopher</a:t>
            </a:r>
          </a:p>
          <a:p>
            <a:pPr marL="0" indent="0">
              <a:buNone/>
            </a:pPr>
            <a:r>
              <a:rPr lang="en-NZ" sz="2800" dirty="0" smtClean="0"/>
              <a:t>batty/Fluid3D/master/main.cpp</a:t>
            </a:r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8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Calculations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Spiky </a:t>
            </a:r>
            <a:r>
              <a:rPr lang="en-US" dirty="0"/>
              <a:t>Kernel for pressure calculations</a:t>
            </a:r>
            <a:endParaRPr lang="en-NZ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Poly6 </a:t>
            </a:r>
            <a:r>
              <a:rPr lang="en-US" dirty="0"/>
              <a:t>Kernel for all other </a:t>
            </a:r>
            <a:r>
              <a:rPr lang="en-US" dirty="0" smtClean="0"/>
              <a:t>calculations</a:t>
            </a:r>
            <a:endParaRPr lang="en-US" dirty="0"/>
          </a:p>
        </p:txBody>
      </p:sp>
      <p:pic>
        <p:nvPicPr>
          <p:cNvPr id="2050" name="Picture 2" descr="C:\Users\User\Dropbox\CIS 563 Final Project\FinalProject\PBD_starterkit\cohensam_PBD_starterkit\PBD_starterkit\PositionBasedDynamics\output\Final Project Video Explanation\SPHEq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6" y="4572000"/>
            <a:ext cx="569953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ropbox\CIS 563 Final Project\FinalProject\PBD_starterkit\cohensam_PBD_starterkit\PBD_starterkit\PositionBasedDynamics\output\Final Project Video Explanation\SPHEq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56" y="2410374"/>
            <a:ext cx="5699539" cy="109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 rot="10800000">
            <a:off x="3048000" y="2133600"/>
            <a:ext cx="2209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88663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external forces, in our case gravity, to each particle’s velocity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25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 rot="10800000">
            <a:off x="3048000" y="2362199"/>
            <a:ext cx="2209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0968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predicted particle position based upon velocity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382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pic>
        <p:nvPicPr>
          <p:cNvPr id="1026" name="Picture 2" descr="C:\Users\User\Dropbox\CIS 563 Final Project\FinalProject\PBD_starterkit\cohensam_PBD_starterkit\PBD_starterkit\PositionBasedDynamics\output\Final Project Video Explanation\Simulation 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029200" cy="53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 rot="10800000">
            <a:off x="3048000" y="2971799"/>
            <a:ext cx="2209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58187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neighborhood search to find all particles within a certain radius of the current particle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2480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Neighborhood Search with Spatial Hashing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We used spatial hashing to create a grid to quickly access particles’ neighbors</a:t>
            </a:r>
          </a:p>
          <a:p>
            <a:endParaRPr lang="en-US" sz="2300" dirty="0" smtClean="0"/>
          </a:p>
          <a:p>
            <a:r>
              <a:rPr lang="en-US" sz="2300" dirty="0" smtClean="0"/>
              <a:t>The </a:t>
            </a:r>
            <a:r>
              <a:rPr lang="en-US" sz="2300" dirty="0"/>
              <a:t>grid is discretized into cells, with width h </a:t>
            </a:r>
            <a:r>
              <a:rPr lang="en-US" sz="2300" dirty="0" smtClean="0"/>
              <a:t>equal to </a:t>
            </a:r>
            <a:r>
              <a:rPr lang="en-US" sz="2300" dirty="0"/>
              <a:t>the neighborhood </a:t>
            </a:r>
            <a:r>
              <a:rPr lang="en-US" sz="2300" dirty="0" smtClean="0"/>
              <a:t>radius</a:t>
            </a:r>
          </a:p>
          <a:p>
            <a:endParaRPr lang="en-US" sz="2300" dirty="0" smtClean="0"/>
          </a:p>
          <a:p>
            <a:r>
              <a:rPr lang="en-US" sz="2300" dirty="0" smtClean="0"/>
              <a:t>Each particle’s </a:t>
            </a:r>
            <a:r>
              <a:rPr lang="en-US" sz="2300" dirty="0"/>
              <a:t>grid coordinates are determined and hashed </a:t>
            </a:r>
            <a:r>
              <a:rPr lang="en-US" sz="2300" dirty="0" smtClean="0"/>
              <a:t>to a </a:t>
            </a:r>
            <a:r>
              <a:rPr lang="en-US" sz="2300" dirty="0"/>
              <a:t>scalar </a:t>
            </a:r>
            <a:r>
              <a:rPr lang="en-US" sz="2300" dirty="0" smtClean="0"/>
              <a:t>key, </a:t>
            </a:r>
            <a:r>
              <a:rPr lang="en-US" sz="2300" dirty="0"/>
              <a:t>with </a:t>
            </a:r>
            <a:r>
              <a:rPr lang="en-US" sz="2300" dirty="0" smtClean="0"/>
              <a:t>neighborhood radius </a:t>
            </a:r>
            <a:r>
              <a:rPr lang="en-US" sz="2300" dirty="0"/>
              <a:t>h, minimum grid cell coordinates gmin, and </a:t>
            </a:r>
            <a:r>
              <a:rPr lang="en-US" sz="2300" dirty="0" smtClean="0"/>
              <a:t>grid </a:t>
            </a:r>
            <a:r>
              <a:rPr lang="en-NZ" sz="2300" dirty="0" smtClean="0"/>
              <a:t>dimensions g</a:t>
            </a:r>
            <a:endParaRPr lang="en-US" sz="2300" dirty="0"/>
          </a:p>
          <a:p>
            <a:endParaRPr lang="en-US" sz="2300" dirty="0" smtClean="0"/>
          </a:p>
          <a:p>
            <a:endParaRPr lang="en-US" sz="2300" dirty="0" smtClean="0"/>
          </a:p>
        </p:txBody>
      </p:sp>
      <p:pic>
        <p:nvPicPr>
          <p:cNvPr id="7170" name="Picture 2" descr="C:\Users\User\Dropbox\CIS 563 Final Project\FinalProject\PBD_starterkit\cohensam_PBD_starterkit\PBD_starterkit\PositionBasedDynamics\output\Final Project Video Explanation\V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21872"/>
            <a:ext cx="4114800" cy="13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39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3081</TotalTime>
  <Words>1097</Words>
  <Application>Microsoft Office PowerPoint</Application>
  <PresentationFormat>On-screen Show (4:3)</PresentationFormat>
  <Paragraphs>178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Position-Based Fluid Simulation</vt:lpstr>
      <vt:lpstr>Implementation</vt:lpstr>
      <vt:lpstr>Overview of Position-Based Fluids</vt:lpstr>
      <vt:lpstr>Kernel Calculations</vt:lpstr>
      <vt:lpstr>Algorithm        (Macklin and Muller, 2013)</vt:lpstr>
      <vt:lpstr>Algorithm        (Macklin and Muller, 2013)</vt:lpstr>
      <vt:lpstr>Algorithm        (Macklin and Muller, 2013)</vt:lpstr>
      <vt:lpstr>Algorithm        (Macklin and Muller, 2013)</vt:lpstr>
      <vt:lpstr>Neighborhood Search with Spatial Hashing </vt:lpstr>
      <vt:lpstr>Algorithm        (Macklin and Muller, 2013)</vt:lpstr>
      <vt:lpstr>Lambda Calculation</vt:lpstr>
      <vt:lpstr>Algorithm        (Macklin and Muller, 2013)</vt:lpstr>
      <vt:lpstr>Position Delta &amp; Pressure Calculation</vt:lpstr>
      <vt:lpstr>Algorithm        (Macklin and Muller, 2013)</vt:lpstr>
      <vt:lpstr>Collision Detection &amp; Response</vt:lpstr>
      <vt:lpstr>Algorithm        (Macklin and Muller, 2013)</vt:lpstr>
      <vt:lpstr>Algorithm        (Macklin and Muller, 2013)</vt:lpstr>
      <vt:lpstr>Algorithm        (Macklin and Muller, 2013)</vt:lpstr>
      <vt:lpstr>Vorticity Confinement</vt:lpstr>
      <vt:lpstr>XSPH Viscosity</vt:lpstr>
      <vt:lpstr>Algorithm        (Macklin and Muller, 2013)</vt:lpstr>
      <vt:lpstr>OBJ Loading</vt:lpstr>
      <vt:lpstr>Particle Export</vt:lpstr>
      <vt:lpstr>Particle Importing into Maya</vt:lpstr>
      <vt:lpstr>MEL Script</vt:lpstr>
      <vt:lpstr>Challenges</vt:lpstr>
      <vt:lpstr>Challenges Faced</vt:lpstr>
      <vt:lpstr>Challenges Faced</vt:lpstr>
      <vt:lpstr>Work Completed</vt:lpstr>
      <vt:lpstr>Work Completed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Position-Based Fluid Simulation</dc:title>
  <dc:creator>sar</dc:creator>
  <cp:lastModifiedBy>User</cp:lastModifiedBy>
  <cp:revision>61</cp:revision>
  <dcterms:created xsi:type="dcterms:W3CDTF">2014-04-21T18:55:54Z</dcterms:created>
  <dcterms:modified xsi:type="dcterms:W3CDTF">2014-05-06T19:43:31Z</dcterms:modified>
</cp:coreProperties>
</file>