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5955E58-949C-4FA5-AD5B-879967A7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28" y="776996"/>
            <a:ext cx="10204186" cy="38107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E321F3B-1497-4645-B130-ED4189462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9" y="4670288"/>
            <a:ext cx="10527702" cy="757389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075D650-FFA2-4D31-951A-68349E617937}"/>
              </a:ext>
            </a:extLst>
          </p:cNvPr>
          <p:cNvCxnSpPr>
            <a:cxnSpLocks/>
          </p:cNvCxnSpPr>
          <p:nvPr/>
        </p:nvCxnSpPr>
        <p:spPr>
          <a:xfrm>
            <a:off x="3120705" y="5510201"/>
            <a:ext cx="570451" cy="404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3B2F78-02CB-4F19-87CF-C3C363D38073}"/>
              </a:ext>
            </a:extLst>
          </p:cNvPr>
          <p:cNvSpPr txBox="1"/>
          <p:nvPr/>
        </p:nvSpPr>
        <p:spPr>
          <a:xfrm>
            <a:off x="3825381" y="5687465"/>
            <a:ext cx="650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Assign the whole data package to the </a:t>
            </a:r>
            <a:r>
              <a:rPr lang="en-US" altLang="zh-TW" dirty="0" err="1"/>
              <a:t>boston_dataset</a:t>
            </a:r>
            <a:endParaRPr lang="en-US" altLang="zh-TW" dirty="0"/>
          </a:p>
          <a:p>
            <a:r>
              <a:rPr lang="en-US" altLang="zh-TW" dirty="0"/>
              <a:t>Data type: Dictionary</a:t>
            </a:r>
          </a:p>
          <a:p>
            <a:r>
              <a:rPr lang="en-US" altLang="zh-TW" dirty="0"/>
              <a:t>Keys: ['data', 'target', '</a:t>
            </a:r>
            <a:r>
              <a:rPr lang="en-US" altLang="zh-TW" dirty="0" err="1"/>
              <a:t>feature_names</a:t>
            </a:r>
            <a:r>
              <a:rPr lang="en-US" altLang="zh-TW" dirty="0"/>
              <a:t>', 'DESCR', 'filename']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575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92FD81F-D403-4097-9A4D-F64C6CB7DC01}"/>
              </a:ext>
            </a:extLst>
          </p:cNvPr>
          <p:cNvSpPr txBox="1"/>
          <p:nvPr/>
        </p:nvSpPr>
        <p:spPr>
          <a:xfrm>
            <a:off x="2111230" y="134911"/>
            <a:ext cx="845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Building the model (</a:t>
            </a:r>
            <a:r>
              <a:rPr lang="zh-TW" altLang="en-US" sz="4000" dirty="0"/>
              <a:t>pseudocode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384AFF-CB7B-46C8-A539-A38F3096D413}"/>
              </a:ext>
            </a:extLst>
          </p:cNvPr>
          <p:cNvSpPr/>
          <p:nvPr/>
        </p:nvSpPr>
        <p:spPr>
          <a:xfrm>
            <a:off x="4697835" y="1011858"/>
            <a:ext cx="2483142" cy="100667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Prepare the dataset </a:t>
            </a:r>
          </a:p>
          <a:p>
            <a:pPr algn="ctr"/>
            <a:r>
              <a:rPr lang="en-US" altLang="zh-TW" dirty="0"/>
              <a:t>input X (LSTAT,RM)</a:t>
            </a:r>
          </a:p>
          <a:p>
            <a:pPr algn="ctr"/>
            <a:r>
              <a:rPr lang="en-US" altLang="zh-TW" dirty="0"/>
              <a:t>output Y (MEDV)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D18B6DD-0B77-4A05-A223-CFC4968F2B26}"/>
              </a:ext>
            </a:extLst>
          </p:cNvPr>
          <p:cNvSpPr/>
          <p:nvPr/>
        </p:nvSpPr>
        <p:spPr>
          <a:xfrm>
            <a:off x="5704514" y="2147582"/>
            <a:ext cx="469783" cy="6543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13B653-1AF8-47E2-B5D7-6BFDDC9AA9F3}"/>
              </a:ext>
            </a:extLst>
          </p:cNvPr>
          <p:cNvSpPr txBox="1"/>
          <p:nvPr/>
        </p:nvSpPr>
        <p:spPr>
          <a:xfrm>
            <a:off x="6442745" y="2147582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97CA73-9488-4A4B-87CD-12875F708873}"/>
              </a:ext>
            </a:extLst>
          </p:cNvPr>
          <p:cNvSpPr txBox="1"/>
          <p:nvPr/>
        </p:nvSpPr>
        <p:spPr>
          <a:xfrm>
            <a:off x="3607266" y="2952925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80%: training set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BA3953-D411-46AF-8186-EA4B377613AB}"/>
              </a:ext>
            </a:extLst>
          </p:cNvPr>
          <p:cNvSpPr txBox="1"/>
          <p:nvPr/>
        </p:nvSpPr>
        <p:spPr>
          <a:xfrm>
            <a:off x="6442745" y="2952925"/>
            <a:ext cx="306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20%: testing set</a:t>
            </a:r>
            <a:endParaRPr lang="zh-TW" altLang="en-US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826CA8AE-8897-4067-86BC-CBB4EDA4F5F7}"/>
              </a:ext>
            </a:extLst>
          </p:cNvPr>
          <p:cNvSpPr/>
          <p:nvPr/>
        </p:nvSpPr>
        <p:spPr>
          <a:xfrm>
            <a:off x="4362275" y="3445778"/>
            <a:ext cx="469784" cy="8108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FAB158-18C6-4978-8ED5-739B9186D96D}"/>
              </a:ext>
            </a:extLst>
          </p:cNvPr>
          <p:cNvSpPr txBox="1"/>
          <p:nvPr/>
        </p:nvSpPr>
        <p:spPr>
          <a:xfrm>
            <a:off x="2600587" y="3569300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 the model</a:t>
            </a:r>
            <a:endParaRPr lang="zh-TW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2D5DA6AF-7DDD-4D3A-AEF0-F4DB8040C948}"/>
              </a:ext>
            </a:extLst>
          </p:cNvPr>
          <p:cNvSpPr/>
          <p:nvPr/>
        </p:nvSpPr>
        <p:spPr>
          <a:xfrm rot="3589605">
            <a:off x="6028888" y="3043685"/>
            <a:ext cx="587230" cy="191174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2FD506-068D-4AEA-92DD-56130CE82B43}"/>
              </a:ext>
            </a:extLst>
          </p:cNvPr>
          <p:cNvSpPr txBox="1"/>
          <p:nvPr/>
        </p:nvSpPr>
        <p:spPr>
          <a:xfrm>
            <a:off x="4139967" y="4321651"/>
            <a:ext cx="166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88FA7D-1265-4094-B03C-1D4CC4F8F077}"/>
              </a:ext>
            </a:extLst>
          </p:cNvPr>
          <p:cNvSpPr txBox="1"/>
          <p:nvPr/>
        </p:nvSpPr>
        <p:spPr>
          <a:xfrm>
            <a:off x="6736360" y="3901703"/>
            <a:ext cx="220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Using testing set to test the model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799EF8E1-C26E-48BD-A102-2999C0D32327}"/>
              </a:ext>
            </a:extLst>
          </p:cNvPr>
          <p:cNvSpPr/>
          <p:nvPr/>
        </p:nvSpPr>
        <p:spPr>
          <a:xfrm>
            <a:off x="4974671" y="4857346"/>
            <a:ext cx="469783" cy="88262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6D40EA1-129F-48C7-AC27-C548EBACA2B5}"/>
              </a:ext>
            </a:extLst>
          </p:cNvPr>
          <p:cNvSpPr txBox="1"/>
          <p:nvPr/>
        </p:nvSpPr>
        <p:spPr>
          <a:xfrm>
            <a:off x="5503178" y="5074002"/>
            <a:ext cx="23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RMSE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R2</a:t>
            </a:r>
            <a:r>
              <a:rPr lang="zh-TW" altLang="en-US" dirty="0"/>
              <a:t> </a:t>
            </a:r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3F238C8-13ED-42F3-8D32-7F074D972573}"/>
              </a:ext>
            </a:extLst>
          </p:cNvPr>
          <p:cNvSpPr txBox="1"/>
          <p:nvPr/>
        </p:nvSpPr>
        <p:spPr>
          <a:xfrm>
            <a:off x="3909270" y="5739975"/>
            <a:ext cx="393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Analyze the model and the 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30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9042E28-B84E-4561-A780-DE440C28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29" y="2308663"/>
            <a:ext cx="10059804" cy="267689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75F1B5E-0E74-4D29-A403-6B61B1806A7F}"/>
              </a:ext>
            </a:extLst>
          </p:cNvPr>
          <p:cNvSpPr txBox="1"/>
          <p:nvPr/>
        </p:nvSpPr>
        <p:spPr>
          <a:xfrm>
            <a:off x="1728132" y="984631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Prepare the data and split the data into training set and testing set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6313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F5C7EA3-453B-4B04-B216-3749C199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521"/>
            <a:ext cx="6973273" cy="64969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DB02B2-63A0-4F67-81AD-498208D9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220" y="1833973"/>
            <a:ext cx="417253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CD4D6D2D-E949-4D35-9991-E6F4A38745D8}"/>
              </a:ext>
            </a:extLst>
          </p:cNvPr>
          <p:cNvSpPr txBox="1"/>
          <p:nvPr/>
        </p:nvSpPr>
        <p:spPr>
          <a:xfrm>
            <a:off x="1586917" y="369115"/>
            <a:ext cx="901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What is inside the </a:t>
            </a:r>
            <a:r>
              <a:rPr lang="en-US" altLang="zh-TW" sz="4000" dirty="0" err="1"/>
              <a:t>boston_dataset</a:t>
            </a:r>
            <a:r>
              <a:rPr lang="en-US" altLang="zh-TW" sz="4000" dirty="0"/>
              <a:t>?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8F8343-73C7-4330-9EC1-29A8DB1C9862}"/>
              </a:ext>
            </a:extLst>
          </p:cNvPr>
          <p:cNvSpPr/>
          <p:nvPr/>
        </p:nvSpPr>
        <p:spPr>
          <a:xfrm>
            <a:off x="1691340" y="1155476"/>
            <a:ext cx="8576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boston_dataset.feature_names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['CRIM' 'ZN' 'INDUS' 'CHAS' 'NOX' 'RM' 'AGE' 'DIS' 'RAD' 'TAX' 'PTRATIO’ 'B' 'LSTAT']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761B39-7D3D-4B9D-9CF8-38C4E06AA0B0}"/>
              </a:ext>
            </a:extLst>
          </p:cNvPr>
          <p:cNvSpPr txBox="1"/>
          <p:nvPr/>
        </p:nvSpPr>
        <p:spPr>
          <a:xfrm>
            <a:off x="1486248" y="1880282"/>
            <a:ext cx="9847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description of these </a:t>
            </a:r>
            <a:r>
              <a:rPr lang="en-US" altLang="zh-TW" dirty="0" err="1"/>
              <a:t>feature_names</a:t>
            </a:r>
            <a:r>
              <a:rPr lang="en-US" altLang="zh-TW" dirty="0"/>
              <a:t> is in the </a:t>
            </a:r>
            <a:r>
              <a:rPr lang="en-US" altLang="zh-TW" dirty="0" err="1"/>
              <a:t>boston_dataset.DESCR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	- CRIM     	per capita crime rate by town</a:t>
            </a:r>
          </a:p>
          <a:p>
            <a:r>
              <a:rPr lang="en-US" altLang="zh-TW" dirty="0"/>
              <a:t>        - ZN      	</a:t>
            </a:r>
            <a:r>
              <a:rPr lang="zh-TW" altLang="en-US" dirty="0"/>
              <a:t> </a:t>
            </a:r>
            <a:r>
              <a:rPr lang="en-US" altLang="zh-TW" dirty="0"/>
              <a:t>	proportion of residential land zoned for lots over 25,000 </a:t>
            </a:r>
            <a:r>
              <a:rPr lang="en-US" altLang="zh-TW" dirty="0" err="1"/>
              <a:t>sq.ft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        - INDUS  	proportion of non-retail business acres per town</a:t>
            </a:r>
          </a:p>
          <a:p>
            <a:r>
              <a:rPr lang="en-US" altLang="zh-TW" dirty="0"/>
              <a:t>        - CHAS   	Charles River dummy variable (= 1 if tract bounds river; 0 otherwise)</a:t>
            </a:r>
          </a:p>
          <a:p>
            <a:r>
              <a:rPr lang="en-US" altLang="zh-TW" dirty="0"/>
              <a:t>        - NOX     	nitric oxides concentration (parts per 10 million)</a:t>
            </a:r>
          </a:p>
          <a:p>
            <a:r>
              <a:rPr lang="en-US" altLang="zh-TW" dirty="0"/>
              <a:t>        - RM       </a:t>
            </a:r>
            <a:r>
              <a:rPr lang="zh-TW" altLang="en-US" dirty="0"/>
              <a:t> </a:t>
            </a:r>
            <a:r>
              <a:rPr lang="en-US" altLang="zh-TW" dirty="0"/>
              <a:t>	average number of rooms per dwelling</a:t>
            </a:r>
          </a:p>
          <a:p>
            <a:r>
              <a:rPr lang="en-US" altLang="zh-TW" dirty="0"/>
              <a:t>        - AGE      	proportion of owner-occupied units built prior to 1940</a:t>
            </a:r>
          </a:p>
          <a:p>
            <a:r>
              <a:rPr lang="en-US" altLang="zh-TW" dirty="0"/>
              <a:t>        - DIS      </a:t>
            </a:r>
            <a:r>
              <a:rPr lang="zh-TW" altLang="en-US" dirty="0"/>
              <a:t>  </a:t>
            </a:r>
            <a:r>
              <a:rPr lang="en-US" altLang="zh-TW" dirty="0"/>
              <a:t>	weighted distances to five Boston employment </a:t>
            </a:r>
            <a:r>
              <a:rPr lang="en-US" altLang="zh-TW" dirty="0" err="1"/>
              <a:t>centres</a:t>
            </a:r>
            <a:endParaRPr lang="en-US" altLang="zh-TW" dirty="0"/>
          </a:p>
          <a:p>
            <a:r>
              <a:rPr lang="en-US" altLang="zh-TW" dirty="0"/>
              <a:t>        - RAD      	index of accessibility to radial highways</a:t>
            </a:r>
          </a:p>
          <a:p>
            <a:r>
              <a:rPr lang="en-US" altLang="zh-TW" dirty="0"/>
              <a:t>        - TAX      </a:t>
            </a:r>
            <a:r>
              <a:rPr lang="zh-TW" altLang="en-US" dirty="0"/>
              <a:t> </a:t>
            </a:r>
            <a:r>
              <a:rPr lang="en-US" altLang="zh-TW" dirty="0"/>
              <a:t>	full-value property-tax rate per $10,000</a:t>
            </a:r>
          </a:p>
          <a:p>
            <a:r>
              <a:rPr lang="en-US" altLang="zh-TW" dirty="0"/>
              <a:t>        - PTRATIO  	pupil-teacher ratio by town</a:t>
            </a:r>
          </a:p>
          <a:p>
            <a:r>
              <a:rPr lang="en-US" altLang="zh-TW" dirty="0"/>
              <a:t>        - B        		1000(Bk - 0.63)^2 where Bk is the proportion of blacks by town</a:t>
            </a:r>
          </a:p>
          <a:p>
            <a:r>
              <a:rPr lang="en-US" altLang="zh-TW" dirty="0"/>
              <a:t>        - LSTAT    	% lower status of the population</a:t>
            </a:r>
          </a:p>
          <a:p>
            <a:r>
              <a:rPr lang="en-US" altLang="zh-TW" dirty="0"/>
              <a:t>        - MEDV    	 Median value of owner-occupied homes in $1000's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3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4426C8C-D2A9-4368-98BE-3E3BF1C5D122}"/>
              </a:ext>
            </a:extLst>
          </p:cNvPr>
          <p:cNvSpPr txBox="1"/>
          <p:nvPr/>
        </p:nvSpPr>
        <p:spPr>
          <a:xfrm>
            <a:off x="1586917" y="369115"/>
            <a:ext cx="901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What is inside the </a:t>
            </a:r>
            <a:r>
              <a:rPr lang="en-US" altLang="zh-TW" sz="4000" dirty="0" err="1"/>
              <a:t>boston_dataset</a:t>
            </a:r>
            <a:r>
              <a:rPr lang="en-US" altLang="zh-TW" sz="4000" dirty="0"/>
              <a:t>?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29CD70-41D5-4E13-BE5E-34192DBE9509}"/>
              </a:ext>
            </a:extLst>
          </p:cNvPr>
          <p:cNvSpPr txBox="1"/>
          <p:nvPr/>
        </p:nvSpPr>
        <p:spPr>
          <a:xfrm>
            <a:off x="1662837" y="1188301"/>
            <a:ext cx="901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data of these different objects is in</a:t>
            </a:r>
          </a:p>
          <a:p>
            <a:r>
              <a:rPr lang="en-US" altLang="zh-TW" dirty="0" err="1"/>
              <a:t>boston_dataset.data</a:t>
            </a:r>
            <a:r>
              <a:rPr lang="en-US" altLang="zh-TW" dirty="0"/>
              <a:t> </a:t>
            </a:r>
            <a:r>
              <a:rPr lang="en-US" altLang="zh-TW" sz="1200" dirty="0"/>
              <a:t>---['CRIM' 'ZN' 'INDUS' 'CHAS' 'NOX' 'RM' 'AGE' 'DIS' 'RAD' 'TAX' 'PTRATIO’ 'B' 'LSTAT']</a:t>
            </a:r>
            <a:endParaRPr lang="en-US" altLang="zh-TW" dirty="0"/>
          </a:p>
          <a:p>
            <a:r>
              <a:rPr lang="en-US" altLang="zh-TW" dirty="0" err="1"/>
              <a:t>boston_dataset.target</a:t>
            </a:r>
            <a:r>
              <a:rPr lang="en-US" altLang="zh-TW" dirty="0"/>
              <a:t> </a:t>
            </a:r>
            <a:r>
              <a:rPr lang="en-US" altLang="zh-TW" sz="1200" dirty="0"/>
              <a:t>---[‘MEDV’]</a:t>
            </a:r>
            <a:endParaRPr lang="en-US" altLang="zh-TW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A37E765D-0598-4DF6-A0CB-3976C9DFED57}"/>
              </a:ext>
            </a:extLst>
          </p:cNvPr>
          <p:cNvSpPr/>
          <p:nvPr/>
        </p:nvSpPr>
        <p:spPr>
          <a:xfrm>
            <a:off x="5100320" y="2084431"/>
            <a:ext cx="533869" cy="9233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DDE651-4260-4B0B-8D37-931AE15FB21D}"/>
              </a:ext>
            </a:extLst>
          </p:cNvPr>
          <p:cNvSpPr txBox="1"/>
          <p:nvPr/>
        </p:nvSpPr>
        <p:spPr>
          <a:xfrm>
            <a:off x="5781040" y="2222931"/>
            <a:ext cx="462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Using pandas to convert the datatype from dictionary to the </a:t>
            </a:r>
            <a:r>
              <a:rPr lang="en-US" altLang="zh-TW" dirty="0" err="1"/>
              <a:t>dataframe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CD4FBC-5808-40D9-8522-97AD28BBFD3C}"/>
              </a:ext>
            </a:extLst>
          </p:cNvPr>
          <p:cNvSpPr/>
          <p:nvPr/>
        </p:nvSpPr>
        <p:spPr>
          <a:xfrm>
            <a:off x="904240" y="3038210"/>
            <a:ext cx="10759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/>
              <a:t>CRIM     ZN  INDUS  CHAS    NOX     RM   AGE    DIS     RAD TAX  PTRATIO   B     LSTAT  MEDV</a:t>
            </a:r>
          </a:p>
          <a:p>
            <a:r>
              <a:rPr lang="zh-TW" altLang="en-US" dirty="0"/>
              <a:t>0    0.00632  18.0  2.31   0.0  </a:t>
            </a:r>
            <a:r>
              <a:rPr lang="en-US" altLang="zh-TW" dirty="0"/>
              <a:t>	</a:t>
            </a:r>
            <a:r>
              <a:rPr lang="zh-TW" altLang="en-US" dirty="0"/>
              <a:t>0.538  </a:t>
            </a:r>
            <a:r>
              <a:rPr lang="en-US" altLang="zh-TW" dirty="0"/>
              <a:t>	</a:t>
            </a:r>
            <a:r>
              <a:rPr lang="zh-TW" altLang="en-US" dirty="0"/>
              <a:t>6.575  65.2  4.0900  1.0  296.0   15.3  </a:t>
            </a:r>
            <a:r>
              <a:rPr lang="en-US" altLang="zh-TW" dirty="0"/>
              <a:t>	</a:t>
            </a:r>
            <a:r>
              <a:rPr lang="zh-TW" altLang="en-US" dirty="0"/>
              <a:t>396.90   4.98  24.0</a:t>
            </a:r>
          </a:p>
          <a:p>
            <a:r>
              <a:rPr lang="zh-TW" altLang="en-US" dirty="0"/>
              <a:t>1    0.02731   0.0   7.07   0.0  </a:t>
            </a:r>
            <a:r>
              <a:rPr lang="en-US" altLang="zh-TW" dirty="0"/>
              <a:t>	</a:t>
            </a:r>
            <a:r>
              <a:rPr lang="zh-TW" altLang="en-US" dirty="0"/>
              <a:t>0.469  </a:t>
            </a:r>
            <a:r>
              <a:rPr lang="en-US" altLang="zh-TW" dirty="0"/>
              <a:t>	</a:t>
            </a:r>
            <a:r>
              <a:rPr lang="zh-TW" altLang="en-US" dirty="0"/>
              <a:t>6.421  78.9  4.9671  2.0  242.0   17.8  </a:t>
            </a:r>
            <a:r>
              <a:rPr lang="en-US" altLang="zh-TW" dirty="0"/>
              <a:t>	</a:t>
            </a:r>
            <a:r>
              <a:rPr lang="zh-TW" altLang="en-US" dirty="0"/>
              <a:t>396.90   9.14  21.6</a:t>
            </a:r>
          </a:p>
          <a:p>
            <a:r>
              <a:rPr lang="zh-TW" altLang="en-US" dirty="0"/>
              <a:t>2    0.02729   0.0   7.07   0.0  </a:t>
            </a:r>
            <a:r>
              <a:rPr lang="en-US" altLang="zh-TW" dirty="0"/>
              <a:t>	</a:t>
            </a:r>
            <a:r>
              <a:rPr lang="zh-TW" altLang="en-US" dirty="0"/>
              <a:t>0.469  </a:t>
            </a:r>
            <a:r>
              <a:rPr lang="en-US" altLang="zh-TW" dirty="0"/>
              <a:t>	</a:t>
            </a:r>
            <a:r>
              <a:rPr lang="zh-TW" altLang="en-US" dirty="0"/>
              <a:t>7.185  61.1  4.9671  2.0  242.0   17.8  </a:t>
            </a:r>
            <a:r>
              <a:rPr lang="en-US" altLang="zh-TW" dirty="0"/>
              <a:t>	</a:t>
            </a:r>
            <a:r>
              <a:rPr lang="zh-TW" altLang="en-US" dirty="0"/>
              <a:t>392.83   4.03  34.7</a:t>
            </a:r>
          </a:p>
          <a:p>
            <a:r>
              <a:rPr lang="zh-TW" altLang="en-US" dirty="0"/>
              <a:t>3    0.03237   0.0   2.18   0.0  </a:t>
            </a:r>
            <a:r>
              <a:rPr lang="en-US" altLang="zh-TW" dirty="0"/>
              <a:t>	</a:t>
            </a:r>
            <a:r>
              <a:rPr lang="zh-TW" altLang="en-US" dirty="0"/>
              <a:t>0.458  </a:t>
            </a:r>
            <a:r>
              <a:rPr lang="en-US" altLang="zh-TW" dirty="0"/>
              <a:t>	</a:t>
            </a:r>
            <a:r>
              <a:rPr lang="zh-TW" altLang="en-US" dirty="0"/>
              <a:t>6.998  45.8  6.0622  3.0  222.0   18.7  </a:t>
            </a:r>
            <a:r>
              <a:rPr lang="en-US" altLang="zh-TW" dirty="0"/>
              <a:t>	</a:t>
            </a:r>
            <a:r>
              <a:rPr lang="zh-TW" altLang="en-US" dirty="0"/>
              <a:t>394.63   2.94  33.4</a:t>
            </a:r>
          </a:p>
          <a:p>
            <a:r>
              <a:rPr lang="zh-TW" altLang="en-US" dirty="0"/>
              <a:t>4    0.06905   0.0   2.18   0.0  </a:t>
            </a:r>
            <a:r>
              <a:rPr lang="en-US" altLang="zh-TW" dirty="0"/>
              <a:t>	</a:t>
            </a:r>
            <a:r>
              <a:rPr lang="zh-TW" altLang="en-US" dirty="0"/>
              <a:t>0.458  </a:t>
            </a:r>
            <a:r>
              <a:rPr lang="en-US" altLang="zh-TW" dirty="0"/>
              <a:t>	</a:t>
            </a:r>
            <a:r>
              <a:rPr lang="zh-TW" altLang="en-US" dirty="0"/>
              <a:t>7.147  54.2  6.0622  3.0  222.0   18.7      396.90   5.33  36.2</a:t>
            </a:r>
          </a:p>
          <a:p>
            <a:r>
              <a:rPr lang="zh-TW" altLang="en-US" dirty="0"/>
              <a:t>..       ...   ...    ...   ...    ...    ...   </a:t>
            </a:r>
            <a:r>
              <a:rPr lang="en-US" altLang="zh-TW" dirty="0"/>
              <a:t>	</a:t>
            </a:r>
            <a:r>
              <a:rPr lang="zh-TW" altLang="en-US" dirty="0"/>
              <a:t>...     ...  ...    ...      ...     ...    ...   ...</a:t>
            </a:r>
          </a:p>
          <a:p>
            <a:r>
              <a:rPr lang="zh-TW" altLang="en-US" dirty="0"/>
              <a:t>501  0.06263   0.0  11.93   0.0  </a:t>
            </a:r>
            <a:r>
              <a:rPr lang="en-US" altLang="zh-TW" dirty="0"/>
              <a:t>	</a:t>
            </a:r>
            <a:r>
              <a:rPr lang="zh-TW" altLang="en-US" dirty="0"/>
              <a:t>0.573  </a:t>
            </a:r>
            <a:r>
              <a:rPr lang="en-US" altLang="zh-TW" dirty="0"/>
              <a:t>	</a:t>
            </a:r>
            <a:r>
              <a:rPr lang="zh-TW" altLang="en-US" dirty="0"/>
              <a:t>6.593  69.1  2.4786  1.0  273.0   21.0 </a:t>
            </a:r>
            <a:r>
              <a:rPr lang="en-US" altLang="zh-TW" dirty="0"/>
              <a:t>	</a:t>
            </a:r>
            <a:r>
              <a:rPr lang="zh-TW" altLang="en-US" dirty="0"/>
              <a:t> 391.99   9.67  22.4</a:t>
            </a:r>
          </a:p>
          <a:p>
            <a:r>
              <a:rPr lang="zh-TW" altLang="en-US" dirty="0"/>
              <a:t>502  0.04527   0.0  11.93   0.0  </a:t>
            </a:r>
            <a:r>
              <a:rPr lang="en-US" altLang="zh-TW" dirty="0"/>
              <a:t>	</a:t>
            </a:r>
            <a:r>
              <a:rPr lang="zh-TW" altLang="en-US" dirty="0"/>
              <a:t>0.573  </a:t>
            </a:r>
            <a:r>
              <a:rPr lang="en-US" altLang="zh-TW" dirty="0"/>
              <a:t>	</a:t>
            </a:r>
            <a:r>
              <a:rPr lang="zh-TW" altLang="en-US" dirty="0"/>
              <a:t>6.120  76.7  2.2875  1.0  273.0   21.0  </a:t>
            </a:r>
            <a:r>
              <a:rPr lang="en-US" altLang="zh-TW" dirty="0"/>
              <a:t>	</a:t>
            </a:r>
            <a:r>
              <a:rPr lang="zh-TW" altLang="en-US" dirty="0"/>
              <a:t> 396.90   9.08  20.6</a:t>
            </a:r>
          </a:p>
          <a:p>
            <a:r>
              <a:rPr lang="zh-TW" altLang="en-US" dirty="0"/>
              <a:t>503  0.06076   0.0  11.93   0.0  </a:t>
            </a:r>
            <a:r>
              <a:rPr lang="en-US" altLang="zh-TW" dirty="0"/>
              <a:t>	</a:t>
            </a:r>
            <a:r>
              <a:rPr lang="zh-TW" altLang="en-US" dirty="0"/>
              <a:t>0.573  </a:t>
            </a:r>
            <a:r>
              <a:rPr lang="en-US" altLang="zh-TW" dirty="0"/>
              <a:t>	</a:t>
            </a:r>
            <a:r>
              <a:rPr lang="zh-TW" altLang="en-US" dirty="0"/>
              <a:t>6.976  91.0  2.1675  1.0  273.0   21.0  </a:t>
            </a:r>
            <a:r>
              <a:rPr lang="en-US" altLang="zh-TW" dirty="0"/>
              <a:t>	</a:t>
            </a:r>
            <a:r>
              <a:rPr lang="zh-TW" altLang="en-US" dirty="0"/>
              <a:t> 396.90   5.64  23.9</a:t>
            </a:r>
          </a:p>
          <a:p>
            <a:r>
              <a:rPr lang="zh-TW" altLang="en-US" dirty="0"/>
              <a:t>504  0.10959   0.0  11.93   0.0  </a:t>
            </a:r>
            <a:r>
              <a:rPr lang="en-US" altLang="zh-TW" dirty="0"/>
              <a:t>	</a:t>
            </a:r>
            <a:r>
              <a:rPr lang="zh-TW" altLang="en-US" dirty="0"/>
              <a:t>0.573  </a:t>
            </a:r>
            <a:r>
              <a:rPr lang="en-US" altLang="zh-TW" dirty="0"/>
              <a:t>	</a:t>
            </a:r>
            <a:r>
              <a:rPr lang="zh-TW" altLang="en-US" dirty="0"/>
              <a:t>6.794  89.3  2.3889  1.0  273.0   21.0  </a:t>
            </a:r>
            <a:r>
              <a:rPr lang="en-US" altLang="zh-TW" dirty="0"/>
              <a:t>	</a:t>
            </a:r>
            <a:r>
              <a:rPr lang="zh-TW" altLang="en-US" dirty="0"/>
              <a:t> 393.45   6.48  22.0</a:t>
            </a:r>
          </a:p>
          <a:p>
            <a:r>
              <a:rPr lang="zh-TW" altLang="en-US" dirty="0"/>
              <a:t>505  0.04741   0.0  11.93   0.0  </a:t>
            </a:r>
            <a:r>
              <a:rPr lang="en-US" altLang="zh-TW" dirty="0"/>
              <a:t>	</a:t>
            </a:r>
            <a:r>
              <a:rPr lang="zh-TW" altLang="en-US" dirty="0"/>
              <a:t>0.573  </a:t>
            </a:r>
            <a:r>
              <a:rPr lang="en-US" altLang="zh-TW" dirty="0"/>
              <a:t>	</a:t>
            </a:r>
            <a:r>
              <a:rPr lang="zh-TW" altLang="en-US" dirty="0"/>
              <a:t>6.030  80.8  2.5050  1.0  273.0   21.0  </a:t>
            </a:r>
            <a:r>
              <a:rPr lang="en-US" altLang="zh-TW" dirty="0"/>
              <a:t>	</a:t>
            </a:r>
            <a:r>
              <a:rPr lang="zh-TW" altLang="en-US" dirty="0"/>
              <a:t> 396.90   7.88  11.9</a:t>
            </a:r>
          </a:p>
        </p:txBody>
      </p:sp>
    </p:spTree>
    <p:extLst>
      <p:ext uri="{BB962C8B-B14F-4D97-AF65-F5344CB8AC3E}">
        <p14:creationId xmlns:p14="http://schemas.microsoft.com/office/powerpoint/2010/main" val="72276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C28943-0DF1-45AE-99AE-B8DE46F33439}"/>
              </a:ext>
            </a:extLst>
          </p:cNvPr>
          <p:cNvSpPr txBox="1"/>
          <p:nvPr/>
        </p:nvSpPr>
        <p:spPr>
          <a:xfrm>
            <a:off x="2103120" y="243840"/>
            <a:ext cx="860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Target: MEDV (data visualization) 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D8C865-829A-41F3-BCE6-0E291A33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0" y="1033006"/>
            <a:ext cx="8910320" cy="46465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FD0BC5A-4744-4BD7-AB5A-1F21021B5FA8}"/>
              </a:ext>
            </a:extLst>
          </p:cNvPr>
          <p:cNvSpPr txBox="1"/>
          <p:nvPr/>
        </p:nvSpPr>
        <p:spPr>
          <a:xfrm>
            <a:off x="4226560" y="595376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Almost distributed normally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08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2D4E4EA-95DD-4B54-9614-D084169DF41A}"/>
              </a:ext>
            </a:extLst>
          </p:cNvPr>
          <p:cNvSpPr txBox="1"/>
          <p:nvPr/>
        </p:nvSpPr>
        <p:spPr>
          <a:xfrm>
            <a:off x="1889760" y="987044"/>
            <a:ext cx="896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Want to know the correlation between each features</a:t>
            </a:r>
            <a:endParaRPr lang="zh-TW" altLang="en-US" sz="2400" dirty="0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BFD5E737-73A1-4A09-B468-2B6AFD0031C9}"/>
              </a:ext>
            </a:extLst>
          </p:cNvPr>
          <p:cNvSpPr/>
          <p:nvPr/>
        </p:nvSpPr>
        <p:spPr>
          <a:xfrm>
            <a:off x="5313680" y="1957103"/>
            <a:ext cx="1056640" cy="8636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9B941F-3E43-4942-98A5-0DA7A8B41DC5}"/>
              </a:ext>
            </a:extLst>
          </p:cNvPr>
          <p:cNvSpPr txBox="1"/>
          <p:nvPr/>
        </p:nvSpPr>
        <p:spPr>
          <a:xfrm>
            <a:off x="1889760" y="3329098"/>
            <a:ext cx="823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Build the correlation matrix and it is easier to compare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AD4AA79-4E8D-405E-A0CB-8563C3C9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1" y="4200227"/>
            <a:ext cx="1080285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7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D3AED8E-3860-4698-86F9-8619C254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1616092"/>
            <a:ext cx="10821910" cy="42963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FFFAAC-97F6-4DD8-9BF0-1A05C764DEE2}"/>
              </a:ext>
            </a:extLst>
          </p:cNvPr>
          <p:cNvSpPr txBox="1"/>
          <p:nvPr/>
        </p:nvSpPr>
        <p:spPr>
          <a:xfrm>
            <a:off x="1516380" y="165167"/>
            <a:ext cx="915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Data visualization </a:t>
            </a:r>
          </a:p>
          <a:p>
            <a:r>
              <a:rPr lang="en-US" altLang="zh-TW" sz="4000" dirty="0"/>
              <a:t>(correlation matrix to the heatmap)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5968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D9AEEAC-3659-45F6-8C65-C25952ED83E4}"/>
              </a:ext>
            </a:extLst>
          </p:cNvPr>
          <p:cNvSpPr txBox="1"/>
          <p:nvPr/>
        </p:nvSpPr>
        <p:spPr>
          <a:xfrm>
            <a:off x="1516380" y="0"/>
            <a:ext cx="915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Data visualization </a:t>
            </a:r>
          </a:p>
          <a:p>
            <a:r>
              <a:rPr lang="en-US" altLang="zh-TW" sz="4000" dirty="0"/>
              <a:t>(correlation matrix to the heatmap)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664112-82C4-49CE-A36D-D96F58773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2" t="9290" r="14258" b="6384"/>
          <a:stretch/>
        </p:blipFill>
        <p:spPr>
          <a:xfrm>
            <a:off x="2225039" y="1193966"/>
            <a:ext cx="7559041" cy="5548782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573E418E-9772-4926-8152-237C3E5E13FB}"/>
              </a:ext>
            </a:extLst>
          </p:cNvPr>
          <p:cNvSpPr/>
          <p:nvPr/>
        </p:nvSpPr>
        <p:spPr>
          <a:xfrm>
            <a:off x="7894320" y="6088380"/>
            <a:ext cx="373380" cy="32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83ADBED-A170-49D8-8D9E-5B4A9AB383D6}"/>
              </a:ext>
            </a:extLst>
          </p:cNvPr>
          <p:cNvSpPr/>
          <p:nvPr/>
        </p:nvSpPr>
        <p:spPr>
          <a:xfrm>
            <a:off x="4918710" y="6088380"/>
            <a:ext cx="373380" cy="32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816EB7-C6E2-4CC5-B702-14A0B45B6D84}"/>
              </a:ext>
            </a:extLst>
          </p:cNvPr>
          <p:cNvSpPr/>
          <p:nvPr/>
        </p:nvSpPr>
        <p:spPr>
          <a:xfrm>
            <a:off x="6202680" y="4632960"/>
            <a:ext cx="373380" cy="32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7A990A-A4C7-48A9-AD7E-12710AA05C72}"/>
              </a:ext>
            </a:extLst>
          </p:cNvPr>
          <p:cNvSpPr txBox="1"/>
          <p:nvPr/>
        </p:nvSpPr>
        <p:spPr>
          <a:xfrm>
            <a:off x="1574769" y="312767"/>
            <a:ext cx="9042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Scatter plot (RM</a:t>
            </a:r>
            <a:r>
              <a:rPr lang="zh-TW" altLang="en-US" sz="4000" dirty="0"/>
              <a:t> </a:t>
            </a:r>
            <a:r>
              <a:rPr lang="en-US" altLang="zh-TW" sz="4000" dirty="0"/>
              <a:t>&amp;</a:t>
            </a:r>
            <a:r>
              <a:rPr lang="zh-TW" altLang="en-US" sz="4000" dirty="0"/>
              <a:t> </a:t>
            </a:r>
            <a:r>
              <a:rPr lang="en-US" altLang="zh-TW" sz="4000" dirty="0"/>
              <a:t>LSTAT</a:t>
            </a:r>
            <a:r>
              <a:rPr lang="zh-TW" altLang="en-US" sz="4000" dirty="0"/>
              <a:t>  </a:t>
            </a:r>
            <a:r>
              <a:rPr lang="en-US" altLang="zh-TW" sz="4000" dirty="0"/>
              <a:t>V.S.</a:t>
            </a:r>
            <a:r>
              <a:rPr lang="zh-TW" altLang="en-US" sz="4000" dirty="0"/>
              <a:t> </a:t>
            </a:r>
            <a:r>
              <a:rPr lang="en-US" altLang="zh-TW" sz="4000" dirty="0"/>
              <a:t>MEDV)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E41C81-877D-4C27-AC62-E233CB14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69" y="1835545"/>
            <a:ext cx="8840434" cy="35056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A69DB8-815B-47C1-9558-46F9DF8740CA}"/>
              </a:ext>
            </a:extLst>
          </p:cNvPr>
          <p:cNvSpPr txBox="1"/>
          <p:nvPr/>
        </p:nvSpPr>
        <p:spPr>
          <a:xfrm>
            <a:off x="5994986" y="2384112"/>
            <a:ext cx="3573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Amazing coding process!!!!!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8844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4A0007-E04F-46F7-BEF8-733635606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1" t="4912" r="8418" b="144"/>
          <a:stretch/>
        </p:blipFill>
        <p:spPr>
          <a:xfrm>
            <a:off x="999687" y="1333849"/>
            <a:ext cx="10192625" cy="375826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AC6AE0-A175-4ADB-A598-89D89E110EC0}"/>
              </a:ext>
            </a:extLst>
          </p:cNvPr>
          <p:cNvSpPr txBox="1"/>
          <p:nvPr/>
        </p:nvSpPr>
        <p:spPr>
          <a:xfrm>
            <a:off x="3070370" y="5339485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Corr</a:t>
            </a:r>
            <a:r>
              <a:rPr lang="en-US" altLang="zh-TW" dirty="0"/>
              <a:t>:-0.74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BAE18BA-74BE-4644-8433-F358BA1DD9A8}"/>
              </a:ext>
            </a:extLst>
          </p:cNvPr>
          <p:cNvSpPr txBox="1"/>
          <p:nvPr/>
        </p:nvSpPr>
        <p:spPr>
          <a:xfrm>
            <a:off x="8498048" y="5339485"/>
            <a:ext cx="22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Corr:0.7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75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網狀</Template>
  <TotalTime>105</TotalTime>
  <Words>969</Words>
  <Application>Microsoft Office PowerPoint</Application>
  <PresentationFormat>寬螢幕</PresentationFormat>
  <Paragraphs>63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Arial</vt:lpstr>
      <vt:lpstr>Century Gothic</vt:lpstr>
      <vt:lpstr>網狀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祁恩 何</dc:creator>
  <cp:lastModifiedBy>祁恩 何</cp:lastModifiedBy>
  <cp:revision>14</cp:revision>
  <dcterms:created xsi:type="dcterms:W3CDTF">2021-02-01T05:13:31Z</dcterms:created>
  <dcterms:modified xsi:type="dcterms:W3CDTF">2021-02-08T15:34:10Z</dcterms:modified>
</cp:coreProperties>
</file>