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76" r:id="rId2"/>
    <p:sldId id="277" r:id="rId3"/>
    <p:sldId id="278" r:id="rId4"/>
    <p:sldId id="279" r:id="rId5"/>
    <p:sldId id="280" r:id="rId6"/>
    <p:sldId id="281" r:id="rId7"/>
    <p:sldId id="286" r:id="rId8"/>
    <p:sldId id="288" r:id="rId9"/>
    <p:sldId id="287" r:id="rId10"/>
    <p:sldId id="282" r:id="rId11"/>
    <p:sldId id="283" r:id="rId12"/>
    <p:sldId id="284" r:id="rId13"/>
    <p:sldId id="285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941" autoAdjust="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A48B-D13C-4FF4-BC1C-AB1F5E01A297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6097F-E78C-4416-AF1E-168C905CD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19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6097F-E78C-4416-AF1E-168C905CD1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3219CDC-8D0C-4ADF-ADA1-750FDE19896C}"/>
              </a:ext>
            </a:extLst>
          </p:cNvPr>
          <p:cNvSpPr txBox="1"/>
          <p:nvPr/>
        </p:nvSpPr>
        <p:spPr>
          <a:xfrm>
            <a:off x="5108896" y="172395"/>
            <a:ext cx="1753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781127-523A-499F-A056-A50F90034A2B}"/>
              </a:ext>
            </a:extLst>
          </p:cNvPr>
          <p:cNvSpPr txBox="1"/>
          <p:nvPr/>
        </p:nvSpPr>
        <p:spPr>
          <a:xfrm>
            <a:off x="2501108" y="2084308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Features:17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40A1EC-6512-4219-B94F-53198AB6B269}"/>
              </a:ext>
            </a:extLst>
          </p:cNvPr>
          <p:cNvSpPr txBox="1"/>
          <p:nvPr/>
        </p:nvSpPr>
        <p:spPr>
          <a:xfrm>
            <a:off x="8317454" y="2007219"/>
            <a:ext cx="291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Target: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4B55F5-DF33-40EF-A962-F43D0758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062" y="2890119"/>
            <a:ext cx="845728" cy="35405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E49F069-2D4C-4E07-B35C-A63597A14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6" y="2890119"/>
            <a:ext cx="6979150" cy="35405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E411F-5623-4460-8646-6A76C5BCD215}"/>
              </a:ext>
            </a:extLst>
          </p:cNvPr>
          <p:cNvSpPr txBox="1"/>
          <p:nvPr/>
        </p:nvSpPr>
        <p:spPr>
          <a:xfrm>
            <a:off x="267522" y="2520787"/>
            <a:ext cx="697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   </a:t>
            </a:r>
            <a:r>
              <a:rPr lang="en-US" altLang="zh-TW" dirty="0"/>
              <a:t>1</a:t>
            </a:r>
            <a:r>
              <a:rPr lang="zh-TW" altLang="en-US" dirty="0"/>
              <a:t>    </a:t>
            </a:r>
            <a:r>
              <a:rPr lang="en-US" altLang="zh-TW" dirty="0"/>
              <a:t>2</a:t>
            </a:r>
            <a:r>
              <a:rPr lang="zh-TW" altLang="en-US" dirty="0"/>
              <a:t>    </a:t>
            </a:r>
            <a:r>
              <a:rPr lang="en-US" altLang="zh-TW" dirty="0"/>
              <a:t>3</a:t>
            </a:r>
            <a:r>
              <a:rPr lang="zh-TW" altLang="en-US" dirty="0"/>
              <a:t>    </a:t>
            </a:r>
            <a:r>
              <a:rPr lang="en-US" altLang="zh-TW" dirty="0"/>
              <a:t>4</a:t>
            </a:r>
            <a:r>
              <a:rPr lang="zh-TW" altLang="en-US" dirty="0"/>
              <a:t>    </a:t>
            </a:r>
            <a:r>
              <a:rPr lang="en-US" altLang="zh-TW" dirty="0"/>
              <a:t>5</a:t>
            </a:r>
            <a:r>
              <a:rPr lang="zh-TW" altLang="en-US" dirty="0"/>
              <a:t>    </a:t>
            </a:r>
            <a:r>
              <a:rPr lang="en-US" altLang="zh-TW" dirty="0"/>
              <a:t>6</a:t>
            </a:r>
            <a:r>
              <a:rPr lang="zh-TW" altLang="en-US" dirty="0"/>
              <a:t>    </a:t>
            </a:r>
            <a:r>
              <a:rPr lang="en-US" altLang="zh-TW" dirty="0"/>
              <a:t>7</a:t>
            </a:r>
            <a:r>
              <a:rPr lang="zh-TW" altLang="en-US" dirty="0"/>
              <a:t>    </a:t>
            </a:r>
            <a:r>
              <a:rPr lang="en-US" altLang="zh-TW" dirty="0"/>
              <a:t>8</a:t>
            </a:r>
            <a:r>
              <a:rPr lang="zh-TW" altLang="en-US" dirty="0"/>
              <a:t>    </a:t>
            </a:r>
            <a:r>
              <a:rPr lang="en-US" altLang="zh-TW" dirty="0"/>
              <a:t>9</a:t>
            </a:r>
            <a:r>
              <a:rPr lang="zh-TW" altLang="en-US" dirty="0"/>
              <a:t>    </a:t>
            </a:r>
            <a:r>
              <a:rPr lang="en-US" altLang="zh-TW" dirty="0"/>
              <a:t>10</a:t>
            </a:r>
            <a:r>
              <a:rPr lang="zh-TW" altLang="en-US" dirty="0"/>
              <a:t>   </a:t>
            </a:r>
            <a:r>
              <a:rPr lang="en-US" altLang="zh-TW" dirty="0"/>
              <a:t>11</a:t>
            </a:r>
            <a:r>
              <a:rPr lang="zh-TW" altLang="en-US" dirty="0"/>
              <a:t>  </a:t>
            </a:r>
            <a:r>
              <a:rPr lang="en-US" altLang="zh-TW" dirty="0"/>
              <a:t>12</a:t>
            </a:r>
            <a:r>
              <a:rPr lang="zh-TW" altLang="en-US" dirty="0"/>
              <a:t>  </a:t>
            </a:r>
            <a:r>
              <a:rPr lang="en-US" altLang="zh-TW" dirty="0"/>
              <a:t>13</a:t>
            </a:r>
            <a:r>
              <a:rPr lang="zh-TW" altLang="en-US" dirty="0"/>
              <a:t>  </a:t>
            </a:r>
            <a:r>
              <a:rPr lang="en-US" altLang="zh-TW" dirty="0"/>
              <a:t>14</a:t>
            </a:r>
            <a:r>
              <a:rPr lang="zh-TW" altLang="en-US" dirty="0"/>
              <a:t>  </a:t>
            </a:r>
            <a:r>
              <a:rPr lang="en-US" altLang="zh-TW" dirty="0"/>
              <a:t>15</a:t>
            </a:r>
            <a:r>
              <a:rPr lang="zh-TW" altLang="en-US" dirty="0"/>
              <a:t>  </a:t>
            </a:r>
            <a:r>
              <a:rPr lang="en-US" altLang="zh-TW" dirty="0"/>
              <a:t>16</a:t>
            </a:r>
            <a:r>
              <a:rPr lang="zh-TW" altLang="en-US" dirty="0"/>
              <a:t>  </a:t>
            </a:r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77A0C9-CB5A-430E-9618-8A807B0B51C2}"/>
              </a:ext>
            </a:extLst>
          </p:cNvPr>
          <p:cNvSpPr/>
          <p:nvPr/>
        </p:nvSpPr>
        <p:spPr>
          <a:xfrm>
            <a:off x="267522" y="2890119"/>
            <a:ext cx="383440" cy="354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28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E9A2551-B4A4-4467-AE22-FCB01B8E46C2}"/>
              </a:ext>
            </a:extLst>
          </p:cNvPr>
          <p:cNvSpPr txBox="1"/>
          <p:nvPr/>
        </p:nvSpPr>
        <p:spPr>
          <a:xfrm>
            <a:off x="4169328" y="35254"/>
            <a:ext cx="357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PM2.5(M=2)</a:t>
            </a:r>
            <a:endParaRPr lang="zh-TW" altLang="en-US" sz="4000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38DBE1B-077B-46BA-9BD5-2B631EBF6A07}"/>
              </a:ext>
            </a:extLst>
          </p:cNvPr>
          <p:cNvGrpSpPr/>
          <p:nvPr/>
        </p:nvGrpSpPr>
        <p:grpSpPr>
          <a:xfrm>
            <a:off x="3024574" y="5601095"/>
            <a:ext cx="5457904" cy="1230658"/>
            <a:chOff x="2466363" y="2944536"/>
            <a:chExt cx="5457904" cy="1230658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582078C-1569-4AB1-98B3-9038E472DDAA}"/>
                </a:ext>
              </a:extLst>
            </p:cNvPr>
            <p:cNvSpPr txBox="1"/>
            <p:nvPr/>
          </p:nvSpPr>
          <p:spPr>
            <a:xfrm>
              <a:off x="2466363" y="2944536"/>
              <a:ext cx="21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Gradient descent:</a:t>
              </a:r>
              <a:endParaRPr lang="zh-TW" altLang="en-US" dirty="0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70CCAA0-7368-475C-A26F-6CF1C5A1FB53}"/>
                </a:ext>
              </a:extLst>
            </p:cNvPr>
            <p:cNvGrpSpPr/>
            <p:nvPr/>
          </p:nvGrpSpPr>
          <p:grpSpPr>
            <a:xfrm>
              <a:off x="4430498" y="2944536"/>
              <a:ext cx="3493769" cy="1230658"/>
              <a:chOff x="5219063" y="3059668"/>
              <a:chExt cx="3493769" cy="1230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A0899473-62B5-42E3-B3FE-1CC6D0BEE815}"/>
                      </a:ext>
                    </a:extLst>
                  </p:cNvPr>
                  <p:cNvSpPr/>
                  <p:nvPr/>
                </p:nvSpPr>
                <p:spPr>
                  <a:xfrm>
                    <a:off x="5341524" y="3059668"/>
                    <a:ext cx="33713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𝑟𝑒𝑝𝑒𝑎𝑡</m:t>
                          </m:r>
                          <m:r>
                            <m:rPr>
                              <m:nor/>
                            </m:rP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𝑏𝑒𝑓𝑜𝑟𝑒</m:t>
                          </m:r>
                          <m:r>
                            <m:rPr>
                              <m:nor/>
                            </m:rP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𝑐𝑜𝑛𝑣𝑒𝑟𝑔𝑒𝑛𝑐𝑒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A0899473-62B5-42E3-B3FE-1CC6D0BEE8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1524" y="3059668"/>
                    <a:ext cx="337130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25000" r="-9584" b="-19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7264ACB2-2903-428D-AA5E-1BA0B71693A6}"/>
                      </a:ext>
                    </a:extLst>
                  </p:cNvPr>
                  <p:cNvSpPr/>
                  <p:nvPr/>
                </p:nvSpPr>
                <p:spPr>
                  <a:xfrm>
                    <a:off x="5341524" y="3429000"/>
                    <a:ext cx="3285387" cy="6766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,...,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  <m: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7264ACB2-2903-428D-AA5E-1BA0B71693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1524" y="3429000"/>
                    <a:ext cx="3285387" cy="6766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8596E5D7-1E26-4FE7-A846-D81CA4A2A6D7}"/>
                      </a:ext>
                    </a:extLst>
                  </p:cNvPr>
                  <p:cNvSpPr/>
                  <p:nvPr/>
                </p:nvSpPr>
                <p:spPr>
                  <a:xfrm>
                    <a:off x="5219063" y="3920994"/>
                    <a:ext cx="5497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8596E5D7-1E26-4FE7-A846-D81CA4A2A6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9063" y="3920994"/>
                    <a:ext cx="54976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582" t="-122951" r="-94505" b="-19180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77524A5-531F-4938-88BE-2E94B1195C0C}"/>
              </a:ext>
            </a:extLst>
          </p:cNvPr>
          <p:cNvGrpSpPr/>
          <p:nvPr/>
        </p:nvGrpSpPr>
        <p:grpSpPr>
          <a:xfrm>
            <a:off x="2085443" y="868623"/>
            <a:ext cx="7741479" cy="1894312"/>
            <a:chOff x="3162650" y="1392980"/>
            <a:chExt cx="7741479" cy="189431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6E1F08-E923-4D23-97A2-DCB253934684}"/>
                </a:ext>
              </a:extLst>
            </p:cNvPr>
            <p:cNvSpPr txBox="1"/>
            <p:nvPr/>
          </p:nvSpPr>
          <p:spPr>
            <a:xfrm>
              <a:off x="3162650" y="1400962"/>
              <a:ext cx="145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Hypothesis: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4D5F41B-5473-418F-9010-3703A0120FD6}"/>
                    </a:ext>
                  </a:extLst>
                </p:cNvPr>
                <p:cNvSpPr/>
                <p:nvPr/>
              </p:nvSpPr>
              <p:spPr>
                <a:xfrm>
                  <a:off x="4523444" y="1392980"/>
                  <a:ext cx="37753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+...+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4D5F41B-5473-418F-9010-3703A0120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444" y="1392980"/>
                  <a:ext cx="377532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CDBCF3A-2254-4179-9F06-988C1A986E0B}"/>
                    </a:ext>
                  </a:extLst>
                </p:cNvPr>
                <p:cNvSpPr/>
                <p:nvPr/>
              </p:nvSpPr>
              <p:spPr>
                <a:xfrm>
                  <a:off x="5389483" y="1708928"/>
                  <a:ext cx="1315488" cy="383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CDBCF3A-2254-4179-9F06-988C1A986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483" y="1708928"/>
                  <a:ext cx="1315488" cy="383503"/>
                </a:xfrm>
                <a:prstGeom prst="rect">
                  <a:avLst/>
                </a:prstGeom>
                <a:blipFill>
                  <a:blip r:embed="rId6"/>
                  <a:stretch>
                    <a:fillRect b="-79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1C55344-4526-4877-8116-C21DB000DDFD}"/>
                    </a:ext>
                  </a:extLst>
                </p:cNvPr>
                <p:cNvSpPr/>
                <p:nvPr/>
              </p:nvSpPr>
              <p:spPr>
                <a:xfrm>
                  <a:off x="5362643" y="2021361"/>
                  <a:ext cx="2380395" cy="383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1C55344-4526-4877-8116-C21DB000D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643" y="2021361"/>
                  <a:ext cx="2380395" cy="383503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02C4ADB-20D5-4061-8CC1-65B3575A1607}"/>
                    </a:ext>
                  </a:extLst>
                </p:cNvPr>
                <p:cNvSpPr/>
                <p:nvPr/>
              </p:nvSpPr>
              <p:spPr>
                <a:xfrm>
                  <a:off x="5357244" y="2340136"/>
                  <a:ext cx="33709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02C4ADB-20D5-4061-8CC1-65B3575A1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244" y="2340136"/>
                  <a:ext cx="33709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D30DE16-FA64-4CB5-9C79-9F7E80D20BA9}"/>
                    </a:ext>
                  </a:extLst>
                </p:cNvPr>
                <p:cNvSpPr/>
                <p:nvPr/>
              </p:nvSpPr>
              <p:spPr>
                <a:xfrm>
                  <a:off x="5335500" y="2607971"/>
                  <a:ext cx="6206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....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D30DE16-FA64-4CB5-9C79-9F7E80D20B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500" y="2607971"/>
                  <a:ext cx="6206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8C1AF2C-1A59-460B-B048-2AA97463FE74}"/>
                    </a:ext>
                  </a:extLst>
                </p:cNvPr>
                <p:cNvSpPr/>
                <p:nvPr/>
              </p:nvSpPr>
              <p:spPr>
                <a:xfrm>
                  <a:off x="5343183" y="2898147"/>
                  <a:ext cx="5560946" cy="3891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154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155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+...+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169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170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8C1AF2C-1A59-460B-B048-2AA97463FE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183" y="2898147"/>
                  <a:ext cx="5560946" cy="389145"/>
                </a:xfrm>
                <a:prstGeom prst="rect">
                  <a:avLst/>
                </a:prstGeom>
                <a:blipFill>
                  <a:blip r:embed="rId10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88F61FD-CBCB-46E1-98A3-3301D577AF71}"/>
                  </a:ext>
                </a:extLst>
              </p:cNvPr>
              <p:cNvSpPr/>
              <p:nvPr/>
            </p:nvSpPr>
            <p:spPr>
              <a:xfrm>
                <a:off x="2548812" y="2806795"/>
                <a:ext cx="6157903" cy="1397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TW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m:rPr>
                          <m:nor/>
                        </m:rP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18,171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88F61FD-CBCB-46E1-98A3-3301D577A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812" y="2806795"/>
                <a:ext cx="6157903" cy="13979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B92DEFD3-2DD8-4DEB-A952-07A21B88AC08}"/>
              </a:ext>
            </a:extLst>
          </p:cNvPr>
          <p:cNvGrpSpPr/>
          <p:nvPr/>
        </p:nvGrpSpPr>
        <p:grpSpPr>
          <a:xfrm>
            <a:off x="3024574" y="4357412"/>
            <a:ext cx="6487593" cy="871264"/>
            <a:chOff x="3024574" y="4357412"/>
            <a:chExt cx="6487593" cy="87126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56B31F2-E7CC-44DB-A394-C3FE7415DE71}"/>
                </a:ext>
              </a:extLst>
            </p:cNvPr>
            <p:cNvSpPr txBox="1"/>
            <p:nvPr/>
          </p:nvSpPr>
          <p:spPr>
            <a:xfrm>
              <a:off x="3024574" y="4657200"/>
              <a:ext cx="244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Cost function: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11103A22-FBC5-452E-B107-785D76D3ADA2}"/>
                    </a:ext>
                  </a:extLst>
                </p:cNvPr>
                <p:cNvSpPr/>
                <p:nvPr/>
              </p:nvSpPr>
              <p:spPr>
                <a:xfrm>
                  <a:off x="4568634" y="4357412"/>
                  <a:ext cx="4943533" cy="871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,....,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170</m:t>
                                </m:r>
                              </m:sub>
                            </m:sSub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11103A22-FBC5-452E-B107-785D76D3AD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634" y="4357412"/>
                  <a:ext cx="4943533" cy="87126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056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373F602-9FAE-473A-95A9-A1F2A8940B86}"/>
              </a:ext>
            </a:extLst>
          </p:cNvPr>
          <p:cNvSpPr txBox="1"/>
          <p:nvPr/>
        </p:nvSpPr>
        <p:spPr>
          <a:xfrm>
            <a:off x="2225691" y="172319"/>
            <a:ext cx="8434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PM2.5(M=2)hypothesis function-1</a:t>
            </a:r>
            <a:endParaRPr lang="zh-TW" altLang="en-US" sz="4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A31071-AABA-4989-BAA4-05A5B8D9F9A1}"/>
              </a:ext>
            </a:extLst>
          </p:cNvPr>
          <p:cNvSpPr txBox="1"/>
          <p:nvPr/>
        </p:nvSpPr>
        <p:spPr>
          <a:xfrm>
            <a:off x="462602" y="1694431"/>
            <a:ext cx="70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Append the data (or features) by multiplied two features 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BB2B478-BDF8-4E2C-B83F-6414EC52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" y="2433095"/>
            <a:ext cx="6979150" cy="35405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050312C-F70B-4F95-A43A-3BFC3FA25960}"/>
              </a:ext>
            </a:extLst>
          </p:cNvPr>
          <p:cNvSpPr txBox="1"/>
          <p:nvPr/>
        </p:nvSpPr>
        <p:spPr>
          <a:xfrm>
            <a:off x="486136" y="2063763"/>
            <a:ext cx="1143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   </a:t>
            </a:r>
            <a:r>
              <a:rPr lang="en-US" altLang="zh-TW" dirty="0"/>
              <a:t>1</a:t>
            </a:r>
            <a:r>
              <a:rPr lang="zh-TW" altLang="en-US" dirty="0"/>
              <a:t>    </a:t>
            </a:r>
            <a:r>
              <a:rPr lang="en-US" altLang="zh-TW" dirty="0"/>
              <a:t>2</a:t>
            </a:r>
            <a:r>
              <a:rPr lang="zh-TW" altLang="en-US" dirty="0"/>
              <a:t>    </a:t>
            </a:r>
            <a:r>
              <a:rPr lang="en-US" altLang="zh-TW" dirty="0"/>
              <a:t>3</a:t>
            </a:r>
            <a:r>
              <a:rPr lang="zh-TW" altLang="en-US" dirty="0"/>
              <a:t>    </a:t>
            </a:r>
            <a:r>
              <a:rPr lang="en-US" altLang="zh-TW" dirty="0"/>
              <a:t>4</a:t>
            </a:r>
            <a:r>
              <a:rPr lang="zh-TW" altLang="en-US" dirty="0"/>
              <a:t>    </a:t>
            </a:r>
            <a:r>
              <a:rPr lang="en-US" altLang="zh-TW" dirty="0"/>
              <a:t>5</a:t>
            </a:r>
            <a:r>
              <a:rPr lang="zh-TW" altLang="en-US" dirty="0"/>
              <a:t>    </a:t>
            </a:r>
            <a:r>
              <a:rPr lang="en-US" altLang="zh-TW" dirty="0"/>
              <a:t>6</a:t>
            </a:r>
            <a:r>
              <a:rPr lang="zh-TW" altLang="en-US" dirty="0"/>
              <a:t>    </a:t>
            </a:r>
            <a:r>
              <a:rPr lang="en-US" altLang="zh-TW" dirty="0"/>
              <a:t>7</a:t>
            </a:r>
            <a:r>
              <a:rPr lang="zh-TW" altLang="en-US" dirty="0"/>
              <a:t>    </a:t>
            </a:r>
            <a:r>
              <a:rPr lang="en-US" altLang="zh-TW" dirty="0"/>
              <a:t>8</a:t>
            </a:r>
            <a:r>
              <a:rPr lang="zh-TW" altLang="en-US" dirty="0"/>
              <a:t>    </a:t>
            </a:r>
            <a:r>
              <a:rPr lang="en-US" altLang="zh-TW" dirty="0"/>
              <a:t>9</a:t>
            </a:r>
            <a:r>
              <a:rPr lang="zh-TW" altLang="en-US" dirty="0"/>
              <a:t>    </a:t>
            </a:r>
            <a:r>
              <a:rPr lang="en-US" altLang="zh-TW" dirty="0"/>
              <a:t>10</a:t>
            </a:r>
            <a:r>
              <a:rPr lang="zh-TW" altLang="en-US" dirty="0"/>
              <a:t>   </a:t>
            </a:r>
            <a:r>
              <a:rPr lang="en-US" altLang="zh-TW" dirty="0"/>
              <a:t>11</a:t>
            </a:r>
            <a:r>
              <a:rPr lang="zh-TW" altLang="en-US" dirty="0"/>
              <a:t>  </a:t>
            </a:r>
            <a:r>
              <a:rPr lang="en-US" altLang="zh-TW" dirty="0"/>
              <a:t>12</a:t>
            </a:r>
            <a:r>
              <a:rPr lang="zh-TW" altLang="en-US" dirty="0"/>
              <a:t>  </a:t>
            </a:r>
            <a:r>
              <a:rPr lang="en-US" altLang="zh-TW" dirty="0"/>
              <a:t>13</a:t>
            </a:r>
            <a:r>
              <a:rPr lang="zh-TW" altLang="en-US" dirty="0"/>
              <a:t>  </a:t>
            </a:r>
            <a:r>
              <a:rPr lang="en-US" altLang="zh-TW" dirty="0"/>
              <a:t>14</a:t>
            </a:r>
            <a:r>
              <a:rPr lang="zh-TW" altLang="en-US" dirty="0"/>
              <a:t>  </a:t>
            </a:r>
            <a:r>
              <a:rPr lang="en-US" altLang="zh-TW" dirty="0"/>
              <a:t>15</a:t>
            </a:r>
            <a:r>
              <a:rPr lang="zh-TW" altLang="en-US" dirty="0"/>
              <a:t>  </a:t>
            </a:r>
            <a:r>
              <a:rPr lang="en-US" altLang="zh-TW" dirty="0"/>
              <a:t>16</a:t>
            </a:r>
            <a:r>
              <a:rPr lang="zh-TW" altLang="en-US" dirty="0"/>
              <a:t>  </a:t>
            </a:r>
            <a:r>
              <a:rPr lang="en-US" altLang="zh-TW" dirty="0"/>
              <a:t>17</a:t>
            </a:r>
            <a:r>
              <a:rPr lang="zh-TW" altLang="en-US" dirty="0"/>
              <a:t>   </a:t>
            </a:r>
            <a:r>
              <a:rPr lang="en-US" altLang="zh-TW" dirty="0"/>
              <a:t>18</a:t>
            </a:r>
            <a:r>
              <a:rPr lang="zh-TW" altLang="en-US" dirty="0"/>
              <a:t>  </a:t>
            </a:r>
            <a:r>
              <a:rPr lang="en-US" altLang="zh-TW" dirty="0"/>
              <a:t>19</a:t>
            </a:r>
            <a:r>
              <a:rPr lang="zh-TW" altLang="en-US" dirty="0"/>
              <a:t>  </a:t>
            </a:r>
            <a:r>
              <a:rPr lang="en-US" altLang="zh-TW" dirty="0"/>
              <a:t>20</a:t>
            </a:r>
            <a:r>
              <a:rPr lang="zh-TW" altLang="en-US" dirty="0"/>
              <a:t>  </a:t>
            </a:r>
            <a:r>
              <a:rPr lang="en-US" altLang="zh-TW" dirty="0"/>
              <a:t>21</a:t>
            </a:r>
            <a:r>
              <a:rPr lang="zh-TW" altLang="en-US" dirty="0"/>
              <a:t>  </a:t>
            </a:r>
            <a:r>
              <a:rPr lang="en-US" altLang="zh-TW" dirty="0"/>
              <a:t>22…………….169</a:t>
            </a:r>
            <a:r>
              <a:rPr lang="zh-TW" altLang="en-US" dirty="0"/>
              <a:t>   </a:t>
            </a:r>
            <a:r>
              <a:rPr lang="en-US" altLang="zh-TW" dirty="0"/>
              <a:t>170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1BD87A-90AB-48A9-8085-B0643D20A8C7}"/>
              </a:ext>
            </a:extLst>
          </p:cNvPr>
          <p:cNvSpPr/>
          <p:nvPr/>
        </p:nvSpPr>
        <p:spPr>
          <a:xfrm>
            <a:off x="486136" y="2433095"/>
            <a:ext cx="383440" cy="354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933B2F-0B0A-4836-88EE-2E8DCDCF09D0}"/>
              </a:ext>
            </a:extLst>
          </p:cNvPr>
          <p:cNvSpPr/>
          <p:nvPr/>
        </p:nvSpPr>
        <p:spPr>
          <a:xfrm>
            <a:off x="7465286" y="2433095"/>
            <a:ext cx="383440" cy="354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  <a:p>
            <a:pPr algn="ctr"/>
            <a:r>
              <a:rPr lang="en-US" altLang="zh-TW" dirty="0"/>
              <a:t>*</a:t>
            </a:r>
          </a:p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CC7635-0826-4F9E-B3D9-45C40F303D06}"/>
              </a:ext>
            </a:extLst>
          </p:cNvPr>
          <p:cNvSpPr/>
          <p:nvPr/>
        </p:nvSpPr>
        <p:spPr>
          <a:xfrm>
            <a:off x="7848726" y="2433095"/>
            <a:ext cx="375920" cy="354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r>
              <a:rPr lang="en-US" altLang="zh-TW" dirty="0"/>
              <a:t>*</a:t>
            </a:r>
          </a:p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026CA1-AB82-4F0F-B8BB-D8D831DDED6C}"/>
              </a:ext>
            </a:extLst>
          </p:cNvPr>
          <p:cNvSpPr/>
          <p:nvPr/>
        </p:nvSpPr>
        <p:spPr>
          <a:xfrm>
            <a:off x="8232166" y="2433095"/>
            <a:ext cx="375920" cy="354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r>
              <a:rPr lang="en-US" altLang="zh-TW" dirty="0"/>
              <a:t>*</a:t>
            </a:r>
          </a:p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ED1065-5E86-4996-8B09-6DAC37655F42}"/>
              </a:ext>
            </a:extLst>
          </p:cNvPr>
          <p:cNvSpPr/>
          <p:nvPr/>
        </p:nvSpPr>
        <p:spPr>
          <a:xfrm>
            <a:off x="8608086" y="2433095"/>
            <a:ext cx="1897354" cy="354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6CE69E-D726-4442-8E4A-ED90A37462B0}"/>
              </a:ext>
            </a:extLst>
          </p:cNvPr>
          <p:cNvSpPr/>
          <p:nvPr/>
        </p:nvSpPr>
        <p:spPr>
          <a:xfrm>
            <a:off x="10505440" y="2433095"/>
            <a:ext cx="518160" cy="354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</a:p>
          <a:p>
            <a:pPr algn="ctr"/>
            <a:r>
              <a:rPr lang="en-US" altLang="zh-TW" dirty="0"/>
              <a:t>*</a:t>
            </a:r>
          </a:p>
          <a:p>
            <a:pPr algn="ctr"/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5F19D8-7936-4340-AD26-236B01CF3D90}"/>
              </a:ext>
            </a:extLst>
          </p:cNvPr>
          <p:cNvSpPr/>
          <p:nvPr/>
        </p:nvSpPr>
        <p:spPr>
          <a:xfrm>
            <a:off x="11023600" y="2433095"/>
            <a:ext cx="518160" cy="354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</a:p>
          <a:p>
            <a:pPr algn="ctr"/>
            <a:r>
              <a:rPr lang="en-US" altLang="zh-TW" dirty="0"/>
              <a:t>*</a:t>
            </a:r>
          </a:p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35E2C2A-34A2-4BB1-84B5-1779711C1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82" y="888909"/>
            <a:ext cx="4980362" cy="11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86E401E-CFCB-46F2-861C-468900845F46}"/>
              </a:ext>
            </a:extLst>
          </p:cNvPr>
          <p:cNvSpPr txBox="1"/>
          <p:nvPr/>
        </p:nvSpPr>
        <p:spPr>
          <a:xfrm>
            <a:off x="2225691" y="172319"/>
            <a:ext cx="8434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PM2.5(M=2)hypothesis function-2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7F99994-7336-4746-8453-66B79A8DDE89}"/>
                  </a:ext>
                </a:extLst>
              </p:cNvPr>
              <p:cNvSpPr/>
              <p:nvPr/>
            </p:nvSpPr>
            <p:spPr>
              <a:xfrm>
                <a:off x="2133296" y="880205"/>
                <a:ext cx="5893408" cy="1397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TW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m:rPr>
                          <m:nor/>
                        </m:rP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𝑟𝑎𝑛𝑔𝑒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18,171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7F99994-7336-4746-8453-66B79A8DD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6" y="880205"/>
                <a:ext cx="5893408" cy="1397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59BA3D2B-7B37-4ACE-9821-329BB28085C4}"/>
              </a:ext>
            </a:extLst>
          </p:cNvPr>
          <p:cNvGrpSpPr/>
          <p:nvPr/>
        </p:nvGrpSpPr>
        <p:grpSpPr>
          <a:xfrm>
            <a:off x="473533" y="2278152"/>
            <a:ext cx="11244934" cy="1966436"/>
            <a:chOff x="473533" y="2278152"/>
            <a:chExt cx="11244934" cy="1966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37B4800B-4877-49F7-AA07-EC070BD88C47}"/>
                    </a:ext>
                  </a:extLst>
                </p:cNvPr>
                <p:cNvSpPr/>
                <p:nvPr/>
              </p:nvSpPr>
              <p:spPr>
                <a:xfrm>
                  <a:off x="473533" y="2278152"/>
                  <a:ext cx="11244934" cy="15971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=18</m:t>
                            </m:r>
                          </m:sub>
                          <m:sup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170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170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169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170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𝛸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169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169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170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170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171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𝛸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37B4800B-4877-49F7-AA07-EC070BD88C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33" y="2278152"/>
                  <a:ext cx="11244934" cy="15971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45F51B6-22A1-47B4-96FC-9652F7D3A544}"/>
                    </a:ext>
                  </a:extLst>
                </p:cNvPr>
                <p:cNvSpPr/>
                <p:nvPr/>
              </p:nvSpPr>
              <p:spPr>
                <a:xfrm>
                  <a:off x="1361218" y="3875256"/>
                  <a:ext cx="3414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𝛸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45F51B6-22A1-47B4-96FC-9652F7D3A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218" y="3875256"/>
                  <a:ext cx="341420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27AE7FDB-771B-4A6C-A252-16837BDDF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10" y="4851487"/>
            <a:ext cx="4856540" cy="843432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8BF22D-3A75-49B8-AFA7-609A85FBC1B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723424" y="3875256"/>
            <a:ext cx="228553" cy="791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496098-F8B8-404A-A1C7-BA93DD79B1A3}"/>
              </a:ext>
            </a:extLst>
          </p:cNvPr>
          <p:cNvSpPr txBox="1"/>
          <p:nvPr/>
        </p:nvSpPr>
        <p:spPr>
          <a:xfrm>
            <a:off x="8026704" y="4666821"/>
            <a:ext cx="385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Transpose from the original data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84C3B7-B03B-4F58-BA8F-73E16D8BE77D}"/>
              </a:ext>
            </a:extLst>
          </p:cNvPr>
          <p:cNvSpPr/>
          <p:nvPr/>
        </p:nvSpPr>
        <p:spPr>
          <a:xfrm>
            <a:off x="6299200" y="5435600"/>
            <a:ext cx="5246290" cy="9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 only different from M=1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94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06797AF-53EC-4DC5-AEDD-7B5F2738F78A}"/>
              </a:ext>
            </a:extLst>
          </p:cNvPr>
          <p:cNvSpPr txBox="1"/>
          <p:nvPr/>
        </p:nvSpPr>
        <p:spPr>
          <a:xfrm>
            <a:off x="3322039" y="119144"/>
            <a:ext cx="650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PM2.5(M=2)Outcome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DD5A18-165F-476C-994F-A9038FA4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25" y="708919"/>
            <a:ext cx="3242227" cy="60299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089D03B-97E6-4B87-A631-B055C61F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1733221"/>
            <a:ext cx="6503659" cy="33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38F869B-0D68-468A-95AF-69AE341AF0E2}"/>
              </a:ext>
            </a:extLst>
          </p:cNvPr>
          <p:cNvSpPr txBox="1"/>
          <p:nvPr/>
        </p:nvSpPr>
        <p:spPr>
          <a:xfrm>
            <a:off x="3322039" y="-69116"/>
            <a:ext cx="650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PM2.5(M=2)Outcome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E1DC65-2CF7-4583-9CB0-E9EBAD1E6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62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3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714802-A929-49DC-92D0-50BD2F741E14}"/>
              </a:ext>
            </a:extLst>
          </p:cNvPr>
          <p:cNvSpPr txBox="1"/>
          <p:nvPr/>
        </p:nvSpPr>
        <p:spPr>
          <a:xfrm>
            <a:off x="3322039" y="-69116"/>
            <a:ext cx="650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PM2.5(M=2)Outcome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142DFC-0BCD-4D64-96A8-E697CE18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62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8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51B6FD7-5BF8-4CAB-A958-3EA9CD799920}"/>
              </a:ext>
            </a:extLst>
          </p:cNvPr>
          <p:cNvSpPr txBox="1"/>
          <p:nvPr/>
        </p:nvSpPr>
        <p:spPr>
          <a:xfrm>
            <a:off x="3322039" y="-69116"/>
            <a:ext cx="650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PM2.5(M=2)Outcome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D01E56-F212-4332-A7BC-46643FEC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62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5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D22CC06-A2D4-4340-911B-B26C87EC300B}"/>
              </a:ext>
            </a:extLst>
          </p:cNvPr>
          <p:cNvSpPr txBox="1"/>
          <p:nvPr/>
        </p:nvSpPr>
        <p:spPr>
          <a:xfrm>
            <a:off x="4169328" y="35254"/>
            <a:ext cx="357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PM2.5(M=1)</a:t>
            </a:r>
            <a:endParaRPr lang="zh-TW" altLang="en-US" sz="40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467FADE-D32D-4045-9825-C1B008823DB0}"/>
              </a:ext>
            </a:extLst>
          </p:cNvPr>
          <p:cNvGrpSpPr/>
          <p:nvPr/>
        </p:nvGrpSpPr>
        <p:grpSpPr>
          <a:xfrm>
            <a:off x="3162650" y="1400962"/>
            <a:ext cx="4945032" cy="369332"/>
            <a:chOff x="2718033" y="1199626"/>
            <a:chExt cx="4945032" cy="36933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2E95D42-FE1E-4BF8-ACE9-52B4A9374A57}"/>
                </a:ext>
              </a:extLst>
            </p:cNvPr>
            <p:cNvSpPr txBox="1"/>
            <p:nvPr/>
          </p:nvSpPr>
          <p:spPr>
            <a:xfrm>
              <a:off x="2718033" y="1199626"/>
              <a:ext cx="145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Hypothesis: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FB97229-8383-43E2-AED2-90A2D7AFB22D}"/>
                    </a:ext>
                  </a:extLst>
                </p:cNvPr>
                <p:cNvSpPr/>
                <p:nvPr/>
              </p:nvSpPr>
              <p:spPr>
                <a:xfrm>
                  <a:off x="4025595" y="1199626"/>
                  <a:ext cx="3637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+....+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FB97229-8383-43E2-AED2-90A2D7AFB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5595" y="1199626"/>
                  <a:ext cx="363747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2A642E0-B187-41F0-B084-517822DD4A2D}"/>
              </a:ext>
            </a:extLst>
          </p:cNvPr>
          <p:cNvGrpSpPr/>
          <p:nvPr/>
        </p:nvGrpSpPr>
        <p:grpSpPr>
          <a:xfrm>
            <a:off x="3162650" y="4285965"/>
            <a:ext cx="5457904" cy="1230658"/>
            <a:chOff x="2466363" y="2944536"/>
            <a:chExt cx="5457904" cy="1230658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7B11D23-4EFA-45BA-89D5-E04CD94EB557}"/>
                </a:ext>
              </a:extLst>
            </p:cNvPr>
            <p:cNvSpPr txBox="1"/>
            <p:nvPr/>
          </p:nvSpPr>
          <p:spPr>
            <a:xfrm>
              <a:off x="2466363" y="2944536"/>
              <a:ext cx="21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Gradient descent:</a:t>
              </a:r>
              <a:endParaRPr lang="zh-TW" altLang="en-US" dirty="0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0C3F205A-6F31-47C4-B2A9-9B01FDC863C1}"/>
                </a:ext>
              </a:extLst>
            </p:cNvPr>
            <p:cNvGrpSpPr/>
            <p:nvPr/>
          </p:nvGrpSpPr>
          <p:grpSpPr>
            <a:xfrm>
              <a:off x="4430498" y="2944536"/>
              <a:ext cx="3493769" cy="1230658"/>
              <a:chOff x="5219063" y="3059668"/>
              <a:chExt cx="3493769" cy="1230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F4E573E0-CA2F-4B4C-9FAD-ED84AF3B3FF0}"/>
                      </a:ext>
                    </a:extLst>
                  </p:cNvPr>
                  <p:cNvSpPr/>
                  <p:nvPr/>
                </p:nvSpPr>
                <p:spPr>
                  <a:xfrm>
                    <a:off x="5341524" y="3059668"/>
                    <a:ext cx="33713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𝑟𝑒𝑝𝑒𝑎𝑡</m:t>
                          </m:r>
                          <m:r>
                            <m:rPr>
                              <m:nor/>
                            </m:rP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𝑏𝑒𝑓𝑜𝑟𝑒</m:t>
                          </m:r>
                          <m:r>
                            <m:rPr>
                              <m:nor/>
                            </m:rP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𝑐𝑜𝑛𝑣𝑒𝑟𝑔𝑒𝑛𝑐𝑒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F4E573E0-CA2F-4B4C-9FAD-ED84AF3B3F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1524" y="3059668"/>
                    <a:ext cx="337130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22951" r="-9584" b="-19180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383DBB2E-B19C-4697-92A1-F8D268C2F94C}"/>
                      </a:ext>
                    </a:extLst>
                  </p:cNvPr>
                  <p:cNvSpPr/>
                  <p:nvPr/>
                </p:nvSpPr>
                <p:spPr>
                  <a:xfrm>
                    <a:off x="5341524" y="3429000"/>
                    <a:ext cx="3187603" cy="6766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,...,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383DBB2E-B19C-4697-92A1-F8D268C2F9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1524" y="3429000"/>
                    <a:ext cx="3187603" cy="6766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9253B638-7C75-4A41-A3DD-752BACCD33C2}"/>
                      </a:ext>
                    </a:extLst>
                  </p:cNvPr>
                  <p:cNvSpPr/>
                  <p:nvPr/>
                </p:nvSpPr>
                <p:spPr>
                  <a:xfrm>
                    <a:off x="5219063" y="3920994"/>
                    <a:ext cx="5497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9253B638-7C75-4A41-A3DD-752BACCD33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9063" y="3920994"/>
                    <a:ext cx="54976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778" t="-122951" r="-96667" b="-19180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A53565C-CE3E-43C1-AE4C-3891EB72C8BF}"/>
              </a:ext>
            </a:extLst>
          </p:cNvPr>
          <p:cNvGrpSpPr/>
          <p:nvPr/>
        </p:nvGrpSpPr>
        <p:grpSpPr>
          <a:xfrm>
            <a:off x="3162650" y="2464309"/>
            <a:ext cx="6397758" cy="871264"/>
            <a:chOff x="3162650" y="2464309"/>
            <a:chExt cx="6397758" cy="871264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0771116-4A01-4942-A0CD-A7C9EE03B4DE}"/>
                </a:ext>
              </a:extLst>
            </p:cNvPr>
            <p:cNvSpPr txBox="1"/>
            <p:nvPr/>
          </p:nvSpPr>
          <p:spPr>
            <a:xfrm>
              <a:off x="3162650" y="2752261"/>
              <a:ext cx="244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Cost function: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BD1EDD59-D5B8-4E50-B9C3-77969A030428}"/>
                    </a:ext>
                  </a:extLst>
                </p:cNvPr>
                <p:cNvSpPr/>
                <p:nvPr/>
              </p:nvSpPr>
              <p:spPr>
                <a:xfrm>
                  <a:off x="4807632" y="2464309"/>
                  <a:ext cx="4752776" cy="871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,....,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sub>
                            </m:sSub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BD1EDD59-D5B8-4E50-B9C3-77969A0304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632" y="2464309"/>
                  <a:ext cx="4752776" cy="8712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570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308675B-8CAB-4D1B-9A51-049ED78506BA}"/>
              </a:ext>
            </a:extLst>
          </p:cNvPr>
          <p:cNvSpPr txBox="1"/>
          <p:nvPr/>
        </p:nvSpPr>
        <p:spPr>
          <a:xfrm>
            <a:off x="4169328" y="35254"/>
            <a:ext cx="357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PM2.5(M=1)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AA83EE-1035-4157-A5AB-7FEF0CA9D52E}"/>
              </a:ext>
            </a:extLst>
          </p:cNvPr>
          <p:cNvSpPr txBox="1"/>
          <p:nvPr/>
        </p:nvSpPr>
        <p:spPr>
          <a:xfrm>
            <a:off x="1434517" y="1168199"/>
            <a:ext cx="329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Pseudocode: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01DAE8-C3C1-499B-9144-BB313E730E8E}"/>
              </a:ext>
            </a:extLst>
          </p:cNvPr>
          <p:cNvSpPr/>
          <p:nvPr/>
        </p:nvSpPr>
        <p:spPr>
          <a:xfrm>
            <a:off x="3976381" y="1067748"/>
            <a:ext cx="3291283" cy="707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Read the data</a:t>
            </a:r>
          </a:p>
          <a:p>
            <a:pPr algn="ctr"/>
            <a:r>
              <a:rPr lang="en-US" altLang="zh-TW" sz="1400" dirty="0"/>
              <a:t>Split into training set and testing set</a:t>
            </a:r>
            <a:endParaRPr lang="zh-TW" altLang="en-US" sz="1400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AF5F47C7-D77E-42E1-ABE9-EF5C4A99FA4D}"/>
              </a:ext>
            </a:extLst>
          </p:cNvPr>
          <p:cNvSpPr/>
          <p:nvPr/>
        </p:nvSpPr>
        <p:spPr>
          <a:xfrm>
            <a:off x="5528345" y="1844379"/>
            <a:ext cx="402672" cy="51172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798472-1AF4-476C-B209-608D37CFA97B}"/>
              </a:ext>
            </a:extLst>
          </p:cNvPr>
          <p:cNvSpPr/>
          <p:nvPr/>
        </p:nvSpPr>
        <p:spPr>
          <a:xfrm>
            <a:off x="4850934" y="2356107"/>
            <a:ext cx="1757493" cy="707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Initialize theta</a:t>
            </a:r>
          </a:p>
          <a:p>
            <a:pPr algn="ctr"/>
            <a:r>
              <a:rPr lang="en-US" altLang="zh-TW" sz="1400" dirty="0"/>
              <a:t>Update theta by gradient descent</a:t>
            </a:r>
            <a:endParaRPr lang="zh-TW" altLang="en-US" sz="1400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37C54F39-543E-4519-9ECC-9AA2319019EB}"/>
              </a:ext>
            </a:extLst>
          </p:cNvPr>
          <p:cNvSpPr/>
          <p:nvPr/>
        </p:nvSpPr>
        <p:spPr>
          <a:xfrm>
            <a:off x="5528345" y="3167458"/>
            <a:ext cx="402672" cy="51172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F34A6D-7CD6-41F3-898A-1238946180D8}"/>
              </a:ext>
            </a:extLst>
          </p:cNvPr>
          <p:cNvSpPr/>
          <p:nvPr/>
        </p:nvSpPr>
        <p:spPr>
          <a:xfrm>
            <a:off x="4387441" y="3782650"/>
            <a:ext cx="2684478" cy="377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Get the hypothesis function</a:t>
            </a:r>
            <a:endParaRPr lang="zh-TW" altLang="en-US" sz="1400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9DC1A315-DE8F-4F91-9446-6DD5156E526E}"/>
              </a:ext>
            </a:extLst>
          </p:cNvPr>
          <p:cNvSpPr/>
          <p:nvPr/>
        </p:nvSpPr>
        <p:spPr>
          <a:xfrm rot="2703652">
            <a:off x="4731391" y="4344098"/>
            <a:ext cx="402672" cy="51172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75BC0B09-D91F-4F9C-A156-AAE6B3EC8F9C}"/>
              </a:ext>
            </a:extLst>
          </p:cNvPr>
          <p:cNvSpPr/>
          <p:nvPr/>
        </p:nvSpPr>
        <p:spPr>
          <a:xfrm rot="18731500">
            <a:off x="6219455" y="4341861"/>
            <a:ext cx="402672" cy="51172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068D9A-145E-47EC-8007-64EC5D9CD36C}"/>
              </a:ext>
            </a:extLst>
          </p:cNvPr>
          <p:cNvSpPr/>
          <p:nvPr/>
        </p:nvSpPr>
        <p:spPr>
          <a:xfrm>
            <a:off x="1879134" y="4918737"/>
            <a:ext cx="3649211" cy="646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Use the training target to test the model</a:t>
            </a:r>
            <a:endParaRPr lang="zh-TW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D5AFE0-F2EC-4AF0-BD6B-B29F770D1449}"/>
              </a:ext>
            </a:extLst>
          </p:cNvPr>
          <p:cNvSpPr/>
          <p:nvPr/>
        </p:nvSpPr>
        <p:spPr>
          <a:xfrm>
            <a:off x="6234419" y="4949905"/>
            <a:ext cx="3649211" cy="646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Use the testing target to test the model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113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94A4B96-39F6-4CEE-BFD5-672750BD1E53}"/>
                  </a:ext>
                </a:extLst>
              </p:cNvPr>
              <p:cNvSpPr/>
              <p:nvPr/>
            </p:nvSpPr>
            <p:spPr>
              <a:xfrm>
                <a:off x="219512" y="1728957"/>
                <a:ext cx="11618752" cy="1596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𝛸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b>
                                      <m: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b>
                                      <m: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b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b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sub>
                                      <m: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sub>
                                      <m: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sub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sub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𝛸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...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𝛸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94A4B96-39F6-4CEE-BFD5-672750BD1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12" y="1728957"/>
                <a:ext cx="11618752" cy="1596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F9E33415-83CE-41BF-93B7-266D510C50B9}"/>
              </a:ext>
            </a:extLst>
          </p:cNvPr>
          <p:cNvSpPr txBox="1"/>
          <p:nvPr/>
        </p:nvSpPr>
        <p:spPr>
          <a:xfrm>
            <a:off x="2306971" y="199767"/>
            <a:ext cx="823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PM2.5(M=1)hypothesis function</a:t>
            </a:r>
            <a:endParaRPr lang="zh-TW" altLang="en-US" sz="4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FA4942-FB0E-4512-95B8-E847FA2D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81" y="4513115"/>
            <a:ext cx="4029637" cy="704948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BC396FF-2FFA-4620-A060-7C1D1148BFF6}"/>
              </a:ext>
            </a:extLst>
          </p:cNvPr>
          <p:cNvCxnSpPr>
            <a:stCxn id="5" idx="2"/>
          </p:cNvCxnSpPr>
          <p:nvPr/>
        </p:nvCxnSpPr>
        <p:spPr>
          <a:xfrm>
            <a:off x="6028888" y="3325741"/>
            <a:ext cx="1051420" cy="4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2E8D6E-B246-4DF3-93B0-96F07A3F9279}"/>
              </a:ext>
            </a:extLst>
          </p:cNvPr>
          <p:cNvSpPr txBox="1"/>
          <p:nvPr/>
        </p:nvSpPr>
        <p:spPr>
          <a:xfrm>
            <a:off x="7080308" y="3576426"/>
            <a:ext cx="385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Transpose from the original data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5C07609-7CA0-48F1-9B43-4A690532E9F9}"/>
              </a:ext>
            </a:extLst>
          </p:cNvPr>
          <p:cNvCxnSpPr>
            <a:stCxn id="5" idx="0"/>
          </p:cNvCxnSpPr>
          <p:nvPr/>
        </p:nvCxnSpPr>
        <p:spPr>
          <a:xfrm>
            <a:off x="6028888" y="1728957"/>
            <a:ext cx="17393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6610F3-1F3A-492C-93C0-52295EE00682}"/>
                  </a:ext>
                </a:extLst>
              </p:cNvPr>
              <p:cNvSpPr/>
              <p:nvPr/>
            </p:nvSpPr>
            <p:spPr>
              <a:xfrm>
                <a:off x="7768205" y="1129017"/>
                <a:ext cx="906915" cy="386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6610F3-1F3A-492C-93C0-52295EE00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205" y="1129017"/>
                <a:ext cx="906915" cy="386068"/>
              </a:xfrm>
              <a:prstGeom prst="rect">
                <a:avLst/>
              </a:prstGeom>
              <a:blipFill>
                <a:blip r:embed="rId4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01EAFC4F-97FA-4053-9207-F568C8CE99AE}"/>
              </a:ext>
            </a:extLst>
          </p:cNvPr>
          <p:cNvSpPr txBox="1"/>
          <p:nvPr/>
        </p:nvSpPr>
        <p:spPr>
          <a:xfrm>
            <a:off x="7768205" y="1405790"/>
            <a:ext cx="402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Just to put the constant of the hypothesis function into the matrix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B346B1-0527-47F6-968D-9906975E82C7}"/>
              </a:ext>
            </a:extLst>
          </p:cNvPr>
          <p:cNvGrpSpPr/>
          <p:nvPr/>
        </p:nvGrpSpPr>
        <p:grpSpPr>
          <a:xfrm>
            <a:off x="828974" y="1017344"/>
            <a:ext cx="3975122" cy="435825"/>
            <a:chOff x="828974" y="1017344"/>
            <a:chExt cx="3975122" cy="435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6C907-EDCA-4874-A5D6-C47BB2A881AF}"/>
                    </a:ext>
                  </a:extLst>
                </p:cNvPr>
                <p:cNvSpPr/>
                <p:nvPr/>
              </p:nvSpPr>
              <p:spPr>
                <a:xfrm>
                  <a:off x="828974" y="1017344"/>
                  <a:ext cx="484042" cy="4358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6C907-EDCA-4874-A5D6-C47BB2A88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74" y="1017344"/>
                  <a:ext cx="484042" cy="435825"/>
                </a:xfrm>
                <a:prstGeom prst="rect">
                  <a:avLst/>
                </a:prstGeom>
                <a:blipFill>
                  <a:blip r:embed="rId5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353192C-713B-4FBE-BC93-7B011354CE37}"/>
                </a:ext>
              </a:extLst>
            </p:cNvPr>
            <p:cNvSpPr txBox="1"/>
            <p:nvPr/>
          </p:nvSpPr>
          <p:spPr>
            <a:xfrm>
              <a:off x="1070995" y="1068023"/>
              <a:ext cx="373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:the </a:t>
              </a:r>
              <a:r>
                <a:rPr lang="en-US" altLang="zh-TW" dirty="0" err="1"/>
                <a:t>ith</a:t>
              </a:r>
              <a:r>
                <a:rPr lang="en-US" altLang="zh-TW" dirty="0"/>
                <a:t> feature in the </a:t>
              </a:r>
              <a:r>
                <a:rPr lang="en-US" altLang="zh-TW" dirty="0" err="1"/>
                <a:t>jth</a:t>
              </a:r>
              <a:r>
                <a:rPr lang="en-US" altLang="zh-TW" dirty="0"/>
                <a:t> data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7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521BCD0-FFB8-46AB-AE17-85118DCC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7"/>
            <a:ext cx="12192000" cy="1944789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414E3B4-EE87-4734-B01C-82B18FF28AD7}"/>
              </a:ext>
            </a:extLst>
          </p:cNvPr>
          <p:cNvCxnSpPr/>
          <p:nvPr/>
        </p:nvCxnSpPr>
        <p:spPr>
          <a:xfrm>
            <a:off x="5728635" y="1790858"/>
            <a:ext cx="1451295" cy="67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070E4D9-3F9F-47AF-8B23-CD4F883E2E03}"/>
              </a:ext>
            </a:extLst>
          </p:cNvPr>
          <p:cNvSpPr txBox="1"/>
          <p:nvPr/>
        </p:nvSpPr>
        <p:spPr>
          <a:xfrm>
            <a:off x="7179930" y="2162590"/>
            <a:ext cx="461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To monitor whether it overflow or gradient explode</a:t>
            </a:r>
            <a:endParaRPr lang="zh-TW" altLang="en-US" sz="1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3626BC4-3464-4926-9A93-4AB9B1E42D3C}"/>
              </a:ext>
            </a:extLst>
          </p:cNvPr>
          <p:cNvGrpSpPr/>
          <p:nvPr/>
        </p:nvGrpSpPr>
        <p:grpSpPr>
          <a:xfrm>
            <a:off x="0" y="2123357"/>
            <a:ext cx="12274332" cy="3047137"/>
            <a:chOff x="119030" y="2308316"/>
            <a:chExt cx="12274332" cy="3047137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E6E7E3A-C5BB-4378-AE17-6355051EA69F}"/>
                </a:ext>
              </a:extLst>
            </p:cNvPr>
            <p:cNvSpPr txBox="1"/>
            <p:nvPr/>
          </p:nvSpPr>
          <p:spPr>
            <a:xfrm>
              <a:off x="119030" y="2461312"/>
              <a:ext cx="1729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Theta_grad</a:t>
              </a:r>
              <a:r>
                <a:rPr lang="en-US" altLang="zh-TW" dirty="0"/>
                <a:t>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9F85CBC-2447-464E-94FD-924A9C868DC4}"/>
                    </a:ext>
                  </a:extLst>
                </p:cNvPr>
                <p:cNvSpPr/>
                <p:nvPr/>
              </p:nvSpPr>
              <p:spPr>
                <a:xfrm>
                  <a:off x="1478546" y="2308316"/>
                  <a:ext cx="3816686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16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17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𝛸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9F85CBC-2447-464E-94FD-924A9C868D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546" y="2308316"/>
                  <a:ext cx="3816686" cy="7466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AA78EE6-B5F7-4146-AD12-78AE75B8B7A5}"/>
                    </a:ext>
                  </a:extLst>
                </p:cNvPr>
                <p:cNvSpPr/>
                <p:nvPr/>
              </p:nvSpPr>
              <p:spPr>
                <a:xfrm>
                  <a:off x="1453379" y="2937292"/>
                  <a:ext cx="10939983" cy="10106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16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17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𝛸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AA78EE6-B5F7-4146-AD12-78AE75B8B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79" y="2937292"/>
                  <a:ext cx="10939983" cy="10106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D11D36DA-59C8-4F36-B7F4-6679CD16B1BF}"/>
                    </a:ext>
                  </a:extLst>
                </p:cNvPr>
                <p:cNvSpPr/>
                <p:nvPr/>
              </p:nvSpPr>
              <p:spPr>
                <a:xfrm>
                  <a:off x="1465584" y="3758669"/>
                  <a:ext cx="10452683" cy="15967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5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...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𝛸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5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...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𝛸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...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𝛸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D11D36DA-59C8-4F36-B7F4-6679CD16B1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584" y="3758669"/>
                  <a:ext cx="10452683" cy="15967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B65DF93-26EC-4D67-8C68-9F3FDA812188}"/>
              </a:ext>
            </a:extLst>
          </p:cNvPr>
          <p:cNvGrpSpPr/>
          <p:nvPr/>
        </p:nvGrpSpPr>
        <p:grpSpPr>
          <a:xfrm>
            <a:off x="257948" y="4896502"/>
            <a:ext cx="6314947" cy="1802738"/>
            <a:chOff x="257948" y="4896502"/>
            <a:chExt cx="6314947" cy="1802738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0ED26ED-1F0A-4012-A589-8C35842057AF}"/>
                </a:ext>
              </a:extLst>
            </p:cNvPr>
            <p:cNvGrpSpPr/>
            <p:nvPr/>
          </p:nvGrpSpPr>
          <p:grpSpPr>
            <a:xfrm>
              <a:off x="257948" y="4896502"/>
              <a:ext cx="5249315" cy="1802738"/>
              <a:chOff x="257948" y="4896502"/>
              <a:chExt cx="5249315" cy="1802738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BBD0E6A-17A6-4414-8D5D-495D89A42C74}"/>
                  </a:ext>
                </a:extLst>
              </p:cNvPr>
              <p:cNvSpPr txBox="1"/>
              <p:nvPr/>
            </p:nvSpPr>
            <p:spPr>
              <a:xfrm>
                <a:off x="257948" y="5478627"/>
                <a:ext cx="2441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Cost function:</a:t>
                </a:r>
                <a:endParaRPr lang="zh-TW" altLang="en-US" dirty="0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FF3952AB-480D-4CEB-A605-BD666C765A80}"/>
                  </a:ext>
                </a:extLst>
              </p:cNvPr>
              <p:cNvGrpSpPr/>
              <p:nvPr/>
            </p:nvGrpSpPr>
            <p:grpSpPr>
              <a:xfrm>
                <a:off x="257948" y="6022580"/>
                <a:ext cx="5249315" cy="676660"/>
                <a:chOff x="2466363" y="2791846"/>
                <a:chExt cx="5249315" cy="676660"/>
              </a:xfrm>
            </p:grpSpPr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F1687393-3A34-47CA-83B0-7F21A56BFCFC}"/>
                    </a:ext>
                  </a:extLst>
                </p:cNvPr>
                <p:cNvSpPr txBox="1"/>
                <p:nvPr/>
              </p:nvSpPr>
              <p:spPr>
                <a:xfrm>
                  <a:off x="2466363" y="2944536"/>
                  <a:ext cx="2197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Gradient descent:</a:t>
                  </a:r>
                  <a:endParaRPr lang="zh-TW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8EC685F4-FA38-4C4A-9BF8-3D435743F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8075" y="2791846"/>
                      <a:ext cx="3187603" cy="67666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,...,</m:t>
                                    </m:r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8EC685F4-FA38-4C4A-9BF8-3D435743F9C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8075" y="2791846"/>
                      <a:ext cx="3187603" cy="6766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388D601C-C50C-4AFB-9535-D588E43630A2}"/>
                  </a:ext>
                </a:extLst>
              </p:cNvPr>
              <p:cNvGrpSpPr/>
              <p:nvPr/>
            </p:nvGrpSpPr>
            <p:grpSpPr>
              <a:xfrm>
                <a:off x="257948" y="4896502"/>
                <a:ext cx="4945032" cy="369332"/>
                <a:chOff x="2718033" y="1199626"/>
                <a:chExt cx="4945032" cy="369332"/>
              </a:xfrm>
            </p:grpSpPr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A220FD6C-BB78-4A34-8094-BC98AE35742B}"/>
                    </a:ext>
                  </a:extLst>
                </p:cNvPr>
                <p:cNvSpPr txBox="1"/>
                <p:nvPr/>
              </p:nvSpPr>
              <p:spPr>
                <a:xfrm>
                  <a:off x="2718033" y="1199626"/>
                  <a:ext cx="14512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Hypothesis:</a:t>
                  </a:r>
                  <a:endParaRPr lang="zh-TW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A204CF2C-AFA5-4087-A0E9-D5428EE87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5595" y="1199626"/>
                      <a:ext cx="363747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+....+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A204CF2C-AFA5-4087-A0E9-D5428EE874D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5595" y="1199626"/>
                      <a:ext cx="363747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6728D09A-2A75-48C6-80DB-3BDE8E14EB28}"/>
                    </a:ext>
                  </a:extLst>
                </p:cNvPr>
                <p:cNvSpPr/>
                <p:nvPr/>
              </p:nvSpPr>
              <p:spPr>
                <a:xfrm>
                  <a:off x="1820119" y="5208575"/>
                  <a:ext cx="4752776" cy="871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,....,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sub>
                            </m:sSub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6728D09A-2A75-48C6-80DB-3BDE8E14E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119" y="5208575"/>
                  <a:ext cx="4752776" cy="8712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095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8C9C8F7-3D72-494D-BADF-A00FBB0B6D58}"/>
              </a:ext>
            </a:extLst>
          </p:cNvPr>
          <p:cNvSpPr txBox="1"/>
          <p:nvPr/>
        </p:nvSpPr>
        <p:spPr>
          <a:xfrm>
            <a:off x="3322039" y="119144"/>
            <a:ext cx="650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PM2.5(M=1)Outcome</a:t>
            </a:r>
            <a:endParaRPr lang="zh-TW" altLang="en-US" sz="40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DEB3E35-F9B4-4182-B97D-7B55AF0B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59" y="2304495"/>
            <a:ext cx="5565879" cy="256333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94B57FE-1FFD-4F96-BB13-C4176D1F1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3221"/>
            <a:ext cx="6503659" cy="33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FFA81CF-8A54-461E-9110-EFE73A304B83}"/>
              </a:ext>
            </a:extLst>
          </p:cNvPr>
          <p:cNvSpPr txBox="1"/>
          <p:nvPr/>
        </p:nvSpPr>
        <p:spPr>
          <a:xfrm>
            <a:off x="3259286" y="-116542"/>
            <a:ext cx="650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PM2.5(M=1)Outcome</a:t>
            </a:r>
            <a:endParaRPr lang="zh-TW" altLang="en-US" sz="4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C08B18-4055-429C-AA41-2EBBACC3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62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3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FF8B731-F109-459E-A264-B18FAA0DC457}"/>
              </a:ext>
            </a:extLst>
          </p:cNvPr>
          <p:cNvSpPr txBox="1"/>
          <p:nvPr/>
        </p:nvSpPr>
        <p:spPr>
          <a:xfrm>
            <a:off x="3259286" y="-116542"/>
            <a:ext cx="650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PM2.5(M=1)Outcome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1B279F-4163-4A91-A1F2-2AC0B717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62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8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416026C-F792-4FBA-9E1F-2AF1F0CC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62"/>
            <a:ext cx="12192000" cy="635793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8A037D3-C460-42D6-A573-073FA8BC8B05}"/>
              </a:ext>
            </a:extLst>
          </p:cNvPr>
          <p:cNvSpPr txBox="1"/>
          <p:nvPr/>
        </p:nvSpPr>
        <p:spPr>
          <a:xfrm>
            <a:off x="3259286" y="-116542"/>
            <a:ext cx="650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PM2.5(M=1)Outcome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2315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網狀</Template>
  <TotalTime>718</TotalTime>
  <Words>595</Words>
  <Application>Microsoft Office PowerPoint</Application>
  <PresentationFormat>寬螢幕</PresentationFormat>
  <Paragraphs>91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Cambria Math</vt:lpstr>
      <vt:lpstr>Century Gothic</vt:lpstr>
      <vt:lpstr>網狀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祁恩 何</dc:creator>
  <cp:lastModifiedBy>祁恩 何</cp:lastModifiedBy>
  <cp:revision>48</cp:revision>
  <dcterms:created xsi:type="dcterms:W3CDTF">2021-02-01T05:13:31Z</dcterms:created>
  <dcterms:modified xsi:type="dcterms:W3CDTF">2021-02-15T18:58:06Z</dcterms:modified>
</cp:coreProperties>
</file>