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76" r:id="rId3"/>
    <p:sldId id="374" r:id="rId4"/>
    <p:sldId id="384" r:id="rId5"/>
    <p:sldId id="379" r:id="rId6"/>
    <p:sldId id="385" r:id="rId7"/>
    <p:sldId id="386" r:id="rId8"/>
    <p:sldId id="377" r:id="rId9"/>
    <p:sldId id="378" r:id="rId10"/>
    <p:sldId id="380" r:id="rId11"/>
    <p:sldId id="381" r:id="rId12"/>
    <p:sldId id="382" r:id="rId13"/>
    <p:sldId id="38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FD04EA-0C65-4A78-A821-4BE89E8F690B}">
          <p14:sldIdLst>
            <p14:sldId id="256"/>
            <p14:sldId id="376"/>
            <p14:sldId id="374"/>
            <p14:sldId id="384"/>
            <p14:sldId id="379"/>
            <p14:sldId id="385"/>
            <p14:sldId id="386"/>
            <p14:sldId id="377"/>
            <p14:sldId id="378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60D"/>
    <a:srgbClr val="58C9F1"/>
    <a:srgbClr val="2047FB"/>
    <a:srgbClr val="FBCD9F"/>
    <a:srgbClr val="FAB876"/>
    <a:srgbClr val="000066"/>
    <a:srgbClr val="F8D7D7"/>
    <a:srgbClr val="D8D7FE"/>
    <a:srgbClr val="F9DA2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62921" autoAdjust="0"/>
  </p:normalViewPr>
  <p:slideViewPr>
    <p:cSldViewPr snapToGrid="0" snapToObjects="1">
      <p:cViewPr varScale="1">
        <p:scale>
          <a:sx n="54" d="100"/>
          <a:sy n="54" d="100"/>
        </p:scale>
        <p:origin x="208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F96B-D875-8E4B-9330-2FDB87DDE6B0}" type="datetimeFigureOut">
              <a:rPr kumimoji="1" lang="zh-TW" altLang="en-US" smtClean="0"/>
              <a:t>2022/5/18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00A5-FB77-D540-82D9-3D3992184B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5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95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19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2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51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423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27585" y="3128963"/>
            <a:ext cx="7527925" cy="106362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506914" y="236539"/>
            <a:ext cx="2820987" cy="422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Department of Electronics Engineering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National Chiao Tung University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667251" y="663575"/>
            <a:ext cx="2582863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908676" y="647702"/>
            <a:ext cx="1419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微軟正黑體"/>
                <a:cs typeface="+mn-cs"/>
              </a:rPr>
              <a:t>Hsinchu, Taiwan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9307" y="1893888"/>
            <a:ext cx="7545388" cy="117951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882" y="3521620"/>
            <a:ext cx="7488238" cy="185159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+mn-lt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575110"/>
            <a:ext cx="381000" cy="198437"/>
          </a:xfrm>
          <a:ln/>
        </p:spPr>
        <p:txBody>
          <a:bodyPr/>
          <a:lstStyle>
            <a:lvl1pPr>
              <a:defRPr sz="11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/>
          </p:nvPr>
        </p:nvSpPr>
        <p:spPr>
          <a:xfrm>
            <a:off x="2124075" y="5517008"/>
            <a:ext cx="4895850" cy="43227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7" name="Picture 16" descr="NCTU_logo_blue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100013"/>
            <a:ext cx="1128713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867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770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900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9007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5311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003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180342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882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136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478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2760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085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747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558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ubPieSlice"/>
          <p:cNvSpPr>
            <a:spLocks noEditPoints="1" noChangeArrowheads="1"/>
          </p:cNvSpPr>
          <p:nvPr/>
        </p:nvSpPr>
        <p:spPr bwMode="auto">
          <a:xfrm>
            <a:off x="8048626" y="5646738"/>
            <a:ext cx="2208213" cy="2476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</a:pathLst>
          </a:custGeom>
          <a:solidFill>
            <a:srgbClr val="99CC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27" name="PubChord"/>
          <p:cNvSpPr>
            <a:spLocks noEditPoints="1" noChangeArrowheads="1"/>
          </p:cNvSpPr>
          <p:nvPr/>
        </p:nvSpPr>
        <p:spPr bwMode="auto">
          <a:xfrm rot="5400000">
            <a:off x="6784976" y="2897189"/>
            <a:ext cx="6850062" cy="3059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3142" y="18415"/>
                </a:moveTo>
                <a:cubicBezTo>
                  <a:pt x="5169" y="20453"/>
                  <a:pt x="792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42" y="18415"/>
                </a:lnTo>
                <a:close/>
              </a:path>
            </a:pathLst>
          </a:custGeom>
          <a:solidFill>
            <a:srgbClr val="99CC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ltGray">
          <a:xfrm>
            <a:off x="9524" y="6553200"/>
            <a:ext cx="9134475" cy="177800"/>
          </a:xfrm>
          <a:prstGeom prst="rect">
            <a:avLst/>
          </a:prstGeom>
          <a:gradFill rotWithShape="1">
            <a:gsLst>
              <a:gs pos="0">
                <a:srgbClr val="E1F4FF"/>
              </a:gs>
              <a:gs pos="100000">
                <a:srgbClr val="2D55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itchFamily="34" charset="0"/>
                <a:ea typeface="微軟正黑體"/>
                <a:cs typeface="+mn-cs"/>
              </a:rPr>
              <a:t>VLSI Testing Lab @ NCTU</a:t>
            </a:r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ltGray">
          <a:xfrm>
            <a:off x="9524" y="6708775"/>
            <a:ext cx="9134475" cy="158750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itchFamily="34" charset="0"/>
              <a:ea typeface="微軟正黑體"/>
              <a:cs typeface="+mn-cs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01738"/>
            <a:ext cx="8001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1" name="AutoShape 11"/>
          <p:cNvSpPr>
            <a:spLocks noChangeArrowheads="1"/>
          </p:cNvSpPr>
          <p:nvPr/>
        </p:nvSpPr>
        <p:spPr bwMode="auto">
          <a:xfrm>
            <a:off x="609601" y="1092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ltGray">
          <a:xfrm>
            <a:off x="0" y="0"/>
            <a:ext cx="9144000" cy="179388"/>
          </a:xfrm>
          <a:prstGeom prst="rect">
            <a:avLst/>
          </a:prstGeom>
          <a:gradFill rotWithShape="1">
            <a:gsLst>
              <a:gs pos="0">
                <a:srgbClr val="6699FF">
                  <a:alpha val="78000"/>
                </a:srgbClr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itchFamily="34" charset="0"/>
              <a:ea typeface="微軟正黑體"/>
              <a:cs typeface="+mn-cs"/>
            </a:endParaRPr>
          </a:p>
        </p:txBody>
      </p:sp>
      <p:sp>
        <p:nvSpPr>
          <p:cNvPr id="2" name="五邊形 1"/>
          <p:cNvSpPr/>
          <p:nvPr/>
        </p:nvSpPr>
        <p:spPr bwMode="auto">
          <a:xfrm>
            <a:off x="1" y="6553201"/>
            <a:ext cx="457200" cy="314325"/>
          </a:xfrm>
          <a:prstGeom prst="homePlate">
            <a:avLst>
              <a:gd name="adj" fmla="val 3958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35" y="6590350"/>
            <a:ext cx="381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1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3798" y="1451355"/>
            <a:ext cx="8811802" cy="1306286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Introduction to Path Delay Fault And </a:t>
            </a:r>
            <a:br>
              <a:rPr lang="en-US" altLang="zh-TW" sz="3600" dirty="0"/>
            </a:br>
            <a:r>
              <a:rPr lang="en-US" altLang="zh-TW" sz="3600" dirty="0"/>
              <a:t>A Sat-Based Path-Delay-Fault ATPG Solver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525" y="3512457"/>
            <a:ext cx="8266176" cy="2774043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VLSI Testing LAB: ED612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陳亮廷 </a:t>
            </a:r>
            <a:r>
              <a:rPr lang="en-US" altLang="zh-TW" dirty="0">
                <a:solidFill>
                  <a:schemeClr val="accent1"/>
                </a:solidFill>
              </a:rPr>
              <a:t>a123tim123.ee06@nycu.edu.tw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580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Tseytin</a:t>
            </a:r>
            <a:r>
              <a:rPr lang="en-US" altLang="zh-TW" dirty="0"/>
              <a:t> Transformation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909762"/>
          </a:xfrm>
        </p:spPr>
        <p:txBody>
          <a:bodyPr/>
          <a:lstStyle/>
          <a:p>
            <a:r>
              <a:rPr lang="en-US" altLang="zh-TW" dirty="0"/>
              <a:t>Tseytin transformation takes as input an arbitrary combinatorial logic circuit and produces a Boolean formula in conjunctive normal form (CNF), which can be solved by a CNF-SAT solver.</a:t>
            </a:r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25451"/>
              </p:ext>
            </p:extLst>
          </p:nvPr>
        </p:nvGraphicFramePr>
        <p:xfrm>
          <a:off x="769938" y="3164733"/>
          <a:ext cx="7942262" cy="303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2">
                  <a:extLst>
                    <a:ext uri="{9D8B030D-6E8A-4147-A177-3AD203B41FA5}">
                      <a16:colId xmlns:a16="http://schemas.microsoft.com/office/drawing/2014/main" val="4250535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6233886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3619540896"/>
                    </a:ext>
                  </a:extLst>
                </a:gridCol>
              </a:tblGrid>
              <a:tr h="78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Gate 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CNF expressions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478120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·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(¬a ˅ ¬b ˅ c) ˄ (a ˅ ¬c) ˄ (b ˅ ¬c)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14994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+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 ˅ b ˅ ¬c) ˄ (¬a ˅ c) ˄ (¬b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41082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-a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(¬a ˅ ¬c) ˄ (a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70561"/>
                  </a:ext>
                </a:extLst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930063" y="3988284"/>
            <a:ext cx="1395470" cy="601107"/>
            <a:chOff x="930063" y="4227151"/>
            <a:chExt cx="1395470" cy="60110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38" y="4338826"/>
              <a:ext cx="875665" cy="41371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33344" y="422715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30063" y="44589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35069" y="433370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338" y="4736783"/>
            <a:ext cx="1357264" cy="601107"/>
            <a:chOff x="971338" y="4975650"/>
            <a:chExt cx="1357264" cy="60110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970" y="5095441"/>
              <a:ext cx="847134" cy="3954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74619" y="49756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1338" y="5207425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38138" y="508220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77750" y="5591833"/>
            <a:ext cx="1353983" cy="444384"/>
            <a:chOff x="977750" y="5830700"/>
            <a:chExt cx="1353983" cy="44438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38" y="5830700"/>
              <a:ext cx="879472" cy="444384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977750" y="583070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41269" y="583863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3614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SAT-Based 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4202" y="1179057"/>
            <a:ext cx="8577262" cy="5003800"/>
          </a:xfrm>
        </p:spPr>
        <p:txBody>
          <a:bodyPr/>
          <a:lstStyle/>
          <a:p>
            <a:r>
              <a:rPr lang="en-US" altLang="zh-TW" sz="2400" dirty="0"/>
              <a:t>A given combination circuit + a given PDF.</a:t>
            </a:r>
          </a:p>
          <a:p>
            <a:r>
              <a:rPr lang="en-US" altLang="zh-TW" sz="2400" dirty="0"/>
              <a:t>Do</a:t>
            </a:r>
            <a:r>
              <a:rPr lang="en-US" altLang="zh-TW" sz="2400" dirty="0">
                <a:solidFill>
                  <a:srgbClr val="00B0F0"/>
                </a:solidFill>
              </a:rPr>
              <a:t> Fault Activation </a:t>
            </a:r>
            <a:r>
              <a:rPr lang="en-US" altLang="zh-TW" sz="2400" dirty="0"/>
              <a:t>&amp;</a:t>
            </a:r>
            <a:r>
              <a:rPr lang="en-US" altLang="zh-TW" sz="2400" dirty="0">
                <a:solidFill>
                  <a:srgbClr val="F7660D"/>
                </a:solidFill>
              </a:rPr>
              <a:t> Fault Propagation </a:t>
            </a:r>
            <a:r>
              <a:rPr lang="en-US" altLang="zh-TW" sz="2400" dirty="0"/>
              <a:t>= Building a Boolean formula in CNF to feed into the SAT solver.</a:t>
            </a:r>
          </a:p>
          <a:p>
            <a:pPr lvl="1"/>
            <a:r>
              <a:rPr lang="en-US" altLang="zh-TW" sz="2000" dirty="0"/>
              <a:t>Problem definition: Can we find a test vector pair to detect the transition delay fault rising on path 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 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the SAT</a:t>
            </a:r>
            <a:r>
              <a:rPr lang="zh-TW" altLang="en-US" sz="2400" dirty="0"/>
              <a:t> </a:t>
            </a:r>
            <a:r>
              <a:rPr lang="en-US" altLang="zh-TW" sz="2400" dirty="0"/>
              <a:t>problem is solved, a test vector pair</a:t>
            </a:r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(v1, v2)</a:t>
            </a:r>
            <a:r>
              <a:rPr lang="en-US" altLang="zh-TW" sz="2400" dirty="0"/>
              <a:t> is successively found</a:t>
            </a:r>
            <a:r>
              <a:rPr lang="zh-TW" altLang="en-US" sz="2400" dirty="0"/>
              <a:t> </a:t>
            </a:r>
            <a:r>
              <a:rPr lang="en-US" altLang="zh-TW" sz="2400" dirty="0"/>
              <a:t>and the PDF is detected.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669273" y="3309582"/>
            <a:ext cx="8157735" cy="2432732"/>
            <a:chOff x="669273" y="3309582"/>
            <a:chExt cx="8157735" cy="2432732"/>
          </a:xfrm>
        </p:grpSpPr>
        <p:grpSp>
          <p:nvGrpSpPr>
            <p:cNvPr id="28" name="群組 27"/>
            <p:cNvGrpSpPr/>
            <p:nvPr/>
          </p:nvGrpSpPr>
          <p:grpSpPr>
            <a:xfrm>
              <a:off x="669273" y="3309582"/>
              <a:ext cx="8157735" cy="2432732"/>
              <a:chOff x="1061117" y="2885052"/>
              <a:chExt cx="8157735" cy="243273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2886204" y="2885052"/>
                <a:ext cx="5189749" cy="1637171"/>
                <a:chOff x="-248707" y="46893"/>
                <a:chExt cx="3802014" cy="1199450"/>
              </a:xfrm>
            </p:grpSpPr>
            <p:cxnSp>
              <p:nvCxnSpPr>
                <p:cNvPr id="6" name="肘形接點 5"/>
                <p:cNvCxnSpPr/>
                <p:nvPr/>
              </p:nvCxnSpPr>
              <p:spPr>
                <a:xfrm flipH="1">
                  <a:off x="-24870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224322" cy="338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" name="群組 8"/>
                <p:cNvGrpSpPr/>
                <p:nvPr/>
              </p:nvGrpSpPr>
              <p:grpSpPr>
                <a:xfrm>
                  <a:off x="0" y="46893"/>
                  <a:ext cx="2410460" cy="1199450"/>
                  <a:chOff x="0" y="0"/>
                  <a:chExt cx="2410502" cy="1199900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14" name="圖片 1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直線接點 14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" name="圖片 1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17" name="直線接點 16"/>
                    <p:cNvCxnSpPr/>
                    <p:nvPr/>
                  </p:nvCxnSpPr>
                  <p:spPr>
                    <a:xfrm flipH="1">
                      <a:off x="1056700" y="686577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接點 17"/>
                    <p:cNvCxnSpPr/>
                    <p:nvPr/>
                  </p:nvCxnSpPr>
                  <p:spPr>
                    <a:xfrm flipH="1">
                      <a:off x="956315" y="912257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4" name="直線接點 23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接點 24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293766" y="163280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" name="圖片 1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7752" y="916157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" name="文字方塊 26"/>
              <p:cNvSpPr txBox="1"/>
              <p:nvPr/>
            </p:nvSpPr>
            <p:spPr>
              <a:xfrm>
                <a:off x="1061117" y="4671453"/>
                <a:ext cx="8157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¬A</a:t>
                </a:r>
                <a:r>
                  <a:rPr lang="en-US" altLang="zh-TW" dirty="0"/>
                  <a:t>  </a:t>
                </a:r>
              </a:p>
              <a:p>
                <a:r>
                  <a:rPr lang="en-US" altLang="zh-TW" dirty="0"/>
                  <a:t>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A</a:t>
                </a:r>
                <a:r>
                  <a:rPr lang="en-US" altLang="zh-TW" dirty="0"/>
                  <a:t> 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B</a:t>
                </a:r>
                <a:r>
                  <a:rPr lang="en-US" altLang="zh-TW" dirty="0"/>
                  <a:t>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F</a:t>
                </a:r>
                <a:endParaRPr lang="en-US" altLang="zh-TW" dirty="0"/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839908" y="3309582"/>
              <a:ext cx="3173002" cy="1786401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04341" y="4743147"/>
            <a:ext cx="21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non-robust test: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00417" y="3404727"/>
            <a:ext cx="30725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Combinatorial circuit in CNF 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5160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need to do in HW4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248078" cy="5003800"/>
          </a:xfrm>
        </p:spPr>
        <p:txBody>
          <a:bodyPr/>
          <a:lstStyle/>
          <a:p>
            <a:r>
              <a:rPr lang="en-US" altLang="zh-TW" dirty="0"/>
              <a:t>Add more clauses to the original combinational circuit CNF by using </a:t>
            </a:r>
            <a:r>
              <a:rPr lang="en-US" altLang="zh-TW" dirty="0" err="1">
                <a:solidFill>
                  <a:schemeClr val="accent6"/>
                </a:solidFill>
              </a:rPr>
              <a:t>AddObj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en-US" altLang="zh-TW" dirty="0" err="1">
                <a:solidFill>
                  <a:schemeClr val="accent6"/>
                </a:solidFill>
              </a:rPr>
              <a:t>ToCUTName</a:t>
            </a:r>
            <a:r>
              <a:rPr lang="en-US" altLang="zh-TW" dirty="0">
                <a:solidFill>
                  <a:schemeClr val="accent6"/>
                </a:solidFill>
              </a:rPr>
              <a:t>(gate </a:t>
            </a:r>
            <a:r>
              <a:rPr lang="en-US" altLang="zh-TW" dirty="0" err="1">
                <a:solidFill>
                  <a:schemeClr val="accent6"/>
                </a:solidFill>
              </a:rPr>
              <a:t>ptr</a:t>
            </a:r>
            <a:r>
              <a:rPr lang="en-US" altLang="zh-TW" dirty="0">
                <a:solidFill>
                  <a:schemeClr val="accent6"/>
                </a:solidFill>
              </a:rPr>
              <a:t>, timeframe), logic value)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9045" y="2497426"/>
            <a:ext cx="8663464" cy="4315419"/>
            <a:chOff x="359045" y="2497426"/>
            <a:chExt cx="8663464" cy="4315419"/>
          </a:xfrm>
        </p:grpSpPr>
        <p:grpSp>
          <p:nvGrpSpPr>
            <p:cNvPr id="18" name="群組 17"/>
            <p:cNvGrpSpPr/>
            <p:nvPr/>
          </p:nvGrpSpPr>
          <p:grpSpPr>
            <a:xfrm>
              <a:off x="359045" y="2497426"/>
              <a:ext cx="8663464" cy="4315419"/>
              <a:chOff x="359045" y="2497426"/>
              <a:chExt cx="8663464" cy="431541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359045" y="2497426"/>
                <a:ext cx="8663464" cy="4272262"/>
                <a:chOff x="312829" y="1577189"/>
                <a:chExt cx="9756068" cy="4811063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9" y="1694390"/>
                  <a:ext cx="7294790" cy="4693862"/>
                </a:xfrm>
                <a:prstGeom prst="rect">
                  <a:avLst/>
                </a:prstGeom>
              </p:spPr>
            </p:pic>
            <p:sp>
              <p:nvSpPr>
                <p:cNvPr id="7" name="文字方塊 6"/>
                <p:cNvSpPr txBox="1"/>
                <p:nvPr/>
              </p:nvSpPr>
              <p:spPr>
                <a:xfrm>
                  <a:off x="5193602" y="1580840"/>
                  <a:ext cx="1640915" cy="415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accent6"/>
                      </a:solidFill>
                    </a:rPr>
                    <a:t>Target path</a:t>
                  </a:r>
                  <a:endParaRPr lang="zh-TW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 bwMode="auto">
                <a:xfrm>
                  <a:off x="4425506" y="1577189"/>
                  <a:ext cx="768096" cy="36933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>
                  <a:off x="5955933" y="3106722"/>
                  <a:ext cx="4112964" cy="727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Find PI gate </a:t>
                  </a:r>
                  <a:r>
                    <a:rPr lang="en-US" altLang="zh-TW" dirty="0" err="1">
                      <a:solidFill>
                        <a:srgbClr val="FF0000"/>
                      </a:solidFill>
                    </a:rPr>
                    <a:t>ptr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 and the transition state of the PI on target path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682781" y="3187214"/>
                  <a:ext cx="5263360" cy="56686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682780" y="3863124"/>
                  <a:ext cx="6526178" cy="2162524"/>
                </a:xfrm>
                <a:prstGeom prst="rect">
                  <a:avLst/>
                </a:prstGeom>
                <a:noFill/>
                <a:ln w="38100"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rgbClr val="2047FB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</p:grpSp>
          <p:sp>
            <p:nvSpPr>
              <p:cNvPr id="15" name="文字方塊 14"/>
              <p:cNvSpPr txBox="1"/>
              <p:nvPr/>
            </p:nvSpPr>
            <p:spPr>
              <a:xfrm>
                <a:off x="6603687" y="5169100"/>
                <a:ext cx="176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B0F0"/>
                    </a:solidFill>
                  </a:rPr>
                  <a:t>Fault Activation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932622" y="6443513"/>
                <a:ext cx="1977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7660D"/>
                    </a:solidFill>
                  </a:rPr>
                  <a:t>Fault Propagation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 bwMode="auto">
            <a:xfrm>
              <a:off x="687563" y="6504858"/>
              <a:ext cx="6149311" cy="271709"/>
            </a:xfrm>
            <a:prstGeom prst="rect">
              <a:avLst/>
            </a:prstGeom>
            <a:noFill/>
            <a:ln w="38100" cap="flat" cmpd="sng" algn="ctr">
              <a:solidFill>
                <a:srgbClr val="F766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589545" y="2295205"/>
            <a:ext cx="88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08492" y="2295205"/>
            <a:ext cx="9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95652" y="674132"/>
            <a:ext cx="22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kai_objective.cpp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40175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hints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66738" y="1201738"/>
            <a:ext cx="8577262" cy="5388612"/>
          </a:xfrm>
        </p:spPr>
        <p:txBody>
          <a:bodyPr/>
          <a:lstStyle/>
          <a:p>
            <a:r>
              <a:rPr lang="en-US" altLang="zh-TW" dirty="0"/>
              <a:t>Go to the following files to understand the data structure of this program.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kai_path.h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marL="471487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kai_gate.h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Only AND, NAND, OR, NOR gates need to be considered.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51" y="2154537"/>
            <a:ext cx="3401247" cy="12886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92" y="5109882"/>
            <a:ext cx="7143455" cy="5252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92" y="3952107"/>
            <a:ext cx="7143455" cy="6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6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Delay Fault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2797969"/>
          </a:xfrm>
        </p:spPr>
        <p:txBody>
          <a:bodyPr/>
          <a:lstStyle/>
          <a:p>
            <a:r>
              <a:rPr lang="en-US" altLang="zh-TW" dirty="0"/>
              <a:t>Any path with a total delay exceeding the clock interval is called a "path fault." </a:t>
            </a:r>
          </a:p>
          <a:p>
            <a:r>
              <a:rPr lang="en-US" altLang="zh-TW" dirty="0"/>
              <a:t>One major problem in finding delay faults is the number of possible paths in a circuit under test (CUT). The number of total paths can grow exponentially with circuit size.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1750728" y="4139793"/>
            <a:ext cx="3527951" cy="1835093"/>
            <a:chOff x="3329191" y="4421656"/>
            <a:chExt cx="3527951" cy="1835093"/>
          </a:xfrm>
        </p:grpSpPr>
        <p:grpSp>
          <p:nvGrpSpPr>
            <p:cNvPr id="10" name="群組 9"/>
            <p:cNvGrpSpPr/>
            <p:nvPr/>
          </p:nvGrpSpPr>
          <p:grpSpPr>
            <a:xfrm>
              <a:off x="3329191" y="4421656"/>
              <a:ext cx="3527951" cy="1835093"/>
              <a:chOff x="0" y="0"/>
              <a:chExt cx="2324467" cy="1209580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0" y="0"/>
                <a:ext cx="1973215" cy="1110624"/>
                <a:chOff x="0" y="0"/>
                <a:chExt cx="1973215" cy="1110624"/>
              </a:xfrm>
            </p:grpSpPr>
            <p:pic>
              <p:nvPicPr>
                <p:cNvPr id="15" name="圖片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66" y="37238"/>
                  <a:ext cx="762635" cy="500380"/>
                </a:xfrm>
                <a:prstGeom prst="rect">
                  <a:avLst/>
                </a:prstGeom>
              </p:spPr>
            </p:pic>
            <p:cxnSp>
              <p:nvCxnSpPr>
                <p:cNvPr id="16" name="直線接點 15"/>
                <p:cNvCxnSpPr/>
                <p:nvPr/>
              </p:nvCxnSpPr>
              <p:spPr>
                <a:xfrm>
                  <a:off x="1042160" y="277216"/>
                  <a:ext cx="635" cy="4191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92"/>
                <a:stretch/>
              </p:blipFill>
              <p:spPr bwMode="auto">
                <a:xfrm>
                  <a:off x="1286780" y="550295"/>
                  <a:ext cx="686435" cy="50038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937587" y="912365"/>
                  <a:ext cx="4148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7" y="22756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B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753" y="84689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D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6" y="597907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C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102215" y="286568"/>
                  <a:ext cx="208344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8135"/>
              <a:stretch/>
            </p:blipFill>
            <p:spPr bwMode="auto">
              <a:xfrm>
                <a:off x="292423" y="663752"/>
                <a:ext cx="699135" cy="49974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1081539" y="925837"/>
                <a:ext cx="333375" cy="283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2"/>
              <p:cNvSpPr txBox="1">
                <a:spLocks noChangeArrowheads="1"/>
              </p:cNvSpPr>
              <p:nvPr/>
            </p:nvSpPr>
            <p:spPr bwMode="auto">
              <a:xfrm>
                <a:off x="1991092" y="654775"/>
                <a:ext cx="333375" cy="263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線接點 27"/>
            <p:cNvCxnSpPr/>
            <p:nvPr/>
          </p:nvCxnSpPr>
          <p:spPr>
            <a:xfrm flipH="1">
              <a:off x="4903305" y="5462819"/>
              <a:ext cx="508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5644896" y="4231289"/>
            <a:ext cx="271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paths in the circuit: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B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 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D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758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522" y="304800"/>
            <a:ext cx="8569325" cy="763588"/>
          </a:xfrm>
        </p:spPr>
        <p:txBody>
          <a:bodyPr/>
          <a:lstStyle/>
          <a:p>
            <a:r>
              <a:rPr lang="en-US" altLang="zh-TW" dirty="0"/>
              <a:t>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132762" cy="3607170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A path-delay-fault ATPG generates a vector pair (v1,v2) that can distinguish between the correct circuit behavior and the faulty circuit behavior caused by defects.</a:t>
            </a:r>
          </a:p>
          <a:p>
            <a:r>
              <a:rPr lang="en-US" altLang="zh-TW" dirty="0"/>
              <a:t>2 phases of ATPG: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Fault Activation</a:t>
            </a:r>
            <a:r>
              <a:rPr lang="en-US" altLang="zh-TW" dirty="0"/>
              <a:t>: Creates a transition (either rising or falling) at the beginning of the target path.</a:t>
            </a:r>
          </a:p>
          <a:p>
            <a:pPr lvl="1"/>
            <a:r>
              <a:rPr lang="en-US" altLang="zh-TW" dirty="0">
                <a:solidFill>
                  <a:srgbClr val="F7660D"/>
                </a:solidFill>
              </a:rPr>
              <a:t>Fault Propagation</a:t>
            </a:r>
            <a:r>
              <a:rPr lang="en-US" altLang="zh-TW" dirty="0"/>
              <a:t>: Propagates the corresponding transition to primary output through the target path.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818035" y="4886699"/>
            <a:ext cx="7266825" cy="1649841"/>
            <a:chOff x="818035" y="4886699"/>
            <a:chExt cx="7266825" cy="1649841"/>
          </a:xfrm>
        </p:grpSpPr>
        <p:grpSp>
          <p:nvGrpSpPr>
            <p:cNvPr id="5" name="群組 4"/>
            <p:cNvGrpSpPr/>
            <p:nvPr/>
          </p:nvGrpSpPr>
          <p:grpSpPr>
            <a:xfrm>
              <a:off x="818035" y="4899369"/>
              <a:ext cx="7131149" cy="1637171"/>
              <a:chOff x="-1670976" y="46893"/>
              <a:chExt cx="5224283" cy="1199450"/>
            </a:xfrm>
          </p:grpSpPr>
          <p:cxnSp>
            <p:nvCxnSpPr>
              <p:cNvPr id="6" name="肘形接點 5"/>
              <p:cNvCxnSpPr/>
              <p:nvPr/>
            </p:nvCxnSpPr>
            <p:spPr>
              <a:xfrm flipH="1">
                <a:off x="-159387" y="122011"/>
                <a:ext cx="163830" cy="152390"/>
              </a:xfrm>
              <a:prstGeom prst="bentConnector3">
                <a:avLst>
                  <a:gd name="adj1" fmla="val 52166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2328985" y="676792"/>
                <a:ext cx="1224322" cy="338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Target path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-1670976" y="348046"/>
                <a:ext cx="1528231" cy="744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Output of ATPG: (v1, v2)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Ex. 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r>
                  <a:rPr lang="zh-TW" altLang="en-US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0" y="46893"/>
                <a:ext cx="2410460" cy="1199450"/>
                <a:chOff x="0" y="0"/>
                <a:chExt cx="2410502" cy="1199900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0" y="0"/>
                  <a:ext cx="2114550" cy="1185255"/>
                  <a:chOff x="0" y="0"/>
                  <a:chExt cx="2114550" cy="1185255"/>
                </a:xfrm>
              </p:grpSpPr>
              <p:pic>
                <p:nvPicPr>
                  <p:cNvPr id="15" name="圖片 1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766" y="37238"/>
                    <a:ext cx="762635" cy="500380"/>
                  </a:xfrm>
                  <a:prstGeom prst="rect">
                    <a:avLst/>
                  </a:prstGeom>
                </p:spPr>
              </p:pic>
              <p:cxnSp>
                <p:nvCxnSpPr>
                  <p:cNvPr id="16" name="直線接點 15"/>
                  <p:cNvCxnSpPr/>
                  <p:nvPr/>
                </p:nvCxnSpPr>
                <p:spPr>
                  <a:xfrm>
                    <a:off x="1067489" y="277216"/>
                    <a:ext cx="635" cy="41910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" name="圖片 1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92"/>
                  <a:stretch/>
                </p:blipFill>
                <p:spPr bwMode="auto">
                  <a:xfrm>
                    <a:off x="1286780" y="550295"/>
                    <a:ext cx="686435" cy="50038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18" name="直線接點 17"/>
                  <p:cNvCxnSpPr/>
                  <p:nvPr/>
                </p:nvCxnSpPr>
                <p:spPr>
                  <a:xfrm flipH="1">
                    <a:off x="1056700" y="686344"/>
                    <a:ext cx="352686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/>
                  <p:cNvCxnSpPr/>
                  <p:nvPr/>
                </p:nvCxnSpPr>
                <p:spPr>
                  <a:xfrm flipH="1">
                    <a:off x="956315" y="912024"/>
                    <a:ext cx="41481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7" y="22756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3" y="84689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D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6" y="597907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800" y="30997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E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" name="直線接點 24"/>
                  <p:cNvCxnSpPr/>
                  <p:nvPr/>
                </p:nvCxnSpPr>
                <p:spPr>
                  <a:xfrm flipH="1">
                    <a:off x="1828800" y="798549"/>
                    <a:ext cx="2857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H="1">
                    <a:off x="893712" y="285259"/>
                    <a:ext cx="18097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/>
                  <p:cNvCxnSpPr/>
                  <p:nvPr/>
                </p:nvCxnSpPr>
                <p:spPr>
                  <a:xfrm flipH="1">
                    <a:off x="293766" y="172216"/>
                    <a:ext cx="2095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8135"/>
                <a:stretch/>
              </p:blipFill>
              <p:spPr bwMode="auto">
                <a:xfrm>
                  <a:off x="292423" y="663752"/>
                  <a:ext cx="699135" cy="4997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037752" y="916157"/>
                  <a:ext cx="333375" cy="2837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F</a:t>
                  </a:r>
                  <a:endParaRPr lang="zh-TW" sz="2400" kern="100" dirty="0">
                    <a:solidFill>
                      <a:srgbClr val="F7660D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77127" y="631261"/>
                  <a:ext cx="333375" cy="338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lang="zh-TW" sz="24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文字方塊 2"/>
            <p:cNvSpPr txBox="1">
              <a:spLocks noChangeArrowheads="1"/>
            </p:cNvSpPr>
            <p:nvPr/>
          </p:nvSpPr>
          <p:spPr bwMode="auto">
            <a:xfrm>
              <a:off x="6178099" y="4886699"/>
              <a:ext cx="1906761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On-input: A, E, G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Off-input: B, F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" name="肘形接點 28"/>
            <p:cNvCxnSpPr/>
            <p:nvPr/>
          </p:nvCxnSpPr>
          <p:spPr>
            <a:xfrm flipH="1">
              <a:off x="4721435" y="5154300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/>
            <p:nvPr/>
          </p:nvCxnSpPr>
          <p:spPr>
            <a:xfrm flipH="1">
              <a:off x="5822334" y="5637079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879358" y="5090416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71499" y="5945999"/>
            <a:ext cx="26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62586" y="5807500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895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Some Terms in Path-Delay-Fault ATPG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On-input &amp; off-input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Controlling Values &amp; Non-Controlling Values</a:t>
            </a:r>
          </a:p>
          <a:p>
            <a:endParaRPr lang="en-US" altLang="zh-TW" sz="20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800" dirty="0"/>
          </a:p>
          <a:p>
            <a:r>
              <a:rPr lang="en-US" altLang="zh-TW" dirty="0"/>
              <a:t>Timeframe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28" y="3552539"/>
            <a:ext cx="6326819" cy="140066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410534" y="1361578"/>
            <a:ext cx="4712288" cy="1732779"/>
            <a:chOff x="2410534" y="1361578"/>
            <a:chExt cx="4712288" cy="1732779"/>
          </a:xfrm>
        </p:grpSpPr>
        <p:grpSp>
          <p:nvGrpSpPr>
            <p:cNvPr id="10" name="群組 9"/>
            <p:cNvGrpSpPr/>
            <p:nvPr/>
          </p:nvGrpSpPr>
          <p:grpSpPr>
            <a:xfrm>
              <a:off x="2410534" y="1361578"/>
              <a:ext cx="4712288" cy="1732779"/>
              <a:chOff x="2881355" y="4570893"/>
              <a:chExt cx="5291226" cy="1945664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881355" y="4899369"/>
                <a:ext cx="4922567" cy="1617188"/>
                <a:chOff x="-159387" y="46893"/>
                <a:chExt cx="3606275" cy="1184810"/>
              </a:xfrm>
            </p:grpSpPr>
            <p:cxnSp>
              <p:nvCxnSpPr>
                <p:cNvPr id="15" name="肘形接點 14"/>
                <p:cNvCxnSpPr/>
                <p:nvPr/>
              </p:nvCxnSpPr>
              <p:spPr>
                <a:xfrm flipH="1">
                  <a:off x="-15938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184810"/>
                  <a:chOff x="0" y="0"/>
                  <a:chExt cx="2410502" cy="118525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77641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03321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6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8749" y="894709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725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肘形接點 12"/>
              <p:cNvCxnSpPr/>
              <p:nvPr/>
            </p:nvCxnSpPr>
            <p:spPr>
              <a:xfrm flipH="1">
                <a:off x="4721435" y="5154300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/>
              <p:nvPr/>
            </p:nvCxnSpPr>
            <p:spPr>
              <a:xfrm flipH="1">
                <a:off x="5822334" y="5637079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字方塊 35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828" y="5384489"/>
            <a:ext cx="6326819" cy="1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Quality for A Path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241996"/>
          </a:xfrm>
        </p:spPr>
        <p:txBody>
          <a:bodyPr/>
          <a:lstStyle/>
          <a:p>
            <a:r>
              <a:rPr lang="en-US" altLang="zh-TW" dirty="0"/>
              <a:t>A test pattern (v1,v2) of a path P can be classified as Robust or Non-Robust based on the transition states on the on-inputs and off-inputs.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4" y="4951916"/>
            <a:ext cx="7194842" cy="153572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877057" y="2601774"/>
            <a:ext cx="5525911" cy="2087123"/>
            <a:chOff x="2354757" y="1361576"/>
            <a:chExt cx="4768066" cy="1800887"/>
          </a:xfrm>
        </p:grpSpPr>
        <p:grpSp>
          <p:nvGrpSpPr>
            <p:cNvPr id="8" name="群組 7"/>
            <p:cNvGrpSpPr/>
            <p:nvPr/>
          </p:nvGrpSpPr>
          <p:grpSpPr>
            <a:xfrm>
              <a:off x="2354757" y="1361576"/>
              <a:ext cx="4768066" cy="1800887"/>
              <a:chOff x="2818725" y="4570893"/>
              <a:chExt cx="5353856" cy="2022140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2818725" y="4899369"/>
                <a:ext cx="4985197" cy="1693664"/>
                <a:chOff x="-205270" y="46893"/>
                <a:chExt cx="3652158" cy="1240839"/>
              </a:xfrm>
            </p:grpSpPr>
            <p:cxnSp>
              <p:nvCxnSpPr>
                <p:cNvPr id="16" name="肘形接點 15"/>
                <p:cNvCxnSpPr/>
                <p:nvPr/>
              </p:nvCxnSpPr>
              <p:spPr>
                <a:xfrm>
                  <a:off x="-205270" y="100830"/>
                  <a:ext cx="157752" cy="152390"/>
                </a:xfrm>
                <a:prstGeom prst="bentConnector3">
                  <a:avLst>
                    <a:gd name="adj1" fmla="val 50000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240839"/>
                  <a:chOff x="0" y="0"/>
                  <a:chExt cx="2410502" cy="124130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6"/>
                    <a:chOff x="0" y="0"/>
                    <a:chExt cx="2114550" cy="1185256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86074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11754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445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84988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5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696" y="957562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6858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sz="2000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sz="2000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sz="2000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sz="2000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肘形接點 13"/>
              <p:cNvCxnSpPr/>
              <p:nvPr/>
            </p:nvCxnSpPr>
            <p:spPr>
              <a:xfrm>
                <a:off x="4945064" y="5177350"/>
                <a:ext cx="240855" cy="2066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肘形接點 14"/>
              <p:cNvCxnSpPr/>
              <p:nvPr/>
            </p:nvCxnSpPr>
            <p:spPr>
              <a:xfrm>
                <a:off x="5720219" y="5671529"/>
                <a:ext cx="232021" cy="1983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文字方塊 8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268798" y="2937487"/>
            <a:ext cx="2731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Output of ATPG:</a:t>
            </a:r>
          </a:p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(v1, v2)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XX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180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 Test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 bwMode="auto">
          <a:xfrm>
            <a:off x="3600451" y="1586550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Success 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Success </a:t>
            </a:r>
            <a:endParaRPr lang="zh-TW" altLang="en-US" kern="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285079"/>
            <a:ext cx="2640409" cy="1643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18117"/>
            <a:ext cx="2407843" cy="136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1" y="3079752"/>
            <a:ext cx="2635047" cy="165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61" y="4887125"/>
            <a:ext cx="2635047" cy="1708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01787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Non-Robust Test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279400"/>
            <a:ext cx="2352675" cy="1292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內容版面配置區 3"/>
          <p:cNvSpPr txBox="1">
            <a:spLocks/>
          </p:cNvSpPr>
          <p:nvPr/>
        </p:nvSpPr>
        <p:spPr bwMode="auto">
          <a:xfrm>
            <a:off x="3426618" y="1782106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Fail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Fail</a:t>
            </a:r>
            <a:endParaRPr lang="zh-TW" altLang="en-US" kern="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903" y="1300433"/>
            <a:ext cx="2573998" cy="163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3" y="3039906"/>
            <a:ext cx="2573998" cy="1617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4" y="4759361"/>
            <a:ext cx="2578194" cy="1830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2620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Satisfiability (SAT)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</p:spPr>
            <p:txBody>
              <a:bodyPr/>
              <a:lstStyle/>
              <a:p>
                <a:r>
                  <a:rPr lang="en-US" altLang="zh-TW" dirty="0"/>
                  <a:t>SAT is the problem of determining if there exists an interpretation that satisfies a given Boolean formula. </a:t>
                </a:r>
              </a:p>
              <a:p>
                <a:pPr lvl="1"/>
                <a:r>
                  <a:rPr lang="en-US" altLang="zh-TW" dirty="0"/>
                  <a:t>(¬ a ˄ b) is </a:t>
                </a:r>
                <a:r>
                  <a:rPr lang="en-US" altLang="zh-TW" dirty="0" err="1"/>
                  <a:t>satisfiable</a:t>
                </a:r>
                <a:r>
                  <a:rPr lang="en-US" altLang="zh-TW" dirty="0"/>
                  <a:t> because a=0 and b=1 make it true.</a:t>
                </a:r>
              </a:p>
              <a:p>
                <a:pPr lvl="1"/>
                <a:r>
                  <a:rPr lang="en-US" altLang="zh-TW" dirty="0"/>
                  <a:t>(¬ a ˄ a) is </a:t>
                </a:r>
                <a:r>
                  <a:rPr lang="en-US" altLang="zh-TW" dirty="0" err="1"/>
                  <a:t>unsatisfiable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SAT is the first problem that was proven to be NP-complete which means there is no known algorithm that efficiently solves each SAT problem. </a:t>
                </a:r>
              </a:p>
              <a:p>
                <a:r>
                  <a:rPr lang="en-US" altLang="zh-TW" dirty="0"/>
                  <a:t>A 3-CNF-SAT problem: Given a Boolean formula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in 3-CNF form, does there exist any interpretation that make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true?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  <a:blipFill>
                <a:blip r:embed="rId3"/>
                <a:stretch>
                  <a:fillRect l="-1170" t="-1096" r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44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Conjunctive Normal Form (CNF)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388612"/>
          </a:xfrm>
        </p:spPr>
        <p:txBody>
          <a:bodyPr/>
          <a:lstStyle/>
          <a:p>
            <a:r>
              <a:rPr lang="en-US" altLang="zh-TW" dirty="0"/>
              <a:t>A literal is either a Boolean variable or the negation of a Boolean variable. </a:t>
            </a:r>
          </a:p>
          <a:p>
            <a:pPr lvl="1"/>
            <a:r>
              <a:rPr lang="en-US" altLang="zh-TW" dirty="0"/>
              <a:t>x, ¬ y</a:t>
            </a:r>
          </a:p>
          <a:p>
            <a:r>
              <a:rPr lang="en-US" altLang="zh-TW" dirty="0"/>
              <a:t>A clause is a disjunction of literals.</a:t>
            </a:r>
          </a:p>
          <a:p>
            <a:pPr lvl="1"/>
            <a:r>
              <a:rPr lang="en-US" altLang="zh-TW" dirty="0"/>
              <a:t>( x ˅ y ˅ ¬ z)</a:t>
            </a:r>
          </a:p>
          <a:p>
            <a:r>
              <a:rPr lang="en-US" altLang="zh-TW" dirty="0"/>
              <a:t>A Boolean formula is in Conjunctive Normal Form if it is a conjunction of clauses (or a single clause).</a:t>
            </a:r>
          </a:p>
          <a:p>
            <a:pPr lvl="1"/>
            <a:r>
              <a:rPr lang="en-US" altLang="zh-TW" dirty="0"/>
              <a:t>( x ˅ y ˅ ¬ z ˅ w ˅ ¬ u) ˄ (¬ y ˅ z) ˄ (¬ x)</a:t>
            </a:r>
          </a:p>
          <a:p>
            <a:pPr lvl="1"/>
            <a:r>
              <a:rPr lang="en-US" altLang="zh-TW" dirty="0"/>
              <a:t>( x ˅ y ˅ ¬ z ˅ w ˅ ¬ u) </a:t>
            </a:r>
          </a:p>
          <a:p>
            <a:r>
              <a:rPr lang="en-US" altLang="zh-TW" dirty="0"/>
              <a:t>3-CNF: a conjunction of clauses where each clause contains exactly 3 literals/at most 3 literals.</a:t>
            </a:r>
          </a:p>
          <a:p>
            <a:pPr lvl="1"/>
            <a:r>
              <a:rPr lang="en-US" altLang="zh-TW" dirty="0"/>
              <a:t>( x ˅ y ˅ ¬ z) ˄ (¬ y ˅ z) ˄ (¬ x)</a:t>
            </a:r>
          </a:p>
        </p:txBody>
      </p:sp>
    </p:spTree>
    <p:extLst>
      <p:ext uri="{BB962C8B-B14F-4D97-AF65-F5344CB8AC3E}">
        <p14:creationId xmlns:p14="http://schemas.microsoft.com/office/powerpoint/2010/main" val="27837518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PCCO_template_2">
  <a:themeElements>
    <a:clrScheme name="mang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292959"/>
      </a:folHlink>
    </a:clrScheme>
    <a:fontScheme name="mango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CCO_template_2" id="{AE69A539-8799-41F3-8DAB-A82CC50ACB1A}" vid="{2037F7B6-C591-4321-B739-58F9E6CA45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59741</TotalTime>
  <Words>1043</Words>
  <Application>Microsoft Office PowerPoint</Application>
  <PresentationFormat>如螢幕大小 (4:3)</PresentationFormat>
  <Paragraphs>205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微軟正黑體</vt:lpstr>
      <vt:lpstr>新細明體</vt:lpstr>
      <vt:lpstr>Arial</vt:lpstr>
      <vt:lpstr>Arial Narrow</vt:lpstr>
      <vt:lpstr>Calibri</vt:lpstr>
      <vt:lpstr>Cambria Math</vt:lpstr>
      <vt:lpstr>Franklin Gothic Medium</vt:lpstr>
      <vt:lpstr>Tahoma</vt:lpstr>
      <vt:lpstr>Times New Roman</vt:lpstr>
      <vt:lpstr>Verdana</vt:lpstr>
      <vt:lpstr>Wingdings</vt:lpstr>
      <vt:lpstr>1_PCCO_template_2</vt:lpstr>
      <vt:lpstr>Introduction to Path Delay Fault And  A Sat-Based Path-Delay-Fault ATPG Solver</vt:lpstr>
      <vt:lpstr>Path Delay Fault</vt:lpstr>
      <vt:lpstr>Path-Delay-Fault ATPG</vt:lpstr>
      <vt:lpstr>Some Terms in Path-Delay-Fault ATPG</vt:lpstr>
      <vt:lpstr>Test Quality for A Path</vt:lpstr>
      <vt:lpstr>Robust Test</vt:lpstr>
      <vt:lpstr>Non-Robust Test</vt:lpstr>
      <vt:lpstr>Boolean Satisfiability (SAT) Problem</vt:lpstr>
      <vt:lpstr>Conjunctive Normal Form (CNF)</vt:lpstr>
      <vt:lpstr>Tseytin Transformation</vt:lpstr>
      <vt:lpstr>SAT-Based Path-Delay-Fault ATPG</vt:lpstr>
      <vt:lpstr>What you need to do in HW4</vt:lpstr>
      <vt:lpstr>More hints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亮廷 陳</cp:lastModifiedBy>
  <cp:revision>1165</cp:revision>
  <dcterms:created xsi:type="dcterms:W3CDTF">2018-05-02T12:17:02Z</dcterms:created>
  <dcterms:modified xsi:type="dcterms:W3CDTF">2022-05-21T15:55:33Z</dcterms:modified>
</cp:coreProperties>
</file>