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4211300" cy="20104100"/>
  <p:notesSz cx="14211300" cy="20104100"/>
  <p:defaultTextStyle>
    <a:defPPr>
      <a:defRPr lang="zh-TW"/>
    </a:defPPr>
    <a:lvl1pPr marL="0" algn="l" defTabSz="91427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39" algn="l" defTabSz="91427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77" algn="l" defTabSz="91427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416" algn="l" defTabSz="91427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554" algn="l" defTabSz="91427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693" algn="l" defTabSz="91427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831" algn="l" defTabSz="91427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969" algn="l" defTabSz="91427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108" algn="l" defTabSz="91427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48" y="-3931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66324" y="6232271"/>
            <a:ext cx="12085003" cy="8925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32648" y="11258297"/>
            <a:ext cx="995235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800" b="0" i="0">
                <a:solidFill>
                  <a:schemeClr val="bg1"/>
                </a:solidFill>
                <a:latin typeface="微軟正黑體"/>
                <a:cs typeface="微軟正黑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800" b="0" i="0">
                <a:solidFill>
                  <a:schemeClr val="bg1"/>
                </a:solidFill>
                <a:latin typeface="微軟正黑體"/>
                <a:cs typeface="微軟正黑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10882" y="4623944"/>
            <a:ext cx="61846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322089" y="4623944"/>
            <a:ext cx="61846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800" b="0" i="0">
                <a:solidFill>
                  <a:schemeClr val="bg1"/>
                </a:solidFill>
                <a:latin typeface="微軟正黑體"/>
                <a:cs typeface="微軟正黑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322159" y="101315"/>
            <a:ext cx="11893550" cy="1610995"/>
          </a:xfrm>
          <a:custGeom>
            <a:avLst/>
            <a:gdLst/>
            <a:ahLst/>
            <a:cxnLst/>
            <a:rect l="l" t="t" r="r" b="b"/>
            <a:pathLst>
              <a:path w="11893550" h="1610995">
                <a:moveTo>
                  <a:pt x="11893466" y="0"/>
                </a:moveTo>
                <a:lnTo>
                  <a:pt x="0" y="0"/>
                </a:lnTo>
                <a:lnTo>
                  <a:pt x="0" y="1610921"/>
                </a:lnTo>
                <a:lnTo>
                  <a:pt x="11893466" y="1610921"/>
                </a:lnTo>
                <a:lnTo>
                  <a:pt x="11893466" y="0"/>
                </a:lnTo>
                <a:close/>
              </a:path>
            </a:pathLst>
          </a:custGeom>
          <a:solidFill>
            <a:srgbClr val="375F92"/>
          </a:solidFill>
        </p:spPr>
        <p:txBody>
          <a:bodyPr wrap="square" lIns="0" tIns="0" rIns="0" bIns="0" rtlCol="0"/>
          <a:lstStyle/>
          <a:p>
            <a:endParaRPr sz="2832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11129" y="210161"/>
            <a:ext cx="8917940" cy="8925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00" b="0" i="0">
                <a:solidFill>
                  <a:schemeClr val="bg1"/>
                </a:solidFill>
                <a:latin typeface="微軟正黑體"/>
                <a:cs typeface="微軟正黑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0883" y="4623944"/>
            <a:ext cx="1279588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834001" y="18696815"/>
            <a:ext cx="4549648" cy="2768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10883" y="18696815"/>
            <a:ext cx="3270059" cy="2768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236709" y="18696815"/>
            <a:ext cx="3270059" cy="2768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wmf"/><Relationship Id="rId18" Type="http://schemas.openxmlformats.org/officeDocument/2006/relationships/hyperlink" Target="https://hackmd.io/@coherent17/Matrix_Multiplication_Spatial_Locality" TargetMode="External"/><Relationship Id="rId26" Type="http://schemas.openxmlformats.org/officeDocument/2006/relationships/image" Target="../media/image10.wmf"/><Relationship Id="rId39" Type="http://schemas.openxmlformats.org/officeDocument/2006/relationships/image" Target="../media/image19.png"/><Relationship Id="rId21" Type="http://schemas.openxmlformats.org/officeDocument/2006/relationships/oleObject" Target="../embeddings/oleObject9.bin"/><Relationship Id="rId34" Type="http://schemas.openxmlformats.org/officeDocument/2006/relationships/image" Target="../media/image13.wmf"/><Relationship Id="rId42" Type="http://schemas.openxmlformats.org/officeDocument/2006/relationships/image" Target="../media/image16.wmf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20" Type="http://schemas.openxmlformats.org/officeDocument/2006/relationships/image" Target="../media/image8.wmf"/><Relationship Id="rId29" Type="http://schemas.openxmlformats.org/officeDocument/2006/relationships/oleObject" Target="../embeddings/oleObject11.bin"/><Relationship Id="rId41" Type="http://schemas.openxmlformats.org/officeDocument/2006/relationships/oleObject" Target="../embeddings/oleObject16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24" Type="http://schemas.openxmlformats.org/officeDocument/2006/relationships/hyperlink" Target="https://github.com/coherent17/EE-project/tree/main/Parallel_Matrix_Multiplication_With_Openmp/Data_visualization" TargetMode="External"/><Relationship Id="rId32" Type="http://schemas.openxmlformats.org/officeDocument/2006/relationships/image" Target="../media/image12.wmf"/><Relationship Id="rId37" Type="http://schemas.openxmlformats.org/officeDocument/2006/relationships/oleObject" Target="../embeddings/oleObject15.bin"/><Relationship Id="rId40" Type="http://schemas.openxmlformats.org/officeDocument/2006/relationships/image" Target="../media/image20.png"/><Relationship Id="rId5" Type="http://schemas.openxmlformats.org/officeDocument/2006/relationships/image" Target="../media/image1.wmf"/><Relationship Id="rId15" Type="http://schemas.openxmlformats.org/officeDocument/2006/relationships/image" Target="../media/image6.wmf"/><Relationship Id="rId23" Type="http://schemas.openxmlformats.org/officeDocument/2006/relationships/hyperlink" Target="https://github.com/coherent17/EE-project/tree/main/Parallel_Matrix_Multiplication_With_Openmp" TargetMode="External"/><Relationship Id="rId28" Type="http://schemas.openxmlformats.org/officeDocument/2006/relationships/hyperlink" Target="https://github.com/coherent17/EE-project" TargetMode="External"/><Relationship Id="rId36" Type="http://schemas.openxmlformats.org/officeDocument/2006/relationships/image" Target="../media/image14.wmf"/><Relationship Id="rId10" Type="http://schemas.openxmlformats.org/officeDocument/2006/relationships/oleObject" Target="../embeddings/oleObject4.bin"/><Relationship Id="rId19" Type="http://schemas.openxmlformats.org/officeDocument/2006/relationships/oleObject" Target="../embeddings/oleObject8.bin"/><Relationship Id="rId31" Type="http://schemas.openxmlformats.org/officeDocument/2006/relationships/oleObject" Target="../embeddings/oleObject12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.bin"/><Relationship Id="rId22" Type="http://schemas.openxmlformats.org/officeDocument/2006/relationships/image" Target="../media/image9.wmf"/><Relationship Id="rId27" Type="http://schemas.openxmlformats.org/officeDocument/2006/relationships/image" Target="../media/image18.png"/><Relationship Id="rId30" Type="http://schemas.openxmlformats.org/officeDocument/2006/relationships/image" Target="../media/image11.wmf"/><Relationship Id="rId35" Type="http://schemas.openxmlformats.org/officeDocument/2006/relationships/oleObject" Target="../embeddings/oleObject14.bin"/><Relationship Id="rId43" Type="http://schemas.openxmlformats.org/officeDocument/2006/relationships/hyperlink" Target="https://hackmd.io/@coherent17/BJq-8DfuK" TargetMode="External"/><Relationship Id="rId8" Type="http://schemas.openxmlformats.org/officeDocument/2006/relationships/oleObject" Target="../embeddings/oleObject3.bin"/><Relationship Id="rId3" Type="http://schemas.openxmlformats.org/officeDocument/2006/relationships/image" Target="../media/image17.jpg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7.wmf"/><Relationship Id="rId25" Type="http://schemas.openxmlformats.org/officeDocument/2006/relationships/oleObject" Target="../embeddings/oleObject10.bin"/><Relationship Id="rId33" Type="http://schemas.openxmlformats.org/officeDocument/2006/relationships/oleObject" Target="../embeddings/oleObject13.bin"/><Relationship Id="rId38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5848" y="232556"/>
            <a:ext cx="11890505" cy="90409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spcBef>
                <a:spcPts val="90"/>
              </a:spcBef>
            </a:pPr>
            <a:r>
              <a:rPr sz="5300" b="1" spc="15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國立</a:t>
            </a:r>
            <a:r>
              <a:rPr lang="zh-TW" altLang="en-US" sz="5300" b="1" spc="15" dirty="0">
                <a:latin typeface="標楷體" panose="03000509000000000000" pitchFamily="65" charset="-120"/>
                <a:ea typeface="標楷體" panose="03000509000000000000" pitchFamily="65" charset="-120"/>
              </a:rPr>
              <a:t>陽明</a:t>
            </a:r>
            <a:r>
              <a:rPr b="1" spc="-15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交通大</a:t>
            </a:r>
            <a:r>
              <a:rPr b="1" spc="-1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學</a:t>
            </a:r>
            <a:r>
              <a:rPr b="1" spc="-75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b="1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電機工程學系</a:t>
            </a:r>
            <a:endParaRPr sz="53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94919" y="1136652"/>
            <a:ext cx="8947785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900" dirty="0">
                <a:solidFill>
                  <a:srgbClr val="FFFFFF"/>
                </a:solidFill>
                <a:latin typeface="+mj-lt"/>
                <a:ea typeface="標楷體" panose="03000509000000000000" pitchFamily="65" charset="-120"/>
                <a:cs typeface="微軟正黑體"/>
              </a:rPr>
              <a:t>Department</a:t>
            </a:r>
            <a:r>
              <a:rPr sz="2900" spc="-25" dirty="0">
                <a:solidFill>
                  <a:srgbClr val="FFFFFF"/>
                </a:solidFill>
                <a:latin typeface="+mj-lt"/>
                <a:ea typeface="標楷體" panose="03000509000000000000" pitchFamily="65" charset="-120"/>
                <a:cs typeface="微軟正黑體"/>
              </a:rPr>
              <a:t> </a:t>
            </a:r>
            <a:r>
              <a:rPr sz="2900" spc="-30" dirty="0">
                <a:solidFill>
                  <a:srgbClr val="FFFFFF"/>
                </a:solidFill>
                <a:latin typeface="+mj-lt"/>
                <a:ea typeface="標楷體" panose="03000509000000000000" pitchFamily="65" charset="-120"/>
                <a:cs typeface="微軟正黑體"/>
              </a:rPr>
              <a:t>of</a:t>
            </a:r>
            <a:r>
              <a:rPr sz="2900" spc="-5" dirty="0">
                <a:solidFill>
                  <a:srgbClr val="FFFFFF"/>
                </a:solidFill>
                <a:latin typeface="+mj-lt"/>
                <a:ea typeface="標楷體" panose="03000509000000000000" pitchFamily="65" charset="-120"/>
                <a:cs typeface="微軟正黑體"/>
              </a:rPr>
              <a:t> Electrical</a:t>
            </a:r>
            <a:r>
              <a:rPr sz="2900" spc="-20" dirty="0">
                <a:solidFill>
                  <a:srgbClr val="FFFFFF"/>
                </a:solidFill>
                <a:latin typeface="+mj-lt"/>
                <a:ea typeface="標楷體" panose="03000509000000000000" pitchFamily="65" charset="-120"/>
                <a:cs typeface="微軟正黑體"/>
              </a:rPr>
              <a:t> </a:t>
            </a:r>
            <a:r>
              <a:rPr sz="2900" spc="-10" dirty="0">
                <a:solidFill>
                  <a:srgbClr val="FFFFFF"/>
                </a:solidFill>
                <a:latin typeface="+mj-lt"/>
                <a:ea typeface="標楷體" panose="03000509000000000000" pitchFamily="65" charset="-120"/>
                <a:cs typeface="微軟正黑體"/>
              </a:rPr>
              <a:t>and</a:t>
            </a:r>
            <a:r>
              <a:rPr sz="2900" spc="-5" dirty="0">
                <a:solidFill>
                  <a:srgbClr val="FFFFFF"/>
                </a:solidFill>
                <a:latin typeface="+mj-lt"/>
                <a:ea typeface="標楷體" panose="03000509000000000000" pitchFamily="65" charset="-120"/>
                <a:cs typeface="微軟正黑體"/>
              </a:rPr>
              <a:t> </a:t>
            </a:r>
            <a:r>
              <a:rPr sz="2900" spc="-10" dirty="0">
                <a:solidFill>
                  <a:srgbClr val="FFFFFF"/>
                </a:solidFill>
                <a:latin typeface="+mj-lt"/>
                <a:ea typeface="標楷體" panose="03000509000000000000" pitchFamily="65" charset="-120"/>
                <a:cs typeface="微軟正黑體"/>
              </a:rPr>
              <a:t>Engineering</a:t>
            </a:r>
            <a:endParaRPr sz="2900" dirty="0">
              <a:latin typeface="+mj-lt"/>
              <a:ea typeface="標楷體" panose="03000509000000000000" pitchFamily="65" charset="-120"/>
              <a:cs typeface="微軟正黑體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8092" y="157040"/>
            <a:ext cx="1966540" cy="160281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24049" y="1746778"/>
            <a:ext cx="12537440" cy="6519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25115" marR="5080" indent="-2813050" algn="ctr">
              <a:lnSpc>
                <a:spcPct val="100800"/>
              </a:lnSpc>
              <a:spcBef>
                <a:spcPts val="90"/>
              </a:spcBef>
            </a:pPr>
            <a:r>
              <a:rPr lang="zh-TW" altLang="en-US" sz="4350" dirty="0">
                <a:latin typeface="標楷體" panose="03000509000000000000" pitchFamily="65" charset="-120"/>
                <a:ea typeface="標楷體" panose="03000509000000000000" pitchFamily="65" charset="-120"/>
                <a:cs typeface="微軟正黑體"/>
              </a:rPr>
              <a:t>矩陣運算平行化架構設計</a:t>
            </a:r>
            <a:endParaRPr sz="4750" dirty="0">
              <a:latin typeface="標楷體" panose="03000509000000000000" pitchFamily="65" charset="-120"/>
              <a:ea typeface="標楷體" panose="03000509000000000000" pitchFamily="65" charset="-120"/>
              <a:cs typeface="微軟正黑體"/>
            </a:endParaRPr>
          </a:p>
        </p:txBody>
      </p:sp>
      <p:sp>
        <p:nvSpPr>
          <p:cNvPr id="97" name="object 8"/>
          <p:cNvSpPr txBox="1"/>
          <p:nvPr/>
        </p:nvSpPr>
        <p:spPr>
          <a:xfrm>
            <a:off x="623648" y="2695257"/>
            <a:ext cx="5376862" cy="65941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25115" marR="5080" indent="-2813050">
              <a:lnSpc>
                <a:spcPct val="100800"/>
              </a:lnSpc>
              <a:spcBef>
                <a:spcPts val="90"/>
              </a:spcBef>
            </a:pP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  <a:cs typeface="微軟正黑體"/>
              </a:rPr>
              <a:t>專題指導教授</a:t>
            </a:r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  <a:cs typeface="微軟正黑體"/>
              </a:rPr>
              <a:t>:</a:t>
            </a: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  <a:cs typeface="微軟正黑體"/>
              </a:rPr>
              <a:t>賴伯承</a:t>
            </a:r>
            <a:endParaRPr sz="4800" dirty="0">
              <a:latin typeface="標楷體" panose="03000509000000000000" pitchFamily="65" charset="-120"/>
              <a:ea typeface="標楷體" panose="03000509000000000000" pitchFamily="65" charset="-120"/>
              <a:cs typeface="微軟正黑體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34189" y="2652625"/>
            <a:ext cx="7181850" cy="740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115" marR="5080" indent="-2813050">
              <a:lnSpc>
                <a:spcPct val="100800"/>
              </a:lnSpc>
              <a:spcBef>
                <a:spcPts val="90"/>
              </a:spcBef>
            </a:pP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  <a:cs typeface="微軟正黑體"/>
              </a:rPr>
              <a:t>專題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  <a:cs typeface="微軟正黑體"/>
              </a:rPr>
              <a:t>學生</a:t>
            </a:r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  <a:cs typeface="微軟正黑體"/>
                <a:sym typeface="Wingdings" panose="05000000000000000000" pitchFamily="2" charset="2"/>
              </a:rPr>
              <a:t>:</a:t>
            </a: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  <a:cs typeface="微軟正黑體"/>
                <a:sym typeface="Wingdings" panose="05000000000000000000" pitchFamily="2" charset="2"/>
              </a:rPr>
              <a:t>大二 何祁恩</a:t>
            </a:r>
            <a:endParaRPr lang="en-US" altLang="zh-TW" sz="4400" dirty="0">
              <a:latin typeface="標楷體" panose="03000509000000000000" pitchFamily="65" charset="-120"/>
              <a:ea typeface="標楷體" panose="03000509000000000000" pitchFamily="65" charset="-120"/>
              <a:cs typeface="微軟正黑體"/>
              <a:sym typeface="Wingdings" panose="05000000000000000000" pitchFamily="2" charset="2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AC896F5E-0634-4A32-908E-A83FA65D70A5}"/>
              </a:ext>
            </a:extLst>
          </p:cNvPr>
          <p:cNvSpPr/>
          <p:nvPr/>
        </p:nvSpPr>
        <p:spPr>
          <a:xfrm>
            <a:off x="76200" y="3665465"/>
            <a:ext cx="14031237" cy="151184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Matrix multiplication has been widely used in scientific area, such as AI/ML, semiconductor atomic simulation and so on. My project will combine all of the content I had learned in this semester. With comparing the spatial locality of the 6 types of matrix multiplication methods, apply parallel programming with OpenMP on the 6 different methods, and analyze the performance of the program after parallelization.</a:t>
            </a:r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35B82099-C247-43E6-AD15-83B8ACF599BB}"/>
              </a:ext>
            </a:extLst>
          </p:cNvPr>
          <p:cNvGrpSpPr/>
          <p:nvPr/>
        </p:nvGrpSpPr>
        <p:grpSpPr>
          <a:xfrm>
            <a:off x="170900" y="11798820"/>
            <a:ext cx="6768578" cy="4940442"/>
            <a:chOff x="149117" y="18031304"/>
            <a:chExt cx="10192953" cy="7439923"/>
          </a:xfrm>
        </p:grpSpPr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4DB94D83-23BC-40B9-B848-1E1DFBB4A1F2}"/>
                </a:ext>
              </a:extLst>
            </p:cNvPr>
            <p:cNvSpPr txBox="1"/>
            <p:nvPr/>
          </p:nvSpPr>
          <p:spPr>
            <a:xfrm>
              <a:off x="149117" y="18031304"/>
              <a:ext cx="3530935" cy="695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Makefile</a:t>
              </a:r>
              <a:r>
                <a: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endPara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E33DEAE-2EDF-477A-956A-BE06D6AF945B}"/>
                </a:ext>
              </a:extLst>
            </p:cNvPr>
            <p:cNvSpPr/>
            <p:nvPr/>
          </p:nvSpPr>
          <p:spPr>
            <a:xfrm>
              <a:off x="1426546" y="19261057"/>
              <a:ext cx="3166261" cy="8600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12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Generate </a:t>
              </a:r>
              <a:r>
                <a:rPr lang="en-US" altLang="zh-TW" sz="2125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Matrix.c</a:t>
              </a:r>
              <a:endParaRPr lang="zh-TW" altLang="en-US" sz="21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E2233AC5-B167-4831-9D56-F04932ABF12E}"/>
                </a:ext>
              </a:extLst>
            </p:cNvPr>
            <p:cNvSpPr/>
            <p:nvPr/>
          </p:nvSpPr>
          <p:spPr>
            <a:xfrm>
              <a:off x="4857915" y="21442457"/>
              <a:ext cx="3878646" cy="9545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12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Matrix Multiplication </a:t>
              </a:r>
              <a:r>
                <a:rPr lang="en-US" altLang="zh-TW" sz="2125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Method.c</a:t>
              </a:r>
              <a:endParaRPr lang="en-US" altLang="zh-TW" sz="21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8" name="物件 37">
              <a:extLst>
                <a:ext uri="{FF2B5EF4-FFF2-40B4-BE49-F238E27FC236}">
                  <a16:creationId xmlns:a16="http://schemas.microsoft.com/office/drawing/2014/main" id="{A570E75B-03E1-42A5-AAF9-6E78DC57398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86689002"/>
                </p:ext>
              </p:extLst>
            </p:nvPr>
          </p:nvGraphicFramePr>
          <p:xfrm>
            <a:off x="287043" y="18695982"/>
            <a:ext cx="7953698" cy="583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7" name="Equation" r:id="rId4" imgW="7873920" imgH="583920" progId="Equation.DSMT4">
                    <p:embed/>
                  </p:oleObj>
                </mc:Choice>
                <mc:Fallback>
                  <p:oleObj name="Equation" r:id="rId4" imgW="7873920" imgH="583920" progId="Equation.DSMT4">
                    <p:embed/>
                    <p:pic>
                      <p:nvPicPr>
                        <p:cNvPr id="38" name="物件 37">
                          <a:extLst>
                            <a:ext uri="{FF2B5EF4-FFF2-40B4-BE49-F238E27FC236}">
                              <a16:creationId xmlns:a16="http://schemas.microsoft.com/office/drawing/2014/main" id="{6E8DF2E2-E7A2-4256-A09F-C7222A33033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87043" y="18695982"/>
                          <a:ext cx="7953698" cy="58331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物件 38">
              <a:extLst>
                <a:ext uri="{FF2B5EF4-FFF2-40B4-BE49-F238E27FC236}">
                  <a16:creationId xmlns:a16="http://schemas.microsoft.com/office/drawing/2014/main" id="{C8D7BF06-8D76-4D4D-BB5F-CB54DB4F872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58962553"/>
                </p:ext>
              </p:extLst>
            </p:nvPr>
          </p:nvGraphicFramePr>
          <p:xfrm>
            <a:off x="2105815" y="20731870"/>
            <a:ext cx="6361112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8" name="Equation" r:id="rId6" imgW="6298920" imgH="482400" progId="Equation.DSMT4">
                    <p:embed/>
                  </p:oleObj>
                </mc:Choice>
                <mc:Fallback>
                  <p:oleObj name="Equation" r:id="rId6" imgW="6298920" imgH="482400" progId="Equation.DSMT4">
                    <p:embed/>
                    <p:pic>
                      <p:nvPicPr>
                        <p:cNvPr id="39" name="物件 38">
                          <a:extLst>
                            <a:ext uri="{FF2B5EF4-FFF2-40B4-BE49-F238E27FC236}">
                              <a16:creationId xmlns:a16="http://schemas.microsoft.com/office/drawing/2014/main" id="{423C9C9C-D7F5-48C9-99CA-35A449787D3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105815" y="20731870"/>
                          <a:ext cx="6361112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物件 39">
              <a:extLst>
                <a:ext uri="{FF2B5EF4-FFF2-40B4-BE49-F238E27FC236}">
                  <a16:creationId xmlns:a16="http://schemas.microsoft.com/office/drawing/2014/main" id="{86FAEA9B-3617-4315-8F3D-DCB68E3F3F3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20236963"/>
                </p:ext>
              </p:extLst>
            </p:nvPr>
          </p:nvGraphicFramePr>
          <p:xfrm>
            <a:off x="2628693" y="21319085"/>
            <a:ext cx="654137" cy="3936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9" name="Equation" r:id="rId8" imgW="647640" imgH="393480" progId="Equation.DSMT4">
                    <p:embed/>
                  </p:oleObj>
                </mc:Choice>
                <mc:Fallback>
                  <p:oleObj name="Equation" r:id="rId8" imgW="647640" imgH="393480" progId="Equation.DSMT4">
                    <p:embed/>
                    <p:pic>
                      <p:nvPicPr>
                        <p:cNvPr id="40" name="物件 39">
                          <a:extLst>
                            <a:ext uri="{FF2B5EF4-FFF2-40B4-BE49-F238E27FC236}">
                              <a16:creationId xmlns:a16="http://schemas.microsoft.com/office/drawing/2014/main" id="{3AE4AB86-DD84-4B01-938B-C23DB63BB74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628693" y="21319085"/>
                          <a:ext cx="654137" cy="39369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62878361-2A60-4914-96FD-2D3218EAEE92}"/>
                </a:ext>
              </a:extLst>
            </p:cNvPr>
            <p:cNvSpPr/>
            <p:nvPr/>
          </p:nvSpPr>
          <p:spPr>
            <a:xfrm>
              <a:off x="4742888" y="19456815"/>
              <a:ext cx="1347040" cy="61975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328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matrix</a:t>
              </a:r>
              <a:endParaRPr lang="zh-TW" altLang="en-US" sz="119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ECC3AC1F-1C1D-4C63-B2B1-F038BD2731D8}"/>
                </a:ext>
              </a:extLst>
            </p:cNvPr>
            <p:cNvSpPr/>
            <p:nvPr/>
          </p:nvSpPr>
          <p:spPr>
            <a:xfrm>
              <a:off x="8905726" y="21626159"/>
              <a:ext cx="1189304" cy="61975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328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</a:t>
              </a:r>
              <a:endParaRPr lang="zh-TW" altLang="en-US" sz="132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03933F77-8E83-4B57-B912-541A8FDE70A1}"/>
                </a:ext>
              </a:extLst>
            </p:cNvPr>
            <p:cNvSpPr/>
            <p:nvPr/>
          </p:nvSpPr>
          <p:spPr>
            <a:xfrm>
              <a:off x="6340187" y="23080352"/>
              <a:ext cx="2495813" cy="6266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12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Compare.cpp</a:t>
              </a:r>
              <a:endParaRPr lang="zh-TW" altLang="en-US" sz="21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9BF28FA6-4480-4971-B21F-57D326EDF000}"/>
                </a:ext>
              </a:extLst>
            </p:cNvPr>
            <p:cNvSpPr/>
            <p:nvPr/>
          </p:nvSpPr>
          <p:spPr>
            <a:xfrm>
              <a:off x="6196791" y="19456815"/>
              <a:ext cx="1468508" cy="61975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328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golden</a:t>
              </a:r>
              <a:endParaRPr lang="zh-TW" altLang="en-US" sz="132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D8E154FC-6F5F-4FBF-9A6F-773642FC3FC5}"/>
                </a:ext>
              </a:extLst>
            </p:cNvPr>
            <p:cNvCxnSpPr>
              <a:cxnSpLocks/>
              <a:stCxn id="43" idx="2"/>
            </p:cNvCxnSpPr>
            <p:nvPr/>
          </p:nvCxnSpPr>
          <p:spPr>
            <a:xfrm flipH="1">
              <a:off x="5860069" y="23707046"/>
              <a:ext cx="1728025" cy="860526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C17412EB-58EA-44EE-A58A-108D93900FD1}"/>
                </a:ext>
              </a:extLst>
            </p:cNvPr>
            <p:cNvCxnSpPr>
              <a:cxnSpLocks/>
            </p:cNvCxnSpPr>
            <p:nvPr/>
          </p:nvCxnSpPr>
          <p:spPr>
            <a:xfrm>
              <a:off x="7566244" y="23717997"/>
              <a:ext cx="1685858" cy="800556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7" name="矩形: 圓角 46">
              <a:extLst>
                <a:ext uri="{FF2B5EF4-FFF2-40B4-BE49-F238E27FC236}">
                  <a16:creationId xmlns:a16="http://schemas.microsoft.com/office/drawing/2014/main" id="{F0A18154-0095-418A-BF9A-63CE1E2544DB}"/>
                </a:ext>
              </a:extLst>
            </p:cNvPr>
            <p:cNvSpPr/>
            <p:nvPr/>
          </p:nvSpPr>
          <p:spPr>
            <a:xfrm>
              <a:off x="4984787" y="24586657"/>
              <a:ext cx="1685859" cy="482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12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Pass</a:t>
              </a:r>
              <a:endParaRPr lang="zh-TW" altLang="en-US" sz="21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矩形: 圓角 47">
              <a:extLst>
                <a:ext uri="{FF2B5EF4-FFF2-40B4-BE49-F238E27FC236}">
                  <a16:creationId xmlns:a16="http://schemas.microsoft.com/office/drawing/2014/main" id="{1771691F-A942-4171-AFF9-2D88395A1B5B}"/>
                </a:ext>
              </a:extLst>
            </p:cNvPr>
            <p:cNvSpPr/>
            <p:nvPr/>
          </p:nvSpPr>
          <p:spPr>
            <a:xfrm>
              <a:off x="8369102" y="24567573"/>
              <a:ext cx="1800174" cy="482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12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Not Pass</a:t>
              </a:r>
              <a:endParaRPr lang="zh-TW" altLang="en-US" sz="21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D18D48D8-9F63-4443-9EBD-CA4260D64F47}"/>
                </a:ext>
              </a:extLst>
            </p:cNvPr>
            <p:cNvSpPr/>
            <p:nvPr/>
          </p:nvSpPr>
          <p:spPr>
            <a:xfrm>
              <a:off x="230672" y="18694948"/>
              <a:ext cx="10111398" cy="67762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195" dirty="0"/>
            </a:p>
          </p:txBody>
        </p:sp>
        <p:sp>
          <p:nvSpPr>
            <p:cNvPr id="50" name="矩形: 圓角 49">
              <a:extLst>
                <a:ext uri="{FF2B5EF4-FFF2-40B4-BE49-F238E27FC236}">
                  <a16:creationId xmlns:a16="http://schemas.microsoft.com/office/drawing/2014/main" id="{9FB0BF79-0F03-4C8C-81DB-A8836246C591}"/>
                </a:ext>
              </a:extLst>
            </p:cNvPr>
            <p:cNvSpPr/>
            <p:nvPr/>
          </p:nvSpPr>
          <p:spPr>
            <a:xfrm>
              <a:off x="514933" y="21481886"/>
              <a:ext cx="1957256" cy="9872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Record Multiplication</a:t>
              </a:r>
            </a:p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Exe. Time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51" name="物件 50">
              <a:extLst>
                <a:ext uri="{FF2B5EF4-FFF2-40B4-BE49-F238E27FC236}">
                  <a16:creationId xmlns:a16="http://schemas.microsoft.com/office/drawing/2014/main" id="{3E22FBB9-9DAF-491B-84CE-FF726DA87C0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1675049"/>
                </p:ext>
              </p:extLst>
            </p:nvPr>
          </p:nvGraphicFramePr>
          <p:xfrm>
            <a:off x="1368048" y="20179013"/>
            <a:ext cx="82550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0" name="Equation" r:id="rId10" imgW="8254800" imgH="482400" progId="Equation.DSMT4">
                    <p:embed/>
                  </p:oleObj>
                </mc:Choice>
                <mc:Fallback>
                  <p:oleObj name="Equation" r:id="rId10" imgW="8254800" imgH="482400" progId="Equation.DSMT4">
                    <p:embed/>
                    <p:pic>
                      <p:nvPicPr>
                        <p:cNvPr id="1041" name="物件 1040">
                          <a:extLst>
                            <a:ext uri="{FF2B5EF4-FFF2-40B4-BE49-F238E27FC236}">
                              <a16:creationId xmlns:a16="http://schemas.microsoft.com/office/drawing/2014/main" id="{08D6D99B-916A-49FF-8510-1F0A5CB93F0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368048" y="20179013"/>
                          <a:ext cx="8255000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2B82519A-15A3-4876-8BEE-3EFD94470BF6}"/>
                </a:ext>
              </a:extLst>
            </p:cNvPr>
            <p:cNvSpPr/>
            <p:nvPr/>
          </p:nvSpPr>
          <p:spPr>
            <a:xfrm>
              <a:off x="3104420" y="23067318"/>
              <a:ext cx="1502995" cy="619759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328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golden</a:t>
              </a:r>
              <a:endParaRPr lang="zh-TW" altLang="en-US" sz="132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D5429D49-7D74-456B-9B3C-51ED6EB187B1}"/>
                </a:ext>
              </a:extLst>
            </p:cNvPr>
            <p:cNvSpPr/>
            <p:nvPr/>
          </p:nvSpPr>
          <p:spPr>
            <a:xfrm>
              <a:off x="4745495" y="23050752"/>
              <a:ext cx="1189304" cy="619759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328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</a:t>
              </a:r>
              <a:endParaRPr lang="zh-TW" altLang="en-US" sz="132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644167A7-35E9-40DD-B4A7-145FDCE579EA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7091819" y="5177305"/>
            <a:ext cx="0" cy="149267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物件 9">
            <a:extLst>
              <a:ext uri="{FF2B5EF4-FFF2-40B4-BE49-F238E27FC236}">
                <a16:creationId xmlns:a16="http://schemas.microsoft.com/office/drawing/2014/main" id="{6B79ACBD-3143-4DF5-88B8-586CE47857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0852437"/>
              </p:ext>
            </p:extLst>
          </p:nvPr>
        </p:nvGraphicFramePr>
        <p:xfrm>
          <a:off x="238092" y="5455771"/>
          <a:ext cx="2476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1" name="Equation" r:id="rId12" imgW="2476440" imgH="393480" progId="Equation.DSMT4">
                  <p:embed/>
                </p:oleObj>
              </mc:Choice>
              <mc:Fallback>
                <p:oleObj name="Equation" r:id="rId12" imgW="24764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38092" y="5455771"/>
                        <a:ext cx="24765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29DFE557-8D8E-4FB6-A005-13643A20F603}"/>
              </a:ext>
            </a:extLst>
          </p:cNvPr>
          <p:cNvSpPr txBox="1"/>
          <p:nvPr/>
        </p:nvSpPr>
        <p:spPr>
          <a:xfrm>
            <a:off x="651333" y="5861600"/>
            <a:ext cx="5844711" cy="1476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6 types of methods to do matrix multiplication: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ijk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jki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kji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kij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ikj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memory address is continuous in an array, and since C is an row-wise language, if we access the data in the memory which is in the same cache line, then  it will be really fast.  This is the concept of spatial locality. </a:t>
            </a:r>
          </a:p>
        </p:txBody>
      </p:sp>
      <p:graphicFrame>
        <p:nvGraphicFramePr>
          <p:cNvPr id="12" name="物件 11">
            <a:extLst>
              <a:ext uri="{FF2B5EF4-FFF2-40B4-BE49-F238E27FC236}">
                <a16:creationId xmlns:a16="http://schemas.microsoft.com/office/drawing/2014/main" id="{545AE324-A9B5-4DA7-888F-6DE390F709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3833397"/>
              </p:ext>
            </p:extLst>
          </p:nvPr>
        </p:nvGraphicFramePr>
        <p:xfrm>
          <a:off x="1798638" y="7805738"/>
          <a:ext cx="33877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" name="Equation" r:id="rId14" imgW="5143320" imgH="482400" progId="Equation.DSMT4">
                  <p:embed/>
                </p:oleObj>
              </mc:Choice>
              <mc:Fallback>
                <p:oleObj name="Equation" r:id="rId14" imgW="51433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798638" y="7805738"/>
                        <a:ext cx="3387725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字方塊 14">
            <a:extLst>
              <a:ext uri="{FF2B5EF4-FFF2-40B4-BE49-F238E27FC236}">
                <a16:creationId xmlns:a16="http://schemas.microsoft.com/office/drawing/2014/main" id="{D18453D4-1E3B-4B7E-ABFD-753D41C085E1}"/>
              </a:ext>
            </a:extLst>
          </p:cNvPr>
          <p:cNvSpPr txBox="1"/>
          <p:nvPr/>
        </p:nvSpPr>
        <p:spPr>
          <a:xfrm>
            <a:off x="657188" y="7336208"/>
            <a:ext cx="432071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cache not hit rate for these 6 methods is: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0D01B724-C102-4500-8FC2-C8DF1A239F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613097"/>
              </p:ext>
            </p:extLst>
          </p:nvPr>
        </p:nvGraphicFramePr>
        <p:xfrm>
          <a:off x="243998" y="8623757"/>
          <a:ext cx="4203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" name="Equation" r:id="rId16" imgW="4203360" imgH="482400" progId="Equation.DSMT4">
                  <p:embed/>
                </p:oleObj>
              </mc:Choice>
              <mc:Fallback>
                <p:oleObj name="Equation" r:id="rId16" imgW="42033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43998" y="8623757"/>
                        <a:ext cx="42037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字方塊 16">
            <a:extLst>
              <a:ext uri="{FF2B5EF4-FFF2-40B4-BE49-F238E27FC236}">
                <a16:creationId xmlns:a16="http://schemas.microsoft.com/office/drawing/2014/main" id="{F09A1BB2-0FBE-4B03-82E2-3F4DA2B79B1D}"/>
              </a:ext>
            </a:extLst>
          </p:cNvPr>
          <p:cNvSpPr txBox="1"/>
          <p:nvPr/>
        </p:nvSpPr>
        <p:spPr>
          <a:xfrm>
            <a:off x="3536385" y="8174997"/>
            <a:ext cx="3435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know more detail, please refer to 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18"/>
              </a:rPr>
              <a:t>my note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1B994688-5774-4E68-A65B-82586C239214}"/>
              </a:ext>
            </a:extLst>
          </p:cNvPr>
          <p:cNvSpPr txBox="1"/>
          <p:nvPr/>
        </p:nvSpPr>
        <p:spPr>
          <a:xfrm>
            <a:off x="656103" y="9106357"/>
            <a:ext cx="5959527" cy="2030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Programming separates the jobs and assign to different CPU to execute. In this project, I use OpenMP to parallel my program. However, the hazard of the parallel programming is data-dependency problem. If there exist data-dependency problem, it must stall all of the jobs, and wait for specific instructions to be done. In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kji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kij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methods, there exist data-dependency hazard I must to deal with.</a:t>
            </a:r>
          </a:p>
        </p:txBody>
      </p:sp>
      <p:graphicFrame>
        <p:nvGraphicFramePr>
          <p:cNvPr id="5" name="物件 4">
            <a:extLst>
              <a:ext uri="{FF2B5EF4-FFF2-40B4-BE49-F238E27FC236}">
                <a16:creationId xmlns:a16="http://schemas.microsoft.com/office/drawing/2014/main" id="{67EBE00F-310D-42BC-BFAC-3027CC3F17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1500488"/>
              </p:ext>
            </p:extLst>
          </p:nvPr>
        </p:nvGraphicFramePr>
        <p:xfrm>
          <a:off x="238092" y="11203114"/>
          <a:ext cx="2413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" name="Equation" r:id="rId19" imgW="2412720" imgH="393480" progId="Equation.DSMT4">
                  <p:embed/>
                </p:oleObj>
              </mc:Choice>
              <mc:Fallback>
                <p:oleObj name="Equation" r:id="rId19" imgW="24127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38092" y="11203114"/>
                        <a:ext cx="24130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橢圓 54">
            <a:extLst>
              <a:ext uri="{FF2B5EF4-FFF2-40B4-BE49-F238E27FC236}">
                <a16:creationId xmlns:a16="http://schemas.microsoft.com/office/drawing/2014/main" id="{69F5FB69-73C5-43B1-9BF1-E96BC6445467}"/>
              </a:ext>
            </a:extLst>
          </p:cNvPr>
          <p:cNvSpPr/>
          <p:nvPr/>
        </p:nvSpPr>
        <p:spPr>
          <a:xfrm>
            <a:off x="2317831" y="14007896"/>
            <a:ext cx="894495" cy="41154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2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endParaRPr lang="zh-TW" altLang="en-US" sz="119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物件 6">
            <a:extLst>
              <a:ext uri="{FF2B5EF4-FFF2-40B4-BE49-F238E27FC236}">
                <a16:creationId xmlns:a16="http://schemas.microsoft.com/office/drawing/2014/main" id="{CDD084F1-59A3-451B-9D36-B8EB3AAE32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554949"/>
              </p:ext>
            </p:extLst>
          </p:nvPr>
        </p:nvGraphicFramePr>
        <p:xfrm>
          <a:off x="152400" y="18648677"/>
          <a:ext cx="3251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5" name="Equation" r:id="rId21" imgW="3251160" imgH="393480" progId="Equation.DSMT4">
                  <p:embed/>
                </p:oleObj>
              </mc:Choice>
              <mc:Fallback>
                <p:oleObj name="Equation" r:id="rId21" imgW="32511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2400" y="18648677"/>
                        <a:ext cx="32512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9A46BA4D-2583-40FD-9ABD-4468257E9877}"/>
              </a:ext>
            </a:extLst>
          </p:cNvPr>
          <p:cNvSpPr txBox="1"/>
          <p:nvPr/>
        </p:nvSpPr>
        <p:spPr>
          <a:xfrm>
            <a:off x="1143152" y="16705980"/>
            <a:ext cx="4514698" cy="379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 is available on my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3"/>
              </a:rPr>
              <a:t>github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23"/>
              </a:rPr>
              <a:t> account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075F2DA-3AD8-4457-BFB6-FF034EDDB743}"/>
              </a:ext>
            </a:extLst>
          </p:cNvPr>
          <p:cNvSpPr txBox="1"/>
          <p:nvPr/>
        </p:nvSpPr>
        <p:spPr>
          <a:xfrm>
            <a:off x="152400" y="17058104"/>
            <a:ext cx="6805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run the program in your own platform through:</a:t>
            </a:r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725645B1-AEE1-4723-9740-DB7FBE37056D}"/>
              </a:ext>
            </a:extLst>
          </p:cNvPr>
          <p:cNvSpPr/>
          <p:nvPr/>
        </p:nvSpPr>
        <p:spPr>
          <a:xfrm>
            <a:off x="2765078" y="11665643"/>
            <a:ext cx="1028211" cy="49816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file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8B21A88A-E80F-4CCD-8589-93BD27CB042A}"/>
              </a:ext>
            </a:extLst>
          </p:cNvPr>
          <p:cNvSpPr/>
          <p:nvPr/>
        </p:nvSpPr>
        <p:spPr>
          <a:xfrm>
            <a:off x="4037464" y="11654966"/>
            <a:ext cx="1216430" cy="4981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file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A3706BB5-D99A-4D45-B19C-F2BDB8B9D7CF}"/>
              </a:ext>
            </a:extLst>
          </p:cNvPr>
          <p:cNvSpPr txBox="1"/>
          <p:nvPr/>
        </p:nvSpPr>
        <p:spPr>
          <a:xfrm>
            <a:off x="284331" y="19066047"/>
            <a:ext cx="6805569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execution time for each matrix size, method, number of CPU and data visualization process is also available on my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4"/>
              </a:rPr>
              <a:t>github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24"/>
              </a:rPr>
              <a:t> account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8" name="物件 27">
            <a:extLst>
              <a:ext uri="{FF2B5EF4-FFF2-40B4-BE49-F238E27FC236}">
                <a16:creationId xmlns:a16="http://schemas.microsoft.com/office/drawing/2014/main" id="{363F5B3D-CE65-4F3B-95A0-7AED000D99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4372900"/>
              </p:ext>
            </p:extLst>
          </p:nvPr>
        </p:nvGraphicFramePr>
        <p:xfrm>
          <a:off x="7361016" y="5455771"/>
          <a:ext cx="3962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6" name="Equation" r:id="rId25" imgW="3962160" imgH="393480" progId="Equation.DSMT4">
                  <p:embed/>
                </p:oleObj>
              </mc:Choice>
              <mc:Fallback>
                <p:oleObj name="Equation" r:id="rId25" imgW="39621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361016" y="5455771"/>
                        <a:ext cx="39624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群組 31">
            <a:extLst>
              <a:ext uri="{FF2B5EF4-FFF2-40B4-BE49-F238E27FC236}">
                <a16:creationId xmlns:a16="http://schemas.microsoft.com/office/drawing/2014/main" id="{852A8A89-BEF5-4438-B2E6-350A168C0E29}"/>
              </a:ext>
            </a:extLst>
          </p:cNvPr>
          <p:cNvGrpSpPr/>
          <p:nvPr/>
        </p:nvGrpSpPr>
        <p:grpSpPr>
          <a:xfrm>
            <a:off x="11958593" y="2771356"/>
            <a:ext cx="2206183" cy="512479"/>
            <a:chOff x="11973766" y="1785016"/>
            <a:chExt cx="2206183" cy="512479"/>
          </a:xfrm>
        </p:grpSpPr>
        <p:pic>
          <p:nvPicPr>
            <p:cNvPr id="30" name="圖片 29">
              <a:extLst>
                <a:ext uri="{FF2B5EF4-FFF2-40B4-BE49-F238E27FC236}">
                  <a16:creationId xmlns:a16="http://schemas.microsoft.com/office/drawing/2014/main" id="{44F151AC-67AA-4A83-B730-E2EACD1AE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73766" y="1785016"/>
              <a:ext cx="512479" cy="512479"/>
            </a:xfrm>
            <a:prstGeom prst="rect">
              <a:avLst/>
            </a:prstGeom>
          </p:spPr>
        </p:pic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64ED2D61-D300-4D2D-89E0-3CEC1C831ACA}"/>
                </a:ext>
              </a:extLst>
            </p:cNvPr>
            <p:cNvSpPr txBox="1"/>
            <p:nvPr/>
          </p:nvSpPr>
          <p:spPr>
            <a:xfrm>
              <a:off x="12463819" y="1810422"/>
              <a:ext cx="17161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  <a:hlinkClick r:id="rId28"/>
                </a:rPr>
                <a:t>coherent17</a:t>
              </a:r>
              <a:endPara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7" name="矩形: 圓角 56">
            <a:extLst>
              <a:ext uri="{FF2B5EF4-FFF2-40B4-BE49-F238E27FC236}">
                <a16:creationId xmlns:a16="http://schemas.microsoft.com/office/drawing/2014/main" id="{4600A0E7-7D5E-45C2-83A5-E92BF0D8AED3}"/>
              </a:ext>
            </a:extLst>
          </p:cNvPr>
          <p:cNvSpPr/>
          <p:nvPr/>
        </p:nvSpPr>
        <p:spPr>
          <a:xfrm>
            <a:off x="471663" y="17517124"/>
            <a:ext cx="5931307" cy="9965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clone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https://github.com/coherent17/EE-project</a:t>
            </a: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 EE-project/</a:t>
            </a:r>
            <a:r>
              <a:rPr lang="en-US" altLang="zh-TW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Parallel_Matrix_Multiplication_With_Openmp</a:t>
            </a: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full 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9EDA1C8-5865-4AEE-801A-C32ED9B537EB}"/>
              </a:ext>
            </a:extLst>
          </p:cNvPr>
          <p:cNvSpPr txBox="1"/>
          <p:nvPr/>
        </p:nvSpPr>
        <p:spPr>
          <a:xfrm>
            <a:off x="8547379" y="9346290"/>
            <a:ext cx="1142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1.1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37F02092-B873-4E60-BF80-BD760F6B9A0E}"/>
              </a:ext>
            </a:extLst>
          </p:cNvPr>
          <p:cNvSpPr txBox="1"/>
          <p:nvPr/>
        </p:nvSpPr>
        <p:spPr>
          <a:xfrm>
            <a:off x="11960057" y="9346290"/>
            <a:ext cx="1142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1.2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AFBE2A7-7365-4AB1-A44A-8424D8A4B8DD}"/>
              </a:ext>
            </a:extLst>
          </p:cNvPr>
          <p:cNvSpPr txBox="1"/>
          <p:nvPr/>
        </p:nvSpPr>
        <p:spPr>
          <a:xfrm>
            <a:off x="7722486" y="9660563"/>
            <a:ext cx="5856758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Figure 1.1,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the execution time of 6 methods. And in Figure 1.2, shows the performance ratio to only use 1 CPU.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" name="物件 22">
            <a:extLst>
              <a:ext uri="{FF2B5EF4-FFF2-40B4-BE49-F238E27FC236}">
                <a16:creationId xmlns:a16="http://schemas.microsoft.com/office/drawing/2014/main" id="{864BF805-3B0D-4402-AADD-3062C7A7EB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7296800"/>
              </p:ext>
            </p:extLst>
          </p:nvPr>
        </p:nvGraphicFramePr>
        <p:xfrm>
          <a:off x="8356604" y="10323096"/>
          <a:ext cx="2794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7" name="Equation" r:id="rId29" imgW="2793960" imgH="419040" progId="Equation.DSMT4">
                  <p:embed/>
                </p:oleObj>
              </mc:Choice>
              <mc:Fallback>
                <p:oleObj name="Equation" r:id="rId29" imgW="27939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8356604" y="10323096"/>
                        <a:ext cx="27940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物件 23">
            <a:extLst>
              <a:ext uri="{FF2B5EF4-FFF2-40B4-BE49-F238E27FC236}">
                <a16:creationId xmlns:a16="http://schemas.microsoft.com/office/drawing/2014/main" id="{05D286FC-A441-480A-9BA9-10941B49F8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6529552"/>
              </p:ext>
            </p:extLst>
          </p:nvPr>
        </p:nvGraphicFramePr>
        <p:xfrm>
          <a:off x="7854946" y="10316746"/>
          <a:ext cx="43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8" name="Equation" r:id="rId31" imgW="431640" imgH="431640" progId="Equation.DSMT4">
                  <p:embed/>
                </p:oleObj>
              </mc:Choice>
              <mc:Fallback>
                <p:oleObj name="Equation" r:id="rId31" imgW="4316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7854946" y="10316746"/>
                        <a:ext cx="4318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字方塊 24">
            <a:extLst>
              <a:ext uri="{FF2B5EF4-FFF2-40B4-BE49-F238E27FC236}">
                <a16:creationId xmlns:a16="http://schemas.microsoft.com/office/drawing/2014/main" id="{0E4EFB0C-ADB0-4645-BA99-F9390E3D83BA}"/>
              </a:ext>
            </a:extLst>
          </p:cNvPr>
          <p:cNvSpPr txBox="1"/>
          <p:nvPr/>
        </p:nvSpPr>
        <p:spPr>
          <a:xfrm>
            <a:off x="8258011" y="10695155"/>
            <a:ext cx="4653183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of the spatial locality(cache not hit rate)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9" name="物件 28">
            <a:extLst>
              <a:ext uri="{FF2B5EF4-FFF2-40B4-BE49-F238E27FC236}">
                <a16:creationId xmlns:a16="http://schemas.microsoft.com/office/drawing/2014/main" id="{FFA4C802-3833-4C7E-964B-77F02F65F4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261282"/>
              </p:ext>
            </p:extLst>
          </p:nvPr>
        </p:nvGraphicFramePr>
        <p:xfrm>
          <a:off x="7861296" y="11035149"/>
          <a:ext cx="419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9" name="Equation" r:id="rId33" imgW="419040" imgH="431640" progId="Equation.DSMT4">
                  <p:embed/>
                </p:oleObj>
              </mc:Choice>
              <mc:Fallback>
                <p:oleObj name="Equation" r:id="rId33" imgW="4190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7861296" y="11035149"/>
                        <a:ext cx="4191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文字方塊 58">
            <a:extLst>
              <a:ext uri="{FF2B5EF4-FFF2-40B4-BE49-F238E27FC236}">
                <a16:creationId xmlns:a16="http://schemas.microsoft.com/office/drawing/2014/main" id="{9A646DB4-605D-44FE-8D95-614983572696}"/>
              </a:ext>
            </a:extLst>
          </p:cNvPr>
          <p:cNvSpPr txBox="1"/>
          <p:nvPr/>
        </p:nvSpPr>
        <p:spPr>
          <a:xfrm>
            <a:off x="8263716" y="11445989"/>
            <a:ext cx="5355649" cy="92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both pair, although their cache not hit rate is the same, but in method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kji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kij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need to deal with the data-dependency problem, therefore the time is much longer.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0" name="物件 59">
            <a:extLst>
              <a:ext uri="{FF2B5EF4-FFF2-40B4-BE49-F238E27FC236}">
                <a16:creationId xmlns:a16="http://schemas.microsoft.com/office/drawing/2014/main" id="{555CA1E0-0D59-4698-B9C0-829292641D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0459616"/>
              </p:ext>
            </p:extLst>
          </p:nvPr>
        </p:nvGraphicFramePr>
        <p:xfrm>
          <a:off x="7896038" y="12318764"/>
          <a:ext cx="406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0" name="Equation" r:id="rId35" imgW="406080" imgH="431640" progId="Equation.DSMT4">
                  <p:embed/>
                </p:oleObj>
              </mc:Choice>
              <mc:Fallback>
                <p:oleObj name="Equation" r:id="rId35" imgW="4060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7896038" y="12318764"/>
                        <a:ext cx="4064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物件 62">
            <a:extLst>
              <a:ext uri="{FF2B5EF4-FFF2-40B4-BE49-F238E27FC236}">
                <a16:creationId xmlns:a16="http://schemas.microsoft.com/office/drawing/2014/main" id="{E30852EC-BB4E-446D-B3D2-0081DD05B1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162721"/>
              </p:ext>
            </p:extLst>
          </p:nvPr>
        </p:nvGraphicFramePr>
        <p:xfrm>
          <a:off x="8356573" y="11063467"/>
          <a:ext cx="1943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1" name="Equation" r:id="rId37" imgW="1942920" imgH="419040" progId="Equation.DSMT4">
                  <p:embed/>
                </p:oleObj>
              </mc:Choice>
              <mc:Fallback>
                <p:oleObj name="Equation" r:id="rId37" imgW="19429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8356573" y="11063467"/>
                        <a:ext cx="19431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字方塊 20">
            <a:extLst>
              <a:ext uri="{FF2B5EF4-FFF2-40B4-BE49-F238E27FC236}">
                <a16:creationId xmlns:a16="http://schemas.microsoft.com/office/drawing/2014/main" id="{3D73393C-58F0-4889-BD20-C50F953A48B7}"/>
              </a:ext>
            </a:extLst>
          </p:cNvPr>
          <p:cNvSpPr txBox="1"/>
          <p:nvPr/>
        </p:nvSpPr>
        <p:spPr>
          <a:xfrm>
            <a:off x="8286746" y="12347270"/>
            <a:ext cx="5261025" cy="1476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performance of each methods compare to using only one CPU is visualized in the Figure 1.2.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increasement of the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kij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is the least in 6 method. For the other methods, the performance is almost 2.5 times higher before paralleling.</a:t>
            </a:r>
          </a:p>
        </p:txBody>
      </p:sp>
      <p:pic>
        <p:nvPicPr>
          <p:cNvPr id="73" name="圖片 72">
            <a:extLst>
              <a:ext uri="{FF2B5EF4-FFF2-40B4-BE49-F238E27FC236}">
                <a16:creationId xmlns:a16="http://schemas.microsoft.com/office/drawing/2014/main" id="{3E0F614C-0953-4A87-AF9A-7035A4C3AB5A}"/>
              </a:ext>
            </a:extLst>
          </p:cNvPr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822" y="5896493"/>
            <a:ext cx="6766138" cy="3491433"/>
          </a:xfrm>
          <a:prstGeom prst="rect">
            <a:avLst/>
          </a:prstGeom>
        </p:spPr>
      </p:pic>
      <p:pic>
        <p:nvPicPr>
          <p:cNvPr id="75" name="圖片 74">
            <a:extLst>
              <a:ext uri="{FF2B5EF4-FFF2-40B4-BE49-F238E27FC236}">
                <a16:creationId xmlns:a16="http://schemas.microsoft.com/office/drawing/2014/main" id="{53F0C17A-B95D-455D-B4B4-8F8D6524E79C}"/>
              </a:ext>
            </a:extLst>
          </p:cNvPr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901" y="13786038"/>
            <a:ext cx="6927660" cy="3574781"/>
          </a:xfrm>
          <a:prstGeom prst="rect">
            <a:avLst/>
          </a:prstGeom>
        </p:spPr>
      </p:pic>
      <p:sp>
        <p:nvSpPr>
          <p:cNvPr id="64" name="文字方塊 63">
            <a:extLst>
              <a:ext uri="{FF2B5EF4-FFF2-40B4-BE49-F238E27FC236}">
                <a16:creationId xmlns:a16="http://schemas.microsoft.com/office/drawing/2014/main" id="{730CB6DF-DDD9-4F41-9563-E0C7222B99FA}"/>
              </a:ext>
            </a:extLst>
          </p:cNvPr>
          <p:cNvSpPr txBox="1"/>
          <p:nvPr/>
        </p:nvSpPr>
        <p:spPr>
          <a:xfrm>
            <a:off x="10180417" y="17288937"/>
            <a:ext cx="1142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1.3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11105AB7-9591-4DEE-8913-9F0021BE5D4B}"/>
              </a:ext>
            </a:extLst>
          </p:cNvPr>
          <p:cNvSpPr txBox="1"/>
          <p:nvPr/>
        </p:nvSpPr>
        <p:spPr>
          <a:xfrm>
            <a:off x="7578633" y="17569790"/>
            <a:ext cx="6120609" cy="92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</a:rPr>
              <a:t>In figure 1.3 shows how matrix size affect the execution time of  matrix multiplication result. As the matrix size grow, the process take more time to finish the job. </a:t>
            </a:r>
            <a:endParaRPr lang="zh-TW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33" name="物件 32">
            <a:extLst>
              <a:ext uri="{FF2B5EF4-FFF2-40B4-BE49-F238E27FC236}">
                <a16:creationId xmlns:a16="http://schemas.microsoft.com/office/drawing/2014/main" id="{C138C608-BEFC-4A9F-8B21-1DE494DB7C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1674406"/>
              </p:ext>
            </p:extLst>
          </p:nvPr>
        </p:nvGraphicFramePr>
        <p:xfrm>
          <a:off x="7329822" y="18478480"/>
          <a:ext cx="295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2" name="Equation" r:id="rId41" imgW="2958840" imgH="469800" progId="Equation.DSMT4">
                  <p:embed/>
                </p:oleObj>
              </mc:Choice>
              <mc:Fallback>
                <p:oleObj name="Equation" r:id="rId41" imgW="295884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7329822" y="18478480"/>
                        <a:ext cx="295910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文字方塊 60">
            <a:extLst>
              <a:ext uri="{FF2B5EF4-FFF2-40B4-BE49-F238E27FC236}">
                <a16:creationId xmlns:a16="http://schemas.microsoft.com/office/drawing/2014/main" id="{91276953-5452-461F-B895-8A1F30A3E8A5}"/>
              </a:ext>
            </a:extLst>
          </p:cNvPr>
          <p:cNvSpPr txBox="1"/>
          <p:nvPr/>
        </p:nvSpPr>
        <p:spPr>
          <a:xfrm>
            <a:off x="7619027" y="18948599"/>
            <a:ext cx="6039820" cy="92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matrix multiplication can still improve by prefetching data into the cache. We can use __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builtin_prefetch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to enhance the performance. To know more, please refer to my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43"/>
              </a:rPr>
              <a:t>note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</TotalTime>
  <Words>567</Words>
  <Application>Microsoft Office PowerPoint</Application>
  <PresentationFormat>自訂</PresentationFormat>
  <Paragraphs>43</Paragraphs>
  <Slides>1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1</vt:i4>
      </vt:variant>
    </vt:vector>
  </HeadingPairs>
  <TitlesOfParts>
    <vt:vector size="10" baseType="lpstr">
      <vt:lpstr>微軟正黑體</vt:lpstr>
      <vt:lpstr>新細明體</vt:lpstr>
      <vt:lpstr>標楷體</vt:lpstr>
      <vt:lpstr>Calibri</vt:lpstr>
      <vt:lpstr>Times New Roman</vt:lpstr>
      <vt:lpstr>Wingdings</vt:lpstr>
      <vt:lpstr>Office Theme</vt:lpstr>
      <vt:lpstr>Equation</vt:lpstr>
      <vt:lpstr>MathType 7.0 Equation</vt:lpstr>
      <vt:lpstr>國立陽明交通大學 電機工程學系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Qoo</dc:creator>
  <cp:lastModifiedBy>何祁恩</cp:lastModifiedBy>
  <cp:revision>32</cp:revision>
  <dcterms:created xsi:type="dcterms:W3CDTF">2021-12-06T09:31:59Z</dcterms:created>
  <dcterms:modified xsi:type="dcterms:W3CDTF">2021-12-24T05:57:58Z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2021-01-04T00:00:00Z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2021-12-06T00:00:00Z</vt:filetime>
  </property>
</Properties>
</file>