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8" r:id="rId6"/>
    <p:sldId id="275" r:id="rId7"/>
    <p:sldId id="260" r:id="rId8"/>
    <p:sldId id="276" r:id="rId9"/>
    <p:sldId id="274" r:id="rId10"/>
    <p:sldId id="262" r:id="rId11"/>
    <p:sldId id="263" r:id="rId12"/>
    <p:sldId id="264" r:id="rId13"/>
    <p:sldId id="265" r:id="rId14"/>
  </p:sldIdLst>
  <p:sldSz cx="9906000" cy="6858000" type="A4"/>
  <p:notesSz cx="9874250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DeCyFQlJEk2eQ80WSmo6S+1q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3125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667501c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667501c1_0_6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03667501c1_0_63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667501c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667501c1_0_3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03667501c1_0_3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667501c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3667501c1_0_5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03667501c1_0_5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38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50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60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66750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667501c1_0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3667501c1_0_0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66750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667501c1_0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3667501c1_0_0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07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43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890" y="1751676"/>
            <a:ext cx="3710027" cy="37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221" y="285728"/>
            <a:ext cx="3714776" cy="348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7347" y="1071546"/>
            <a:ext cx="3935871" cy="376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742950" y="200024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95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70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92"/>
              </a:spcBef>
              <a:spcAft>
                <a:spcPts val="0"/>
              </a:spcAft>
              <a:buClr>
                <a:srgbClr val="888888"/>
              </a:buClr>
              <a:buSzPts val="1462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6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49" y="3500438"/>
            <a:ext cx="9441722" cy="38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766659" y="274637"/>
            <a:ext cx="7644043" cy="132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3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 rot="5400000">
            <a:off x="5370512" y="2085982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17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alibri"/>
              <a:buNone/>
              <a:defRPr sz="32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/>
            </a:lvl1pPr>
            <a:lvl2pPr marL="914400" lvl="1" indent="-352425" algn="l"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/>
            </a:lvl2pPr>
            <a:lvl3pPr marL="1371600" lvl="2" indent="-331787" algn="l"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/>
            </a:lvl3pPr>
            <a:lvl4pPr marL="1828800" lvl="3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–"/>
              <a:defRPr sz="1625"/>
            </a:lvl4pPr>
            <a:lvl5pPr marL="2286000" lvl="4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»"/>
              <a:defRPr sz="162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7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4747" y="1500174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 descr="V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 descr="D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 descr="A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rgbClr val="0070C0"/>
              </a:buClr>
              <a:buSzPts val="1462"/>
              <a:buFont typeface="Noto Sans Symbols"/>
              <a:buChar char="●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rgbClr val="FF0000"/>
              </a:buClr>
              <a:buSzPts val="1219"/>
              <a:buFont typeface="Noto Sans Symbols"/>
              <a:buChar char="■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rgbClr val="35DB80"/>
              </a:buClr>
              <a:buSzPts val="1097"/>
              <a:buFont typeface="Noto Sans Symbols"/>
              <a:buChar char="◆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7"/>
              <a:buFont typeface="Calibri"/>
              <a:buNone/>
              <a:defRPr sz="243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 sz="1219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19"/>
              </a:spcBef>
              <a:spcAft>
                <a:spcPts val="0"/>
              </a:spcAft>
              <a:buClr>
                <a:srgbClr val="888888"/>
              </a:buClr>
              <a:buSzPts val="1097"/>
              <a:buNone/>
              <a:defRPr sz="109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95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 sz="97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766659" y="274641"/>
            <a:ext cx="7644043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  <a:defRPr sz="1950"/>
            </a:lvl1pPr>
            <a:lvl2pPr marL="914400" lvl="1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–"/>
              <a:defRPr sz="1706"/>
            </a:lvl2pPr>
            <a:lvl3pPr marL="1371600" lvl="2" indent="-321436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3pPr>
            <a:lvl4pPr marL="1828800" lvl="3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4pPr>
            <a:lvl5pPr marL="2286000" lvl="4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»"/>
              <a:defRPr sz="1219"/>
            </a:lvl5pPr>
            <a:lvl6pPr marL="2743200" lvl="5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6pPr>
            <a:lvl7pPr marL="3200400" lvl="6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7pPr>
            <a:lvl8pPr marL="3657600" lvl="7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8pPr>
            <a:lvl9pPr marL="4114800" lvl="8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495304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1" y="6572272"/>
            <a:ext cx="9906001" cy="285728"/>
            <a:chOff x="0" y="6572272"/>
            <a:chExt cx="9144000" cy="285728"/>
          </a:xfrm>
        </p:grpSpPr>
        <p:sp>
          <p:nvSpPr>
            <p:cNvPr id="11" name="Google Shape;11;p5"/>
            <p:cNvSpPr/>
            <p:nvPr/>
          </p:nvSpPr>
          <p:spPr>
            <a:xfrm rot="-5400000" flipH="1">
              <a:off x="4524750" y="2142021"/>
              <a:ext cx="94499" cy="9144000"/>
            </a:xfrm>
            <a:prstGeom prst="rect">
              <a:avLst/>
            </a:prstGeom>
            <a:gradFill>
              <a:gsLst>
                <a:gs pos="0">
                  <a:srgbClr val="E33959">
                    <a:alpha val="29803"/>
                  </a:srgbClr>
                </a:gs>
                <a:gs pos="50000">
                  <a:srgbClr val="E33959">
                    <a:alpha val="29803"/>
                  </a:srgbClr>
                </a:gs>
                <a:gs pos="100000">
                  <a:srgbClr val="F2D2D2">
                    <a:alpha val="2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>
              <a:gsLst>
                <a:gs pos="0">
                  <a:srgbClr val="35DB80">
                    <a:alpha val="29803"/>
                  </a:srgbClr>
                </a:gs>
                <a:gs pos="100000">
                  <a:srgbClr val="9EFCC9">
                    <a:alpha val="2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>
              <a:gsLst>
                <a:gs pos="0">
                  <a:srgbClr val="6CB7EA">
                    <a:alpha val="28627"/>
                  </a:srgbClr>
                </a:gs>
                <a:gs pos="100000">
                  <a:srgbClr val="9BE5FF">
                    <a:alpha val="2862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2425" algn="l" rtl="0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93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–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436" algn="l" rtl="0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Font typeface="Arial"/>
              <a:buChar char="•"/>
              <a:defRPr sz="1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–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»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/>
          <p:nvPr/>
        </p:nvSpPr>
        <p:spPr>
          <a:xfrm>
            <a:off x="1547790" y="6669461"/>
            <a:ext cx="510781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Electronics Engineering, National ChiaoTung University</a:t>
            </a:r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6810392" y="6669462"/>
            <a:ext cx="2691473" cy="7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VLSI Design Automation LAB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5"/>
          <p:cNvGrpSpPr/>
          <p:nvPr/>
        </p:nvGrpSpPr>
        <p:grpSpPr>
          <a:xfrm>
            <a:off x="0" y="0"/>
            <a:ext cx="9906001" cy="142852"/>
            <a:chOff x="285720" y="2694619"/>
            <a:chExt cx="6715172" cy="138239"/>
          </a:xfrm>
        </p:grpSpPr>
        <p:sp>
          <p:nvSpPr>
            <p:cNvPr id="22" name="Google Shape;22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5"/>
          <p:cNvGrpSpPr/>
          <p:nvPr/>
        </p:nvGrpSpPr>
        <p:grpSpPr>
          <a:xfrm rot="5400000">
            <a:off x="-3351660" y="3351628"/>
            <a:ext cx="6858000" cy="154748"/>
            <a:chOff x="285720" y="2694619"/>
            <a:chExt cx="6715172" cy="138239"/>
          </a:xfrm>
        </p:grpSpPr>
        <p:sp>
          <p:nvSpPr>
            <p:cNvPr id="26" name="Google Shape;26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Google Shape;29;p5" descr="logo2拷貝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2141" y="214292"/>
            <a:ext cx="1457095" cy="146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60343" y="407100"/>
            <a:ext cx="900714" cy="9046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797109" y="3982422"/>
            <a:ext cx="8311782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27" name="Google Shape;127;p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742949" y="3823038"/>
            <a:ext cx="8420100" cy="173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2022/11/23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Hung-Ming Chen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Sheng-</a:t>
            </a:r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Guo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Huang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46234" y="1542145"/>
            <a:ext cx="8893420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Algorithms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lang="en-US" altLang="zh-TW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Routing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667501c1_0_6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Grading</a:t>
            </a:r>
            <a:endParaRPr sz="4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Google Shape;183;g103667501c1_0_6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5300" y="1811250"/>
                <a:ext cx="8915400" cy="47547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 indent="-369570">
                  <a:buSzPts val="2220"/>
                  <a:buFont typeface="Wingdings" panose="05000000000000000000" pitchFamily="2" charset="2"/>
                  <a:buChar char="l"/>
                </a:pPr>
                <a:r>
                  <a:rPr lang="en-US" sz="2400" dirty="0" smtClean="0"/>
                  <a:t>Small Case </a:t>
                </a:r>
                <a:r>
                  <a:rPr lang="en-US" sz="2400" dirty="0"/>
                  <a:t>(</a:t>
                </a:r>
                <a:r>
                  <a:rPr lang="en-US" sz="2400" dirty="0" smtClean="0"/>
                  <a:t>x4) 		pin numbers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/>
                  <a:t>500	 	          60%</a:t>
                </a:r>
              </a:p>
              <a:p>
                <a:pPr marL="544830" lvl="1" indent="0">
                  <a:buSzPts val="2220"/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(Time limit: 1 minute for each small case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)</a:t>
                </a:r>
                <a:endParaRPr lang="en-US" sz="1750" dirty="0" smtClean="0"/>
              </a:p>
              <a:p>
                <a:pPr indent="-369570">
                  <a:buSzPts val="2220"/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/>
                  <a:t>Big Case </a:t>
                </a:r>
                <a:r>
                  <a:rPr lang="en-US" altLang="zh-TW" sz="2400" dirty="0"/>
                  <a:t>	</a:t>
                </a:r>
                <a:r>
                  <a:rPr lang="en-US" altLang="zh-TW" sz="2000" dirty="0" smtClean="0"/>
                  <a:t> 		</a:t>
                </a:r>
                <a:r>
                  <a:rPr lang="en-US" altLang="zh-TW" sz="2400" dirty="0" smtClean="0"/>
                  <a:t>pin numbers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 smtClean="0"/>
                  <a:t>3000  		          20%</a:t>
                </a:r>
                <a:endParaRPr lang="en-US" sz="2400" dirty="0" smtClean="0"/>
              </a:p>
              <a:p>
                <a:pPr lvl="1" indent="-369570">
                  <a:spcBef>
                    <a:spcPts val="520"/>
                  </a:spcBef>
                  <a:buSzPts val="2220"/>
                  <a:buFont typeface="Wingdings" panose="05000000000000000000" pitchFamily="2" charset="2"/>
                  <a:buChar char="n"/>
                </a:pPr>
                <a:r>
                  <a:rPr lang="en-US" sz="2000" dirty="0" smtClean="0"/>
                  <a:t>Correct answer                                                                                                 10%</a:t>
                </a:r>
              </a:p>
              <a:p>
                <a:pPr lvl="1" indent="-369570">
                  <a:spcBef>
                    <a:spcPts val="520"/>
                  </a:spcBef>
                  <a:buSzPts val="2220"/>
                  <a:buFont typeface="Wingdings" panose="05000000000000000000" pitchFamily="2" charset="2"/>
                  <a:buChar char="n"/>
                </a:pPr>
                <a:r>
                  <a:rPr lang="en-US" sz="2000" dirty="0" smtClean="0"/>
                  <a:t>Timing performance(if the answer is correct)                                            10%</a:t>
                </a:r>
              </a:p>
              <a:p>
                <a:pPr marL="544830" lvl="1" indent="0">
                  <a:spcBef>
                    <a:spcPts val="520"/>
                  </a:spcBef>
                  <a:buSzPts val="2220"/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dirty="0">
                    <a:solidFill>
                      <a:srgbClr val="FF0000"/>
                    </a:solidFill>
                  </a:rPr>
                  <a:t>Time limit: 5 minutes for each big case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)</a:t>
                </a:r>
                <a:endParaRPr lang="en-US" sz="2400" dirty="0" smtClean="0"/>
              </a:p>
              <a:p>
                <a:pPr marL="457200" lvl="0" indent="-369570" algn="l" rtl="0">
                  <a:spcBef>
                    <a:spcPts val="0"/>
                  </a:spcBef>
                  <a:spcAft>
                    <a:spcPts val="0"/>
                  </a:spcAft>
                  <a:buSzPts val="2220"/>
                  <a:buFont typeface="Wingdings" panose="05000000000000000000" pitchFamily="2" charset="2"/>
                  <a:buChar char="l"/>
                </a:pPr>
                <a:r>
                  <a:rPr lang="en-US" sz="2400" dirty="0" smtClean="0"/>
                  <a:t>Report                                                                                                  20%</a:t>
                </a:r>
                <a:endParaRPr lang="en-US" sz="2400" dirty="0"/>
              </a:p>
              <a:p>
                <a:pPr marL="914400" lvl="1" indent="-369569" algn="l" rtl="0">
                  <a:spcBef>
                    <a:spcPts val="0"/>
                  </a:spcBef>
                  <a:spcAft>
                    <a:spcPts val="0"/>
                  </a:spcAft>
                  <a:buSzPts val="2220"/>
                  <a:buFont typeface="Wingdings" panose="05000000000000000000" pitchFamily="2" charset="2"/>
                  <a:buChar char="n"/>
                </a:pPr>
                <a:r>
                  <a:rPr lang="en-US" sz="2400" dirty="0"/>
                  <a:t>No more than 2 page</a:t>
                </a:r>
              </a:p>
              <a:p>
                <a:pPr marL="1371600" lvl="2" indent="-369569" algn="l" rtl="0">
                  <a:spcBef>
                    <a:spcPts val="0"/>
                  </a:spcBef>
                  <a:spcAft>
                    <a:spcPts val="0"/>
                  </a:spcAft>
                  <a:buSzPts val="2220"/>
                  <a:buAutoNum type="romanLcPeriod"/>
                </a:pPr>
                <a:r>
                  <a:rPr lang="en-US" sz="2400" dirty="0"/>
                  <a:t>Time complexity analysis </a:t>
                </a:r>
              </a:p>
              <a:p>
                <a:pPr marL="1371600" lvl="2" indent="-369569" algn="l" rtl="0">
                  <a:spcBef>
                    <a:spcPts val="0"/>
                  </a:spcBef>
                  <a:spcAft>
                    <a:spcPts val="0"/>
                  </a:spcAft>
                  <a:buSzPts val="2220"/>
                  <a:buAutoNum type="romanLcPeriod"/>
                </a:pPr>
                <a:r>
                  <a:rPr lang="en-US" sz="2400" dirty="0"/>
                  <a:t>The flow chart of your program</a:t>
                </a:r>
                <a:endParaRPr sz="2400" dirty="0"/>
              </a:p>
            </p:txBody>
          </p:sp>
        </mc:Choice>
        <mc:Fallback xmlns="">
          <p:sp>
            <p:nvSpPr>
              <p:cNvPr id="183" name="Google Shape;183;g103667501c1_0_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300" y="1811250"/>
                <a:ext cx="8915400" cy="475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Google Shape;184;g103667501c1_0_6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667501c1_0_3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Submission</a:t>
            </a:r>
            <a:endParaRPr sz="4050"/>
          </a:p>
        </p:txBody>
      </p:sp>
      <p:sp>
        <p:nvSpPr>
          <p:cNvPr id="191" name="Google Shape;191;g103667501c1_0_3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l"/>
            </a:pPr>
            <a:r>
              <a:rPr lang="en-US" sz="2020" dirty="0"/>
              <a:t>&lt;</a:t>
            </a:r>
            <a:r>
              <a:rPr lang="en-US" sz="2020" dirty="0" err="1"/>
              <a:t>student_id</a:t>
            </a:r>
            <a:r>
              <a:rPr lang="en-US" sz="2020" dirty="0"/>
              <a:t>&gt;.zip </a:t>
            </a:r>
            <a:r>
              <a:rPr lang="en-US" sz="1620" i="1" dirty="0"/>
              <a:t>(example: </a:t>
            </a:r>
            <a:r>
              <a:rPr lang="en-US" sz="1620" i="1" dirty="0" smtClean="0"/>
              <a:t>109511999.zip</a:t>
            </a:r>
            <a:r>
              <a:rPr lang="en-US" sz="1620" i="1" dirty="0"/>
              <a:t>)</a:t>
            </a:r>
            <a:endParaRPr sz="1620" i="1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Including source code and report</a:t>
            </a:r>
            <a:endParaRPr sz="2020" dirty="0"/>
          </a:p>
          <a:p>
            <a:pPr lvl="1" indent="-356869">
              <a:spcBef>
                <a:spcPts val="0"/>
              </a:spcBef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Source code: &lt;</a:t>
            </a:r>
            <a:r>
              <a:rPr lang="en-US" sz="2020" dirty="0" err="1"/>
              <a:t>student_id</a:t>
            </a:r>
            <a:r>
              <a:rPr lang="en-US" sz="2020" dirty="0"/>
              <a:t>&gt;.</a:t>
            </a:r>
            <a:r>
              <a:rPr lang="en-US" sz="2020" dirty="0" err="1"/>
              <a:t>cpp</a:t>
            </a:r>
            <a:r>
              <a:rPr lang="en-US" sz="2020" dirty="0"/>
              <a:t> </a:t>
            </a:r>
            <a:r>
              <a:rPr lang="en-US" sz="1620" i="1" dirty="0"/>
              <a:t>(example: </a:t>
            </a:r>
            <a:r>
              <a:rPr lang="en-US" altLang="zh-TW" sz="1620" i="1" dirty="0"/>
              <a:t>109511999</a:t>
            </a:r>
            <a:r>
              <a:rPr lang="en-US" sz="1620" i="1" dirty="0" smtClean="0"/>
              <a:t>.cpp</a:t>
            </a:r>
            <a:r>
              <a:rPr lang="en-US" sz="1620" i="1" dirty="0"/>
              <a:t>)</a:t>
            </a:r>
            <a:endParaRPr sz="1820" dirty="0"/>
          </a:p>
          <a:p>
            <a:pPr lvl="1" indent="-356869">
              <a:spcBef>
                <a:spcPts val="0"/>
              </a:spcBef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Report: </a:t>
            </a:r>
            <a:r>
              <a:rPr lang="en-US" sz="2020" b="1" dirty="0"/>
              <a:t>&lt;</a:t>
            </a:r>
            <a:r>
              <a:rPr lang="en-US" sz="2020" b="1" dirty="0" err="1"/>
              <a:t>student_id</a:t>
            </a:r>
            <a:r>
              <a:rPr lang="en-US" sz="2020" b="1" dirty="0"/>
              <a:t>&gt;_report.</a:t>
            </a:r>
            <a:r>
              <a:rPr lang="en-US" sz="2020" b="1" dirty="0">
                <a:solidFill>
                  <a:srgbClr val="FF0000"/>
                </a:solidFill>
              </a:rPr>
              <a:t>pdf</a:t>
            </a:r>
            <a:r>
              <a:rPr lang="en-US" sz="2020" b="1" dirty="0"/>
              <a:t> </a:t>
            </a:r>
            <a:r>
              <a:rPr lang="en-US" sz="1620" i="1" dirty="0"/>
              <a:t>(example: </a:t>
            </a:r>
            <a:r>
              <a:rPr lang="en-US" altLang="zh-TW" sz="1620" i="1" dirty="0"/>
              <a:t>109511999</a:t>
            </a:r>
            <a:r>
              <a:rPr lang="en-US" sz="1620" i="1" dirty="0" smtClean="0"/>
              <a:t>_report.pdf</a:t>
            </a:r>
            <a:r>
              <a:rPr lang="en-US" sz="1620" i="1" dirty="0"/>
              <a:t>)</a:t>
            </a:r>
            <a:endParaRPr sz="1620" i="1" dirty="0"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220" b="1" dirty="0">
                <a:solidFill>
                  <a:srgbClr val="FF0000"/>
                </a:solidFill>
              </a:rPr>
              <a:t>Naming error: -5% per file</a:t>
            </a:r>
            <a:endParaRPr sz="2020" dirty="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020" dirty="0"/>
          </a:p>
          <a:p>
            <a:pPr marL="457200" lvl="0" indent="-35687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l"/>
            </a:pPr>
            <a:r>
              <a:rPr lang="en-US" sz="2020" dirty="0"/>
              <a:t>zip format</a:t>
            </a:r>
            <a:endParaRPr sz="2020" dirty="0"/>
          </a:p>
        </p:txBody>
      </p:sp>
      <p:sp>
        <p:nvSpPr>
          <p:cNvPr id="192" name="Google Shape;192;g103667501c1_0_3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93" name="Google Shape;193;g103667501c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0" y="4362114"/>
            <a:ext cx="4663735" cy="1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3667501c1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35" y="4362114"/>
            <a:ext cx="5013850" cy="1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15">
            <a:extLst>
              <a:ext uri="{FF2B5EF4-FFF2-40B4-BE49-F238E27FC236}">
                <a16:creationId xmlns:a16="http://schemas.microsoft.com/office/drawing/2014/main" id="{2FDD2EC8-11AC-467C-B69C-680C3E42DB5F}"/>
              </a:ext>
            </a:extLst>
          </p:cNvPr>
          <p:cNvSpPr txBox="1"/>
          <p:nvPr/>
        </p:nvSpPr>
        <p:spPr>
          <a:xfrm>
            <a:off x="4287885" y="4443755"/>
            <a:ext cx="527050" cy="4933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</a:t>
            </a:r>
            <a:endParaRPr 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9" name="文字方塊 18">
            <a:extLst>
              <a:ext uri="{FF2B5EF4-FFF2-40B4-BE49-F238E27FC236}">
                <a16:creationId xmlns:a16="http://schemas.microsoft.com/office/drawing/2014/main" id="{80677AC1-B019-4532-AE65-B822521BD39F}"/>
              </a:ext>
            </a:extLst>
          </p:cNvPr>
          <p:cNvSpPr txBox="1"/>
          <p:nvPr/>
        </p:nvSpPr>
        <p:spPr>
          <a:xfrm>
            <a:off x="9200920" y="4443755"/>
            <a:ext cx="466090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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667501c1_0_5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Notice</a:t>
            </a:r>
            <a:endParaRPr sz="4050"/>
          </a:p>
        </p:txBody>
      </p:sp>
      <p:sp>
        <p:nvSpPr>
          <p:cNvPr id="201" name="Google Shape;201;g103667501c1_0_5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957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make sure your code is available on our </a:t>
            </a:r>
            <a:r>
              <a:rPr lang="en-US" sz="2220" dirty="0" err="1"/>
              <a:t>linux</a:t>
            </a:r>
            <a:r>
              <a:rPr lang="en-US" sz="2220" dirty="0"/>
              <a:t> server.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use </a:t>
            </a:r>
            <a:r>
              <a:rPr lang="en-US" sz="2220" dirty="0" err="1">
                <a:solidFill>
                  <a:srgbClr val="FF0000"/>
                </a:solidFill>
              </a:rPr>
              <a:t>argc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and </a:t>
            </a:r>
            <a:r>
              <a:rPr lang="en-US" sz="2220" dirty="0" err="1">
                <a:solidFill>
                  <a:srgbClr val="FF0000"/>
                </a:solidFill>
              </a:rPr>
              <a:t>argv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to read input and output files.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Do not print anything on the terminal!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check the output format!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Compile procedure: </a:t>
            </a:r>
            <a:r>
              <a:rPr lang="en-US" sz="2220" b="1" i="1" dirty="0">
                <a:solidFill>
                  <a:srgbClr val="FF0000"/>
                </a:solidFill>
              </a:rPr>
              <a:t>g++ -std=C++11 &lt;</a:t>
            </a:r>
            <a:r>
              <a:rPr lang="en-US" sz="2220" b="1" i="1" dirty="0" err="1">
                <a:solidFill>
                  <a:srgbClr val="FF0000"/>
                </a:solidFill>
              </a:rPr>
              <a:t>student_ID</a:t>
            </a:r>
            <a:r>
              <a:rPr lang="en-US" sz="2220" b="1" i="1" dirty="0">
                <a:solidFill>
                  <a:srgbClr val="FF0000"/>
                </a:solidFill>
              </a:rPr>
              <a:t>&gt;.</a:t>
            </a:r>
            <a:r>
              <a:rPr lang="en-US" sz="2220" b="1" i="1" dirty="0" err="1">
                <a:solidFill>
                  <a:srgbClr val="FF0000"/>
                </a:solidFill>
              </a:rPr>
              <a:t>cpp</a:t>
            </a:r>
            <a:r>
              <a:rPr lang="en-US" sz="2220" b="1" i="1" dirty="0">
                <a:solidFill>
                  <a:srgbClr val="FF0000"/>
                </a:solidFill>
              </a:rPr>
              <a:t> -o </a:t>
            </a:r>
            <a:r>
              <a:rPr lang="en-US" sz="2220" b="1" i="1" dirty="0" smtClean="0">
                <a:solidFill>
                  <a:srgbClr val="FF0000"/>
                </a:solidFill>
              </a:rPr>
              <a:t>Lab2</a:t>
            </a:r>
            <a:endParaRPr sz="2220" b="1" i="1" dirty="0">
              <a:solidFill>
                <a:srgbClr val="FF0000"/>
              </a:solidFill>
            </a:endParaRPr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Execution procedure: </a:t>
            </a:r>
            <a:r>
              <a:rPr lang="en-US" sz="2220" b="1" i="1" dirty="0">
                <a:solidFill>
                  <a:srgbClr val="FF0000"/>
                </a:solidFill>
              </a:rPr>
              <a:t>./</a:t>
            </a:r>
            <a:r>
              <a:rPr lang="en-US" sz="2220" b="1" i="1" dirty="0" smtClean="0">
                <a:solidFill>
                  <a:srgbClr val="FF0000"/>
                </a:solidFill>
              </a:rPr>
              <a:t>Lab2 </a:t>
            </a:r>
            <a:r>
              <a:rPr lang="en-US" sz="2220" b="1" i="1" dirty="0">
                <a:solidFill>
                  <a:srgbClr val="FF0000"/>
                </a:solidFill>
              </a:rPr>
              <a:t>[input] [</a:t>
            </a:r>
            <a:r>
              <a:rPr lang="en-US" sz="2220" b="1" i="1" dirty="0" smtClean="0">
                <a:solidFill>
                  <a:srgbClr val="FF0000"/>
                </a:solidFill>
              </a:rPr>
              <a:t>output</a:t>
            </a:r>
            <a:r>
              <a:rPr lang="en-US" sz="2220" b="1" i="1" dirty="0">
                <a:solidFill>
                  <a:srgbClr val="FF0000"/>
                </a:solidFill>
              </a:rPr>
              <a:t>]</a:t>
            </a:r>
            <a:endParaRPr sz="2220" b="1" i="1" dirty="0" smtClean="0">
              <a:solidFill>
                <a:srgbClr val="FF0000"/>
              </a:solidFill>
            </a:endParaRPr>
          </a:p>
          <a:p>
            <a:pPr marL="1002031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n"/>
            </a:pPr>
            <a:r>
              <a:rPr lang="en-US" sz="2220" dirty="0" smtClean="0"/>
              <a:t>Example: </a:t>
            </a:r>
            <a:r>
              <a:rPr lang="en-US" sz="2220" i="1" dirty="0" smtClean="0"/>
              <a:t>./Lab2 case1.txt output.txt</a:t>
            </a:r>
          </a:p>
          <a:p>
            <a:pPr marL="544831" indent="-457200">
              <a:lnSpc>
                <a:spcPct val="150000"/>
              </a:lnSpc>
              <a:spcBef>
                <a:spcPts val="0"/>
              </a:spcBef>
              <a:buSzPts val="2220"/>
              <a:buFont typeface="Wingdings" panose="05000000000000000000" pitchFamily="2" charset="2"/>
              <a:buChar char="l"/>
            </a:pPr>
            <a:r>
              <a:rPr lang="en-US" sz="2220" dirty="0" smtClean="0"/>
              <a:t>You </a:t>
            </a:r>
            <a:r>
              <a:rPr lang="en-US" sz="2400" b="1" dirty="0">
                <a:solidFill>
                  <a:srgbClr val="FF0000"/>
                </a:solidFill>
              </a:rPr>
              <a:t>MUST WRITE YOUR OWN CODE</a:t>
            </a:r>
            <a:r>
              <a:rPr lang="en-US" sz="2220" dirty="0"/>
              <a:t>. Plagiarism </a:t>
            </a:r>
            <a:r>
              <a:rPr lang="en-US" altLang="zh-TW" sz="2220" dirty="0"/>
              <a:t>is not allowed!!!</a:t>
            </a:r>
            <a:endParaRPr sz="2220" dirty="0"/>
          </a:p>
        </p:txBody>
      </p:sp>
      <p:sp>
        <p:nvSpPr>
          <p:cNvPr id="202" name="Google Shape;202;g103667501c1_0_5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1743550" y="2617642"/>
            <a:ext cx="6230412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7"/>
              <a:buFont typeface="Calibri"/>
              <a:buNone/>
            </a:pPr>
            <a:r>
              <a:rPr lang="en-US" sz="43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listening.</a:t>
            </a:r>
            <a:endParaRPr sz="438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Outline</a:t>
            </a:r>
            <a:endParaRPr sz="3600"/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613286" y="1820916"/>
            <a:ext cx="879741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sz="2800" dirty="0" smtClean="0"/>
              <a:t>Introduction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sz="2800" dirty="0" smtClean="0"/>
              <a:t>Input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Output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Grading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Submission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Notice</a:t>
            </a:r>
            <a:endParaRPr dirty="0"/>
          </a:p>
          <a:p>
            <a:pPr marL="452720" lvl="1" indent="-50297" algn="l" rtl="0">
              <a:spcBef>
                <a:spcPts val="390"/>
              </a:spcBef>
              <a:spcAft>
                <a:spcPts val="0"/>
              </a:spcAft>
              <a:buSzPts val="1950"/>
              <a:buNone/>
            </a:pP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/>
              <a:t>Introduction</a:t>
            </a:r>
            <a:endParaRPr dirty="0"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79885" y="1943100"/>
            <a:ext cx="8915400" cy="4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Objection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Minimum </a:t>
            </a:r>
            <a:r>
              <a:rPr lang="en-US" sz="2000" dirty="0"/>
              <a:t>spanning tree</a:t>
            </a:r>
            <a:endParaRPr lang="en-US" sz="2000" dirty="0" smtClean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2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/>
              <a:t>Introduction</a:t>
            </a:r>
            <a:endParaRPr dirty="0"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2" y="1732657"/>
            <a:ext cx="9333342" cy="46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0517" lvl="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Routing is a big issue in back-end EDA. We hope to connect all gates in the design correctly and minimize the cost</a:t>
            </a:r>
            <a:r>
              <a:rPr lang="en-US" sz="2400" dirty="0" smtClean="0"/>
              <a:t>.</a:t>
            </a:r>
          </a:p>
          <a:p>
            <a:pPr marL="330517" lvl="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sz="2400" dirty="0" smtClean="0"/>
          </a:p>
          <a:p>
            <a:pPr marL="330517" lvl="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There </a:t>
            </a:r>
            <a:r>
              <a:rPr lang="en-US" sz="2400" dirty="0"/>
              <a:t>are a variety of concerns during routing process. However, to simplify the problem, we only consider the distance as cost, which </a:t>
            </a:r>
            <a:r>
              <a:rPr lang="en-US" sz="2400" dirty="0" smtClean="0"/>
              <a:t>shows </a:t>
            </a:r>
            <a:r>
              <a:rPr lang="en-US" sz="2400" dirty="0"/>
              <a:t>in equation (1</a:t>
            </a:r>
            <a:r>
              <a:rPr lang="en-US" sz="2400" dirty="0" smtClean="0"/>
              <a:t>).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330517" lvl="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/>
              <a:t>In this Lab, we want you to perform the net routing task, which means you need to connect all given pins with </a:t>
            </a:r>
            <a:r>
              <a:rPr lang="en-US" sz="2400" dirty="0">
                <a:solidFill>
                  <a:srgbClr val="FF0000"/>
                </a:solidFill>
              </a:rPr>
              <a:t>smallest cost</a:t>
            </a:r>
            <a:r>
              <a:rPr lang="en-US" sz="2400" dirty="0"/>
              <a:t>.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2462613" y="5489987"/>
            <a:ext cx="5398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Manhattan distance: |</a:t>
            </a:r>
            <a:r>
              <a:rPr lang="zh-TW" altLang="en-US" sz="2000" dirty="0"/>
              <a:t>𝒙𝟏−𝒙𝟐</a:t>
            </a:r>
            <a:r>
              <a:rPr lang="en-US" altLang="zh-TW" sz="2000" dirty="0"/>
              <a:t>|+|</a:t>
            </a:r>
            <a:r>
              <a:rPr lang="zh-TW" altLang="en-US" sz="2000" dirty="0"/>
              <a:t>𝒚𝟏−𝒚𝟐</a:t>
            </a:r>
            <a:r>
              <a:rPr lang="en-US" altLang="zh-TW" sz="2000" dirty="0"/>
              <a:t>| −(</a:t>
            </a:r>
            <a:r>
              <a:rPr lang="zh-TW" altLang="en-US" sz="2000" dirty="0"/>
              <a:t>𝟏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altLang="zh-TW" sz="3600" dirty="0"/>
              <a:t>Input, Output format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793632"/>
            <a:ext cx="8915400" cy="455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Example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(input)</a:t>
            </a:r>
            <a:endParaRPr lang="en-US" sz="240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dirty="0"/>
              <a:t>8 	</a:t>
            </a:r>
            <a:r>
              <a:rPr lang="en-US" sz="2000" dirty="0" smtClean="0"/>
              <a:t>// </a:t>
            </a:r>
            <a:r>
              <a:rPr lang="en-US" sz="2000" dirty="0"/>
              <a:t>number of </a:t>
            </a:r>
            <a:r>
              <a:rPr lang="en-US" sz="2000" dirty="0" smtClean="0"/>
              <a:t>pins</a:t>
            </a:r>
            <a:endParaRPr lang="en-US" sz="200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10 </a:t>
            </a:r>
            <a:r>
              <a:rPr lang="en-US" altLang="zh-TW" sz="2000" dirty="0" smtClean="0"/>
              <a:t>60	// </a:t>
            </a:r>
            <a:r>
              <a:rPr lang="en-US" altLang="zh-TW" sz="2000" dirty="0"/>
              <a:t>coordinate(x, y) of </a:t>
            </a:r>
            <a:r>
              <a:rPr lang="en-US" altLang="zh-TW" sz="2000" dirty="0" smtClean="0"/>
              <a:t>pin 0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0 5 </a:t>
            </a:r>
            <a:r>
              <a:rPr lang="en-US" altLang="zh-TW" sz="2000" dirty="0" smtClean="0"/>
              <a:t>	// 1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74 55 </a:t>
            </a:r>
            <a:r>
              <a:rPr lang="en-US" altLang="zh-TW" sz="2000" dirty="0" smtClean="0"/>
              <a:t>	// 2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100 </a:t>
            </a:r>
            <a:r>
              <a:rPr lang="en-US" altLang="zh-TW" sz="2000" dirty="0" smtClean="0"/>
              <a:t>0	// 3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113 113	</a:t>
            </a:r>
            <a:r>
              <a:rPr lang="en-US" altLang="zh-TW" sz="2000" dirty="0" smtClean="0"/>
              <a:t>// </a:t>
            </a:r>
            <a:r>
              <a:rPr lang="en-US" altLang="zh-TW" sz="2000" dirty="0"/>
              <a:t>4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35 94	</a:t>
            </a:r>
            <a:r>
              <a:rPr lang="en-US" altLang="zh-TW" sz="2000" dirty="0" smtClean="0"/>
              <a:t>// </a:t>
            </a:r>
            <a:r>
              <a:rPr lang="en-US" altLang="zh-TW" sz="2000" dirty="0"/>
              <a:t>5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41 47 	</a:t>
            </a:r>
            <a:r>
              <a:rPr lang="en-US" altLang="zh-TW" sz="2000" dirty="0" smtClean="0"/>
              <a:t>// </a:t>
            </a:r>
            <a:r>
              <a:rPr lang="en-US" altLang="zh-TW" sz="2000" dirty="0"/>
              <a:t>6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63 13	</a:t>
            </a:r>
            <a:r>
              <a:rPr lang="en-US" altLang="zh-TW" sz="2000" dirty="0" smtClean="0"/>
              <a:t>// 7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0 5	// </a:t>
            </a:r>
            <a:r>
              <a:rPr lang="en-US" altLang="zh-TW" sz="2000" dirty="0"/>
              <a:t>existed routing </a:t>
            </a:r>
            <a:r>
              <a:rPr lang="en-US" altLang="zh-TW" sz="2000" dirty="0" smtClean="0"/>
              <a:t>segment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0 </a:t>
            </a:r>
            <a:r>
              <a:rPr lang="en-US" altLang="zh-TW" sz="2000" dirty="0"/>
              <a:t>6		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3 4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000" dirty="0"/>
              <a:t>2 7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TW" sz="200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TW" sz="215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8" y="2505649"/>
            <a:ext cx="4925995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altLang="zh-TW" sz="3600" dirty="0"/>
              <a:t>Input, Output format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793632"/>
            <a:ext cx="8915400" cy="455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Example (output</a:t>
            </a:r>
            <a:r>
              <a:rPr lang="en-US" altLang="zh-TW" sz="2400" dirty="0" smtClean="0"/>
              <a:t>)</a:t>
            </a:r>
            <a:endParaRPr lang="en-US" sz="240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150" dirty="0"/>
              <a:t>156 // minimal cost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150" dirty="0"/>
              <a:t>0 1 </a:t>
            </a:r>
            <a:r>
              <a:rPr lang="en-US" altLang="zh-TW" sz="2150" dirty="0" smtClean="0"/>
              <a:t> // </a:t>
            </a:r>
            <a:r>
              <a:rPr lang="en-US" altLang="zh-TW" sz="2150" dirty="0"/>
              <a:t>added routing segment between pin 0 and pin 1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150" dirty="0"/>
              <a:t>2 6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TW" sz="2150" dirty="0"/>
              <a:t>3 7</a:t>
            </a:r>
            <a:endParaRPr lang="en-US" altLang="zh-TW" sz="215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70" y="2480482"/>
            <a:ext cx="4925995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667501c1_0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 smtClean="0"/>
              <a:t>Input, Output format</a:t>
            </a:r>
            <a:endParaRPr sz="4050" dirty="0"/>
          </a:p>
        </p:txBody>
      </p:sp>
      <p:sp>
        <p:nvSpPr>
          <p:cNvPr id="163" name="Google Shape;163;g103667501c1_0_0"/>
          <p:cNvSpPr txBox="1">
            <a:spLocks noGrp="1"/>
          </p:cNvSpPr>
          <p:nvPr>
            <p:ph type="body" idx="1"/>
          </p:nvPr>
        </p:nvSpPr>
        <p:spPr>
          <a:xfrm>
            <a:off x="495259" y="1804888"/>
            <a:ext cx="9333526" cy="46213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020"/>
              <a:buChar char="●"/>
            </a:pPr>
            <a:r>
              <a:rPr lang="en-US" sz="2020" dirty="0"/>
              <a:t>Input </a:t>
            </a:r>
            <a:r>
              <a:rPr lang="en-US" sz="2020" dirty="0" smtClean="0"/>
              <a:t>example</a:t>
            </a:r>
            <a:endParaRPr sz="2020" dirty="0"/>
          </a:p>
          <a:p>
            <a:pPr lvl="0" indent="0">
              <a:lnSpc>
                <a:spcPct val="80000"/>
              </a:lnSpc>
              <a:buSzPts val="770"/>
              <a:buNone/>
            </a:pPr>
            <a:r>
              <a:rPr lang="en-US" sz="2020" dirty="0"/>
              <a:t>8 </a:t>
            </a:r>
            <a:r>
              <a:rPr lang="en-US" sz="2020" dirty="0" smtClean="0"/>
              <a:t>	</a:t>
            </a:r>
            <a:r>
              <a:rPr lang="zh-TW" altLang="en-US" sz="2020" dirty="0" smtClean="0"/>
              <a:t>    </a:t>
            </a:r>
            <a:r>
              <a:rPr lang="en-US" sz="2020" dirty="0" smtClean="0"/>
              <a:t>// </a:t>
            </a:r>
            <a:r>
              <a:rPr lang="en-US" sz="2020" dirty="0"/>
              <a:t>number of </a:t>
            </a:r>
            <a:r>
              <a:rPr lang="en-US" sz="2020" dirty="0" smtClean="0"/>
              <a:t>pins</a:t>
            </a:r>
          </a:p>
          <a:p>
            <a:pPr lvl="0" indent="0">
              <a:lnSpc>
                <a:spcPct val="80000"/>
              </a:lnSpc>
              <a:buSzPts val="770"/>
              <a:buNone/>
            </a:pPr>
            <a:r>
              <a:rPr lang="en-US" altLang="zh-TW" sz="2020" dirty="0" smtClean="0"/>
              <a:t>10</a:t>
            </a:r>
            <a:r>
              <a:rPr lang="zh-TW" altLang="en-US" sz="2020" dirty="0" smtClean="0"/>
              <a:t> </a:t>
            </a:r>
            <a:r>
              <a:rPr lang="en-US" altLang="zh-TW" sz="2020" dirty="0" smtClean="0"/>
              <a:t>60</a:t>
            </a:r>
            <a:r>
              <a:rPr lang="zh-TW" altLang="en-US" sz="2020" dirty="0" smtClean="0"/>
              <a:t>  </a:t>
            </a:r>
            <a:r>
              <a:rPr lang="en-US" sz="2020" dirty="0" smtClean="0"/>
              <a:t>// </a:t>
            </a:r>
            <a:r>
              <a:rPr lang="en-US" sz="2020" dirty="0"/>
              <a:t>coordinate(x, y) of pin </a:t>
            </a:r>
            <a:r>
              <a:rPr lang="en-US" sz="2020" dirty="0" smtClean="0"/>
              <a:t>0</a:t>
            </a:r>
          </a:p>
          <a:p>
            <a:pPr lvl="0" indent="0">
              <a:lnSpc>
                <a:spcPct val="80000"/>
              </a:lnSpc>
              <a:buSzPts val="770"/>
              <a:buNone/>
            </a:pPr>
            <a:endParaRPr lang="en-US" sz="2020" dirty="0" smtClean="0"/>
          </a:p>
          <a:p>
            <a:pPr marL="800100" lvl="0" indent="-342900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20" dirty="0"/>
              <a:t>First line represents n(the number of the pins</a:t>
            </a:r>
            <a:r>
              <a:rPr lang="en-US" sz="2020" dirty="0" smtClean="0"/>
              <a:t>).</a:t>
            </a:r>
          </a:p>
          <a:p>
            <a:pPr marL="800100" lvl="0" indent="-342900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2000" dirty="0"/>
              <a:t>Then, it will give n lines representing the coordinate of each pin</a:t>
            </a:r>
            <a:r>
              <a:rPr lang="en-US" altLang="zh-TW" sz="2000" dirty="0" smtClean="0"/>
              <a:t>.</a:t>
            </a:r>
          </a:p>
          <a:p>
            <a:pPr marL="800100" lvl="0" indent="-342900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20" dirty="0"/>
              <a:t>Last, it will give the existing routing segments</a:t>
            </a:r>
            <a:r>
              <a:rPr lang="en-US" sz="2020" dirty="0" smtClean="0"/>
              <a:t>.</a:t>
            </a:r>
          </a:p>
        </p:txBody>
      </p:sp>
      <p:sp>
        <p:nvSpPr>
          <p:cNvPr id="164" name="Google Shape;164;g103667501c1_0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952012" y="2200456"/>
            <a:ext cx="686288" cy="60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667501c1_0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 smtClean="0"/>
              <a:t>Input, Output format</a:t>
            </a:r>
            <a:endParaRPr sz="4050" dirty="0"/>
          </a:p>
        </p:txBody>
      </p:sp>
      <p:sp>
        <p:nvSpPr>
          <p:cNvPr id="163" name="Google Shape;163;g103667501c1_0_0"/>
          <p:cNvSpPr txBox="1">
            <a:spLocks noGrp="1"/>
          </p:cNvSpPr>
          <p:nvPr>
            <p:ph type="body" idx="1"/>
          </p:nvPr>
        </p:nvSpPr>
        <p:spPr>
          <a:xfrm>
            <a:off x="495259" y="1804888"/>
            <a:ext cx="9333526" cy="46213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6870">
              <a:spcBef>
                <a:spcPts val="0"/>
              </a:spcBef>
              <a:buSzPts val="2020"/>
            </a:pPr>
            <a:r>
              <a:rPr lang="en-US" altLang="zh-TW" sz="2020" dirty="0" smtClean="0"/>
              <a:t>Output </a:t>
            </a:r>
            <a:r>
              <a:rPr lang="en-US" altLang="zh-TW" sz="2020" dirty="0"/>
              <a:t>example</a:t>
            </a:r>
          </a:p>
          <a:p>
            <a:pPr lvl="0" indent="0">
              <a:buSzPts val="770"/>
              <a:buNone/>
            </a:pPr>
            <a:r>
              <a:rPr lang="en-US" altLang="zh-TW" sz="2020" dirty="0" smtClean="0"/>
              <a:t>156     // </a:t>
            </a:r>
            <a:r>
              <a:rPr lang="en-US" altLang="zh-TW" sz="2020" dirty="0"/>
              <a:t>minimal cost</a:t>
            </a:r>
          </a:p>
          <a:p>
            <a:pPr lvl="0" indent="0">
              <a:buSzPts val="770"/>
              <a:buNone/>
            </a:pPr>
            <a:r>
              <a:rPr lang="en-US" altLang="zh-TW" sz="2020" dirty="0" smtClean="0"/>
              <a:t>0 1   </a:t>
            </a:r>
            <a:r>
              <a:rPr lang="zh-TW" altLang="en-US" sz="2020" dirty="0" smtClean="0"/>
              <a:t>   </a:t>
            </a:r>
            <a:r>
              <a:rPr lang="en-US" altLang="zh-TW" sz="2020" dirty="0" smtClean="0"/>
              <a:t>//</a:t>
            </a:r>
            <a:r>
              <a:rPr lang="zh-TW" altLang="en-US" sz="2020" dirty="0" smtClean="0"/>
              <a:t> </a:t>
            </a:r>
            <a:r>
              <a:rPr lang="en-US" altLang="zh-TW" sz="2020" dirty="0" smtClean="0"/>
              <a:t>added </a:t>
            </a:r>
            <a:r>
              <a:rPr lang="en-US" altLang="zh-TW" sz="2020" dirty="0"/>
              <a:t>routing segment between pin 0 and pin </a:t>
            </a:r>
            <a:r>
              <a:rPr lang="en-US" altLang="zh-TW" sz="2020" dirty="0" smtClean="0"/>
              <a:t>1</a:t>
            </a:r>
          </a:p>
          <a:p>
            <a:pPr lvl="0" indent="0">
              <a:buSzPts val="770"/>
              <a:buNone/>
            </a:pPr>
            <a:endParaRPr lang="en-US" altLang="zh-TW" sz="2020" dirty="0"/>
          </a:p>
          <a:p>
            <a:pPr marL="800100" lvl="0" indent="-342900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2000" dirty="0"/>
              <a:t>First y</a:t>
            </a:r>
            <a:r>
              <a:rPr lang="en-US" altLang="zh-TW" sz="2000" dirty="0" smtClean="0"/>
              <a:t>ou </a:t>
            </a:r>
            <a:r>
              <a:rPr lang="en-US" altLang="zh-TW" sz="2000" dirty="0"/>
              <a:t>should output minimal </a:t>
            </a:r>
            <a:r>
              <a:rPr lang="en-US" altLang="zh-TW" sz="2000" dirty="0" smtClean="0"/>
              <a:t>cost</a:t>
            </a:r>
          </a:p>
          <a:p>
            <a:pPr marL="800100" lvl="0" indent="-342900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2000" dirty="0"/>
              <a:t>Then, output m lines which represent the added routing segments.</a:t>
            </a:r>
          </a:p>
          <a:p>
            <a:pPr lvl="0" indent="0">
              <a:lnSpc>
                <a:spcPct val="80000"/>
              </a:lnSpc>
              <a:buClr>
                <a:srgbClr val="FF0000"/>
              </a:buClr>
              <a:buSzPct val="70000"/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m: number of added routing segments</a:t>
            </a:r>
            <a:r>
              <a:rPr lang="en-US" altLang="zh-TW" sz="2000" dirty="0" smtClean="0"/>
              <a:t>)</a:t>
            </a:r>
          </a:p>
          <a:p>
            <a:pPr marL="800100" lvl="0" indent="-342900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TW" sz="2020" dirty="0" smtClean="0"/>
              <a:t>Pin </a:t>
            </a:r>
            <a:r>
              <a:rPr lang="en-US" altLang="zh-TW" sz="2020" dirty="0" smtClean="0"/>
              <a:t>order </a:t>
            </a:r>
            <a:r>
              <a:rPr lang="en-US" altLang="zh-TW" sz="2020" dirty="0"/>
              <a:t>is not matter each line such as “1 0” in the second line is OK!</a:t>
            </a:r>
          </a:p>
        </p:txBody>
      </p:sp>
      <p:sp>
        <p:nvSpPr>
          <p:cNvPr id="164" name="Google Shape;164;g103667501c1_0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952012" y="2267568"/>
            <a:ext cx="686288" cy="60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7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Specification</a:t>
            </a:r>
            <a:endParaRPr dirty="0"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Notice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TW" sz="2150" dirty="0"/>
              <a:t>All the coordinate in input file are integer.</a:t>
            </a:r>
            <a:endParaRPr lang="en-US" altLang="zh-TW" sz="215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sz="2150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150" dirty="0" smtClean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1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425</Words>
  <Application>Microsoft Office PowerPoint</Application>
  <PresentationFormat>A4 紙張 (210x297 公釐)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Noto Sans Symbols</vt:lpstr>
      <vt:lpstr>新細明體</vt:lpstr>
      <vt:lpstr>Arial</vt:lpstr>
      <vt:lpstr>Calibri</vt:lpstr>
      <vt:lpstr>Cambria Math</vt:lpstr>
      <vt:lpstr>Wingdings</vt:lpstr>
      <vt:lpstr>Wingdings 2</vt:lpstr>
      <vt:lpstr>Office 佈景主題</vt:lpstr>
      <vt:lpstr>PowerPoint 簡報</vt:lpstr>
      <vt:lpstr>Outline</vt:lpstr>
      <vt:lpstr>Introduction</vt:lpstr>
      <vt:lpstr>Introduction</vt:lpstr>
      <vt:lpstr>Input, Output format</vt:lpstr>
      <vt:lpstr>Input, Output format</vt:lpstr>
      <vt:lpstr>Input, Output format</vt:lpstr>
      <vt:lpstr>Input, Output format</vt:lpstr>
      <vt:lpstr>Specification</vt:lpstr>
      <vt:lpstr>Grading</vt:lpstr>
      <vt:lpstr>Submission</vt:lpstr>
      <vt:lpstr>Notice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pychen</dc:creator>
  <cp:lastModifiedBy>user</cp:lastModifiedBy>
  <cp:revision>82</cp:revision>
  <dcterms:created xsi:type="dcterms:W3CDTF">2015-05-23T06:57:52Z</dcterms:created>
  <dcterms:modified xsi:type="dcterms:W3CDTF">2022-11-22T01:52:03Z</dcterms:modified>
</cp:coreProperties>
</file>